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notesMasterIdLst>
    <p:notesMasterId r:id="rId68"/>
  </p:notesMasterIdLst>
  <p:sldIdLst>
    <p:sldId id="682" r:id="rId2"/>
    <p:sldId id="597" r:id="rId3"/>
    <p:sldId id="865" r:id="rId4"/>
    <p:sldId id="665" r:id="rId5"/>
    <p:sldId id="687" r:id="rId6"/>
    <p:sldId id="867" r:id="rId7"/>
    <p:sldId id="845" r:id="rId8"/>
    <p:sldId id="870" r:id="rId9"/>
    <p:sldId id="853" r:id="rId10"/>
    <p:sldId id="862" r:id="rId11"/>
    <p:sldId id="644" r:id="rId12"/>
    <p:sldId id="683" r:id="rId13"/>
    <p:sldId id="729" r:id="rId14"/>
    <p:sldId id="620" r:id="rId15"/>
    <p:sldId id="478" r:id="rId16"/>
    <p:sldId id="829" r:id="rId17"/>
    <p:sldId id="618" r:id="rId18"/>
    <p:sldId id="617" r:id="rId19"/>
    <p:sldId id="487" r:id="rId20"/>
    <p:sldId id="883" r:id="rId21"/>
    <p:sldId id="652" r:id="rId22"/>
    <p:sldId id="668" r:id="rId23"/>
    <p:sldId id="653" r:id="rId24"/>
    <p:sldId id="672" r:id="rId25"/>
    <p:sldId id="671" r:id="rId26"/>
    <p:sldId id="674" r:id="rId27"/>
    <p:sldId id="677" r:id="rId28"/>
    <p:sldId id="645" r:id="rId29"/>
    <p:sldId id="688" r:id="rId30"/>
    <p:sldId id="606" r:id="rId31"/>
    <p:sldId id="646" r:id="rId32"/>
    <p:sldId id="656" r:id="rId33"/>
    <p:sldId id="884" r:id="rId34"/>
    <p:sldId id="885" r:id="rId35"/>
    <p:sldId id="490" r:id="rId36"/>
    <p:sldId id="888" r:id="rId37"/>
    <p:sldId id="886" r:id="rId38"/>
    <p:sldId id="887" r:id="rId39"/>
    <p:sldId id="724" r:id="rId40"/>
    <p:sldId id="689" r:id="rId41"/>
    <p:sldId id="690" r:id="rId42"/>
    <p:sldId id="698" r:id="rId43"/>
    <p:sldId id="692" r:id="rId44"/>
    <p:sldId id="821" r:id="rId45"/>
    <p:sldId id="699" r:id="rId46"/>
    <p:sldId id="700" r:id="rId47"/>
    <p:sldId id="701" r:id="rId48"/>
    <p:sldId id="822" r:id="rId49"/>
    <p:sldId id="628" r:id="rId50"/>
    <p:sldId id="824" r:id="rId51"/>
    <p:sldId id="825" r:id="rId52"/>
    <p:sldId id="826" r:id="rId53"/>
    <p:sldId id="635" r:id="rId54"/>
    <p:sldId id="817" r:id="rId55"/>
    <p:sldId id="827" r:id="rId56"/>
    <p:sldId id="881" r:id="rId57"/>
    <p:sldId id="882" r:id="rId58"/>
    <p:sldId id="783" r:id="rId59"/>
    <p:sldId id="765" r:id="rId60"/>
    <p:sldId id="754" r:id="rId61"/>
    <p:sldId id="766" r:id="rId62"/>
    <p:sldId id="756" r:id="rId63"/>
    <p:sldId id="755" r:id="rId64"/>
    <p:sldId id="767" r:id="rId65"/>
    <p:sldId id="864" r:id="rId66"/>
    <p:sldId id="659" r:id="rId6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FF"/>
    <a:srgbClr val="33CC33"/>
    <a:srgbClr val="00FFFF"/>
    <a:srgbClr val="99CCFF"/>
    <a:srgbClr val="FF9900"/>
    <a:srgbClr val="FF00FF"/>
    <a:srgbClr val="00FF00"/>
    <a:srgbClr val="FFCC00"/>
    <a:srgbClr val="B2B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9" autoAdjust="0"/>
    <p:restoredTop sz="86545" autoAdjust="0"/>
  </p:normalViewPr>
  <p:slideViewPr>
    <p:cSldViewPr snapToGrid="0">
      <p:cViewPr varScale="1">
        <p:scale>
          <a:sx n="111" d="100"/>
          <a:sy n="111" d="100"/>
        </p:scale>
        <p:origin x="92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9CF29-CF73-4F2E-A172-B299FB3DCC6A}" type="datetimeFigureOut">
              <a:rPr lang="it-IT" smtClean="0"/>
              <a:t>20/02/2025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17905-6154-47DE-9E51-7B1BC081B3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51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464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4468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9747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5028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99444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69006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0678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32796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59163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3409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1794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4062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2854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01056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19016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32488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87956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71479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74687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45056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52724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5408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85206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57260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00103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75759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66876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070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59986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76057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22739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1947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6652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71211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34620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21540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08019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831202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38160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249000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27009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3002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551301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1784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599709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03398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950961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1551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2622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159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4837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  <a:p>
            <a:endParaRPr lang="it-IT" dirty="0"/>
          </a:p>
          <a:p>
            <a:r>
              <a:rPr lang="it-IT" dirty="0"/>
              <a:t>Close propone che la Y è D_1 D^* col pione scambiato in onda S,</a:t>
            </a:r>
          </a:p>
          <a:p>
            <a:r>
              <a:rPr lang="it-IT" dirty="0"/>
              <a:t>La Y però non va in Ds come se fosse</a:t>
            </a:r>
            <a:r>
              <a:rPr lang="it-IT" baseline="0" dirty="0"/>
              <a:t> </a:t>
            </a:r>
            <a:r>
              <a:rPr lang="it-IT" baseline="0" dirty="0" err="1"/>
              <a:t>tetraquark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7302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1C1C-B687-46C2-9F1E-5AE7103D0192}" type="datetime1">
              <a:rPr lang="it-IT" smtClean="0"/>
              <a:t>20/02/2025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EE219-FFF7-45DF-9FD0-EAE5F5C0F225}" type="datetime1">
              <a:rPr lang="it-IT" smtClean="0"/>
              <a:t>20/02/2025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994D-2D44-4AFF-A618-B5498E4B67F0}" type="datetime1">
              <a:rPr lang="it-IT" smtClean="0"/>
              <a:t>20/02/2025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3835-9E44-4521-B82B-BA8A7FA01625}" type="datetime1">
              <a:rPr lang="it-IT" smtClean="0"/>
              <a:t>20/02/2025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073F-EDAA-48ED-8ADE-3F735FFF5F0C}" type="datetime1">
              <a:rPr lang="it-IT" smtClean="0"/>
              <a:t>20/02/2025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5069-1F3A-4C14-A126-BD1C95F27875}" type="datetime1">
              <a:rPr lang="it-IT" smtClean="0"/>
              <a:t>20/02/2025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66A8-655B-4B58-8790-BA935ECCF0EB}" type="datetime1">
              <a:rPr lang="it-IT" smtClean="0"/>
              <a:t>20/02/2025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A6D32-72E9-46D5-B2F6-37BEFFE4174B}" type="datetime1">
              <a:rPr lang="it-IT" smtClean="0"/>
              <a:t>20/02/2025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1666-223F-4A5D-97C3-815C89B940AD}" type="datetime1">
              <a:rPr lang="it-IT" smtClean="0"/>
              <a:t>20/02/2025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B1B3-5474-486E-BE46-880E83FD7C80}" type="datetime1">
              <a:rPr lang="it-IT" smtClean="0"/>
              <a:t>20/02/2025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FA2B-EE3C-48E3-80B1-6BC894887450}" type="datetime1">
              <a:rPr lang="it-IT" smtClean="0"/>
              <a:t>20/02/2025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EE352E41-781C-4159-9926-4F7803F4BE83}" type="datetime1">
              <a:rPr lang="it-IT" smtClean="0"/>
              <a:t>20/02/2025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91.png"/><Relationship Id="rId4" Type="http://schemas.openxmlformats.org/officeDocument/2006/relationships/image" Target="../media/image28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0.png"/><Relationship Id="rId13" Type="http://schemas.openxmlformats.org/officeDocument/2006/relationships/image" Target="../media/image31.png"/><Relationship Id="rId7" Type="http://schemas.openxmlformats.org/officeDocument/2006/relationships/image" Target="../media/image730.png"/><Relationship Id="rId12" Type="http://schemas.openxmlformats.org/officeDocument/2006/relationships/image" Target="../media/image30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0.png"/><Relationship Id="rId11" Type="http://schemas.openxmlformats.org/officeDocument/2006/relationships/image" Target="../media/image771.png"/><Relationship Id="rId5" Type="http://schemas.openxmlformats.org/officeDocument/2006/relationships/image" Target="../media/image711.png"/><Relationship Id="rId10" Type="http://schemas.openxmlformats.org/officeDocument/2006/relationships/image" Target="../media/image761.png"/><Relationship Id="rId9" Type="http://schemas.openxmlformats.org/officeDocument/2006/relationships/image" Target="../media/image7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68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7" Type="http://schemas.openxmlformats.org/officeDocument/2006/relationships/image" Target="../media/image460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0.png"/><Relationship Id="rId11" Type="http://schemas.openxmlformats.org/officeDocument/2006/relationships/image" Target="../media/image35.png"/><Relationship Id="rId5" Type="http://schemas.openxmlformats.org/officeDocument/2006/relationships/image" Target="../media/image430.png"/><Relationship Id="rId10" Type="http://schemas.openxmlformats.org/officeDocument/2006/relationships/image" Target="../media/image33.png"/><Relationship Id="rId4" Type="http://schemas.openxmlformats.org/officeDocument/2006/relationships/image" Target="../media/image403.png"/><Relationship Id="rId9" Type="http://schemas.openxmlformats.org/officeDocument/2006/relationships/image" Target="../media/image48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0.png"/><Relationship Id="rId5" Type="http://schemas.openxmlformats.org/officeDocument/2006/relationships/image" Target="../media/image1270.png"/><Relationship Id="rId4" Type="http://schemas.openxmlformats.org/officeDocument/2006/relationships/image" Target="../media/image12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1.png"/><Relationship Id="rId7" Type="http://schemas.openxmlformats.org/officeDocument/2006/relationships/image" Target="../media/image1241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0.png"/><Relationship Id="rId5" Type="http://schemas.openxmlformats.org/officeDocument/2006/relationships/image" Target="../media/image1220.png"/><Relationship Id="rId4" Type="http://schemas.openxmlformats.org/officeDocument/2006/relationships/image" Target="../media/image12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9.jpeg"/><Relationship Id="rId7" Type="http://schemas.openxmlformats.org/officeDocument/2006/relationships/image" Target="../media/image89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860.png"/><Relationship Id="rId4" Type="http://schemas.openxmlformats.org/officeDocument/2006/relationships/image" Target="../media/image43.png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1.png"/><Relationship Id="rId7" Type="http://schemas.openxmlformats.org/officeDocument/2006/relationships/image" Target="../media/image9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1.png"/><Relationship Id="rId5" Type="http://schemas.openxmlformats.org/officeDocument/2006/relationships/image" Target="../media/image901.png"/><Relationship Id="rId10" Type="http://schemas.openxmlformats.org/officeDocument/2006/relationships/image" Target="../media/image952.png"/><Relationship Id="rId4" Type="http://schemas.openxmlformats.org/officeDocument/2006/relationships/image" Target="../media/image892.png"/><Relationship Id="rId9" Type="http://schemas.openxmlformats.org/officeDocument/2006/relationships/image" Target="../media/image9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13" Type="http://schemas.openxmlformats.org/officeDocument/2006/relationships/image" Target="../media/image371.png"/><Relationship Id="rId3" Type="http://schemas.openxmlformats.org/officeDocument/2006/relationships/image" Target="../media/image260.png"/><Relationship Id="rId7" Type="http://schemas.openxmlformats.org/officeDocument/2006/relationships/image" Target="../media/image301.png"/><Relationship Id="rId12" Type="http://schemas.openxmlformats.org/officeDocument/2006/relationships/image" Target="../media/image3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11" Type="http://schemas.openxmlformats.org/officeDocument/2006/relationships/image" Target="../media/image350.png"/><Relationship Id="rId5" Type="http://schemas.openxmlformats.org/officeDocument/2006/relationships/image" Target="../media/image130.png"/><Relationship Id="rId15" Type="http://schemas.openxmlformats.org/officeDocument/2006/relationships/image" Target="../media/image52.png"/><Relationship Id="rId10" Type="http://schemas.openxmlformats.org/officeDocument/2006/relationships/image" Target="../media/image341.png"/><Relationship Id="rId4" Type="http://schemas.openxmlformats.org/officeDocument/2006/relationships/image" Target="../media/image51.png"/><Relationship Id="rId9" Type="http://schemas.openxmlformats.org/officeDocument/2006/relationships/image" Target="../media/image330.png"/><Relationship Id="rId14" Type="http://schemas.openxmlformats.org/officeDocument/2006/relationships/image" Target="../media/image38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54.png"/><Relationship Id="rId4" Type="http://schemas.openxmlformats.org/officeDocument/2006/relationships/image" Target="../media/image4030.png"/><Relationship Id="rId9" Type="http://schemas.openxmlformats.org/officeDocument/2006/relationships/image" Target="../media/image1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2.png"/><Relationship Id="rId4" Type="http://schemas.openxmlformats.org/officeDocument/2006/relationships/image" Target="../media/image4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56.png"/><Relationship Id="rId4" Type="http://schemas.openxmlformats.org/officeDocument/2006/relationships/image" Target="../media/image50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0.png"/><Relationship Id="rId5" Type="http://schemas.openxmlformats.org/officeDocument/2006/relationships/image" Target="../media/image58.png"/><Relationship Id="rId4" Type="http://schemas.openxmlformats.org/officeDocument/2006/relationships/image" Target="../media/image1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1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5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0.png"/><Relationship Id="rId5" Type="http://schemas.openxmlformats.org/officeDocument/2006/relationships/image" Target="../media/image1311.png"/><Relationship Id="rId4" Type="http://schemas.openxmlformats.org/officeDocument/2006/relationships/image" Target="../media/image1212.pn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3" Type="http://schemas.openxmlformats.org/officeDocument/2006/relationships/image" Target="../media/image580.png"/><Relationship Id="rId7" Type="http://schemas.openxmlformats.org/officeDocument/2006/relationships/image" Target="../media/image6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3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170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1.png"/><Relationship Id="rId4" Type="http://schemas.openxmlformats.org/officeDocument/2006/relationships/image" Target="../media/image30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67.png"/><Relationship Id="rId7" Type="http://schemas.openxmlformats.org/officeDocument/2006/relationships/image" Target="../media/image8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1.png"/><Relationship Id="rId3" Type="http://schemas.openxmlformats.org/officeDocument/2006/relationships/image" Target="../media/image3300.png"/><Relationship Id="rId7" Type="http://schemas.openxmlformats.org/officeDocument/2006/relationships/image" Target="../media/image370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0.png"/><Relationship Id="rId5" Type="http://schemas.openxmlformats.org/officeDocument/2006/relationships/image" Target="../media/image3500.png"/><Relationship Id="rId10" Type="http://schemas.openxmlformats.org/officeDocument/2006/relationships/image" Target="../media/image400.png"/><Relationship Id="rId4" Type="http://schemas.openxmlformats.org/officeDocument/2006/relationships/image" Target="../media/image340.png"/><Relationship Id="rId9" Type="http://schemas.openxmlformats.org/officeDocument/2006/relationships/image" Target="../media/image39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0.png"/><Relationship Id="rId13" Type="http://schemas.openxmlformats.org/officeDocument/2006/relationships/image" Target="../media/image300.png"/><Relationship Id="rId3" Type="http://schemas.openxmlformats.org/officeDocument/2006/relationships/image" Target="../media/image63.png"/><Relationship Id="rId7" Type="http://schemas.openxmlformats.org/officeDocument/2006/relationships/image" Target="../media/image86.png"/><Relationship Id="rId12" Type="http://schemas.openxmlformats.org/officeDocument/2006/relationships/image" Target="../media/image290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82.png"/><Relationship Id="rId5" Type="http://schemas.openxmlformats.org/officeDocument/2006/relationships/image" Target="../media/image270.png"/><Relationship Id="rId15" Type="http://schemas.openxmlformats.org/officeDocument/2006/relationships/image" Target="../media/image372.png"/><Relationship Id="rId10" Type="http://schemas.openxmlformats.org/officeDocument/2006/relationships/image" Target="../media/image89.png"/><Relationship Id="rId4" Type="http://schemas.openxmlformats.org/officeDocument/2006/relationships/image" Target="../media/image69.png"/><Relationship Id="rId9" Type="http://schemas.openxmlformats.org/officeDocument/2006/relationships/image" Target="../media/image88.png"/><Relationship Id="rId14" Type="http://schemas.openxmlformats.org/officeDocument/2006/relationships/image" Target="../media/image310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1.png"/><Relationship Id="rId5" Type="http://schemas.openxmlformats.org/officeDocument/2006/relationships/image" Target="../media/image492.png"/><Relationship Id="rId4" Type="http://schemas.openxmlformats.org/officeDocument/2006/relationships/image" Target="../media/image4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10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51.png"/><Relationship Id="rId3" Type="http://schemas.openxmlformats.org/officeDocument/2006/relationships/image" Target="../media/image91.png"/><Relationship Id="rId12" Type="http://schemas.openxmlformats.org/officeDocument/2006/relationships/image" Target="../media/image820.png"/><Relationship Id="rId17" Type="http://schemas.openxmlformats.org/officeDocument/2006/relationships/image" Target="../media/image2311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1.png"/><Relationship Id="rId11" Type="http://schemas.openxmlformats.org/officeDocument/2006/relationships/image" Target="../media/image810.png"/><Relationship Id="rId15" Type="http://schemas.openxmlformats.org/officeDocument/2006/relationships/image" Target="../media/image971.png"/><Relationship Id="rId4" Type="http://schemas.openxmlformats.org/officeDocument/2006/relationships/image" Target="../media/image92.jpeg"/><Relationship Id="rId14" Type="http://schemas.openxmlformats.org/officeDocument/2006/relationships/image" Target="../media/image94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image" Target="../media/image26.png"/><Relationship Id="rId7" Type="http://schemas.openxmlformats.org/officeDocument/2006/relationships/image" Target="../media/image100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13" Type="http://schemas.openxmlformats.org/officeDocument/2006/relationships/image" Target="../media/image97.jpeg"/><Relationship Id="rId3" Type="http://schemas.openxmlformats.org/officeDocument/2006/relationships/image" Target="../media/image950.png"/><Relationship Id="rId7" Type="http://schemas.openxmlformats.org/officeDocument/2006/relationships/image" Target="../media/image990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.png"/><Relationship Id="rId11" Type="http://schemas.openxmlformats.org/officeDocument/2006/relationships/image" Target="../media/image103.png"/><Relationship Id="rId5" Type="http://schemas.openxmlformats.org/officeDocument/2006/relationships/image" Target="../media/image970.png"/><Relationship Id="rId10" Type="http://schemas.openxmlformats.org/officeDocument/2006/relationships/image" Target="../media/image1020.png"/><Relationship Id="rId4" Type="http://schemas.openxmlformats.org/officeDocument/2006/relationships/image" Target="../media/image96.png"/><Relationship Id="rId9" Type="http://schemas.openxmlformats.org/officeDocument/2006/relationships/image" Target="../media/image1011.png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5.png"/><Relationship Id="rId3" Type="http://schemas.openxmlformats.org/officeDocument/2006/relationships/image" Target="../media/image98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14" Type="http://schemas.openxmlformats.org/officeDocument/2006/relationships/image" Target="../media/image1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10.png"/><Relationship Id="rId5" Type="http://schemas.openxmlformats.org/officeDocument/2006/relationships/image" Target="../media/image451.png"/><Relationship Id="rId4" Type="http://schemas.openxmlformats.org/officeDocument/2006/relationships/image" Target="../media/image10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0.png"/><Relationship Id="rId13" Type="http://schemas.openxmlformats.org/officeDocument/2006/relationships/image" Target="../media/image97.jpeg"/><Relationship Id="rId3" Type="http://schemas.openxmlformats.org/officeDocument/2006/relationships/image" Target="../media/image1171.png"/><Relationship Id="rId7" Type="http://schemas.openxmlformats.org/officeDocument/2006/relationships/image" Target="../media/image9900.png"/><Relationship Id="rId12" Type="http://schemas.openxmlformats.org/officeDocument/2006/relationships/image" Target="../media/image10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0.png"/><Relationship Id="rId11" Type="http://schemas.openxmlformats.org/officeDocument/2006/relationships/image" Target="../media/image1031.png"/><Relationship Id="rId5" Type="http://schemas.openxmlformats.org/officeDocument/2006/relationships/image" Target="../media/image9701.png"/><Relationship Id="rId10" Type="http://schemas.openxmlformats.org/officeDocument/2006/relationships/image" Target="../media/image10200.png"/><Relationship Id="rId4" Type="http://schemas.openxmlformats.org/officeDocument/2006/relationships/image" Target="../media/image101.png"/><Relationship Id="rId9" Type="http://schemas.openxmlformats.org/officeDocument/2006/relationships/image" Target="../media/image1011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0.png"/><Relationship Id="rId3" Type="http://schemas.openxmlformats.org/officeDocument/2006/relationships/image" Target="../media/image102.png"/><Relationship Id="rId7" Type="http://schemas.openxmlformats.org/officeDocument/2006/relationships/image" Target="../media/image1230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0.png"/><Relationship Id="rId4" Type="http://schemas.openxmlformats.org/officeDocument/2006/relationships/image" Target="../media/image10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1.png"/><Relationship Id="rId5" Type="http://schemas.openxmlformats.org/officeDocument/2006/relationships/image" Target="../media/image1271.png"/><Relationship Id="rId4" Type="http://schemas.openxmlformats.org/officeDocument/2006/relationships/image" Target="../media/image11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0.png"/><Relationship Id="rId3" Type="http://schemas.openxmlformats.org/officeDocument/2006/relationships/image" Target="../media/image9801.png"/><Relationship Id="rId7" Type="http://schemas.openxmlformats.org/officeDocument/2006/relationships/image" Target="../media/image1020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11.png"/><Relationship Id="rId5" Type="http://schemas.openxmlformats.org/officeDocument/2006/relationships/image" Target="../media/image10001.png"/><Relationship Id="rId10" Type="http://schemas.openxmlformats.org/officeDocument/2006/relationships/image" Target="../media/image1050.png"/><Relationship Id="rId4" Type="http://schemas.openxmlformats.org/officeDocument/2006/relationships/image" Target="../media/image9901.png"/><Relationship Id="rId9" Type="http://schemas.openxmlformats.org/officeDocument/2006/relationships/image" Target="../media/image10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2.png"/><Relationship Id="rId4" Type="http://schemas.openxmlformats.org/officeDocument/2006/relationships/image" Target="../media/image5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1.png"/><Relationship Id="rId4" Type="http://schemas.openxmlformats.org/officeDocument/2006/relationships/image" Target="../media/image6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0.png"/><Relationship Id="rId5" Type="http://schemas.openxmlformats.org/officeDocument/2006/relationships/image" Target="../media/image1101.png"/><Relationship Id="rId4" Type="http://schemas.openxmlformats.org/officeDocument/2006/relationships/image" Target="../media/image11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0.png"/><Relationship Id="rId3" Type="http://schemas.openxmlformats.org/officeDocument/2006/relationships/image" Target="../media/image1080.png"/><Relationship Id="rId7" Type="http://schemas.openxmlformats.org/officeDocument/2006/relationships/image" Target="../media/image11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0.png"/><Relationship Id="rId5" Type="http://schemas.openxmlformats.org/officeDocument/2006/relationships/image" Target="../media/image1130.png"/><Relationship Id="rId4" Type="http://schemas.openxmlformats.org/officeDocument/2006/relationships/image" Target="../media/image11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79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0.png"/><Relationship Id="rId4" Type="http://schemas.openxmlformats.org/officeDocument/2006/relationships/image" Target="../media/image1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6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111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1.png"/><Relationship Id="rId3" Type="http://schemas.openxmlformats.org/officeDocument/2006/relationships/image" Target="../media/image124.png"/><Relationship Id="rId7" Type="http://schemas.openxmlformats.org/officeDocument/2006/relationships/image" Target="../media/image87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17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0.png"/><Relationship Id="rId3" Type="http://schemas.openxmlformats.org/officeDocument/2006/relationships/image" Target="../media/image127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0.png"/><Relationship Id="rId5" Type="http://schemas.openxmlformats.org/officeDocument/2006/relationships/image" Target="../media/image893.png"/><Relationship Id="rId4" Type="http://schemas.openxmlformats.org/officeDocument/2006/relationships/image" Target="../media/image128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9.gif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2.png"/><Relationship Id="rId11" Type="http://schemas.openxmlformats.org/officeDocument/2006/relationships/image" Target="../media/image1170.png"/><Relationship Id="rId10" Type="http://schemas.openxmlformats.org/officeDocument/2006/relationships/image" Target="../media/image90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gif"/><Relationship Id="rId3" Type="http://schemas.openxmlformats.org/officeDocument/2006/relationships/image" Target="../media/image127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2.png"/><Relationship Id="rId11" Type="http://schemas.openxmlformats.org/officeDocument/2006/relationships/image" Target="../media/image1170.png"/><Relationship Id="rId10" Type="http://schemas.openxmlformats.org/officeDocument/2006/relationships/image" Target="../media/image921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0.png"/><Relationship Id="rId3" Type="http://schemas.openxmlformats.org/officeDocument/2006/relationships/image" Target="../media/image131.gi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893.png"/><Relationship Id="rId4" Type="http://schemas.openxmlformats.org/officeDocument/2006/relationships/image" Target="../media/image127.png"/><Relationship Id="rId9" Type="http://schemas.openxmlformats.org/officeDocument/2006/relationships/image" Target="../media/image117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5.png"/><Relationship Id="rId4" Type="http://schemas.openxmlformats.org/officeDocument/2006/relationships/image" Target="../media/image13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41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800100" y="1724880"/>
            <a:ext cx="7543800" cy="933384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Hadron Spectroscopy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Sottotitolo 2"/>
          <p:cNvSpPr>
            <a:spLocks noGrp="1"/>
          </p:cNvSpPr>
          <p:nvPr>
            <p:ph type="subTitle" idx="1"/>
          </p:nvPr>
        </p:nvSpPr>
        <p:spPr>
          <a:xfrm>
            <a:off x="1371600" y="3179461"/>
            <a:ext cx="6400800" cy="665175"/>
          </a:xfrm>
        </p:spPr>
        <p:txBody>
          <a:bodyPr>
            <a:noAutofit/>
          </a:bodyPr>
          <a:lstStyle/>
          <a:p>
            <a:pPr marL="514350" indent="-514350" algn="ctr"/>
            <a:r>
              <a:rPr lang="it-IT" sz="4000" dirty="0">
                <a:solidFill>
                  <a:schemeClr val="tx1"/>
                </a:solidFill>
              </a:rPr>
              <a:t>Alessandro Pilloni</a:t>
            </a:r>
          </a:p>
        </p:txBody>
      </p:sp>
      <p:sp>
        <p:nvSpPr>
          <p:cNvPr id="8" name="CasellaDiTesto 1"/>
          <p:cNvSpPr txBox="1"/>
          <p:nvPr/>
        </p:nvSpPr>
        <p:spPr>
          <a:xfrm>
            <a:off x="1236518" y="4044220"/>
            <a:ext cx="667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LHCb</a:t>
            </a:r>
            <a:r>
              <a:rPr lang="it-IT" dirty="0"/>
              <a:t> Charm WG PhD Days, </a:t>
            </a:r>
            <a:r>
              <a:rPr lang="it-IT" dirty="0" err="1"/>
              <a:t>February</a:t>
            </a:r>
            <a:r>
              <a:rPr lang="it-IT" dirty="0"/>
              <a:t> 20</a:t>
            </a:r>
            <a:r>
              <a:rPr lang="it-IT" baseline="30000" dirty="0"/>
              <a:t>th</a:t>
            </a:r>
            <a:r>
              <a:rPr lang="it-IT" dirty="0"/>
              <a:t>, 2025</a:t>
            </a:r>
          </a:p>
        </p:txBody>
      </p:sp>
      <p:pic>
        <p:nvPicPr>
          <p:cNvPr id="10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603" y="4741296"/>
            <a:ext cx="2581593" cy="1431978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B977893C-7489-42F6-8147-54D09032F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41296"/>
            <a:ext cx="3724430" cy="143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63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Strange </a:t>
            </a:r>
            <a:r>
              <a:rPr lang="it-IT" sz="3600" dirty="0" err="1"/>
              <a:t>pentaquarks</a:t>
            </a:r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2">
                <a:extLst>
                  <a:ext uri="{FF2B5EF4-FFF2-40B4-BE49-F238E27FC236}">
                    <a16:creationId xmlns:a16="http://schemas.microsoft.com/office/drawing/2014/main" id="{32F40C72-8CD1-73E8-B3C8-6BE9682AE4D3}"/>
                  </a:ext>
                </a:extLst>
              </p:cNvPr>
              <p:cNvSpPr txBox="1"/>
              <p:nvPr/>
            </p:nvSpPr>
            <p:spPr>
              <a:xfrm>
                <a:off x="4673142" y="3017058"/>
                <a:ext cx="44958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No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sz="2400" dirty="0"/>
                  <a:t> expected in this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it-IT" sz="2400" dirty="0"/>
                  <a:t> mass </a:t>
                </a:r>
                <a:r>
                  <a:rPr lang="it-IT" sz="2400" dirty="0" err="1"/>
                  <a:t>region</a:t>
                </a:r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/>
                  <a:t>None </a:t>
                </a:r>
                <a:r>
                  <a:rPr lang="it-IT" sz="2400" dirty="0" err="1"/>
                  <a:t>seen</a:t>
                </a:r>
                <a:r>
                  <a:rPr lang="it-IT" sz="2400" dirty="0"/>
                  <a:t>, </a:t>
                </a:r>
                <a:r>
                  <a:rPr lang="it-IT" sz="2400" dirty="0" err="1"/>
                  <a:t>mostly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flat</a:t>
                </a:r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9" name="TextBox 2">
                <a:extLst>
                  <a:ext uri="{FF2B5EF4-FFF2-40B4-BE49-F238E27FC236}">
                    <a16:creationId xmlns:a16="http://schemas.microsoft.com/office/drawing/2014/main" id="{32F40C72-8CD1-73E8-B3C8-6BE9682AE4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3142" y="3017058"/>
                <a:ext cx="4495800" cy="1569660"/>
              </a:xfrm>
              <a:prstGeom prst="rect">
                <a:avLst/>
              </a:prstGeom>
              <a:blipFill>
                <a:blip r:embed="rId3"/>
                <a:stretch>
                  <a:fillRect l="-2171" t="-3113" b="-81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9AE6712C-57CB-DDA1-2735-024328D8CC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343"/>
          <a:stretch/>
        </p:blipFill>
        <p:spPr>
          <a:xfrm>
            <a:off x="4572000" y="1694267"/>
            <a:ext cx="4540645" cy="440463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F643A8B-4BAD-F4EF-DFB8-8A2EB77218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67"/>
          <a:stretch/>
        </p:blipFill>
        <p:spPr>
          <a:xfrm>
            <a:off x="70122" y="1689214"/>
            <a:ext cx="4501878" cy="44046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83582FBE-6C9D-D054-6CFF-EB283FB3772E}"/>
                  </a:ext>
                </a:extLst>
              </p:cNvPr>
              <p:cNvSpPr txBox="1"/>
              <p:nvPr/>
            </p:nvSpPr>
            <p:spPr>
              <a:xfrm>
                <a:off x="70122" y="2091040"/>
                <a:ext cx="4376793" cy="36009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3600" dirty="0"/>
                  <a:t>Bingo!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</m:oMath>
                </a14:m>
                <a:r>
                  <a:rPr lang="it-IT" sz="3600" dirty="0"/>
                  <a:t>!</a:t>
                </a:r>
              </a:p>
              <a:p>
                <a:endParaRPr lang="it-IT" sz="3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4338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it-IT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400" b="0" i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it-IT" sz="2400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400" b="0" i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sz="2400" b="0" dirty="0"/>
              </a:p>
              <a:p>
                <a:endParaRPr lang="it-IT" sz="3600" dirty="0"/>
              </a:p>
              <a:p>
                <a:r>
                  <a:rPr lang="it-IT" sz="2400" dirty="0" err="1"/>
                  <a:t>It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remains</a:t>
                </a:r>
                <a:r>
                  <a:rPr lang="it-IT" sz="2400" dirty="0"/>
                  <a:t> to be </a:t>
                </a:r>
                <a:r>
                  <a:rPr lang="it-IT" sz="2400" dirty="0" err="1"/>
                  <a:t>seen</a:t>
                </a:r>
                <a:r>
                  <a:rPr lang="it-IT" sz="2400" dirty="0"/>
                  <a:t> the connections with the </a:t>
                </a:r>
                <a:r>
                  <a:rPr lang="it-IT" sz="2400" dirty="0" err="1"/>
                  <a:t>nonstrange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pentaquarks</a:t>
                </a:r>
                <a:endParaRPr lang="it-IT" sz="2400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83582FBE-6C9D-D054-6CFF-EB283FB37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22" y="2091040"/>
                <a:ext cx="4376793" cy="3600986"/>
              </a:xfrm>
              <a:prstGeom prst="rect">
                <a:avLst/>
              </a:prstGeom>
              <a:blipFill>
                <a:blip r:embed="rId5"/>
                <a:stretch>
                  <a:fillRect l="-2232" t="-2538" b="-28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439D3A8F-C05B-3D30-195D-E8CD0A52465D}"/>
                  </a:ext>
                </a:extLst>
              </p:cNvPr>
              <p:cNvSpPr txBox="1"/>
              <p:nvPr/>
            </p:nvSpPr>
            <p:spPr>
              <a:xfrm>
                <a:off x="202721" y="1165974"/>
                <a:ext cx="7802592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200" b="0" dirty="0"/>
                  <a:t>Can </a:t>
                </a:r>
                <a:r>
                  <a:rPr lang="it-IT" sz="2200" b="0" dirty="0" err="1"/>
                  <a:t>you</a:t>
                </a:r>
                <a:r>
                  <a:rPr lang="it-IT" sz="2200" b="0" dirty="0"/>
                  <a:t> </a:t>
                </a:r>
                <a:r>
                  <a:rPr lang="it-IT" sz="2200" b="0" dirty="0" err="1"/>
                  <a:t>sear</a:t>
                </a:r>
                <a:r>
                  <a:rPr lang="it-IT" sz="2200" b="0" dirty="0"/>
                  <a:t>ch pentaquarks in meson decays?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sz="22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it-IT" sz="22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439D3A8F-C05B-3D30-195D-E8CD0A524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721" y="1165974"/>
                <a:ext cx="7802592" cy="430887"/>
              </a:xfrm>
              <a:prstGeom prst="rect">
                <a:avLst/>
              </a:prstGeom>
              <a:blipFill>
                <a:blip r:embed="rId6"/>
                <a:stretch>
                  <a:fillRect l="-1016" t="-8451" b="-28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0F4E6619-39D9-2566-264F-1CB6F63DF3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22" y="1764297"/>
            <a:ext cx="4501877" cy="432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8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Top-down approach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" y="1049482"/>
            <a:ext cx="1956380" cy="11738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0825" y="1364282"/>
            <a:ext cx="4218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it-IT" sz="2400" dirty="0"/>
              <a:t>You are given a model/theory</a:t>
            </a:r>
          </a:p>
        </p:txBody>
      </p:sp>
      <p:sp>
        <p:nvSpPr>
          <p:cNvPr id="7" name="Down Arrow 6"/>
          <p:cNvSpPr/>
          <p:nvPr/>
        </p:nvSpPr>
        <p:spPr>
          <a:xfrm>
            <a:off x="3963177" y="1908336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11" y="2354629"/>
            <a:ext cx="1978969" cy="14713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42557" y="2786417"/>
                <a:ext cx="1163075" cy="646331"/>
              </a:xfrm>
              <a:prstGeom prst="rect">
                <a:avLst/>
              </a:prstGeom>
              <a:solidFill>
                <a:srgbClr val="DDB867">
                  <a:alpha val="56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557" y="2786417"/>
                <a:ext cx="1163075" cy="6463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34611" y="3957300"/>
            <a:ext cx="1978969" cy="14314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40825" y="4332066"/>
            <a:ext cx="35911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 startAt="3"/>
            </a:pPr>
            <a:r>
              <a:rPr lang="it-IT" sz="2400" dirty="0"/>
              <a:t>You compare with data.</a:t>
            </a:r>
            <a:br>
              <a:rPr lang="it-IT" sz="2400" dirty="0"/>
            </a:br>
            <a:r>
              <a:rPr lang="it-IT" sz="2400" dirty="0"/>
              <a:t>Or you don’t.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40825" y="2786417"/>
            <a:ext cx="3988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it-IT" sz="2400" dirty="0"/>
              <a:t>You calculate the amplitude</a:t>
            </a:r>
          </a:p>
        </p:txBody>
      </p:sp>
      <p:sp>
        <p:nvSpPr>
          <p:cNvPr id="100" name="Down Arrow 99"/>
          <p:cNvSpPr/>
          <p:nvPr/>
        </p:nvSpPr>
        <p:spPr>
          <a:xfrm>
            <a:off x="3963176" y="3482583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ounded Rectangle 30"/>
          <p:cNvSpPr/>
          <p:nvPr/>
        </p:nvSpPr>
        <p:spPr>
          <a:xfrm>
            <a:off x="5403386" y="5163063"/>
            <a:ext cx="3664414" cy="164106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dirty="0">
                <a:solidFill>
                  <a:schemeClr val="tx1"/>
                </a:solidFill>
              </a:rPr>
              <a:t>Predictive power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sz="2400" b="1" dirty="0">
              <a:solidFill>
                <a:srgbClr val="00B050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Physical interpretation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b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it-IT" sz="2400" dirty="0">
                <a:solidFill>
                  <a:schemeClr val="tx1"/>
                </a:solidFill>
              </a:rPr>
              <a:t>(within the model!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r>
              <a:rPr lang="it-IT" sz="2400" dirty="0">
                <a:solidFill>
                  <a:schemeClr val="tx1"/>
                </a:solidFill>
              </a:rPr>
              <a:t>)</a:t>
            </a:r>
            <a:br>
              <a:rPr lang="it-IT" sz="2400" dirty="0">
                <a:solidFill>
                  <a:schemeClr val="tx1"/>
                </a:solidFill>
              </a:rPr>
            </a:br>
            <a:r>
              <a:rPr lang="it-IT" sz="2400" dirty="0">
                <a:solidFill>
                  <a:schemeClr val="tx1"/>
                </a:solidFill>
              </a:rPr>
              <a:t>Biased by the input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sz="2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36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0" grpId="0" animBg="1"/>
      <p:bldP spid="12" grpId="0"/>
      <p:bldP spid="18" grpId="0"/>
      <p:bldP spid="10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Options on the market</a:t>
            </a:r>
          </a:p>
        </p:txBody>
      </p:sp>
      <p:sp>
        <p:nvSpPr>
          <p:cNvPr id="45" name="Rectangle 4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71600"/>
            <a:ext cx="9144000" cy="548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57200" y="1567542"/>
            <a:ext cx="8229600" cy="239796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Quark-</a:t>
            </a:r>
            <a:r>
              <a:rPr lang="it-IT" dirty="0" err="1">
                <a:solidFill>
                  <a:srgbClr val="FF0000"/>
                </a:solidFill>
              </a:rPr>
              <a:t>level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calculations</a:t>
            </a:r>
            <a:r>
              <a:rPr lang="it-IT" dirty="0">
                <a:solidFill>
                  <a:srgbClr val="FF0000"/>
                </a:solidFill>
              </a:rPr>
              <a:t>: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Quark models, </a:t>
            </a:r>
            <a:r>
              <a:rPr lang="it-IT" dirty="0" err="1">
                <a:solidFill>
                  <a:schemeClr val="tx1"/>
                </a:solidFill>
              </a:rPr>
              <a:t>pNRQCD</a:t>
            </a:r>
            <a:r>
              <a:rPr lang="it-IT" dirty="0">
                <a:solidFill>
                  <a:schemeClr val="tx1"/>
                </a:solidFill>
              </a:rPr>
              <a:t>, </a:t>
            </a:r>
            <a:r>
              <a:rPr lang="it-IT" dirty="0" err="1">
                <a:solidFill>
                  <a:schemeClr val="tx1"/>
                </a:solidFill>
              </a:rPr>
              <a:t>Hybrids</a:t>
            </a:r>
            <a:r>
              <a:rPr lang="it-IT" dirty="0">
                <a:solidFill>
                  <a:schemeClr val="tx1"/>
                </a:solidFill>
              </a:rPr>
              <a:t>, ...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Spectrum </a:t>
            </a:r>
            <a:r>
              <a:rPr lang="it-IT" dirty="0" err="1">
                <a:solidFill>
                  <a:schemeClr val="tx1"/>
                </a:solidFill>
              </a:rPr>
              <a:t>generally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calculated</a:t>
            </a:r>
            <a:r>
              <a:rPr lang="it-IT" dirty="0">
                <a:solidFill>
                  <a:schemeClr val="tx1"/>
                </a:solidFill>
              </a:rPr>
              <a:t> as bound states of some potential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Decay rates as «overlap integrals» between two static configurations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endParaRPr lang="it-IT" dirty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  <a:buSzPct val="120000"/>
            </a:pPr>
            <a:r>
              <a:rPr lang="it-IT" dirty="0">
                <a:solidFill>
                  <a:schemeClr val="tx1"/>
                </a:solidFill>
              </a:rPr>
              <a:t>Comprehensive picture </a:t>
            </a:r>
            <a:r>
              <a:rPr lang="it-IT" b="1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	Little scattering dynamics 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" y="4287628"/>
            <a:ext cx="8229600" cy="239796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rgbClr val="0000FF"/>
                </a:solidFill>
              </a:rPr>
              <a:t>Hadron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level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calculations</a:t>
            </a:r>
            <a:r>
              <a:rPr lang="it-IT" dirty="0">
                <a:solidFill>
                  <a:srgbClr val="0000FF"/>
                </a:solidFill>
              </a:rPr>
              <a:t>: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Compact </a:t>
            </a:r>
            <a:r>
              <a:rPr lang="it-IT" dirty="0" err="1">
                <a:solidFill>
                  <a:schemeClr val="tx1"/>
                </a:solidFill>
              </a:rPr>
              <a:t>states</a:t>
            </a:r>
            <a:r>
              <a:rPr lang="it-IT" dirty="0">
                <a:solidFill>
                  <a:schemeClr val="tx1"/>
                </a:solidFill>
              </a:rPr>
              <a:t> vs. molecules, triangles...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States as poles of scattering amplitudes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Couplings as residues at the poles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endParaRPr lang="it-IT" dirty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  <a:buSzPct val="120000"/>
            </a:pP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Scattering dynamics </a:t>
            </a:r>
            <a:r>
              <a:rPr lang="it-IT" b="1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	More c</a:t>
            </a:r>
            <a:r>
              <a:rPr lang="it-IT" dirty="0">
                <a:solidFill>
                  <a:schemeClr val="tx1"/>
                </a:solidFill>
              </a:rPr>
              <a:t>ase-by-case </a:t>
            </a:r>
            <a:r>
              <a:rPr lang="it-IT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Models for </a:t>
            </a:r>
            <a:r>
              <a:rPr lang="it-IT" sz="3600" dirty="0" err="1"/>
              <a:t>every</a:t>
            </a:r>
            <a:r>
              <a:rPr lang="it-IT" sz="3600" dirty="0"/>
              <a:t> taste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3573903" y="4877796"/>
            <a:ext cx="29266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C00FF"/>
                </a:solidFill>
              </a:rPr>
              <a:t>Molecule</a:t>
            </a:r>
          </a:p>
          <a:p>
            <a:r>
              <a:rPr lang="it-IT" dirty="0"/>
              <a:t>Bound or virtual state generated by long-range exchange forces</a:t>
            </a:r>
          </a:p>
          <a:p>
            <a:endParaRPr lang="it-IT" dirty="0">
              <a:solidFill>
                <a:srgbClr val="CC00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76292" y="4799167"/>
            <a:ext cx="1764070" cy="1055012"/>
            <a:chOff x="158579" y="3963074"/>
            <a:chExt cx="1764070" cy="1055012"/>
          </a:xfrm>
        </p:grpSpPr>
        <p:sp>
          <p:nvSpPr>
            <p:cNvPr id="34" name="Ovale 33"/>
            <p:cNvSpPr/>
            <p:nvPr/>
          </p:nvSpPr>
          <p:spPr>
            <a:xfrm rot="683251">
              <a:off x="158579" y="3963074"/>
              <a:ext cx="1764070" cy="105501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" name="Gruppo 5"/>
            <p:cNvGrpSpPr/>
            <p:nvPr/>
          </p:nvGrpSpPr>
          <p:grpSpPr>
            <a:xfrm>
              <a:off x="266769" y="4221332"/>
              <a:ext cx="792643" cy="496596"/>
              <a:chOff x="397037" y="2317619"/>
              <a:chExt cx="892884" cy="559397"/>
            </a:xfrm>
          </p:grpSpPr>
          <p:sp>
            <p:nvSpPr>
              <p:cNvPr id="14" name="Ovale 13"/>
              <p:cNvSpPr/>
              <p:nvPr/>
            </p:nvSpPr>
            <p:spPr>
              <a:xfrm rot="1702495">
                <a:off x="397037" y="231761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Ovale 10"/>
              <p:cNvSpPr/>
              <p:nvPr/>
            </p:nvSpPr>
            <p:spPr>
              <a:xfrm>
                <a:off x="885214" y="263154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" name="Ovale 14"/>
              <p:cNvSpPr/>
              <p:nvPr/>
            </p:nvSpPr>
            <p:spPr>
              <a:xfrm>
                <a:off x="661994" y="245763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9" name="Gruppo 8"/>
            <p:cNvGrpSpPr/>
            <p:nvPr/>
          </p:nvGrpSpPr>
          <p:grpSpPr>
            <a:xfrm>
              <a:off x="1046521" y="4273919"/>
              <a:ext cx="792643" cy="496596"/>
              <a:chOff x="2165075" y="2492259"/>
              <a:chExt cx="892884" cy="559397"/>
            </a:xfrm>
          </p:grpSpPr>
          <p:sp>
            <p:nvSpPr>
              <p:cNvPr id="17" name="Ovale 16"/>
              <p:cNvSpPr/>
              <p:nvPr/>
            </p:nvSpPr>
            <p:spPr>
              <a:xfrm rot="1702495">
                <a:off x="2165075" y="249225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" name="Ovale 20"/>
              <p:cNvSpPr/>
              <p:nvPr/>
            </p:nvSpPr>
            <p:spPr>
              <a:xfrm>
                <a:off x="2653252" y="280618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2" name="Ovale 21"/>
              <p:cNvSpPr/>
              <p:nvPr/>
            </p:nvSpPr>
            <p:spPr>
              <a:xfrm>
                <a:off x="2430032" y="263227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7127148" y="1589632"/>
            <a:ext cx="1678860" cy="1121319"/>
            <a:chOff x="4042235" y="1368305"/>
            <a:chExt cx="1891175" cy="1263125"/>
          </a:xfrm>
        </p:grpSpPr>
        <p:sp>
          <p:nvSpPr>
            <p:cNvPr id="24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Rettangolo 34"/>
          <p:cNvSpPr/>
          <p:nvPr/>
        </p:nvSpPr>
        <p:spPr>
          <a:xfrm>
            <a:off x="5363776" y="1500229"/>
            <a:ext cx="17573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C00FF"/>
                </a:solidFill>
              </a:rPr>
              <a:t>Multiquark</a:t>
            </a:r>
          </a:p>
          <a:p>
            <a:pPr algn="r"/>
            <a:r>
              <a:rPr lang="it-IT" dirty="0"/>
              <a:t>Several (cluster) of valence quarks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828808" y="1589632"/>
            <a:ext cx="1301676" cy="815508"/>
            <a:chOff x="130204" y="3460562"/>
            <a:chExt cx="1466291" cy="918640"/>
          </a:xfrm>
        </p:grpSpPr>
        <p:sp>
          <p:nvSpPr>
            <p:cNvPr id="37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0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41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1" name="Rettangolo 50"/>
          <p:cNvSpPr/>
          <p:nvPr/>
        </p:nvSpPr>
        <p:spPr>
          <a:xfrm>
            <a:off x="3179796" y="1592856"/>
            <a:ext cx="20458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C00FF"/>
                </a:solidFill>
              </a:rPr>
              <a:t>Hybrids</a:t>
            </a:r>
          </a:p>
          <a:p>
            <a:r>
              <a:rPr lang="it-IT" dirty="0"/>
              <a:t>Containing gluonic</a:t>
            </a:r>
            <a:br>
              <a:rPr lang="it-IT" dirty="0"/>
            </a:br>
            <a:r>
              <a:rPr lang="it-IT" dirty="0"/>
              <a:t>degrees of freedom</a:t>
            </a:r>
          </a:p>
        </p:txBody>
      </p:sp>
      <p:grpSp>
        <p:nvGrpSpPr>
          <p:cNvPr id="48" name="Gruppo 47"/>
          <p:cNvGrpSpPr/>
          <p:nvPr/>
        </p:nvGrpSpPr>
        <p:grpSpPr>
          <a:xfrm>
            <a:off x="2971285" y="3103194"/>
            <a:ext cx="1726017" cy="922527"/>
            <a:chOff x="593408" y="2320955"/>
            <a:chExt cx="2946400" cy="1574800"/>
          </a:xfrm>
        </p:grpSpPr>
        <p:sp>
          <p:nvSpPr>
            <p:cNvPr id="53" name="Nuvola 52"/>
            <p:cNvSpPr/>
            <p:nvPr/>
          </p:nvSpPr>
          <p:spPr>
            <a:xfrm>
              <a:off x="593408" y="2320955"/>
              <a:ext cx="2946400" cy="1574800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b="1" dirty="0">
                <a:solidFill>
                  <a:srgbClr val="FF00FF"/>
                </a:solidFill>
              </a:endParaRPr>
            </a:p>
          </p:txBody>
        </p:sp>
        <p:sp>
          <p:nvSpPr>
            <p:cNvPr id="54" name="Ovale 53"/>
            <p:cNvSpPr/>
            <p:nvPr/>
          </p:nvSpPr>
          <p:spPr>
            <a:xfrm>
              <a:off x="1450658" y="2835305"/>
              <a:ext cx="520700" cy="5207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5" name="Connettore 2 54"/>
            <p:cNvCxnSpPr/>
            <p:nvPr/>
          </p:nvCxnSpPr>
          <p:spPr>
            <a:xfrm flipV="1">
              <a:off x="1622108" y="2638455"/>
              <a:ext cx="177800" cy="889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ttangolo 55"/>
                <p:cNvSpPr/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𝑱</m:t>
                        </m:r>
                        <m:r>
                          <m:rPr>
                            <m:lit/>
                          </m:rP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𝝍</m:t>
                        </m:r>
                      </m:oMath>
                    </m:oMathPara>
                  </a14:m>
                  <a:endParaRPr lang="it-IT" sz="1400" b="1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Rettangolo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ttangolo 56"/>
                <p:cNvSpPr/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Rettangolo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ttangolo 57"/>
                <p:cNvSpPr/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ttangolo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ttangolo 58"/>
                <p:cNvSpPr/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Rettangolo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CasellaDiTesto 59"/>
          <p:cNvSpPr txBox="1"/>
          <p:nvPr/>
        </p:nvSpPr>
        <p:spPr>
          <a:xfrm>
            <a:off x="4911731" y="3028791"/>
            <a:ext cx="3514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C00FF"/>
                </a:solidFill>
              </a:rPr>
              <a:t>Hadroquarkonium</a:t>
            </a:r>
          </a:p>
          <a:p>
            <a:r>
              <a:rPr lang="it-IT" dirty="0"/>
              <a:t>Heavy core interacting with a light cloud via Van der Waals forces</a:t>
            </a:r>
          </a:p>
          <a:p>
            <a:endParaRPr lang="it-IT" dirty="0">
              <a:solidFill>
                <a:srgbClr val="CC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28"/>
          <a:stretch/>
        </p:blipFill>
        <p:spPr>
          <a:xfrm>
            <a:off x="7516732" y="5312631"/>
            <a:ext cx="1289276" cy="8254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53374" y="4105394"/>
            <a:ext cx="29829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C00FF"/>
                </a:solidFill>
              </a:rPr>
              <a:t>Rescattering effects</a:t>
            </a:r>
          </a:p>
          <a:p>
            <a:pPr algn="r"/>
            <a:r>
              <a:rPr lang="it-IT" dirty="0"/>
              <a:t>Structures generated by cross-channel rescattering, very process-dependent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62657" y="1531514"/>
            <a:ext cx="0" cy="4072653"/>
          </a:xfrm>
          <a:prstGeom prst="straightConnector1">
            <a:avLst/>
          </a:prstGeom>
          <a:ln w="304800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65497" y="1079610"/>
            <a:ext cx="11943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solidFill>
                  <a:srgbClr val="FF0000"/>
                </a:solidFill>
              </a:rPr>
              <a:t>Compact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4104" y="5605223"/>
            <a:ext cx="14171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solidFill>
                  <a:srgbClr val="FF0000"/>
                </a:solidFill>
              </a:rPr>
              <a:t>Extended</a:t>
            </a:r>
          </a:p>
        </p:txBody>
      </p:sp>
      <p:sp>
        <p:nvSpPr>
          <p:cNvPr id="70" name="Rectangle 6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6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Constituent quark model</a:t>
            </a:r>
          </a:p>
        </p:txBody>
      </p:sp>
      <p:sp>
        <p:nvSpPr>
          <p:cNvPr id="45" name="Rectangle 4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" t="23461" r="12857" b="21603"/>
          <a:stretch/>
        </p:blipFill>
        <p:spPr>
          <a:xfrm>
            <a:off x="457200" y="1913690"/>
            <a:ext cx="7609114" cy="36380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00" y="1049482"/>
            <a:ext cx="3219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Godfrey and Isgur, PRD 32, 189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Capstick and Isgur, PRD 33, 2809</a:t>
            </a:r>
          </a:p>
        </p:txBody>
      </p:sp>
    </p:spTree>
    <p:extLst>
      <p:ext uri="{BB962C8B-B14F-4D97-AF65-F5344CB8AC3E}">
        <p14:creationId xmlns:p14="http://schemas.microsoft.com/office/powerpoint/2010/main" val="2915775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391971" y="997861"/>
            <a:ext cx="8369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Attraction and repulsion in 1-gluon exchange approximation is given by</a:t>
            </a:r>
            <a:endParaRPr lang="it-IT" sz="2000" dirty="0" err="1"/>
          </a:p>
        </p:txBody>
      </p:sp>
      <p:grpSp>
        <p:nvGrpSpPr>
          <p:cNvPr id="8" name="Group 7"/>
          <p:cNvGrpSpPr/>
          <p:nvPr/>
        </p:nvGrpSpPr>
        <p:grpSpPr>
          <a:xfrm>
            <a:off x="77357" y="1628420"/>
            <a:ext cx="2466582" cy="1118795"/>
            <a:chOff x="5880206" y="3874000"/>
            <a:chExt cx="2466582" cy="1118795"/>
          </a:xfrm>
        </p:grpSpPr>
        <p:sp>
          <p:nvSpPr>
            <p:cNvPr id="14" name="Ovale 13"/>
            <p:cNvSpPr/>
            <p:nvPr/>
          </p:nvSpPr>
          <p:spPr>
            <a:xfrm rot="1702495">
              <a:off x="5880206" y="3874000"/>
              <a:ext cx="1785769" cy="1118795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/>
            <p:cNvSpPr/>
            <p:nvPr/>
          </p:nvSpPr>
          <p:spPr>
            <a:xfrm>
              <a:off x="6856561" y="4501853"/>
              <a:ext cx="204395" cy="204395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6410120" y="4154024"/>
              <a:ext cx="204395" cy="204395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CasellaDiTesto 17"/>
                <p:cNvSpPr txBox="1"/>
                <p:nvPr/>
              </p:nvSpPr>
              <p:spPr>
                <a:xfrm>
                  <a:off x="6871897" y="4071266"/>
                  <a:ext cx="1474891" cy="3699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𝟑</m:t>
                            </m:r>
                          </m:e>
                          <m:sub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  <m:r>
                          <a:rPr lang="it-IT" b="1" i="1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</a:rPr>
                          <m:t>×</m:t>
                        </m:r>
                        <m:sSub>
                          <m:sSubPr>
                            <m:ctrlP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𝟑</m:t>
                            </m:r>
                          </m:e>
                          <m:sub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  <m:r>
                          <a:rPr lang="it-IT" b="1" i="1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</a:rPr>
                          <m:t>∈</m:t>
                        </m:r>
                        <m:sSub>
                          <m:sSubPr>
                            <m:ctrlP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it-IT" i="1">
                                    <a:solidFill>
                                      <a:srgbClr val="3333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b="1" i="1">
                                    <a:solidFill>
                                      <a:srgbClr val="3333FF"/>
                                    </a:solidFill>
                                    <a:latin typeface="Cambria Math"/>
                                  </a:rPr>
                                  <m:t>𝟑</m:t>
                                </m:r>
                              </m:e>
                            </m:acc>
                          </m:e>
                          <m:sub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it-IT" b="1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CasellaDiTesto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1897" y="4071266"/>
                  <a:ext cx="1474891" cy="369909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r="-1446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2620794" y="1578968"/>
            <a:ext cx="2107585" cy="1611606"/>
            <a:chOff x="531215" y="2064403"/>
            <a:chExt cx="2683776" cy="20522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CasellaDiTesto 35"/>
                <p:cNvSpPr txBox="1"/>
                <p:nvPr/>
              </p:nvSpPr>
              <p:spPr>
                <a:xfrm>
                  <a:off x="2687154" y="2863083"/>
                  <a:ext cx="52783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b="0" i="1" smtClean="0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/>
                              </a:rPr>
                              <m:t>𝑘𝑙</m:t>
                            </m:r>
                          </m:sub>
                          <m:sup>
                            <m:r>
                              <a:rPr lang="it-IT" b="0" i="1" smtClean="0">
                                <a:latin typeface="Cambria Math"/>
                              </a:rPr>
                              <m:t>𝑎</m:t>
                            </m:r>
                          </m:sup>
                        </m:sSub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6" name="CasellaDiTesto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7154" y="2863083"/>
                  <a:ext cx="527837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r="-4412" b="-2978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2" name="Group 126"/>
            <p:cNvGrpSpPr>
              <a:grpSpLocks noChangeAspect="1"/>
            </p:cNvGrpSpPr>
            <p:nvPr/>
          </p:nvGrpSpPr>
          <p:grpSpPr bwMode="auto">
            <a:xfrm>
              <a:off x="1090066" y="2805695"/>
              <a:ext cx="1575572" cy="268472"/>
              <a:chOff x="804" y="3206"/>
              <a:chExt cx="2344" cy="314"/>
            </a:xfrm>
          </p:grpSpPr>
          <p:sp>
            <p:nvSpPr>
              <p:cNvPr id="23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4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5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7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8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9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31" name="Gruppo 30"/>
            <p:cNvGrpSpPr/>
            <p:nvPr/>
          </p:nvGrpSpPr>
          <p:grpSpPr>
            <a:xfrm>
              <a:off x="1079293" y="2145070"/>
              <a:ext cx="0" cy="1896869"/>
              <a:chOff x="1065007" y="2145070"/>
              <a:chExt cx="0" cy="1896869"/>
            </a:xfrm>
          </p:grpSpPr>
          <p:cxnSp>
            <p:nvCxnSpPr>
              <p:cNvPr id="17" name="Connettore 1 16"/>
              <p:cNvCxnSpPr/>
              <p:nvPr/>
            </p:nvCxnSpPr>
            <p:spPr>
              <a:xfrm>
                <a:off x="1065007" y="2145070"/>
                <a:ext cx="0" cy="189686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Connettore 2 4"/>
              <p:cNvCxnSpPr/>
              <p:nvPr/>
            </p:nvCxnSpPr>
            <p:spPr>
              <a:xfrm flipV="1">
                <a:off x="1065007" y="3485478"/>
                <a:ext cx="0" cy="35206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ttore 2 29"/>
              <p:cNvCxnSpPr/>
              <p:nvPr/>
            </p:nvCxnSpPr>
            <p:spPr>
              <a:xfrm flipV="1">
                <a:off x="1065007" y="2626318"/>
                <a:ext cx="0" cy="35206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uppo 31"/>
            <p:cNvGrpSpPr/>
            <p:nvPr/>
          </p:nvGrpSpPr>
          <p:grpSpPr>
            <a:xfrm>
              <a:off x="2677630" y="2145069"/>
              <a:ext cx="0" cy="1896869"/>
              <a:chOff x="1065007" y="2145070"/>
              <a:chExt cx="0" cy="1896869"/>
            </a:xfrm>
          </p:grpSpPr>
          <p:cxnSp>
            <p:nvCxnSpPr>
              <p:cNvPr id="33" name="Connettore 1 32"/>
              <p:cNvCxnSpPr/>
              <p:nvPr/>
            </p:nvCxnSpPr>
            <p:spPr>
              <a:xfrm>
                <a:off x="1065007" y="2145070"/>
                <a:ext cx="0" cy="189686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ttore 2 33"/>
              <p:cNvCxnSpPr/>
              <p:nvPr/>
            </p:nvCxnSpPr>
            <p:spPr>
              <a:xfrm flipV="1">
                <a:off x="1065007" y="3485478"/>
                <a:ext cx="0" cy="35206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ttore 2 34"/>
              <p:cNvCxnSpPr/>
              <p:nvPr/>
            </p:nvCxnSpPr>
            <p:spPr>
              <a:xfrm flipV="1">
                <a:off x="1065007" y="2626318"/>
                <a:ext cx="0" cy="35206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CasellaDiTesto 36"/>
                <p:cNvSpPr txBox="1"/>
                <p:nvPr/>
              </p:nvSpPr>
              <p:spPr>
                <a:xfrm>
                  <a:off x="531215" y="2863083"/>
                  <a:ext cx="507254" cy="4016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b="0" i="1" smtClean="0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/>
                              </a:rPr>
                              <m:t>𝑖𝑗</m:t>
                            </m:r>
                          </m:sub>
                          <m:sup>
                            <m:r>
                              <a:rPr lang="it-IT" b="0" i="1" smtClean="0">
                                <a:latin typeface="Cambria Math"/>
                              </a:rPr>
                              <m:t>𝑎</m:t>
                            </m:r>
                          </m:sup>
                        </m:sSub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7" name="CasellaDiTesto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215" y="2863083"/>
                  <a:ext cx="507254" cy="40164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r="-7692" b="-3653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CasellaDiTesto 37"/>
                <p:cNvSpPr txBox="1"/>
                <p:nvPr/>
              </p:nvSpPr>
              <p:spPr>
                <a:xfrm>
                  <a:off x="810942" y="3747273"/>
                  <a:ext cx="31861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/>
                          </a:rPr>
                          <m:t>𝑖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8" name="CasellaDiTesto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942" y="3747273"/>
                  <a:ext cx="318613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1914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CasellaDiTesto 38"/>
                <p:cNvSpPr txBox="1"/>
                <p:nvPr/>
              </p:nvSpPr>
              <p:spPr>
                <a:xfrm>
                  <a:off x="803727" y="2080521"/>
                  <a:ext cx="32489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/>
                          </a:rPr>
                          <m:t>𝑗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9" name="CasellaDiTesto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3727" y="2080521"/>
                  <a:ext cx="324896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7143" r="-11905" b="-4375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CasellaDiTesto 39"/>
                <p:cNvSpPr txBox="1"/>
                <p:nvPr/>
              </p:nvSpPr>
              <p:spPr>
                <a:xfrm>
                  <a:off x="2615359" y="3733847"/>
                  <a:ext cx="37093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/>
                          </a:rPr>
                          <m:t>𝑘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0" name="CasellaDiTesto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5359" y="3733847"/>
                  <a:ext cx="370935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r="-4167" b="-1875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CasellaDiTesto 40"/>
                <p:cNvSpPr txBox="1"/>
                <p:nvPr/>
              </p:nvSpPr>
              <p:spPr>
                <a:xfrm>
                  <a:off x="2624649" y="2064403"/>
                  <a:ext cx="31861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/>
                          </a:rPr>
                          <m:t>𝑙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1" name="CasellaDiTesto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4649" y="2064403"/>
                  <a:ext cx="318613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1875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tangolo 41"/>
              <p:cNvSpPr/>
              <p:nvPr/>
            </p:nvSpPr>
            <p:spPr>
              <a:xfrm>
                <a:off x="4576695" y="1415501"/>
                <a:ext cx="4311906" cy="18249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</m:d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it-IT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=+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it-IT" sz="20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it-IT" sz="2000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it-IT" sz="2000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it-IT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42" name="Rettangolo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6695" y="1415501"/>
                <a:ext cx="4311906" cy="1824987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Diquarks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6" r="15505"/>
          <a:stretch/>
        </p:blipFill>
        <p:spPr>
          <a:xfrm>
            <a:off x="6408325" y="3329498"/>
            <a:ext cx="2278475" cy="199734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/>
          <p:cNvSpPr/>
          <p:nvPr/>
        </p:nvSpPr>
        <p:spPr>
          <a:xfrm>
            <a:off x="5603846" y="5301563"/>
            <a:ext cx="34224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/>
              <a:t>H-shape with a 4 quark system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Cardoso, Cardoso, Bicudo,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PRD84, 054508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FA81C98-2AA1-1A63-43DF-2FCF0F700C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3684" y="3360594"/>
            <a:ext cx="3591266" cy="2778543"/>
          </a:xfrm>
          <a:prstGeom prst="rect">
            <a:avLst/>
          </a:prstGeom>
        </p:spPr>
      </p:pic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62CAE370-CD95-309A-6B32-863A6F675144}"/>
              </a:ext>
            </a:extLst>
          </p:cNvPr>
          <p:cNvSpPr txBox="1"/>
          <p:nvPr/>
        </p:nvSpPr>
        <p:spPr>
          <a:xfrm>
            <a:off x="811666" y="3788886"/>
            <a:ext cx="25783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Francis et al.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2106.09080</a:t>
            </a:r>
          </a:p>
        </p:txBody>
      </p:sp>
    </p:spTree>
    <p:extLst>
      <p:ext uri="{BB962C8B-B14F-4D97-AF65-F5344CB8AC3E}">
        <p14:creationId xmlns:p14="http://schemas.microsoft.com/office/powerpoint/2010/main" val="1832680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391971" y="997861"/>
            <a:ext cx="8369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Attraction and repulsion in 1-gluon exchange approximation is given by</a:t>
            </a:r>
            <a:endParaRPr lang="it-IT" sz="2000" dirty="0" err="1"/>
          </a:p>
        </p:txBody>
      </p:sp>
      <p:grpSp>
        <p:nvGrpSpPr>
          <p:cNvPr id="8" name="Group 7"/>
          <p:cNvGrpSpPr/>
          <p:nvPr/>
        </p:nvGrpSpPr>
        <p:grpSpPr>
          <a:xfrm>
            <a:off x="77357" y="1628420"/>
            <a:ext cx="2466582" cy="1118795"/>
            <a:chOff x="5880206" y="3874000"/>
            <a:chExt cx="2466582" cy="1118795"/>
          </a:xfrm>
        </p:grpSpPr>
        <p:sp>
          <p:nvSpPr>
            <p:cNvPr id="14" name="Ovale 13"/>
            <p:cNvSpPr/>
            <p:nvPr/>
          </p:nvSpPr>
          <p:spPr>
            <a:xfrm rot="1702495">
              <a:off x="5880206" y="3874000"/>
              <a:ext cx="1785769" cy="1118795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/>
            <p:cNvSpPr/>
            <p:nvPr/>
          </p:nvSpPr>
          <p:spPr>
            <a:xfrm>
              <a:off x="6856561" y="4501853"/>
              <a:ext cx="204395" cy="204395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6410120" y="4154024"/>
              <a:ext cx="204395" cy="204395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CasellaDiTesto 17"/>
                <p:cNvSpPr txBox="1"/>
                <p:nvPr/>
              </p:nvSpPr>
              <p:spPr>
                <a:xfrm>
                  <a:off x="6871897" y="4071266"/>
                  <a:ext cx="1474891" cy="3699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𝟑</m:t>
                            </m:r>
                          </m:e>
                          <m:sub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  <m:r>
                          <a:rPr lang="it-IT" b="1" i="1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</a:rPr>
                          <m:t>×</m:t>
                        </m:r>
                        <m:sSub>
                          <m:sSubPr>
                            <m:ctrlP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𝟑</m:t>
                            </m:r>
                          </m:e>
                          <m:sub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  <m:r>
                          <a:rPr lang="it-IT" b="1" i="1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</a:rPr>
                          <m:t>∈</m:t>
                        </m:r>
                        <m:sSub>
                          <m:sSubPr>
                            <m:ctrlP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it-IT" i="1">
                                    <a:solidFill>
                                      <a:srgbClr val="3333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b="1" i="1">
                                    <a:solidFill>
                                      <a:srgbClr val="3333FF"/>
                                    </a:solidFill>
                                    <a:latin typeface="Cambria Math"/>
                                  </a:rPr>
                                  <m:t>𝟑</m:t>
                                </m:r>
                              </m:e>
                            </m:acc>
                          </m:e>
                          <m:sub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it-IT" b="1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CasellaDiTesto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1897" y="4071266"/>
                  <a:ext cx="1474891" cy="369909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r="-1446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Diquarks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C59F942-23EA-C744-A48A-9B8F2E3BF171}"/>
              </a:ext>
            </a:extLst>
          </p:cNvPr>
          <p:cNvSpPr txBox="1"/>
          <p:nvPr/>
        </p:nvSpPr>
        <p:spPr>
          <a:xfrm>
            <a:off x="2710188" y="1694777"/>
            <a:ext cx="6148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Now</a:t>
            </a:r>
            <a:r>
              <a:rPr lang="it-IT" sz="2400" dirty="0"/>
              <a:t> the </a:t>
            </a:r>
            <a:r>
              <a:rPr lang="it-IT" sz="2400" dirty="0" err="1"/>
              <a:t>two</a:t>
            </a:r>
            <a:r>
              <a:rPr lang="it-IT" sz="2400" dirty="0"/>
              <a:t> quarks are </a:t>
            </a:r>
            <a:r>
              <a:rPr lang="it-IT" sz="2400" dirty="0" err="1"/>
              <a:t>identical</a:t>
            </a:r>
            <a:r>
              <a:rPr lang="it-IT" sz="2400" dirty="0"/>
              <a:t> </a:t>
            </a:r>
            <a:r>
              <a:rPr lang="it-IT" sz="2400" dirty="0" err="1"/>
              <a:t>particles</a:t>
            </a:r>
            <a:r>
              <a:rPr lang="it-IT" sz="2400" dirty="0"/>
              <a:t>, </a:t>
            </a:r>
            <a:r>
              <a:rPr lang="it-IT" sz="2400" dirty="0" err="1"/>
              <a:t>they</a:t>
            </a:r>
            <a:r>
              <a:rPr lang="it-IT" sz="2400" dirty="0"/>
              <a:t> </a:t>
            </a:r>
            <a:r>
              <a:rPr lang="it-IT" sz="2400" dirty="0" err="1"/>
              <a:t>obey</a:t>
            </a:r>
            <a:r>
              <a:rPr lang="it-IT" sz="2400" dirty="0"/>
              <a:t> Fermi </a:t>
            </a:r>
            <a:r>
              <a:rPr lang="it-IT" sz="2400" dirty="0" err="1"/>
              <a:t>statistics</a:t>
            </a:r>
            <a:endParaRPr lang="it-IT" sz="2400" dirty="0"/>
          </a:p>
          <a:p>
            <a:r>
              <a:rPr lang="it-IT" sz="2400" dirty="0" err="1"/>
              <a:t>If</a:t>
            </a:r>
            <a:r>
              <a:rPr lang="it-IT" sz="2400" dirty="0"/>
              <a:t> </a:t>
            </a:r>
            <a:r>
              <a:rPr lang="it-IT" sz="2400" dirty="0" err="1"/>
              <a:t>we</a:t>
            </a:r>
            <a:r>
              <a:rPr lang="it-IT" sz="2400" dirty="0"/>
              <a:t> </a:t>
            </a:r>
            <a:r>
              <a:rPr lang="it-IT" sz="2400" dirty="0" err="1"/>
              <a:t>restrict</a:t>
            </a:r>
            <a:r>
              <a:rPr lang="it-IT" sz="2400" dirty="0"/>
              <a:t> to the ground state in S-</a:t>
            </a:r>
            <a:r>
              <a:rPr lang="it-IT" sz="2400" dirty="0" err="1"/>
              <a:t>wave</a:t>
            </a:r>
            <a:r>
              <a:rPr lang="it-IT" sz="2400" dirty="0"/>
              <a:t>, </a:t>
            </a:r>
            <a:r>
              <a:rPr lang="it-IT" sz="2400" dirty="0" err="1"/>
              <a:t>we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</a:t>
            </a:r>
            <a:r>
              <a:rPr lang="it-IT" sz="2400" dirty="0" err="1"/>
              <a:t>two</a:t>
            </a:r>
            <a:r>
              <a:rPr lang="it-IT" sz="2400" dirty="0"/>
              <a:t> options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59653006-28D8-A1D7-B2B1-718E4473959F}"/>
                  </a:ext>
                </a:extLst>
              </p:cNvPr>
              <p:cNvSpPr txBox="1"/>
              <p:nvPr/>
            </p:nvSpPr>
            <p:spPr>
              <a:xfrm>
                <a:off x="1258107" y="3330815"/>
                <a:ext cx="3580532" cy="4024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it-IT" i="1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1" i="1">
                                  <a:solidFill>
                                    <a:srgbClr val="3333FF"/>
                                  </a:solidFill>
                                  <a:latin typeface="Cambria Math"/>
                                </a:rPr>
                                <m:t>𝟑</m:t>
                              </m:r>
                            </m:e>
                          </m:acc>
                        </m:e>
                        <m:sub>
                          <m:r>
                            <a:rPr lang="it-IT" b="1" i="1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𝒄</m:t>
                          </m:r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𝒐𝒍𝒐𝒓</m:t>
                          </m:r>
                        </m:sub>
                      </m:sSub>
                      <m:d>
                        <m:dPr>
                          <m:ctrlP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  <m:r>
                        <a:rPr lang="it-IT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it-IT" i="1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1" i="1">
                                  <a:solidFill>
                                    <a:srgbClr val="3333FF"/>
                                  </a:solidFill>
                                  <a:latin typeface="Cambria Math"/>
                                </a:rPr>
                                <m:t>𝟑</m:t>
                              </m:r>
                            </m:e>
                          </m:acc>
                        </m:e>
                        <m:sub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𝒇𝒍𝒂𝒗𝒐𝒓</m:t>
                          </m:r>
                        </m:sub>
                      </m:sSub>
                      <m:d>
                        <m:dPr>
                          <m:ctrlP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  <m:r>
                        <a:rPr lang="it-IT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b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𝒔𝒑𝒊𝒏</m:t>
                          </m:r>
                        </m:sub>
                      </m:sSub>
                      <m:d>
                        <m:dPr>
                          <m:ctrlP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</m:oMath>
                  </m:oMathPara>
                </a14:m>
                <a:endParaRPr lang="it-IT" b="1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59653006-28D8-A1D7-B2B1-718E44739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107" y="3330815"/>
                <a:ext cx="3580532" cy="402482"/>
              </a:xfrm>
              <a:prstGeom prst="rect">
                <a:avLst/>
              </a:prstGeom>
              <a:blipFill>
                <a:blip r:embed="rId3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C15064CA-8222-92BA-6F28-FC9AD332CE4C}"/>
                  </a:ext>
                </a:extLst>
              </p:cNvPr>
              <p:cNvSpPr txBox="1"/>
              <p:nvPr/>
            </p:nvSpPr>
            <p:spPr>
              <a:xfrm>
                <a:off x="1258107" y="3878523"/>
                <a:ext cx="3580532" cy="4024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it-IT" i="1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1" i="1">
                                  <a:solidFill>
                                    <a:srgbClr val="3333FF"/>
                                  </a:solidFill>
                                  <a:latin typeface="Cambria Math"/>
                                </a:rPr>
                                <m:t>𝟑</m:t>
                              </m:r>
                            </m:e>
                          </m:acc>
                        </m:e>
                        <m:sub>
                          <m:r>
                            <a:rPr lang="it-IT" b="1" i="1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𝒄</m:t>
                          </m:r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𝒐𝒍𝒐𝒓</m:t>
                          </m:r>
                        </m:sub>
                      </m:sSub>
                      <m:d>
                        <m:dPr>
                          <m:ctrlP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  <m:r>
                        <a:rPr lang="it-IT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e>
                        <m:sub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𝒇𝒍𝒂𝒗𝒐𝒓</m:t>
                          </m:r>
                        </m:sub>
                      </m:sSub>
                      <m:d>
                        <m:dPr>
                          <m:ctrlP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  <m:r>
                        <a:rPr lang="it-IT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  <m:sub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𝒔𝒑𝒊𝒏</m:t>
                          </m:r>
                        </m:sub>
                      </m:sSub>
                      <m:d>
                        <m:dPr>
                          <m:ctrlP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</m:oMath>
                  </m:oMathPara>
                </a14:m>
                <a:endParaRPr lang="it-IT" b="1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C15064CA-8222-92BA-6F28-FC9AD332C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107" y="3878523"/>
                <a:ext cx="3580532" cy="402482"/>
              </a:xfrm>
              <a:prstGeom prst="rect">
                <a:avLst/>
              </a:prstGeom>
              <a:blipFill>
                <a:blip r:embed="rId4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E46D3E2-073E-683F-8EBE-DC2E11BF60F8}"/>
              </a:ext>
            </a:extLst>
          </p:cNvPr>
          <p:cNvSpPr txBox="1"/>
          <p:nvPr/>
        </p:nvSpPr>
        <p:spPr>
          <a:xfrm>
            <a:off x="5025164" y="3319458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«Good» </a:t>
            </a:r>
            <a:r>
              <a:rPr lang="it-IT" dirty="0" err="1"/>
              <a:t>diquark</a:t>
            </a:r>
            <a:endParaRPr lang="it-IT" dirty="0"/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12F08FBA-26DB-91D1-58ED-852F9134F4CC}"/>
              </a:ext>
            </a:extLst>
          </p:cNvPr>
          <p:cNvSpPr txBox="1"/>
          <p:nvPr/>
        </p:nvSpPr>
        <p:spPr>
          <a:xfrm>
            <a:off x="5025164" y="3859148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«</a:t>
            </a:r>
            <a:r>
              <a:rPr lang="it-IT" dirty="0" err="1"/>
              <a:t>Bad</a:t>
            </a:r>
            <a:r>
              <a:rPr lang="it-IT" dirty="0"/>
              <a:t>» </a:t>
            </a:r>
            <a:r>
              <a:rPr lang="it-IT" dirty="0" err="1"/>
              <a:t>diquark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06613D9-6AE0-34CC-DEBF-7F2E39CBED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08" y="4398008"/>
            <a:ext cx="3040411" cy="168072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A690F7F-C46F-5840-BF16-02865488339C}"/>
              </a:ext>
            </a:extLst>
          </p:cNvPr>
          <p:cNvSpPr txBox="1"/>
          <p:nvPr/>
        </p:nvSpPr>
        <p:spPr>
          <a:xfrm>
            <a:off x="3984771" y="4540331"/>
            <a:ext cx="46137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Because</a:t>
            </a:r>
            <a:r>
              <a:rPr lang="it-IT" dirty="0"/>
              <a:t> of spin-spin interaction,</a:t>
            </a:r>
            <a:br>
              <a:rPr lang="it-IT" dirty="0"/>
            </a:br>
            <a:r>
              <a:rPr lang="it-IT" dirty="0"/>
              <a:t>good </a:t>
            </a:r>
            <a:r>
              <a:rPr lang="it-IT" dirty="0" err="1"/>
              <a:t>diquark</a:t>
            </a:r>
            <a:r>
              <a:rPr lang="it-IT" dirty="0"/>
              <a:t> are </a:t>
            </a:r>
            <a:r>
              <a:rPr lang="it-IT" dirty="0" err="1"/>
              <a:t>lighter</a:t>
            </a:r>
            <a:r>
              <a:rPr lang="it-IT" dirty="0"/>
              <a:t>, and </a:t>
            </a:r>
            <a:r>
              <a:rPr lang="it-IT" dirty="0" err="1"/>
              <a:t>easier</a:t>
            </a:r>
            <a:r>
              <a:rPr lang="it-IT" dirty="0"/>
              <a:t> to produce</a:t>
            </a:r>
            <a:br>
              <a:rPr lang="it-IT" dirty="0"/>
            </a:br>
            <a:br>
              <a:rPr lang="it-IT" dirty="0"/>
            </a:br>
            <a:r>
              <a:rPr lang="it-IT" dirty="0"/>
              <a:t>From the </a:t>
            </a:r>
            <a:r>
              <a:rPr lang="it-IT" dirty="0" err="1"/>
              <a:t>flavor</a:t>
            </a:r>
            <a:r>
              <a:rPr lang="it-IT" dirty="0"/>
              <a:t> point of </a:t>
            </a:r>
            <a:r>
              <a:rPr lang="it-IT" dirty="0" err="1"/>
              <a:t>view</a:t>
            </a:r>
            <a:r>
              <a:rPr lang="it-IT" dirty="0"/>
              <a:t>,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behaves</a:t>
            </a:r>
            <a:r>
              <a:rPr lang="it-IT" dirty="0"/>
              <a:t> like</a:t>
            </a:r>
            <a:br>
              <a:rPr lang="it-IT" dirty="0"/>
            </a:br>
            <a:r>
              <a:rPr lang="it-IT" dirty="0"/>
              <a:t>an antiquark </a:t>
            </a:r>
          </a:p>
        </p:txBody>
      </p:sp>
    </p:spTree>
    <p:extLst>
      <p:ext uri="{BB962C8B-B14F-4D97-AF65-F5344CB8AC3E}">
        <p14:creationId xmlns:p14="http://schemas.microsoft.com/office/powerpoint/2010/main" val="2963805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897078" y="585414"/>
            <a:ext cx="3028280" cy="1753877"/>
            <a:chOff x="5480433" y="1893021"/>
            <a:chExt cx="3028280" cy="1753877"/>
          </a:xfrm>
        </p:grpSpPr>
        <p:sp>
          <p:nvSpPr>
            <p:cNvPr id="24" name="Ovale 23"/>
            <p:cNvSpPr/>
            <p:nvPr/>
          </p:nvSpPr>
          <p:spPr>
            <a:xfrm rot="2881862">
              <a:off x="6869984" y="2281512"/>
              <a:ext cx="1613043" cy="83606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Ovale 22"/>
            <p:cNvSpPr/>
            <p:nvPr/>
          </p:nvSpPr>
          <p:spPr>
            <a:xfrm rot="2881862">
              <a:off x="5649072" y="2422346"/>
              <a:ext cx="1613043" cy="83606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Ovale 7"/>
            <p:cNvSpPr/>
            <p:nvPr/>
          </p:nvSpPr>
          <p:spPr>
            <a:xfrm>
              <a:off x="6116545" y="2398165"/>
              <a:ext cx="400693" cy="400693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Ovale 4"/>
            <p:cNvSpPr/>
            <p:nvPr/>
          </p:nvSpPr>
          <p:spPr>
            <a:xfrm>
              <a:off x="6517238" y="3063846"/>
              <a:ext cx="236305" cy="236305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0" name="Connettore 2 9"/>
            <p:cNvCxnSpPr/>
            <p:nvPr/>
          </p:nvCxnSpPr>
          <p:spPr>
            <a:xfrm flipV="1">
              <a:off x="6316891" y="2233347"/>
              <a:ext cx="0" cy="627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e 14"/>
            <p:cNvSpPr/>
            <p:nvPr/>
          </p:nvSpPr>
          <p:spPr>
            <a:xfrm>
              <a:off x="7393966" y="2298850"/>
              <a:ext cx="400693" cy="400693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6" name="Connettore 2 15"/>
            <p:cNvCxnSpPr/>
            <p:nvPr/>
          </p:nvCxnSpPr>
          <p:spPr>
            <a:xfrm flipV="1">
              <a:off x="7594312" y="2134032"/>
              <a:ext cx="0" cy="627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6"/>
            <p:cNvCxnSpPr/>
            <p:nvPr/>
          </p:nvCxnSpPr>
          <p:spPr>
            <a:xfrm flipV="1">
              <a:off x="6635390" y="2943978"/>
              <a:ext cx="0" cy="44007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e 19"/>
            <p:cNvSpPr/>
            <p:nvPr/>
          </p:nvSpPr>
          <p:spPr>
            <a:xfrm flipV="1">
              <a:off x="7676507" y="2882759"/>
              <a:ext cx="236305" cy="23630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1" name="Connettore 2 20"/>
            <p:cNvCxnSpPr/>
            <p:nvPr/>
          </p:nvCxnSpPr>
          <p:spPr>
            <a:xfrm>
              <a:off x="7794659" y="2798858"/>
              <a:ext cx="0" cy="44007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CasellaDiTesto 24"/>
                <p:cNvSpPr txBox="1"/>
                <p:nvPr/>
              </p:nvSpPr>
              <p:spPr>
                <a:xfrm>
                  <a:off x="5480433" y="2857944"/>
                  <a:ext cx="66781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1" i="1" smtClean="0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𝟑</m:t>
                            </m:r>
                          </m:e>
                          <m:sub>
                            <m:r>
                              <a:rPr lang="it-IT" sz="2400" b="1" i="1" smtClean="0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it-IT" sz="2400" b="1" dirty="0"/>
                </a:p>
              </p:txBody>
            </p:sp>
          </mc:Choice>
          <mc:Fallback xmlns="">
            <p:sp>
              <p:nvSpPr>
                <p:cNvPr id="25" name="CasellaDiTesto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0433" y="2857944"/>
                  <a:ext cx="667819" cy="4616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CasellaDiTesto 25"/>
                <p:cNvSpPr txBox="1"/>
                <p:nvPr/>
              </p:nvSpPr>
              <p:spPr>
                <a:xfrm>
                  <a:off x="7840894" y="1961173"/>
                  <a:ext cx="667819" cy="462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1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it-IT" sz="2400" b="1" i="1" smtClean="0">
                                    <a:solidFill>
                                      <a:srgbClr val="CC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400" b="1" i="1" smtClean="0">
                                    <a:solidFill>
                                      <a:srgbClr val="CC00FF"/>
                                    </a:solidFill>
                                    <a:latin typeface="Cambria Math"/>
                                  </a:rPr>
                                  <m:t>𝟑</m:t>
                                </m:r>
                              </m:e>
                            </m:acc>
                          </m:e>
                          <m:sub>
                            <m:r>
                              <a:rPr lang="it-IT" sz="2400" b="1" i="1" smtClean="0">
                                <a:solidFill>
                                  <a:srgbClr val="CC00FF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it-IT" sz="2400" b="1" dirty="0">
                    <a:solidFill>
                      <a:srgbClr val="CC00FF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CasellaDiTesto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40894" y="1961173"/>
                  <a:ext cx="667819" cy="462434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r="-550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ttangolo 27"/>
                <p:cNvSpPr/>
                <p:nvPr/>
              </p:nvSpPr>
              <p:spPr>
                <a:xfrm>
                  <a:off x="5829254" y="2263160"/>
                  <a:ext cx="35458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1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1" i="1" smtClean="0">
                                <a:solidFill>
                                  <a:srgbClr val="FF00FF"/>
                                </a:solidFill>
                                <a:latin typeface="Cambria Math"/>
                              </a:rPr>
                              <m:t>𝒄</m:t>
                            </m:r>
                          </m:e>
                        </m:acc>
                      </m:oMath>
                    </m:oMathPara>
                  </a14:m>
                  <a:endParaRPr lang="it-IT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Rettangolo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9254" y="2263160"/>
                  <a:ext cx="354584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ttangolo 28"/>
                <p:cNvSpPr/>
                <p:nvPr/>
              </p:nvSpPr>
              <p:spPr>
                <a:xfrm>
                  <a:off x="7128455" y="2134464"/>
                  <a:ext cx="35458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1" i="1" smtClean="0">
                            <a:solidFill>
                              <a:srgbClr val="00FF00"/>
                            </a:solidFill>
                            <a:latin typeface="Cambria Math"/>
                          </a:rPr>
                          <m:t>𝒄</m:t>
                        </m:r>
                      </m:oMath>
                    </m:oMathPara>
                  </a14:m>
                  <a:endParaRPr lang="it-IT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Rettangolo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8455" y="2134464"/>
                  <a:ext cx="354584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ttangolo 29"/>
                <p:cNvSpPr/>
                <p:nvPr/>
              </p:nvSpPr>
              <p:spPr>
                <a:xfrm>
                  <a:off x="6715443" y="3088776"/>
                  <a:ext cx="37702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1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1" i="1" smtClean="0">
                                <a:solidFill>
                                  <a:srgbClr val="CC00FF"/>
                                </a:solidFill>
                                <a:latin typeface="Cambria Math"/>
                              </a:rPr>
                              <m:t>𝒒</m:t>
                            </m:r>
                          </m:e>
                        </m:acc>
                      </m:oMath>
                    </m:oMathPara>
                  </a14:m>
                  <a:endParaRPr lang="it-IT" dirty="0">
                    <a:solidFill>
                      <a:srgbClr val="CC00FF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Rettangolo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5443" y="3088776"/>
                  <a:ext cx="377026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ttangolo 30"/>
                <p:cNvSpPr/>
                <p:nvPr/>
              </p:nvSpPr>
              <p:spPr>
                <a:xfrm>
                  <a:off x="7842962" y="2840377"/>
                  <a:ext cx="37702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1" i="1" smtClean="0">
                            <a:solidFill>
                              <a:srgbClr val="33CC33"/>
                            </a:solidFill>
                            <a:latin typeface="Cambria Math"/>
                          </a:rPr>
                          <m:t>𝒒</m:t>
                        </m:r>
                      </m:oMath>
                    </m:oMathPara>
                  </a14:m>
                  <a:endParaRPr lang="it-IT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Rettangolo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42962" y="2840377"/>
                  <a:ext cx="377026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Tetraquarks</a:t>
            </a:r>
            <a:endParaRPr lang="it-IT" sz="36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632" y="3233777"/>
            <a:ext cx="4017818" cy="2751486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20509" y="2460990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Maiani, Piccinini, Polosa, Riquer PRD89 114010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74D32FB3-890D-B3EC-7A51-D1CACE2DA6A9}"/>
              </a:ext>
            </a:extLst>
          </p:cNvPr>
          <p:cNvSpPr/>
          <p:nvPr/>
        </p:nvSpPr>
        <p:spPr>
          <a:xfrm>
            <a:off x="172288" y="1197264"/>
            <a:ext cx="7613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dirty="0"/>
              <a:t>In a constituent quark model, we can think of a</a:t>
            </a:r>
          </a:p>
          <a:p>
            <a:pPr>
              <a:buNone/>
            </a:pPr>
            <a:r>
              <a:rPr lang="it-IT" b="1" dirty="0">
                <a:solidFill>
                  <a:srgbClr val="C00000"/>
                </a:solidFill>
              </a:rPr>
              <a:t>diquark-antidiquark compact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88F1A6B4-D364-A148-1573-49CFC76D388B}"/>
                  </a:ext>
                </a:extLst>
              </p:cNvPr>
              <p:cNvSpPr txBox="1"/>
              <p:nvPr/>
            </p:nvSpPr>
            <p:spPr>
              <a:xfrm>
                <a:off x="-179613" y="1913338"/>
                <a:ext cx="4176446" cy="47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b="0" i="1" smtClean="0">
                                  <a:latin typeface="Cambria Math"/>
                                </a:rPr>
                                <m:t>𝑐𝑞</m:t>
                              </m:r>
                            </m:e>
                          </m:d>
                        </m:e>
                        <m:sub>
                          <m:r>
                            <a:rPr lang="it-IT" sz="2400" b="0" i="1" smtClean="0">
                              <a:latin typeface="Cambria Math"/>
                            </a:rPr>
                            <m:t>𝑆</m:t>
                          </m:r>
                          <m:r>
                            <a:rPr lang="it-IT" sz="2400" b="0" i="1" smtClean="0">
                              <a:latin typeface="Cambria Math"/>
                            </a:rPr>
                            <m:t>=</m:t>
                          </m:r>
                          <m:r>
                            <a:rPr lang="it-IT" sz="2400" b="0" i="1" smtClean="0">
                              <a:latin typeface="Cambria Math"/>
                            </a:rPr>
                            <m:t>0</m:t>
                          </m:r>
                          <m:r>
                            <a:rPr lang="it-IT" sz="2400" b="0" i="1" smtClean="0">
                              <a:latin typeface="Cambria Math"/>
                            </a:rPr>
                            <m:t>,</m:t>
                          </m:r>
                          <m:r>
                            <a:rPr lang="it-IT" sz="24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2400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</m:acc>
                              <m:acc>
                                <m:accPr>
                                  <m:chr m:val="̅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2400" b="0" i="1" smtClean="0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</m:acc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e>
                        <m:sub>
                          <m:r>
                            <a:rPr lang="it-IT" sz="2400" i="1">
                              <a:latin typeface="Cambria Math"/>
                            </a:rPr>
                            <m:t>𝑆</m:t>
                          </m:r>
                          <m:r>
                            <a:rPr lang="it-IT" sz="2400" i="1">
                              <a:latin typeface="Cambria Math"/>
                            </a:rPr>
                            <m:t>=</m:t>
                          </m:r>
                          <m:r>
                            <a:rPr lang="it-IT" sz="2400" i="1">
                              <a:latin typeface="Cambria Math"/>
                            </a:rPr>
                            <m:t>0</m:t>
                          </m:r>
                          <m:r>
                            <a:rPr lang="it-IT" sz="2400" i="1">
                              <a:latin typeface="Cambria Math"/>
                            </a:rPr>
                            <m:t>,</m:t>
                          </m:r>
                          <m:r>
                            <a:rPr lang="it-IT" sz="2400" i="1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88F1A6B4-D364-A148-1573-49CFC76D38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9613" y="1913338"/>
                <a:ext cx="4176446" cy="477888"/>
              </a:xfrm>
              <a:prstGeom prst="rect">
                <a:avLst/>
              </a:prstGeom>
              <a:blipFill>
                <a:blip r:embed="rId11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74A66598-C64B-FDFD-85C5-93CB79DE997E}"/>
                  </a:ext>
                </a:extLst>
              </p:cNvPr>
              <p:cNvSpPr/>
              <p:nvPr/>
            </p:nvSpPr>
            <p:spPr>
              <a:xfrm>
                <a:off x="36375" y="3739134"/>
                <a:ext cx="4901385" cy="10683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smtClean="0">
                          <a:latin typeface="Cambria Math"/>
                        </a:rPr>
                        <m:t>𝐻</m:t>
                      </m:r>
                      <m:r>
                        <a:rPr lang="it-IT" sz="240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𝑑𝑞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𝑑𝑞</m:t>
                              </m:r>
                            </m:sub>
                          </m:sSub>
                        </m:e>
                      </m:nary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i="1" smtClean="0">
                          <a:latin typeface="Cambria Math"/>
                        </a:rPr>
                        <m:t>2</m:t>
                      </m:r>
                      <m:nary>
                        <m:naryPr>
                          <m:chr m:val="∑"/>
                          <m:supHide m:val="on"/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sz="2400" i="1">
                              <a:latin typeface="Cambria Math"/>
                            </a:rPr>
                            <m:t>𝑖</m:t>
                          </m:r>
                          <m:r>
                            <a:rPr lang="it-IT" sz="2400" i="1">
                              <a:latin typeface="Cambria Math"/>
                            </a:rPr>
                            <m:t>&lt;</m:t>
                          </m:r>
                          <m:r>
                            <a:rPr lang="it-IT" sz="2400" i="1">
                              <a:latin typeface="Cambria Math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it-IT" sz="2400" i="1">
                              <a:latin typeface="Cambria Math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lang="it-IT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  <m:r>
                            <a:rPr lang="it-IT" sz="24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acc>
                          <m:r>
                            <a:rPr lang="it-IT" sz="2400" b="0" i="1" smtClean="0">
                              <a:latin typeface="Cambria Math"/>
                            </a:rPr>
                            <m:t> </m:t>
                          </m:r>
                          <m:f>
                            <m:f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400" i="1">
                                      <a:latin typeface="Cambria Math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it-IT" sz="2400" i="1">
                                      <a:latin typeface="Cambria Math"/>
                                    </a:rPr>
                                    <m:t>𝑎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it-IT" sz="24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400" i="1">
                                      <a:latin typeface="Cambria Math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it-IT" sz="2400" i="1">
                                      <a:latin typeface="Cambria Math"/>
                                    </a:rPr>
                                    <m:t>𝑎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it-IT" sz="24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74A66598-C64B-FDFD-85C5-93CB79DE99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5" y="3739134"/>
                <a:ext cx="4901385" cy="106836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8">
            <a:extLst>
              <a:ext uri="{FF2B5EF4-FFF2-40B4-BE49-F238E27FC236}">
                <a16:creationId xmlns:a16="http://schemas.microsoft.com/office/drawing/2014/main" id="{E4BD2448-70D6-5C3C-8640-52761D02CB3C}"/>
              </a:ext>
            </a:extLst>
          </p:cNvPr>
          <p:cNvSpPr txBox="1"/>
          <p:nvPr/>
        </p:nvSpPr>
        <p:spPr>
          <a:xfrm>
            <a:off x="89550" y="5156274"/>
            <a:ext cx="41224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Decay pattern mostly driven by </a:t>
            </a:r>
            <a:r>
              <a:rPr lang="it-IT" dirty="0">
                <a:solidFill>
                  <a:srgbClr val="0000FF"/>
                </a:solidFill>
              </a:rPr>
              <a:t>HQSS </a:t>
            </a:r>
            <a:r>
              <a:rPr lang="it-IT" b="1" dirty="0">
                <a:solidFill>
                  <a:srgbClr val="33CC33"/>
                </a:solidFill>
                <a:sym typeface="Wingdings" panose="05000000000000000000" pitchFamily="2" charset="2"/>
              </a:rPr>
              <a:t></a:t>
            </a:r>
            <a:endParaRPr lang="it-IT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it-IT" dirty="0"/>
              <a:t>Fair understanding of existing spectrum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b="1" dirty="0">
                <a:solidFill>
                  <a:srgbClr val="33CC33"/>
                </a:solidFill>
                <a:sym typeface="Wingdings" panose="05000000000000000000" pitchFamily="2" charset="2"/>
              </a:rPr>
              <a:t></a:t>
            </a:r>
          </a:p>
          <a:p>
            <a:pPr>
              <a:buNone/>
            </a:pPr>
            <a:r>
              <a:rPr lang="it-IT" dirty="0">
                <a:sym typeface="Wingdings" panose="05000000000000000000" pitchFamily="2" charset="2"/>
              </a:rPr>
              <a:t>A full nonet for each level is expected</a:t>
            </a:r>
            <a:r>
              <a:rPr lang="it-IT" b="1" dirty="0">
                <a:solidFill>
                  <a:srgbClr val="33CC33"/>
                </a:solidFill>
                <a:sym typeface="Wingdings" panose="05000000000000000000" pitchFamily="2" charset="2"/>
              </a:rPr>
              <a:t> </a:t>
            </a:r>
            <a:r>
              <a:rPr lang="it-IT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r>
              <a:rPr lang="it-IT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6F591831-DFBE-D140-E94C-AA8583E83EA1}"/>
              </a:ext>
            </a:extLst>
          </p:cNvPr>
          <p:cNvSpPr txBox="1"/>
          <p:nvPr/>
        </p:nvSpPr>
        <p:spPr>
          <a:xfrm>
            <a:off x="0" y="3233777"/>
            <a:ext cx="4754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Simplified</a:t>
            </a:r>
            <a:r>
              <a:rPr lang="it-IT" dirty="0"/>
              <a:t> </a:t>
            </a:r>
            <a:r>
              <a:rPr lang="it-IT" dirty="0" err="1"/>
              <a:t>spectrum</a:t>
            </a:r>
            <a:r>
              <a:rPr lang="it-IT" dirty="0"/>
              <a:t> with </a:t>
            </a:r>
            <a:r>
              <a:rPr lang="it-IT" dirty="0">
                <a:solidFill>
                  <a:srgbClr val="FF0000"/>
                </a:solidFill>
              </a:rPr>
              <a:t>color-spin hamiltonian</a:t>
            </a:r>
            <a:r>
              <a:rPr lang="it-IT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763059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 Barionio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50" y="405674"/>
            <a:ext cx="7679950" cy="58729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82283" y="696832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C. Sabelli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22945" y="2586909"/>
            <a:ext cx="1973424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Rossi, Veneziano,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NPB 123, 507;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Phys.Rept. 63, 149;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PLB70, 255;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JHEP 1606, 041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1041991" y="723011"/>
            <a:ext cx="1924493" cy="43782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 anchorCtr="0"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Baryonium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1116419" y="1316276"/>
                <a:ext cx="6331973" cy="7039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0" tIns="0" rIns="0" bIns="0" rtlCol="0" anchor="b" anchorCtr="0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2000" dirty="0"/>
                  <a:t>a structure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𝑐𝑞</m:t>
                        </m:r>
                      </m:e>
                    </m:d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[</m:t>
                    </m:r>
                    <m:acc>
                      <m:accPr>
                        <m:chr m:val="̅"/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acc>
                      <m:accPr>
                        <m:chr m:val="̅"/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it-IT" sz="2000" dirty="0"/>
                  <a:t> can explain the dominance</a:t>
                </a:r>
                <a:br>
                  <a:rPr lang="it-IT" sz="2000" dirty="0"/>
                </a:br>
                <a:r>
                  <a:rPr lang="it-IT" sz="2000" dirty="0"/>
                  <a:t>of baryon channel </a:t>
                </a:r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419" y="1316276"/>
                <a:ext cx="6331973" cy="703910"/>
              </a:xfrm>
              <a:prstGeom prst="rect">
                <a:avLst/>
              </a:prstGeom>
              <a:blipFill rotWithShape="0">
                <a:blip r:embed="rId4"/>
                <a:stretch>
                  <a:fillRect l="-2406" b="-226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16419" y="2263744"/>
                <a:ext cx="267566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Isospin violation expected,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≪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419" y="2263744"/>
                <a:ext cx="2675669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1822" t="-4717" r="-13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798507" y="5588583"/>
                <a:ext cx="3675943" cy="12399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4660</m:t>
                                  </m:r>
                                </m:e>
                              </m:d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bSup>
                                <m:sSub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b="0" i="0" smtClean="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4660</m:t>
                                  </m:r>
                                </m:e>
                              </m:d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𝜋𝜋</m:t>
                              </m:r>
                            </m:e>
                          </m:d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it-IT" dirty="0"/>
              </a:p>
              <a:p>
                <a:r>
                  <a:rPr lang="it-IT" dirty="0">
                    <a:solidFill>
                      <a:srgbClr val="C00000"/>
                    </a:solidFill>
                  </a:rPr>
                  <a:t>Cotugno, Faccini, Polosa, Sabelli,</a:t>
                </a:r>
              </a:p>
              <a:p>
                <a:r>
                  <a:rPr lang="it-IT" dirty="0">
                    <a:solidFill>
                      <a:srgbClr val="C00000"/>
                    </a:solidFill>
                  </a:rPr>
                  <a:t>PRL 104, 132005</a:t>
                </a:r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507" y="5588583"/>
                <a:ext cx="3675943" cy="1239955"/>
              </a:xfrm>
              <a:prstGeom prst="rect">
                <a:avLst/>
              </a:prstGeom>
              <a:blipFill rotWithShape="0">
                <a:blip r:embed="rId6"/>
                <a:stretch>
                  <a:fillRect l="-1327" b="-73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75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0" y="2959889"/>
                <a:ext cx="9067799" cy="1981691"/>
              </a:xfrm>
            </p:spPr>
            <p:txBody>
              <a:bodyPr>
                <a:noAutofit/>
              </a:bodyPr>
              <a:lstStyle/>
              <a:p>
                <a:pPr marL="0" indent="0">
                  <a:spcBef>
                    <a:spcPts val="0"/>
                  </a:spcBef>
                  <a:buNone/>
                </a:pPr>
                <a:r>
                  <a:rPr lang="it-IT" sz="1800" dirty="0"/>
                  <a:t>A </a:t>
                </a:r>
                <a:r>
                  <a:rPr lang="it-IT" sz="1800" dirty="0">
                    <a:solidFill>
                      <a:srgbClr val="0000FF"/>
                    </a:solidFill>
                  </a:rPr>
                  <a:t>deuteron-like meson pair</a:t>
                </a:r>
                <a:r>
                  <a:rPr lang="it-IT" sz="1800" dirty="0"/>
                  <a:t>, the interaction is mediated by the exchange of light mesons </a:t>
                </a:r>
              </a:p>
              <a:p>
                <a:pPr>
                  <a:spcBef>
                    <a:spcPts val="0"/>
                  </a:spcBef>
                </a:pPr>
                <a:r>
                  <a:rPr lang="it-IT" sz="1800" dirty="0">
                    <a:solidFill>
                      <a:schemeClr val="tx1"/>
                    </a:solidFill>
                  </a:rPr>
                  <a:t>Good description of </a:t>
                </a:r>
                <a:r>
                  <a:rPr lang="it-IT" sz="1800" dirty="0">
                    <a:solidFill>
                      <a:srgbClr val="0000FF"/>
                    </a:solidFill>
                  </a:rPr>
                  <a:t>decay patterns</a:t>
                </a:r>
                <a:r>
                  <a:rPr lang="it-IT" sz="1800" dirty="0">
                    <a:solidFill>
                      <a:schemeClr val="tx1"/>
                    </a:solidFill>
                  </a:rPr>
                  <a:t> (mostly to constituents)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800" b="0" i="0" smtClean="0">
                        <a:latin typeface="Cambria Math" panose="02040503050406030204" pitchFamily="18" charset="0"/>
                      </a:rPr>
                      <m:t>X</m:t>
                    </m:r>
                    <m:d>
                      <m:d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</m:oMath>
                </a14:m>
                <a:r>
                  <a:rPr lang="it-IT" sz="1800" dirty="0">
                    <a:solidFill>
                      <a:schemeClr val="tx1"/>
                    </a:solidFill>
                  </a:rPr>
                  <a:t> </a:t>
                </a:r>
                <a:r>
                  <a:rPr lang="it-IT" sz="1800" dirty="0">
                    <a:solidFill>
                      <a:srgbClr val="0000FF"/>
                    </a:solidFill>
                  </a:rPr>
                  <a:t>isospin violation </a:t>
                </a:r>
                <a:r>
                  <a:rPr lang="it-IT" sz="1800" b="1" dirty="0">
                    <a:solidFill>
                      <a:srgbClr val="33CC33"/>
                    </a:solidFill>
                    <a:sym typeface="Wingdings" panose="05000000000000000000" pitchFamily="2" charset="2"/>
                  </a:rPr>
                  <a:t></a:t>
                </a:r>
                <a:endParaRPr lang="it-IT" sz="1800" dirty="0">
                  <a:solidFill>
                    <a:schemeClr val="accent1"/>
                  </a:solidFill>
                </a:endParaRPr>
              </a:p>
              <a:p>
                <a:pPr>
                  <a:spcBef>
                    <a:spcPts val="0"/>
                  </a:spcBef>
                </a:pPr>
                <a:r>
                  <a:rPr lang="it-IT" sz="1800" dirty="0">
                    <a:solidFill>
                      <a:schemeClr val="tx1"/>
                    </a:solidFill>
                  </a:rPr>
                  <a:t>States appear </a:t>
                </a:r>
                <a:r>
                  <a:rPr lang="it-IT" sz="1800" dirty="0">
                    <a:solidFill>
                      <a:srgbClr val="0000FF"/>
                    </a:solidFill>
                  </a:rPr>
                  <a:t>close to thresholds </a:t>
                </a:r>
                <a:r>
                  <a:rPr lang="it-IT" sz="1800" b="1" dirty="0">
                    <a:solidFill>
                      <a:srgbClr val="33CC33"/>
                    </a:solidFill>
                    <a:sym typeface="Wingdings" panose="05000000000000000000" pitchFamily="2" charset="2"/>
                  </a:rPr>
                  <a:t> </a:t>
                </a:r>
                <a:r>
                  <a:rPr lang="it-IT" sz="1800" dirty="0">
                    <a:solidFill>
                      <a:schemeClr val="tx1"/>
                    </a:solidFill>
                  </a:rPr>
                  <a:t>Binding energy varies from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70</m:t>
                    </m:r>
                    <m:r>
                      <a:rPr lang="it-IT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800" dirty="0">
                    <a:solidFill>
                      <a:schemeClr val="tx1"/>
                    </a:solidFill>
                  </a:rPr>
                  <a:t>to </a:t>
                </a:r>
                <a14:m>
                  <m:oMath xmlns:m="http://schemas.openxmlformats.org/officeDocument/2006/math">
                    <m:r>
                      <a:rPr lang="it-IT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18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it-IT" sz="1800" dirty="0">
                    <a:solidFill>
                      <a:schemeClr val="tx1"/>
                    </a:solidFill>
                  </a:rPr>
                  <a:t> </a:t>
                </a:r>
                <a:r>
                  <a:rPr lang="it-IT" sz="18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</a:t>
                </a:r>
              </a:p>
              <a:p>
                <a:pPr>
                  <a:spcBef>
                    <a:spcPts val="0"/>
                  </a:spcBef>
                </a:pPr>
                <a:r>
                  <a:rPr lang="it-IT" sz="18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Unclear spectrum </a:t>
                </a:r>
                <a:r>
                  <a:rPr lang="it-IT" sz="18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(a state for each threshold?) </a:t>
                </a:r>
                <a:r>
                  <a:rPr lang="it-IT" sz="18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– depends on potential models </a:t>
                </a:r>
              </a:p>
              <a:p>
                <a:pPr>
                  <a:spcBef>
                    <a:spcPts val="0"/>
                  </a:spcBef>
                </a:pPr>
                <a:r>
                  <a:rPr lang="it-IT" sz="1800" dirty="0">
                    <a:solidFill>
                      <a:schemeClr val="tx1"/>
                    </a:solidFill>
                  </a:rPr>
                  <a:t>Some non-</a:t>
                </a:r>
                <a:r>
                  <a:rPr lang="it-IT" sz="1800" dirty="0" err="1">
                    <a:solidFill>
                      <a:schemeClr val="tx1"/>
                    </a:solidFill>
                  </a:rPr>
                  <a:t>predictive</a:t>
                </a:r>
                <a:r>
                  <a:rPr lang="it-IT" sz="1800" dirty="0">
                    <a:solidFill>
                      <a:schemeClr val="tx1"/>
                    </a:solidFill>
                  </a:rPr>
                  <a:t> model-</a:t>
                </a:r>
                <a:r>
                  <a:rPr lang="it-IT" sz="1800" dirty="0" err="1">
                    <a:solidFill>
                      <a:schemeClr val="tx1"/>
                    </a:solidFill>
                  </a:rPr>
                  <a:t>independent</a:t>
                </a:r>
                <a:r>
                  <a:rPr lang="it-IT" sz="1800" dirty="0">
                    <a:solidFill>
                      <a:schemeClr val="tx1"/>
                    </a:solidFill>
                  </a:rPr>
                  <a:t> relations (</a:t>
                </a:r>
                <a:r>
                  <a:rPr lang="it-IT" sz="1800" dirty="0" err="1">
                    <a:solidFill>
                      <a:srgbClr val="0000FF"/>
                    </a:solidFill>
                  </a:rPr>
                  <a:t>Weinberg’s</a:t>
                </a:r>
                <a:r>
                  <a:rPr lang="it-IT" sz="1800" dirty="0">
                    <a:solidFill>
                      <a:srgbClr val="0000FF"/>
                    </a:solidFill>
                  </a:rPr>
                  <a:t> </a:t>
                </a:r>
                <a:r>
                  <a:rPr lang="it-IT" sz="1800" dirty="0" err="1">
                    <a:solidFill>
                      <a:srgbClr val="0000FF"/>
                    </a:solidFill>
                  </a:rPr>
                  <a:t>theorem</a:t>
                </a:r>
                <a:r>
                  <a:rPr lang="it-IT" sz="1800" dirty="0">
                    <a:solidFill>
                      <a:schemeClr val="tx1"/>
                    </a:solidFill>
                  </a:rPr>
                  <a:t>) </a:t>
                </a:r>
                <a:r>
                  <a:rPr lang="it-IT" sz="1800" b="1" dirty="0">
                    <a:solidFill>
                      <a:srgbClr val="33CC33"/>
                    </a:solidFill>
                    <a:sym typeface="Wingdings" panose="05000000000000000000" pitchFamily="2" charset="2"/>
                  </a:rPr>
                  <a:t></a:t>
                </a:r>
                <a:endParaRPr lang="it-IT" sz="1800" dirty="0">
                  <a:solidFill>
                    <a:schemeClr val="tx1"/>
                  </a:solidFill>
                </a:endParaRPr>
              </a:p>
              <a:p>
                <a:pPr>
                  <a:spcBef>
                    <a:spcPts val="0"/>
                  </a:spcBef>
                </a:pPr>
                <a:endParaRPr lang="it-IT" sz="18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2959889"/>
                <a:ext cx="9067799" cy="1981691"/>
              </a:xfrm>
              <a:blipFill>
                <a:blip r:embed="rId2"/>
                <a:stretch>
                  <a:fillRect l="-538" r="-5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uppo 25"/>
          <p:cNvGrpSpPr/>
          <p:nvPr/>
        </p:nvGrpSpPr>
        <p:grpSpPr>
          <a:xfrm>
            <a:off x="131669" y="1180262"/>
            <a:ext cx="5065020" cy="1517709"/>
            <a:chOff x="-2674984" y="677916"/>
            <a:chExt cx="6148504" cy="1377282"/>
          </a:xfrm>
        </p:grpSpPr>
        <p:sp>
          <p:nvSpPr>
            <p:cNvPr id="6" name="Ovale 5"/>
            <p:cNvSpPr/>
            <p:nvPr/>
          </p:nvSpPr>
          <p:spPr>
            <a:xfrm rot="274152">
              <a:off x="-2674984" y="677916"/>
              <a:ext cx="6148504" cy="137728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0" name="Gruppo 19"/>
            <p:cNvGrpSpPr/>
            <p:nvPr/>
          </p:nvGrpSpPr>
          <p:grpSpPr>
            <a:xfrm>
              <a:off x="-2121233" y="967798"/>
              <a:ext cx="892884" cy="559397"/>
              <a:chOff x="-2061033" y="993276"/>
              <a:chExt cx="892884" cy="559397"/>
            </a:xfrm>
          </p:grpSpPr>
          <p:sp>
            <p:nvSpPr>
              <p:cNvPr id="9" name="Ovale 8"/>
              <p:cNvSpPr/>
              <p:nvPr/>
            </p:nvSpPr>
            <p:spPr>
              <a:xfrm rot="1702495">
                <a:off x="-2061033" y="993276"/>
                <a:ext cx="892884" cy="559397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Rettangolo 15"/>
                  <p:cNvSpPr/>
                  <p:nvPr/>
                </p:nvSpPr>
                <p:spPr>
                  <a:xfrm>
                    <a:off x="-1861664" y="1088308"/>
                    <a:ext cx="511935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i="1">
                                  <a:latin typeface="Cambria Math"/>
                                </a:rPr>
                                <m:t>0</m:t>
                              </m:r>
                            </m:sup>
                          </m:sSup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16" name="Rettangolo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861664" y="1088308"/>
                    <a:ext cx="511935" cy="369332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9" name="Gruppo 18"/>
            <p:cNvGrpSpPr/>
            <p:nvPr/>
          </p:nvGrpSpPr>
          <p:grpSpPr>
            <a:xfrm>
              <a:off x="1566868" y="967798"/>
              <a:ext cx="892884" cy="916523"/>
              <a:chOff x="-551448" y="647523"/>
              <a:chExt cx="892884" cy="916523"/>
            </a:xfrm>
          </p:grpSpPr>
          <p:sp>
            <p:nvSpPr>
              <p:cNvPr id="13" name="Ovale 12"/>
              <p:cNvSpPr/>
              <p:nvPr/>
            </p:nvSpPr>
            <p:spPr>
              <a:xfrm rot="1702495">
                <a:off x="-551448" y="887046"/>
                <a:ext cx="892884" cy="559397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8" name="Connettore 2 17"/>
              <p:cNvCxnSpPr/>
              <p:nvPr/>
            </p:nvCxnSpPr>
            <p:spPr>
              <a:xfrm flipV="1">
                <a:off x="-365568" y="647523"/>
                <a:ext cx="593689" cy="916523"/>
              </a:xfrm>
              <a:prstGeom prst="straightConnector1">
                <a:avLst/>
              </a:prstGeom>
              <a:ln w="57150">
                <a:solidFill>
                  <a:srgbClr val="FF99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ttangolo 16"/>
                  <p:cNvSpPr/>
                  <p:nvPr/>
                </p:nvSpPr>
                <p:spPr>
                  <a:xfrm>
                    <a:off x="-380808" y="1008217"/>
                    <a:ext cx="593689" cy="39010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/>
                                    </a:rPr>
                                    <m:t>0</m:t>
                                  </m:r>
                                  <m:r>
                                    <a:rPr lang="it-IT" i="1">
                                      <a:latin typeface="Cambria Math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acc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17" name="Rettangolo 1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380808" y="1008217"/>
                    <a:ext cx="593689" cy="390107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2" name="Connettore 1 21"/>
            <p:cNvCxnSpPr/>
            <p:nvPr/>
          </p:nvCxnSpPr>
          <p:spPr>
            <a:xfrm>
              <a:off x="-1409929" y="1328492"/>
              <a:ext cx="3147437" cy="97527"/>
            </a:xfrm>
            <a:prstGeom prst="line">
              <a:avLst/>
            </a:prstGeom>
            <a:ln w="38100">
              <a:solidFill>
                <a:srgbClr val="FF99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e 23"/>
            <p:cNvSpPr/>
            <p:nvPr/>
          </p:nvSpPr>
          <p:spPr>
            <a:xfrm>
              <a:off x="0" y="1284922"/>
              <a:ext cx="184666" cy="184666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ttangolo 24"/>
                <p:cNvSpPr/>
                <p:nvPr/>
              </p:nvSpPr>
              <p:spPr>
                <a:xfrm>
                  <a:off x="-92179" y="1377255"/>
                  <a:ext cx="51193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 smtClean="0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e>
                          <m:sup>
                            <m:r>
                              <a:rPr lang="it-IT" i="1">
                                <a:latin typeface="Cambria Math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5" name="Rettangolo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92179" y="1377255"/>
                  <a:ext cx="511935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Rettangolo 3"/>
          <p:cNvSpPr/>
          <p:nvPr/>
        </p:nvSpPr>
        <p:spPr>
          <a:xfrm>
            <a:off x="5249093" y="726316"/>
            <a:ext cx="37127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err="1">
                <a:solidFill>
                  <a:srgbClr val="C00000"/>
                </a:solidFill>
              </a:rPr>
              <a:t>Tornqvist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Z.Phys</a:t>
            </a:r>
            <a:r>
              <a:rPr lang="en-US" dirty="0">
                <a:solidFill>
                  <a:srgbClr val="C00000"/>
                </a:solidFill>
              </a:rPr>
              <a:t>. C61, 525</a:t>
            </a:r>
          </a:p>
          <a:p>
            <a:pPr algn="r"/>
            <a:r>
              <a:rPr lang="en-US" dirty="0" err="1">
                <a:solidFill>
                  <a:srgbClr val="C00000"/>
                </a:solidFill>
              </a:rPr>
              <a:t>Braaten</a:t>
            </a:r>
            <a:r>
              <a:rPr lang="en-US" dirty="0">
                <a:solidFill>
                  <a:srgbClr val="C00000"/>
                </a:solidFill>
              </a:rPr>
              <a:t> and </a:t>
            </a:r>
            <a:r>
              <a:rPr lang="en-US" dirty="0" err="1">
                <a:solidFill>
                  <a:srgbClr val="C00000"/>
                </a:solidFill>
              </a:rPr>
              <a:t>Kusunoki</a:t>
            </a:r>
            <a:r>
              <a:rPr lang="en-US" dirty="0">
                <a:solidFill>
                  <a:srgbClr val="C00000"/>
                </a:solidFill>
              </a:rPr>
              <a:t>, PRD69 074005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Swanson, Phys.Rept. 429 243-305</a:t>
            </a:r>
          </a:p>
        </p:txBody>
      </p:sp>
      <p:sp>
        <p:nvSpPr>
          <p:cNvPr id="23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Molecules</a:t>
            </a:r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760725" y="1638062"/>
                <a:ext cx="2201115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3872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900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402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∗+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26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acc>
                        <m:accPr>
                          <m:chr m:val="̅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0725" y="1638062"/>
                <a:ext cx="2201115" cy="120032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55563" y="5063078"/>
                <a:ext cx="9178923" cy="7247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⃗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d>
                                <m:dPr>
                                  <m:ctrlPr>
                                    <a:rPr lang="it-IT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d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d>
                            </m:e>
                          </m:d>
                          <m:d>
                            <m:d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it-IT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it-IT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𝜋</m:t>
                                              </m:r>
                                            </m:sub>
                                          </m:sSub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sub>
                                  </m:s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acc>
                                <m:accPr>
                                  <m:chr m:val="⃗"/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e>
                      </m:d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p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5563" y="5063078"/>
                <a:ext cx="9178923" cy="72475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5530163" y="5004162"/>
            <a:ext cx="1540593" cy="8759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6256" y="5875562"/>
            <a:ext cx="4005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Needs regularization, cutoff dependence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23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12" name="Straight Arrow Connector 111"/>
          <p:cNvCxnSpPr/>
          <p:nvPr/>
        </p:nvCxnSpPr>
        <p:spPr>
          <a:xfrm>
            <a:off x="4636339" y="4681521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6754218" y="4643600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Richness of the Spectrum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7701576" y="3586434"/>
            <a:ext cx="122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Molecule</a:t>
            </a:r>
          </a:p>
        </p:txBody>
      </p:sp>
      <p:sp>
        <p:nvSpPr>
          <p:cNvPr id="34" name="Ovale 33"/>
          <p:cNvSpPr/>
          <p:nvPr/>
        </p:nvSpPr>
        <p:spPr>
          <a:xfrm rot="683251">
            <a:off x="6543700" y="2491842"/>
            <a:ext cx="1764070" cy="1055012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uppo 5"/>
          <p:cNvGrpSpPr/>
          <p:nvPr/>
        </p:nvGrpSpPr>
        <p:grpSpPr>
          <a:xfrm>
            <a:off x="6651890" y="2750100"/>
            <a:ext cx="792643" cy="496596"/>
            <a:chOff x="397037" y="2317619"/>
            <a:chExt cx="892884" cy="559397"/>
          </a:xfrm>
        </p:grpSpPr>
        <p:sp>
          <p:nvSpPr>
            <p:cNvPr id="14" name="Ovale 13"/>
            <p:cNvSpPr/>
            <p:nvPr/>
          </p:nvSpPr>
          <p:spPr>
            <a:xfrm rot="1702495">
              <a:off x="397037" y="231761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/>
            <p:cNvSpPr/>
            <p:nvPr/>
          </p:nvSpPr>
          <p:spPr>
            <a:xfrm>
              <a:off x="885214" y="263154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661994" y="245763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7431642" y="2802687"/>
            <a:ext cx="792643" cy="496596"/>
            <a:chOff x="2165075" y="2492259"/>
            <a:chExt cx="892884" cy="559397"/>
          </a:xfrm>
        </p:grpSpPr>
        <p:sp>
          <p:nvSpPr>
            <p:cNvPr id="17" name="Ovale 16"/>
            <p:cNvSpPr/>
            <p:nvPr/>
          </p:nvSpPr>
          <p:spPr>
            <a:xfrm rot="1702495">
              <a:off x="2165075" y="249225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e 20"/>
            <p:cNvSpPr/>
            <p:nvPr/>
          </p:nvSpPr>
          <p:spPr>
            <a:xfrm>
              <a:off x="2653252" y="280618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e 21"/>
            <p:cNvSpPr/>
            <p:nvPr/>
          </p:nvSpPr>
          <p:spPr>
            <a:xfrm>
              <a:off x="2430032" y="263227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85711" y="1011845"/>
            <a:ext cx="1678860" cy="1121319"/>
            <a:chOff x="4042235" y="1368305"/>
            <a:chExt cx="1891175" cy="1263125"/>
          </a:xfrm>
        </p:grpSpPr>
        <p:sp>
          <p:nvSpPr>
            <p:cNvPr id="24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Rettangolo 34"/>
          <p:cNvSpPr/>
          <p:nvPr/>
        </p:nvSpPr>
        <p:spPr>
          <a:xfrm>
            <a:off x="7555410" y="2053671"/>
            <a:ext cx="1440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000" dirty="0">
                <a:solidFill>
                  <a:srgbClr val="CC00FF"/>
                </a:solidFill>
              </a:rPr>
              <a:t>Tetraquark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732239" y="1191998"/>
            <a:ext cx="1301676" cy="815508"/>
            <a:chOff x="130204" y="3460562"/>
            <a:chExt cx="1466291" cy="918640"/>
          </a:xfrm>
        </p:grpSpPr>
        <p:sp>
          <p:nvSpPr>
            <p:cNvPr id="37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0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41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1" name="Rettangolo 50"/>
          <p:cNvSpPr/>
          <p:nvPr/>
        </p:nvSpPr>
        <p:spPr>
          <a:xfrm>
            <a:off x="5529034" y="1988836"/>
            <a:ext cx="9797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Hybrids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715513" y="1531318"/>
            <a:ext cx="1301676" cy="815508"/>
            <a:chOff x="292305" y="4840086"/>
            <a:chExt cx="1466291" cy="918640"/>
          </a:xfrm>
        </p:grpSpPr>
        <p:sp>
          <p:nvSpPr>
            <p:cNvPr id="66" name="Ovale 36"/>
            <p:cNvSpPr/>
            <p:nvPr/>
          </p:nvSpPr>
          <p:spPr>
            <a:xfrm rot="1702495">
              <a:off x="292305" y="484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9" name="Group 126"/>
            <p:cNvGrpSpPr>
              <a:grpSpLocks noChangeAspect="1"/>
            </p:cNvGrpSpPr>
            <p:nvPr/>
          </p:nvGrpSpPr>
          <p:grpSpPr bwMode="auto">
            <a:xfrm rot="1219630">
              <a:off x="919048" y="5374343"/>
              <a:ext cx="579451" cy="204019"/>
              <a:chOff x="804" y="3206"/>
              <a:chExt cx="2344" cy="314"/>
            </a:xfrm>
          </p:grpSpPr>
          <p:sp>
            <p:nvSpPr>
              <p:cNvPr id="7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79" name="Group 126"/>
            <p:cNvGrpSpPr>
              <a:grpSpLocks noChangeAspect="1"/>
            </p:cNvGrpSpPr>
            <p:nvPr/>
          </p:nvGrpSpPr>
          <p:grpSpPr bwMode="auto">
            <a:xfrm rot="1219630">
              <a:off x="611091" y="5005525"/>
              <a:ext cx="579451" cy="204019"/>
              <a:chOff x="804" y="3206"/>
              <a:chExt cx="2344" cy="314"/>
            </a:xfrm>
          </p:grpSpPr>
          <p:sp>
            <p:nvSpPr>
              <p:cNvPr id="8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87" name="Rettangolo 50"/>
          <p:cNvSpPr/>
          <p:nvPr/>
        </p:nvSpPr>
        <p:spPr>
          <a:xfrm>
            <a:off x="3803315" y="991595"/>
            <a:ext cx="10454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Glueball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19681" y="1458943"/>
            <a:ext cx="803876" cy="815508"/>
            <a:chOff x="1077766" y="1530526"/>
            <a:chExt cx="905537" cy="918640"/>
          </a:xfrm>
        </p:grpSpPr>
        <p:sp>
          <p:nvSpPr>
            <p:cNvPr id="89" name="Ovale 36"/>
            <p:cNvSpPr/>
            <p:nvPr/>
          </p:nvSpPr>
          <p:spPr>
            <a:xfrm rot="1702495">
              <a:off x="1077766" y="1530526"/>
              <a:ext cx="905537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0" name="Ovale 37"/>
            <p:cNvSpPr/>
            <p:nvPr/>
          </p:nvSpPr>
          <p:spPr>
            <a:xfrm>
              <a:off x="1609397" y="180978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1" name="Ovale 38"/>
            <p:cNvSpPr/>
            <p:nvPr/>
          </p:nvSpPr>
          <p:spPr>
            <a:xfrm>
              <a:off x="1328439" y="198168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817136" y="1417497"/>
            <a:ext cx="1301676" cy="815508"/>
            <a:chOff x="2630950" y="1650086"/>
            <a:chExt cx="1466291" cy="918640"/>
          </a:xfrm>
        </p:grpSpPr>
        <p:sp>
          <p:nvSpPr>
            <p:cNvPr id="102" name="Ovale 36"/>
            <p:cNvSpPr/>
            <p:nvPr/>
          </p:nvSpPr>
          <p:spPr>
            <a:xfrm rot="1702495">
              <a:off x="2630950" y="165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1" name="Ovale 38"/>
            <p:cNvSpPr/>
            <p:nvPr/>
          </p:nvSpPr>
          <p:spPr>
            <a:xfrm>
              <a:off x="2934103" y="1987716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" name="Ovale 38"/>
            <p:cNvSpPr/>
            <p:nvPr/>
          </p:nvSpPr>
          <p:spPr>
            <a:xfrm>
              <a:off x="3336098" y="1903202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" name="Ovale 38"/>
            <p:cNvSpPr/>
            <p:nvPr/>
          </p:nvSpPr>
          <p:spPr>
            <a:xfrm>
              <a:off x="3375391" y="224582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5" name="Rettangolo 50"/>
          <p:cNvSpPr/>
          <p:nvPr/>
        </p:nvSpPr>
        <p:spPr>
          <a:xfrm>
            <a:off x="369271" y="991595"/>
            <a:ext cx="902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Meson</a:t>
            </a:r>
          </a:p>
        </p:txBody>
      </p:sp>
      <p:sp>
        <p:nvSpPr>
          <p:cNvPr id="106" name="Rettangolo 50"/>
          <p:cNvSpPr/>
          <p:nvPr/>
        </p:nvSpPr>
        <p:spPr>
          <a:xfrm>
            <a:off x="1890698" y="991595"/>
            <a:ext cx="920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Baryon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2895557" y="4293504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5000777" y="4273438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Amplitude analysis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7203765" y="4269527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rgbClr val="CC00FF"/>
                </a:solidFill>
              </a:rPr>
              <a:t>QCD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9" t="28385" r="19156" b="-1"/>
          <a:stretch/>
        </p:blipFill>
        <p:spPr>
          <a:xfrm>
            <a:off x="95808" y="3109132"/>
            <a:ext cx="2125516" cy="1635189"/>
          </a:xfrm>
          <a:prstGeom prst="rect">
            <a:avLst/>
          </a:prstGeom>
        </p:spPr>
      </p:pic>
      <p:sp>
        <p:nvSpPr>
          <p:cNvPr id="93" name="Rettangolo 50"/>
          <p:cNvSpPr/>
          <p:nvPr/>
        </p:nvSpPr>
        <p:spPr>
          <a:xfrm rot="5400000">
            <a:off x="1715703" y="3797973"/>
            <a:ext cx="13845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Experiment</a:t>
            </a:r>
          </a:p>
        </p:txBody>
      </p:sp>
      <p:sp>
        <p:nvSpPr>
          <p:cNvPr id="94" name="Rettangolo 50"/>
          <p:cNvSpPr/>
          <p:nvPr/>
        </p:nvSpPr>
        <p:spPr>
          <a:xfrm rot="5400000">
            <a:off x="1733630" y="5337821"/>
            <a:ext cx="1403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Lattice QCD</a:t>
            </a:r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2514732" y="3910467"/>
            <a:ext cx="380825" cy="3830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2591531" y="5150103"/>
            <a:ext cx="351523" cy="45870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/>
          <p:cNvSpPr/>
          <p:nvPr/>
        </p:nvSpPr>
        <p:spPr>
          <a:xfrm>
            <a:off x="2341453" y="5421141"/>
            <a:ext cx="67263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</a:rPr>
              <a:t>With great statistics comes great responsibility!</a:t>
            </a:r>
          </a:p>
          <a:p>
            <a:pPr algn="r"/>
            <a:r>
              <a:rPr lang="en-US" sz="2200" b="1" dirty="0"/>
              <a:t>Peter Parker, PhD</a:t>
            </a:r>
            <a:endParaRPr lang="it-IT" sz="2200" b="1" dirty="0"/>
          </a:p>
        </p:txBody>
      </p:sp>
      <p:cxnSp>
        <p:nvCxnSpPr>
          <p:cNvPr id="98" name="Straight Arrow Connector 97"/>
          <p:cNvCxnSpPr/>
          <p:nvPr/>
        </p:nvCxnSpPr>
        <p:spPr>
          <a:xfrm rot="5400000">
            <a:off x="5680755" y="5232063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Picture 9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0" y="4896674"/>
            <a:ext cx="2180826" cy="1544025"/>
          </a:xfrm>
          <a:prstGeom prst="rect">
            <a:avLst/>
          </a:prstGeom>
        </p:spPr>
      </p:pic>
      <p:cxnSp>
        <p:nvCxnSpPr>
          <p:cNvPr id="107" name="Straight Arrow Connector 106"/>
          <p:cNvCxnSpPr/>
          <p:nvPr/>
        </p:nvCxnSpPr>
        <p:spPr>
          <a:xfrm>
            <a:off x="3593707" y="2237709"/>
            <a:ext cx="3738815" cy="1814845"/>
          </a:xfrm>
          <a:prstGeom prst="straightConnector1">
            <a:avLst/>
          </a:prstGeom>
          <a:ln w="76200">
            <a:solidFill>
              <a:srgbClr val="CC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DABDEE5-92A6-48EA-B67C-0E8D054444DD}"/>
              </a:ext>
            </a:extLst>
          </p:cNvPr>
          <p:cNvSpPr txBox="1"/>
          <p:nvPr/>
        </p:nvSpPr>
        <p:spPr>
          <a:xfrm>
            <a:off x="3406948" y="5447064"/>
            <a:ext cx="4978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/>
              <a:t>For </a:t>
            </a:r>
            <a:r>
              <a:rPr lang="it-IT" dirty="0" err="1"/>
              <a:t>theorists</a:t>
            </a:r>
            <a:r>
              <a:rPr lang="it-IT" dirty="0"/>
              <a:t>,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an </a:t>
            </a:r>
            <a:r>
              <a:rPr lang="it-IT" dirty="0" err="1"/>
              <a:t>experimental</a:t>
            </a:r>
            <a:r>
              <a:rPr lang="it-IT" dirty="0"/>
              <a:t> business</a:t>
            </a:r>
          </a:p>
          <a:p>
            <a:pPr marL="285750" indent="-28575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/>
              <a:t>For </a:t>
            </a:r>
            <a:r>
              <a:rPr lang="it-IT" dirty="0" err="1"/>
              <a:t>experimentalists</a:t>
            </a:r>
            <a:r>
              <a:rPr lang="it-IT" dirty="0"/>
              <a:t>,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grandma’s</a:t>
            </a:r>
            <a:r>
              <a:rPr lang="it-IT" dirty="0"/>
              <a:t> recipe</a:t>
            </a:r>
          </a:p>
        </p:txBody>
      </p:sp>
    </p:spTree>
    <p:extLst>
      <p:ext uri="{BB962C8B-B14F-4D97-AF65-F5344CB8AC3E}">
        <p14:creationId xmlns:p14="http://schemas.microsoft.com/office/powerpoint/2010/main" val="43018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4" grpId="0" animBg="1"/>
      <p:bldP spid="35" grpId="0"/>
      <p:bldP spid="51" grpId="0"/>
      <p:bldP spid="87" grpId="0"/>
      <p:bldP spid="109" grpId="0" animBg="1"/>
      <p:bldP spid="93" grpId="0"/>
      <p:bldP spid="94" grpId="0"/>
      <p:bldP spid="97" grpId="0"/>
      <p:bldP spid="3" grpId="0"/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Learning about confinement</a:t>
            </a: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2" b="20816"/>
          <a:stretch/>
        </p:blipFill>
        <p:spPr>
          <a:xfrm>
            <a:off x="99213" y="3894586"/>
            <a:ext cx="3293706" cy="25162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213" y="6041520"/>
            <a:ext cx="154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D. Leinweber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73830" y="1639600"/>
            <a:ext cx="40599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If quarks were infinitely heavy,</a:t>
            </a:r>
            <a:br>
              <a:rPr lang="it-IT" sz="2200" dirty="0"/>
            </a:br>
            <a:r>
              <a:rPr lang="it-IT" sz="2200" dirty="0"/>
              <a:t>gluonic field is confined in a </a:t>
            </a:r>
            <a:r>
              <a:rPr lang="it-IT" sz="2200" dirty="0">
                <a:solidFill>
                  <a:srgbClr val="FF0000"/>
                </a:solidFill>
              </a:rPr>
              <a:t>string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9214" y="1111848"/>
            <a:ext cx="3330125" cy="2653689"/>
            <a:chOff x="99214" y="1111848"/>
            <a:chExt cx="3330125" cy="265368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14" y="1111848"/>
              <a:ext cx="3293706" cy="265368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" name="TextBox 5"/>
            <p:cNvSpPr txBox="1"/>
            <p:nvPr/>
          </p:nvSpPr>
          <p:spPr>
            <a:xfrm>
              <a:off x="707465" y="3035726"/>
              <a:ext cx="78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C00000"/>
                  </a:solidFill>
                </a:rPr>
                <a:t>G. Bali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9909013">
              <a:off x="1207064" y="1792977"/>
              <a:ext cx="2222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00FF"/>
                  </a:solidFill>
                </a:rPr>
                <a:t>Linear rising potential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620278" y="2850461"/>
                <a:ext cx="5523722" cy="24645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200" dirty="0"/>
                  <a:t>What is a</a:t>
                </a:r>
                <a:r>
                  <a:rPr lang="it-IT" sz="2200" dirty="0">
                    <a:solidFill>
                      <a:srgbClr val="FF0000"/>
                    </a:solidFill>
                  </a:rPr>
                  <a:t> constituent gluon</a:t>
                </a:r>
                <a:r>
                  <a:rPr lang="it-IT" sz="2200" dirty="0"/>
                  <a:t>?</a:t>
                </a:r>
              </a:p>
              <a:p>
                <a:endParaRPr lang="it-IT" sz="2200" dirty="0">
                  <a:solidFill>
                    <a:srgbClr val="FF0000"/>
                  </a:solidFill>
                </a:endParaRP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vibration of the string?</a:t>
                </a:r>
                <a:br>
                  <a:rPr lang="it-IT" sz="2200" dirty="0"/>
                </a:br>
                <a:r>
                  <a:rPr lang="it-IT" sz="2200" b="1" dirty="0"/>
                  <a:t>→ </a:t>
                </a:r>
                <a:r>
                  <a:rPr lang="it-IT" sz="22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sz="2200" dirty="0"/>
                  <a:t> 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it-IT" sz="2200" dirty="0"/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excitation of a quasiparticle?</a:t>
                </a:r>
                <a:br>
                  <a:rPr lang="it-IT" sz="2200" dirty="0"/>
                </a:br>
                <a:r>
                  <a:rPr lang="it-IT" sz="2200" b="1" dirty="0"/>
                  <a:t>→ </a:t>
                </a:r>
                <a:r>
                  <a:rPr lang="it-IT" sz="22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278" y="2850461"/>
                <a:ext cx="5523722" cy="2464521"/>
              </a:xfrm>
              <a:prstGeom prst="rect">
                <a:avLst/>
              </a:prstGeom>
              <a:blipFill rotWithShape="0">
                <a:blip r:embed="rId5"/>
                <a:stretch>
                  <a:fillRect l="-1876" t="-1733" b="-42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01" y="2307072"/>
            <a:ext cx="906244" cy="10867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620278" y="3898055"/>
                <a:ext cx="5523722" cy="2124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>
                    <a:solidFill>
                      <a:srgbClr val="FF0000"/>
                    </a:solidFill>
                  </a:rPr>
                  <a:t>excitation of a quasiparticle!</a:t>
                </a:r>
                <a:br>
                  <a:rPr lang="it-IT" sz="2200" dirty="0"/>
                </a:br>
                <a:r>
                  <a:rPr lang="it-IT" sz="2200" b="1" dirty="0"/>
                  <a:t>→ </a:t>
                </a:r>
                <a:r>
                  <a:rPr lang="it-IT" sz="22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br>
                  <a:rPr lang="it-IT" sz="2200" dirty="0"/>
                </a:br>
                <a:r>
                  <a:rPr lang="it-IT" sz="2200" dirty="0"/>
                  <a:t>says Lattice QCD...  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it-IT" sz="2200" dirty="0"/>
              </a:p>
              <a:p>
                <a:pPr algn="ctr">
                  <a:buClr>
                    <a:srgbClr val="C00000"/>
                  </a:buClr>
                  <a:buSzPct val="120000"/>
                </a:pPr>
                <a:r>
                  <a:rPr lang="it-IT" sz="2200" dirty="0">
                    <a:solidFill>
                      <a:srgbClr val="FF0000"/>
                    </a:solidFill>
                  </a:rPr>
                  <a:t>What about real data?</a:t>
                </a:r>
              </a:p>
              <a:p>
                <a:pPr>
                  <a:buClr>
                    <a:srgbClr val="C00000"/>
                  </a:buClr>
                  <a:buSzPct val="120000"/>
                </a:pPr>
                <a:endParaRPr lang="it-IT" sz="22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278" y="3898055"/>
                <a:ext cx="5523722" cy="2124812"/>
              </a:xfrm>
              <a:prstGeom prst="rect">
                <a:avLst/>
              </a:prstGeom>
              <a:blipFill rotWithShape="0">
                <a:blip r:embed="rId7"/>
                <a:stretch>
                  <a:fillRect l="-1876" t="-429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" y="1136212"/>
            <a:ext cx="3215486" cy="26293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TextBox 18"/>
          <p:cNvSpPr txBox="1"/>
          <p:nvPr/>
        </p:nvSpPr>
        <p:spPr>
          <a:xfrm>
            <a:off x="1717410" y="3086884"/>
            <a:ext cx="1575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C. Morningstar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" y="3888527"/>
            <a:ext cx="3284613" cy="252232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60347" y="3898055"/>
            <a:ext cx="97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J. Dudek</a:t>
            </a:r>
          </a:p>
        </p:txBody>
      </p:sp>
    </p:spTree>
    <p:extLst>
      <p:ext uri="{BB962C8B-B14F-4D97-AF65-F5344CB8AC3E}">
        <p14:creationId xmlns:p14="http://schemas.microsoft.com/office/powerpoint/2010/main" val="340711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8" grpId="0"/>
      <p:bldP spid="19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Triangle singularity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23516" y="1348021"/>
            <a:ext cx="517997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Unitarized</a:t>
            </a:r>
            <a:r>
              <a:rPr lang="it-IT" sz="2400" dirty="0"/>
              <a:t> </a:t>
            </a:r>
            <a:r>
              <a:rPr lang="it-IT" sz="2400" dirty="0" err="1"/>
              <a:t>isobar</a:t>
            </a:r>
            <a:r>
              <a:rPr lang="it-IT" sz="2400" dirty="0"/>
              <a:t> models </a:t>
            </a:r>
            <a:r>
              <a:rPr lang="it-IT" sz="2400" dirty="0" err="1"/>
              <a:t>contain</a:t>
            </a:r>
            <a:r>
              <a:rPr lang="it-IT" sz="2400" dirty="0"/>
              <a:t> </a:t>
            </a:r>
            <a:r>
              <a:rPr lang="it-IT" sz="2400" dirty="0" err="1"/>
              <a:t>rescattering</a:t>
            </a:r>
            <a:r>
              <a:rPr lang="it-IT" sz="2400" dirty="0"/>
              <a:t> </a:t>
            </a:r>
            <a:r>
              <a:rPr lang="it-IT" sz="2400" dirty="0" err="1"/>
              <a:t>diagrams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this</a:t>
            </a:r>
            <a:endParaRPr lang="it-IT" sz="2400" dirty="0"/>
          </a:p>
          <a:p>
            <a:endParaRPr lang="it-IT" sz="2400" dirty="0"/>
          </a:p>
          <a:p>
            <a:r>
              <a:rPr lang="it-IT" sz="2400" dirty="0"/>
              <a:t>In special </a:t>
            </a:r>
            <a:r>
              <a:rPr lang="it-IT" sz="2400" dirty="0" err="1"/>
              <a:t>kinematical</a:t>
            </a:r>
            <a:r>
              <a:rPr lang="it-IT" sz="2400" dirty="0"/>
              <a:t> </a:t>
            </a:r>
            <a:r>
              <a:rPr lang="it-IT" sz="2400" dirty="0" err="1"/>
              <a:t>conditions</a:t>
            </a:r>
            <a:r>
              <a:rPr lang="it-IT" sz="2400" dirty="0"/>
              <a:t>, </a:t>
            </a:r>
          </a:p>
          <a:p>
            <a:r>
              <a:rPr lang="it-IT" sz="2400" dirty="0"/>
              <a:t>the </a:t>
            </a:r>
            <a:r>
              <a:rPr lang="it-IT" sz="2400" dirty="0" err="1"/>
              <a:t>amplitude</a:t>
            </a:r>
            <a:r>
              <a:rPr lang="it-IT" sz="2400" dirty="0"/>
              <a:t> </a:t>
            </a:r>
            <a:r>
              <a:rPr lang="it-IT" sz="2400" dirty="0" err="1"/>
              <a:t>develops</a:t>
            </a:r>
            <a:r>
              <a:rPr lang="it-IT" sz="2400" dirty="0"/>
              <a:t> a </a:t>
            </a:r>
            <a:r>
              <a:rPr lang="it-IT" sz="2400" dirty="0" err="1"/>
              <a:t>logarithmic</a:t>
            </a:r>
            <a:r>
              <a:rPr lang="it-IT" sz="2400" dirty="0"/>
              <a:t> </a:t>
            </a:r>
            <a:r>
              <a:rPr lang="it-IT" sz="2400" dirty="0" err="1"/>
              <a:t>branch</a:t>
            </a:r>
            <a:r>
              <a:rPr lang="it-IT" sz="2400" dirty="0"/>
              <a:t> point in the </a:t>
            </a:r>
            <a:r>
              <a:rPr lang="it-IT" sz="2400" dirty="0" err="1"/>
              <a:t>physical</a:t>
            </a:r>
            <a:r>
              <a:rPr lang="it-IT" sz="2400" dirty="0"/>
              <a:t> </a:t>
            </a:r>
            <a:r>
              <a:rPr lang="it-IT" sz="2400" dirty="0" err="1"/>
              <a:t>region</a:t>
            </a:r>
            <a:r>
              <a:rPr lang="it-IT" sz="2400" dirty="0"/>
              <a:t>, </a:t>
            </a:r>
            <a:r>
              <a:rPr lang="it-IT" sz="2400" dirty="0" err="1"/>
              <a:t>that</a:t>
            </a:r>
            <a:r>
              <a:rPr lang="it-IT" sz="2400" dirty="0"/>
              <a:t> can simulate a </a:t>
            </a:r>
            <a:r>
              <a:rPr lang="it-IT" sz="2400" dirty="0" err="1"/>
              <a:t>resonant</a:t>
            </a:r>
            <a:r>
              <a:rPr lang="it-IT" sz="2400" dirty="0"/>
              <a:t> </a:t>
            </a:r>
            <a:r>
              <a:rPr lang="it-IT" sz="2400" dirty="0" err="1"/>
              <a:t>behavior</a:t>
            </a:r>
            <a:r>
              <a:rPr lang="it-IT" sz="2400" dirty="0"/>
              <a:t> 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Coleman and Norton, Nuovo Cim. 38, 438</a:t>
            </a:r>
            <a:endParaRPr lang="it-IT" dirty="0"/>
          </a:p>
        </p:txBody>
      </p:sp>
      <p:grpSp>
        <p:nvGrpSpPr>
          <p:cNvPr id="12" name="Group 11"/>
          <p:cNvGrpSpPr/>
          <p:nvPr/>
        </p:nvGrpSpPr>
        <p:grpSpPr>
          <a:xfrm>
            <a:off x="72428" y="1745454"/>
            <a:ext cx="3658331" cy="1991098"/>
            <a:chOff x="0" y="3567065"/>
            <a:chExt cx="4025559" cy="2087655"/>
          </a:xfrm>
        </p:grpSpPr>
        <p:sp>
          <p:nvSpPr>
            <p:cNvPr id="13" name="Rectangle 12"/>
            <p:cNvSpPr/>
            <p:nvPr/>
          </p:nvSpPr>
          <p:spPr>
            <a:xfrm>
              <a:off x="0" y="3567065"/>
              <a:ext cx="4025559" cy="208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204996" y="4381871"/>
                  <a:ext cx="497940" cy="25816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(4260)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996" y="4381871"/>
                  <a:ext cx="497940" cy="25816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4667" r="-85333" b="-3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3232004" y="4505708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2004" y="4505708"/>
                  <a:ext cx="497940" cy="280251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3274596" y="5010394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sz="1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4596" y="5010394"/>
                  <a:ext cx="497940" cy="28025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6757" r="-6757" b="-2272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t="-4545" r="-4459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Connector 21"/>
            <p:cNvCxnSpPr/>
            <p:nvPr/>
          </p:nvCxnSpPr>
          <p:spPr>
            <a:xfrm>
              <a:off x="177838" y="4765691"/>
              <a:ext cx="1238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23"/>
            <p:cNvSpPr/>
            <p:nvPr/>
          </p:nvSpPr>
          <p:spPr>
            <a:xfrm>
              <a:off x="1418161" y="4119327"/>
              <a:ext cx="1367073" cy="950614"/>
            </a:xfrm>
            <a:custGeom>
              <a:avLst/>
              <a:gdLst>
                <a:gd name="connsiteX0" fmla="*/ 0 w 1367073"/>
                <a:gd name="connsiteY0" fmla="*/ 642796 h 950614"/>
                <a:gd name="connsiteX1" fmla="*/ 860079 w 1367073"/>
                <a:gd name="connsiteY1" fmla="*/ 0 h 950614"/>
                <a:gd name="connsiteX2" fmla="*/ 1367073 w 1367073"/>
                <a:gd name="connsiteY2" fmla="*/ 950614 h 950614"/>
                <a:gd name="connsiteX3" fmla="*/ 0 w 1367073"/>
                <a:gd name="connsiteY3" fmla="*/ 642796 h 95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7073" h="950614">
                  <a:moveTo>
                    <a:pt x="0" y="642796"/>
                  </a:moveTo>
                  <a:lnTo>
                    <a:pt x="860079" y="0"/>
                  </a:lnTo>
                  <a:lnTo>
                    <a:pt x="1367073" y="950614"/>
                  </a:lnTo>
                  <a:lnTo>
                    <a:pt x="0" y="6427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2267136" y="3802864"/>
              <a:ext cx="1060552" cy="3220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782432" y="4727287"/>
              <a:ext cx="857209" cy="3389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 flipV="1">
              <a:off x="2782432" y="5066210"/>
              <a:ext cx="903009" cy="3870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2213" y="4432524"/>
            <a:ext cx="79395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400" dirty="0"/>
              <a:t>However, this effects </a:t>
            </a:r>
            <a:r>
              <a:rPr lang="it-IT" sz="2400" dirty="0">
                <a:solidFill>
                  <a:srgbClr val="0000FF"/>
                </a:solidFill>
              </a:rPr>
              <a:t>cancels in Dalitz projections, </a:t>
            </a:r>
            <a:r>
              <a:rPr lang="it-IT" sz="2400" dirty="0">
                <a:solidFill>
                  <a:srgbClr val="FF0000"/>
                </a:solidFill>
              </a:rPr>
              <a:t>no peaks</a:t>
            </a:r>
            <a:r>
              <a:rPr lang="it-IT" sz="2400" dirty="0"/>
              <a:t> </a:t>
            </a:r>
            <a:r>
              <a:rPr lang="it-IT" dirty="0">
                <a:solidFill>
                  <a:srgbClr val="C00000"/>
                </a:solidFill>
              </a:rPr>
              <a:t>Schmid, Phys.Rev. 154, 1363</a:t>
            </a:r>
          </a:p>
          <a:p>
            <a:pPr algn="r"/>
            <a:r>
              <a:rPr lang="it-IT" sz="2400" dirty="0"/>
              <a:t>...</a:t>
            </a:r>
            <a:r>
              <a:rPr lang="it-IT" sz="2400" dirty="0" err="1"/>
              <a:t>but</a:t>
            </a:r>
            <a:r>
              <a:rPr lang="it-IT" sz="2400" dirty="0"/>
              <a:t> the </a:t>
            </a:r>
            <a:r>
              <a:rPr lang="it-IT" sz="2400" dirty="0" err="1"/>
              <a:t>cancellation</a:t>
            </a:r>
            <a:r>
              <a:rPr lang="it-IT" sz="2400" dirty="0"/>
              <a:t> can be spread in </a:t>
            </a:r>
            <a:r>
              <a:rPr lang="it-IT" sz="2400" dirty="0" err="1"/>
              <a:t>different</a:t>
            </a:r>
            <a:r>
              <a:rPr lang="it-IT" sz="2400" dirty="0"/>
              <a:t> </a:t>
            </a:r>
            <a:r>
              <a:rPr lang="it-IT" sz="2400" dirty="0" err="1"/>
              <a:t>channels</a:t>
            </a:r>
            <a:r>
              <a:rPr lang="it-IT" sz="2400" dirty="0"/>
              <a:t>, </a:t>
            </a:r>
            <a:br>
              <a:rPr lang="it-IT" sz="2400" dirty="0"/>
            </a:br>
            <a:r>
              <a:rPr lang="it-IT" sz="2400" dirty="0" err="1"/>
              <a:t>you</a:t>
            </a:r>
            <a:r>
              <a:rPr lang="it-IT" sz="2400" dirty="0"/>
              <a:t> </a:t>
            </a:r>
            <a:r>
              <a:rPr lang="it-IT" sz="2400" dirty="0" err="1"/>
              <a:t>might</a:t>
            </a:r>
            <a:r>
              <a:rPr lang="it-IT" sz="2400" dirty="0"/>
              <a:t> </a:t>
            </a:r>
            <a:r>
              <a:rPr lang="it-IT" sz="2400" dirty="0" err="1"/>
              <a:t>still</a:t>
            </a:r>
            <a:r>
              <a:rPr lang="it-IT" sz="2400" dirty="0"/>
              <a:t> </a:t>
            </a:r>
            <a:r>
              <a:rPr lang="it-IT" sz="2400" dirty="0" err="1"/>
              <a:t>see</a:t>
            </a:r>
            <a:r>
              <a:rPr lang="it-IT" sz="2400" dirty="0"/>
              <a:t> </a:t>
            </a:r>
            <a:r>
              <a:rPr lang="it-IT" sz="2400" dirty="0" err="1"/>
              <a:t>peaks</a:t>
            </a:r>
            <a:r>
              <a:rPr lang="it-IT" sz="2400" dirty="0"/>
              <a:t> in </a:t>
            </a:r>
            <a:r>
              <a:rPr lang="it-IT" sz="2400" dirty="0" err="1"/>
              <a:t>other</a:t>
            </a:r>
            <a:r>
              <a:rPr lang="it-IT" sz="2400" dirty="0"/>
              <a:t> </a:t>
            </a:r>
            <a:r>
              <a:rPr lang="it-IT" sz="2400" dirty="0" err="1"/>
              <a:t>channels</a:t>
            </a:r>
            <a:r>
              <a:rPr lang="it-IT" sz="2400" dirty="0"/>
              <a:t> </a:t>
            </a:r>
            <a:r>
              <a:rPr lang="it-IT" sz="2400" dirty="0" err="1"/>
              <a:t>only</a:t>
            </a:r>
            <a:r>
              <a:rPr lang="it-IT" sz="2400" dirty="0"/>
              <a:t>!</a:t>
            </a:r>
          </a:p>
          <a:p>
            <a:pPr algn="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73027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Prompt production of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(3872)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08600" y="1322732"/>
            <a:ext cx="4210515" cy="4590531"/>
          </a:xfrm>
          <a:prstGeom prst="roundRect">
            <a:avLst>
              <a:gd name="adj" fmla="val 8496"/>
            </a:avLst>
          </a:prstGeom>
          <a:solidFill>
            <a:schemeClr val="bg1"/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Rectangle 47"/>
          <p:cNvSpPr/>
          <p:nvPr/>
        </p:nvSpPr>
        <p:spPr>
          <a:xfrm>
            <a:off x="190166" y="5054495"/>
            <a:ext cx="406565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it-IT" sz="1600" dirty="0">
                <a:solidFill>
                  <a:srgbClr val="C00000"/>
                </a:solidFill>
              </a:rPr>
              <a:t>Bignamini </a:t>
            </a:r>
            <a:r>
              <a:rPr lang="it-IT" sz="1600" i="1" dirty="0">
                <a:solidFill>
                  <a:srgbClr val="C00000"/>
                </a:solidFill>
              </a:rPr>
              <a:t>et al. </a:t>
            </a:r>
            <a:r>
              <a:rPr lang="it-IT" sz="1600" dirty="0">
                <a:solidFill>
                  <a:srgbClr val="C00000"/>
                </a:solidFill>
              </a:rPr>
              <a:t>PRL103 (2009) 162001</a:t>
            </a:r>
          </a:p>
        </p:txBody>
      </p:sp>
      <p:pic>
        <p:nvPicPr>
          <p:cNvPr id="25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03" y="1498888"/>
            <a:ext cx="3811509" cy="2634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3"/>
              <p:cNvSpPr txBox="1"/>
              <p:nvPr/>
            </p:nvSpPr>
            <p:spPr>
              <a:xfrm>
                <a:off x="371889" y="4209783"/>
                <a:ext cx="3883936" cy="7293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𝑀𝐶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/>
                            </a:rPr>
                            <m:t>𝑝</m:t>
                          </m:r>
                          <m:acc>
                            <m:accPr>
                              <m:chr m:val="̅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  <m:r>
                            <a:rPr lang="it-IT" b="0" i="1" smtClean="0">
                              <a:latin typeface="Cambria Math"/>
                            </a:rPr>
                            <m:t>→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𝐷</m:t>
                          </m:r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e>
                      </m:d>
                      <m:r>
                        <a:rPr lang="it-IT" b="0" i="1" smtClean="0">
                          <a:latin typeface="Cambria Math"/>
                        </a:rPr>
                        <m:t>≈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0.1 </m:t>
                      </m:r>
                      <m:r>
                        <m:rPr>
                          <m:nor/>
                        </m:rPr>
                        <a:rPr lang="it-IT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nb</m:t>
                      </m:r>
                    </m:oMath>
                  </m:oMathPara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𝑒𝑥𝑝</m:t>
                        </m:r>
                      </m:sub>
                    </m:sSub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/>
                              </a:rPr>
                              <m:t>𝑝</m:t>
                            </m:r>
                          </m:e>
                        </m:acc>
                        <m:r>
                          <a:rPr lang="it-IT" i="1">
                            <a:latin typeface="Cambria Math"/>
                          </a:rPr>
                          <m:t>→</m:t>
                        </m:r>
                        <m:r>
                          <a:rPr lang="it-IT" b="0" i="1" smtClean="0">
                            <a:latin typeface="Cambria Math"/>
                          </a:rPr>
                          <m:t>𝑋</m:t>
                        </m:r>
                        <m:r>
                          <a:rPr lang="it-IT" b="0" i="1" smtClean="0">
                            <a:latin typeface="Cambria Math"/>
                          </a:rPr>
                          <m:t>(3872)</m:t>
                        </m:r>
                      </m:e>
                    </m:d>
                    <m:r>
                      <a:rPr lang="it-IT" i="1">
                        <a:latin typeface="Cambria Math"/>
                      </a:rPr>
                      <m:t>≈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/>
                      </a:rPr>
                      <m:t>30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−70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solidFill>
                          <a:srgbClr val="FF0000"/>
                        </a:solidFill>
                        <a:latin typeface="Cambria Math"/>
                      </a:rPr>
                      <m:t>nb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!!! </a:t>
                </a:r>
              </a:p>
            </p:txBody>
          </p:sp>
        </mc:Choice>
        <mc:Fallback xmlns="">
          <p:sp>
            <p:nvSpPr>
              <p:cNvPr id="27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889" y="4209783"/>
                <a:ext cx="3883936" cy="729302"/>
              </a:xfrm>
              <a:prstGeom prst="rect">
                <a:avLst/>
              </a:prstGeom>
              <a:blipFill>
                <a:blip r:embed="rId5"/>
                <a:stretch>
                  <a:fillRect t="-1681" r="-2041" b="-168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855732" y="1974570"/>
            <a:ext cx="16271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(CDF acceptance)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/>
              <p:cNvSpPr/>
              <p:nvPr/>
            </p:nvSpPr>
            <p:spPr>
              <a:xfrm>
                <a:off x="4703454" y="1322732"/>
                <a:ext cx="4210515" cy="4590531"/>
              </a:xfrm>
              <a:prstGeom prst="roundRect">
                <a:avLst>
                  <a:gd name="adj" fmla="val 8496"/>
                </a:avLst>
              </a:prstGeom>
              <a:solidFill>
                <a:schemeClr val="bg1"/>
              </a:solidFill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r>
                  <a:rPr lang="it-IT" dirty="0"/>
                  <a:t>However, the applicability of Watson theorem is challenged by the presence of pions that interfere with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/>
                  <a:t> propagation</a:t>
                </a:r>
              </a:p>
              <a:p>
                <a:pPr algn="ctr"/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33" name="Rounded 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3454" y="1322732"/>
                <a:ext cx="4210515" cy="4590531"/>
              </a:xfrm>
              <a:prstGeom prst="roundRect">
                <a:avLst>
                  <a:gd name="adj" fmla="val 8496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 w="3492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4815787" y="1368254"/>
            <a:ext cx="3973615" cy="1237623"/>
            <a:chOff x="78526" y="1115616"/>
            <a:chExt cx="3973615" cy="1237623"/>
          </a:xfrm>
        </p:grpSpPr>
        <p:grpSp>
          <p:nvGrpSpPr>
            <p:cNvPr id="39" name="Gruppo 9"/>
            <p:cNvGrpSpPr/>
            <p:nvPr/>
          </p:nvGrpSpPr>
          <p:grpSpPr>
            <a:xfrm>
              <a:off x="112508" y="1115616"/>
              <a:ext cx="542282" cy="588523"/>
              <a:chOff x="921603" y="2808824"/>
              <a:chExt cx="819150" cy="889000"/>
            </a:xfrm>
          </p:grpSpPr>
          <p:sp>
            <p:nvSpPr>
              <p:cNvPr id="64" name="Ovale 13"/>
              <p:cNvSpPr/>
              <p:nvPr/>
            </p:nvSpPr>
            <p:spPr>
              <a:xfrm>
                <a:off x="1220053" y="3005674"/>
                <a:ext cx="520700" cy="520700"/>
              </a:xfrm>
              <a:prstGeom prst="ellipse">
                <a:avLst/>
              </a:prstGeom>
              <a:solidFill>
                <a:srgbClr val="CC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65" name="Connettore 2 14"/>
              <p:cNvCxnSpPr/>
              <p:nvPr/>
            </p:nvCxnSpPr>
            <p:spPr>
              <a:xfrm flipV="1">
                <a:off x="1391503" y="2808824"/>
                <a:ext cx="177800" cy="889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Rettangolo 15"/>
                  <p:cNvSpPr/>
                  <p:nvPr/>
                </p:nvSpPr>
                <p:spPr>
                  <a:xfrm>
                    <a:off x="921603" y="2821008"/>
                    <a:ext cx="50199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it-IT" b="1" dirty="0">
                      <a:solidFill>
                        <a:srgbClr val="CC00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6" name="Rettangolo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1603" y="2821008"/>
                    <a:ext cx="501996" cy="369332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22222" b="-40000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1" name="Ovale 11"/>
            <p:cNvSpPr/>
            <p:nvPr/>
          </p:nvSpPr>
          <p:spPr>
            <a:xfrm>
              <a:off x="352121" y="2008532"/>
              <a:ext cx="344707" cy="344707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ttangolo 12"/>
                <p:cNvSpPr/>
                <p:nvPr/>
              </p:nvSpPr>
              <p:spPr>
                <a:xfrm>
                  <a:off x="78526" y="2049425"/>
                  <a:ext cx="345059" cy="2629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1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/>
                                  </a:rPr>
                                  <m:t>𝑫</m:t>
                                </m:r>
                              </m:e>
                              <m:sup>
                                <m: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/>
                                  </a:rPr>
                                  <m:t>𝟎</m:t>
                                </m:r>
                              </m:sup>
                            </m:sSup>
                          </m:e>
                        </m:acc>
                      </m:oMath>
                    </m:oMathPara>
                  </a14:m>
                  <a:endParaRPr lang="it-IT" b="1" dirty="0">
                    <a:solidFill>
                      <a:srgbClr val="CC00FF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Rettangolo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26" y="2049425"/>
                  <a:ext cx="345059" cy="26292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22807" b="-4186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Figura a mano libera 1"/>
            <p:cNvSpPr/>
            <p:nvPr/>
          </p:nvSpPr>
          <p:spPr>
            <a:xfrm>
              <a:off x="768838" y="1452447"/>
              <a:ext cx="3283303" cy="842282"/>
            </a:xfrm>
            <a:custGeom>
              <a:avLst/>
              <a:gdLst>
                <a:gd name="connsiteX0" fmla="*/ 0 w 6698974"/>
                <a:gd name="connsiteY0" fmla="*/ 1399604 h 1399604"/>
                <a:gd name="connsiteX1" fmla="*/ 1361661 w 6698974"/>
                <a:gd name="connsiteY1" fmla="*/ 127395 h 1399604"/>
                <a:gd name="connsiteX2" fmla="*/ 2574235 w 6698974"/>
                <a:gd name="connsiteY2" fmla="*/ 1320091 h 1399604"/>
                <a:gd name="connsiteX3" fmla="*/ 3697357 w 6698974"/>
                <a:gd name="connsiteY3" fmla="*/ 147274 h 1399604"/>
                <a:gd name="connsiteX4" fmla="*/ 4959626 w 6698974"/>
                <a:gd name="connsiteY4" fmla="*/ 1330030 h 1399604"/>
                <a:gd name="connsiteX5" fmla="*/ 6132444 w 6698974"/>
                <a:gd name="connsiteY5" fmla="*/ 196969 h 1399604"/>
                <a:gd name="connsiteX6" fmla="*/ 6698974 w 6698974"/>
                <a:gd name="connsiteY6" fmla="*/ 8126 h 1399604"/>
                <a:gd name="connsiteX0" fmla="*/ 0 w 6698974"/>
                <a:gd name="connsiteY0" fmla="*/ 1391479 h 1391479"/>
                <a:gd name="connsiteX1" fmla="*/ 1361661 w 6698974"/>
                <a:gd name="connsiteY1" fmla="*/ 119270 h 1391479"/>
                <a:gd name="connsiteX2" fmla="*/ 2574235 w 6698974"/>
                <a:gd name="connsiteY2" fmla="*/ 1311966 h 1391479"/>
                <a:gd name="connsiteX3" fmla="*/ 3697357 w 6698974"/>
                <a:gd name="connsiteY3" fmla="*/ 139149 h 1391479"/>
                <a:gd name="connsiteX4" fmla="*/ 4959626 w 6698974"/>
                <a:gd name="connsiteY4" fmla="*/ 1321905 h 1391479"/>
                <a:gd name="connsiteX5" fmla="*/ 6698974 w 6698974"/>
                <a:gd name="connsiteY5" fmla="*/ 1 h 1391479"/>
                <a:gd name="connsiteX0" fmla="*/ 0 w 4959626"/>
                <a:gd name="connsiteY0" fmla="*/ 1272318 h 1272318"/>
                <a:gd name="connsiteX1" fmla="*/ 1361661 w 4959626"/>
                <a:gd name="connsiteY1" fmla="*/ 109 h 1272318"/>
                <a:gd name="connsiteX2" fmla="*/ 2574235 w 4959626"/>
                <a:gd name="connsiteY2" fmla="*/ 1192805 h 1272318"/>
                <a:gd name="connsiteX3" fmla="*/ 3697357 w 4959626"/>
                <a:gd name="connsiteY3" fmla="*/ 19988 h 1272318"/>
                <a:gd name="connsiteX4" fmla="*/ 4959626 w 4959626"/>
                <a:gd name="connsiteY4" fmla="*/ 1202744 h 127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9626" h="1272318">
                  <a:moveTo>
                    <a:pt x="0" y="1272318"/>
                  </a:moveTo>
                  <a:cubicBezTo>
                    <a:pt x="466311" y="642839"/>
                    <a:pt x="932622" y="13361"/>
                    <a:pt x="1361661" y="109"/>
                  </a:cubicBezTo>
                  <a:cubicBezTo>
                    <a:pt x="1790700" y="-13143"/>
                    <a:pt x="2184952" y="1189492"/>
                    <a:pt x="2574235" y="1192805"/>
                  </a:cubicBezTo>
                  <a:cubicBezTo>
                    <a:pt x="2963518" y="1196118"/>
                    <a:pt x="3299792" y="18332"/>
                    <a:pt x="3697357" y="19988"/>
                  </a:cubicBezTo>
                  <a:cubicBezTo>
                    <a:pt x="4094922" y="21644"/>
                    <a:pt x="4459357" y="1225935"/>
                    <a:pt x="4959626" y="1202744"/>
                  </a:cubicBezTo>
                </a:path>
              </a:pathLst>
            </a:custGeom>
            <a:noFill/>
            <a:ln w="28575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3" name="Figura a mano libera 16"/>
            <p:cNvSpPr/>
            <p:nvPr/>
          </p:nvSpPr>
          <p:spPr>
            <a:xfrm flipV="1">
              <a:off x="768838" y="1368181"/>
              <a:ext cx="3283303" cy="842282"/>
            </a:xfrm>
            <a:custGeom>
              <a:avLst/>
              <a:gdLst>
                <a:gd name="connsiteX0" fmla="*/ 0 w 6698974"/>
                <a:gd name="connsiteY0" fmla="*/ 1399604 h 1399604"/>
                <a:gd name="connsiteX1" fmla="*/ 1361661 w 6698974"/>
                <a:gd name="connsiteY1" fmla="*/ 127395 h 1399604"/>
                <a:gd name="connsiteX2" fmla="*/ 2574235 w 6698974"/>
                <a:gd name="connsiteY2" fmla="*/ 1320091 h 1399604"/>
                <a:gd name="connsiteX3" fmla="*/ 3697357 w 6698974"/>
                <a:gd name="connsiteY3" fmla="*/ 147274 h 1399604"/>
                <a:gd name="connsiteX4" fmla="*/ 4959626 w 6698974"/>
                <a:gd name="connsiteY4" fmla="*/ 1330030 h 1399604"/>
                <a:gd name="connsiteX5" fmla="*/ 6132444 w 6698974"/>
                <a:gd name="connsiteY5" fmla="*/ 196969 h 1399604"/>
                <a:gd name="connsiteX6" fmla="*/ 6698974 w 6698974"/>
                <a:gd name="connsiteY6" fmla="*/ 8126 h 1399604"/>
                <a:gd name="connsiteX0" fmla="*/ 0 w 6698974"/>
                <a:gd name="connsiteY0" fmla="*/ 1391479 h 1391479"/>
                <a:gd name="connsiteX1" fmla="*/ 1361661 w 6698974"/>
                <a:gd name="connsiteY1" fmla="*/ 119270 h 1391479"/>
                <a:gd name="connsiteX2" fmla="*/ 2574235 w 6698974"/>
                <a:gd name="connsiteY2" fmla="*/ 1311966 h 1391479"/>
                <a:gd name="connsiteX3" fmla="*/ 3697357 w 6698974"/>
                <a:gd name="connsiteY3" fmla="*/ 139149 h 1391479"/>
                <a:gd name="connsiteX4" fmla="*/ 4959626 w 6698974"/>
                <a:gd name="connsiteY4" fmla="*/ 1321905 h 1391479"/>
                <a:gd name="connsiteX5" fmla="*/ 6698974 w 6698974"/>
                <a:gd name="connsiteY5" fmla="*/ 1 h 1391479"/>
                <a:gd name="connsiteX0" fmla="*/ 0 w 4959626"/>
                <a:gd name="connsiteY0" fmla="*/ 1272318 h 1272318"/>
                <a:gd name="connsiteX1" fmla="*/ 1361661 w 4959626"/>
                <a:gd name="connsiteY1" fmla="*/ 109 h 1272318"/>
                <a:gd name="connsiteX2" fmla="*/ 2574235 w 4959626"/>
                <a:gd name="connsiteY2" fmla="*/ 1192805 h 1272318"/>
                <a:gd name="connsiteX3" fmla="*/ 3697357 w 4959626"/>
                <a:gd name="connsiteY3" fmla="*/ 19988 h 1272318"/>
                <a:gd name="connsiteX4" fmla="*/ 4959626 w 4959626"/>
                <a:gd name="connsiteY4" fmla="*/ 1202744 h 127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9626" h="1272318">
                  <a:moveTo>
                    <a:pt x="0" y="1272318"/>
                  </a:moveTo>
                  <a:cubicBezTo>
                    <a:pt x="466311" y="642839"/>
                    <a:pt x="932622" y="13361"/>
                    <a:pt x="1361661" y="109"/>
                  </a:cubicBezTo>
                  <a:cubicBezTo>
                    <a:pt x="1790700" y="-13143"/>
                    <a:pt x="2184952" y="1189492"/>
                    <a:pt x="2574235" y="1192805"/>
                  </a:cubicBezTo>
                  <a:cubicBezTo>
                    <a:pt x="2963518" y="1196118"/>
                    <a:pt x="3299792" y="18332"/>
                    <a:pt x="3697357" y="19988"/>
                  </a:cubicBezTo>
                  <a:cubicBezTo>
                    <a:pt x="4094922" y="21644"/>
                    <a:pt x="4459357" y="1225935"/>
                    <a:pt x="4959626" y="1202744"/>
                  </a:cubicBezTo>
                </a:path>
              </a:pathLst>
            </a:custGeom>
            <a:noFill/>
            <a:ln w="28575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4" name="Connettore 2 7"/>
            <p:cNvCxnSpPr/>
            <p:nvPr/>
          </p:nvCxnSpPr>
          <p:spPr>
            <a:xfrm flipV="1">
              <a:off x="900435" y="1368182"/>
              <a:ext cx="565860" cy="5330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2 10"/>
            <p:cNvCxnSpPr/>
            <p:nvPr/>
          </p:nvCxnSpPr>
          <p:spPr>
            <a:xfrm>
              <a:off x="1183365" y="1480090"/>
              <a:ext cx="756673" cy="75009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2 18"/>
            <p:cNvCxnSpPr/>
            <p:nvPr/>
          </p:nvCxnSpPr>
          <p:spPr>
            <a:xfrm flipH="1" flipV="1">
              <a:off x="2288765" y="1409878"/>
              <a:ext cx="500062" cy="77100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2 20"/>
            <p:cNvCxnSpPr/>
            <p:nvPr/>
          </p:nvCxnSpPr>
          <p:spPr>
            <a:xfrm flipV="1">
              <a:off x="3104656" y="1418285"/>
              <a:ext cx="467163" cy="48291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2 22"/>
            <p:cNvCxnSpPr/>
            <p:nvPr/>
          </p:nvCxnSpPr>
          <p:spPr>
            <a:xfrm flipH="1" flipV="1">
              <a:off x="2874364" y="1590638"/>
              <a:ext cx="835630" cy="63954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CasellaDiTesto 27"/>
                <p:cNvSpPr txBox="1"/>
                <p:nvPr/>
              </p:nvSpPr>
              <p:spPr>
                <a:xfrm>
                  <a:off x="962233" y="1493250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59" name="CasellaDiTesto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233" y="1493250"/>
                  <a:ext cx="250740" cy="24450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r="-17073" b="-2926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CasellaDiTesto 28"/>
                <p:cNvSpPr txBox="1"/>
                <p:nvPr/>
              </p:nvSpPr>
              <p:spPr>
                <a:xfrm>
                  <a:off x="1466295" y="1619853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0" name="CasellaDiTesto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6295" y="1619853"/>
                  <a:ext cx="250740" cy="24450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r="-17073" b="-3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CasellaDiTesto 29"/>
                <p:cNvSpPr txBox="1"/>
                <p:nvPr/>
              </p:nvSpPr>
              <p:spPr>
                <a:xfrm>
                  <a:off x="2288056" y="1665911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1" name="CasellaDiTesto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8056" y="1665911"/>
                  <a:ext cx="250740" cy="24450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r="-14286" b="-3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CasellaDiTesto 30"/>
                <p:cNvSpPr txBox="1"/>
                <p:nvPr/>
              </p:nvSpPr>
              <p:spPr>
                <a:xfrm>
                  <a:off x="3166810" y="1886282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2" name="CasellaDiTesto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6810" y="1886282"/>
                  <a:ext cx="250740" cy="24450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r="-17073" b="-3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CasellaDiTesto 31"/>
                <p:cNvSpPr txBox="1"/>
                <p:nvPr/>
              </p:nvSpPr>
              <p:spPr>
                <a:xfrm>
                  <a:off x="3149618" y="1468388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3" name="CasellaDiTesto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9618" y="1468388"/>
                  <a:ext cx="250740" cy="244500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r="-17073" b="-3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ttangolo 4"/>
              <p:cNvSpPr/>
              <p:nvPr/>
            </p:nvSpPr>
            <p:spPr>
              <a:xfrm>
                <a:off x="4671185" y="2694794"/>
                <a:ext cx="4275051" cy="28161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/>
                  <a:t>A solution can be FSI (rescattering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/>
                  <a:t>),</a:t>
                </a:r>
                <a:br>
                  <a:rPr lang="it-IT" dirty="0"/>
                </a:br>
                <a:r>
                  <a:rPr lang="it-IT" dirty="0"/>
                  <a:t>which allow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it-IT" dirty="0"/>
                  <a:t> to be as large as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5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it-IT" dirty="0"/>
                  <a:t>, 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𝜎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/>
                              </a:rPr>
                              <m:t>𝑝</m:t>
                            </m:r>
                          </m:e>
                        </m:acc>
                        <m:r>
                          <a:rPr lang="it-IT" i="1">
                            <a:latin typeface="Cambria Math"/>
                          </a:rPr>
                          <m:t>→</m:t>
                        </m:r>
                        <m:r>
                          <a:rPr lang="it-IT" i="1">
                            <a:latin typeface="Cambria Math"/>
                          </a:rPr>
                          <m:t>𝐷</m:t>
                        </m:r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/>
                              </a:rPr>
                              <m:t>𝐷</m:t>
                            </m:r>
                          </m:e>
                          <m:sup>
                            <m:r>
                              <a:rPr lang="it-IT" i="1">
                                <a:latin typeface="Cambria Math"/>
                              </a:rPr>
                              <m:t>∗</m:t>
                            </m:r>
                          </m:sup>
                        </m:sSup>
                        <m:r>
                          <a:rPr lang="it-IT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e>
                    </m:d>
                    <m:r>
                      <a:rPr lang="it-IT" i="1">
                        <a:latin typeface="Cambria Math"/>
                      </a:rPr>
                      <m:t>≈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230 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nb</m:t>
                    </m:r>
                  </m:oMath>
                </a14:m>
                <a:endParaRPr lang="it-IT" dirty="0"/>
              </a:p>
              <a:p>
                <a:pPr algn="r">
                  <a:spcAft>
                    <a:spcPts val="600"/>
                  </a:spcAft>
                </a:pPr>
                <a:r>
                  <a:rPr lang="it-IT" sz="1600" dirty="0">
                    <a:solidFill>
                      <a:srgbClr val="C00000"/>
                    </a:solidFill>
                  </a:rPr>
                  <a:t>Artoisenet and Braaten, PRD81, 114018</a:t>
                </a:r>
              </a:p>
              <a:p>
                <a:r>
                  <a:rPr lang="it-IT" dirty="0"/>
                  <a:t>However, this is controversial because of the presence of comover that interfere with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/>
                  <a:t> propagation</a:t>
                </a:r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</a:rPr>
                  <a:t>Bignamini </a:t>
                </a:r>
                <a:r>
                  <a:rPr lang="it-IT" sz="1600" i="1" dirty="0">
                    <a:solidFill>
                      <a:srgbClr val="C00000"/>
                    </a:solidFill>
                  </a:rPr>
                  <a:t>et al.</a:t>
                </a:r>
                <a:r>
                  <a:rPr lang="it-IT" sz="1600" dirty="0">
                    <a:solidFill>
                      <a:srgbClr val="C00000"/>
                    </a:solidFill>
                  </a:rPr>
                  <a:t> PLB684, 228-230</a:t>
                </a:r>
                <a:endParaRPr lang="it-IT" sz="1600" dirty="0"/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</a:rPr>
                  <a:t>Esposito, Piccinini, AP, Polosa, JMP 4, 1569</a:t>
                </a:r>
              </a:p>
              <a:p>
                <a:pPr algn="r">
                  <a:spcAft>
                    <a:spcPts val="600"/>
                  </a:spcAft>
                </a:pPr>
                <a:r>
                  <a:rPr lang="it-IT" sz="1600" dirty="0">
                    <a:solidFill>
                      <a:srgbClr val="C00000"/>
                    </a:solidFill>
                  </a:rPr>
                  <a:t>Guerrieri, Piccinini, AP, Polosa, PRD90, 034003</a:t>
                </a:r>
              </a:p>
            </p:txBody>
          </p:sp>
        </mc:Choice>
        <mc:Fallback xmlns="">
          <p:sp>
            <p:nvSpPr>
              <p:cNvPr id="67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1185" y="2694794"/>
                <a:ext cx="4275051" cy="2816156"/>
              </a:xfrm>
              <a:prstGeom prst="rect">
                <a:avLst/>
              </a:prstGeom>
              <a:blipFill rotWithShape="0">
                <a:blip r:embed="rId14"/>
                <a:stretch>
                  <a:fillRect l="-1140" t="-1082" r="-1994" b="-19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15FA513-732D-7D4E-9ED1-296DA4153D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6319" y="1376320"/>
            <a:ext cx="3559337" cy="3460161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DC6CCFB-19E4-C5CC-CE4F-1A5EA78F80FD}"/>
              </a:ext>
            </a:extLst>
          </p:cNvPr>
          <p:cNvSpPr txBox="1"/>
          <p:nvPr/>
        </p:nvSpPr>
        <p:spPr>
          <a:xfrm>
            <a:off x="190166" y="4773554"/>
            <a:ext cx="40794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The </a:t>
            </a:r>
            <a:r>
              <a:rPr lang="it-IT" sz="1600" dirty="0" err="1"/>
              <a:t>comparison</a:t>
            </a:r>
            <a:r>
              <a:rPr lang="it-IT" sz="1600" dirty="0"/>
              <a:t> of production of </a:t>
            </a:r>
            <a:r>
              <a:rPr lang="it-IT" sz="1600" dirty="0" err="1"/>
              <a:t>other</a:t>
            </a:r>
            <a:r>
              <a:rPr lang="it-IT" sz="1600" dirty="0"/>
              <a:t> light nuclei </a:t>
            </a:r>
            <a:r>
              <a:rPr lang="it-IT" sz="1600" dirty="0" err="1"/>
              <a:t>suggests</a:t>
            </a:r>
            <a:r>
              <a:rPr lang="it-IT" sz="1600" dirty="0"/>
              <a:t> a </a:t>
            </a:r>
            <a:r>
              <a:rPr lang="it-IT" sz="1600" dirty="0" err="1"/>
              <a:t>different</a:t>
            </a:r>
            <a:r>
              <a:rPr lang="it-IT" sz="1600" dirty="0"/>
              <a:t> </a:t>
            </a:r>
            <a:r>
              <a:rPr lang="it-IT" sz="1600" dirty="0" err="1"/>
              <a:t>behavior</a:t>
            </a:r>
            <a:endParaRPr lang="it-IT" sz="1600" dirty="0"/>
          </a:p>
          <a:p>
            <a:pPr algn="r"/>
            <a:r>
              <a:rPr lang="it-IT" sz="1600" dirty="0">
                <a:solidFill>
                  <a:srgbClr val="C00000"/>
                </a:solidFill>
              </a:rPr>
              <a:t>Esposito, Guerrieri, Maiani, Piccinini, AP, Polosa, </a:t>
            </a:r>
            <a:r>
              <a:rPr lang="it-IT" sz="1600" dirty="0" err="1">
                <a:solidFill>
                  <a:srgbClr val="C00000"/>
                </a:solidFill>
              </a:rPr>
              <a:t>Riquer</a:t>
            </a:r>
            <a:r>
              <a:rPr lang="it-IT" sz="1600" dirty="0">
                <a:solidFill>
                  <a:srgbClr val="C00000"/>
                </a:solidFill>
              </a:rPr>
              <a:t>, PRD92 (2015) 3, 034028</a:t>
            </a:r>
          </a:p>
        </p:txBody>
      </p:sp>
    </p:spTree>
    <p:extLst>
      <p:ext uri="{BB962C8B-B14F-4D97-AF65-F5344CB8AC3E}">
        <p14:creationId xmlns:p14="http://schemas.microsoft.com/office/powerpoint/2010/main" val="416211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27" grpId="0"/>
      <p:bldP spid="2" grpId="0"/>
      <p:bldP spid="33" grpId="0" animBg="1"/>
      <p:bldP spid="67" grpId="0"/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creen Shot 2020-08-24 at 10.11.50.png" descr="Screen Shot 2020-08-24 at 10.11.50.png">
            <a:extLst>
              <a:ext uri="{FF2B5EF4-FFF2-40B4-BE49-F238E27FC236}">
                <a16:creationId xmlns:a16="http://schemas.microsoft.com/office/drawing/2014/main" id="{10387FBA-4607-B155-2028-4469E42E6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835" y="4189884"/>
            <a:ext cx="3631232" cy="253590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Multiplicity dependence</a:t>
            </a: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016523" y="1275306"/>
                <a:ext cx="4670277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is more and more suppressed </a:t>
                </a:r>
                <a:r>
                  <a:rPr lang="en-US" dirty="0" err="1"/>
                  <a:t>wrt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when more </a:t>
                </a:r>
                <a:r>
                  <a:rPr lang="en-US" dirty="0" err="1"/>
                  <a:t>comovers</a:t>
                </a:r>
                <a:r>
                  <a:rPr lang="en-US" dirty="0"/>
                  <a:t> are present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b="1" dirty="0">
                    <a:solidFill>
                      <a:srgbClr val="FF0000"/>
                    </a:solidFill>
                  </a:rPr>
                  <a:t>Does it make the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𝟑𝟖𝟕𝟐</m:t>
                    </m:r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</a:rPr>
                  <a:t>a fragile molecule?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523" y="1275306"/>
                <a:ext cx="4670277" cy="1200329"/>
              </a:xfrm>
              <a:prstGeom prst="rect">
                <a:avLst/>
              </a:prstGeom>
              <a:blipFill rotWithShape="0">
                <a:blip r:embed="rId4"/>
                <a:stretch>
                  <a:fillRect l="-1175" t="-2538" b="-71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0" y="1168502"/>
            <a:ext cx="3897453" cy="2290239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578754" y="1575749"/>
            <a:ext cx="2239861" cy="419450"/>
          </a:xfrm>
          <a:custGeom>
            <a:avLst/>
            <a:gdLst>
              <a:gd name="connsiteX0" fmla="*/ 0 w 2239861"/>
              <a:gd name="connsiteY0" fmla="*/ 411061 h 419450"/>
              <a:gd name="connsiteX1" fmla="*/ 58723 w 2239861"/>
              <a:gd name="connsiteY1" fmla="*/ 0 h 419450"/>
              <a:gd name="connsiteX2" fmla="*/ 2239861 w 2239861"/>
              <a:gd name="connsiteY2" fmla="*/ 8389 h 419450"/>
              <a:gd name="connsiteX3" fmla="*/ 2239861 w 2239861"/>
              <a:gd name="connsiteY3" fmla="*/ 419450 h 419450"/>
              <a:gd name="connsiteX4" fmla="*/ 0 w 2239861"/>
              <a:gd name="connsiteY4" fmla="*/ 411061 h 41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9861" h="419450">
                <a:moveTo>
                  <a:pt x="0" y="411061"/>
                </a:moveTo>
                <a:lnTo>
                  <a:pt x="58723" y="0"/>
                </a:lnTo>
                <a:lnTo>
                  <a:pt x="2239861" y="8389"/>
                </a:lnTo>
                <a:lnTo>
                  <a:pt x="2239861" y="419450"/>
                </a:lnTo>
                <a:lnTo>
                  <a:pt x="0" y="41106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119070" y="3171070"/>
            <a:ext cx="1835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LHCb 2009.06619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9">
                <a:extLst>
                  <a:ext uri="{FF2B5EF4-FFF2-40B4-BE49-F238E27FC236}">
                    <a16:creationId xmlns:a16="http://schemas.microsoft.com/office/drawing/2014/main" id="{8F54A94F-DF63-1D1B-B4F5-48626F15279D}"/>
                  </a:ext>
                </a:extLst>
              </p:cNvPr>
              <p:cNvSpPr/>
              <p:nvPr/>
            </p:nvSpPr>
            <p:spPr>
              <a:xfrm>
                <a:off x="4016523" y="1275306"/>
                <a:ext cx="4670277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is more and more suppressed </a:t>
                </a:r>
                <a:r>
                  <a:rPr lang="en-US" dirty="0" err="1"/>
                  <a:t>wrt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when more </a:t>
                </a:r>
                <a:r>
                  <a:rPr lang="en-US" dirty="0" err="1"/>
                  <a:t>comovers</a:t>
                </a:r>
                <a:r>
                  <a:rPr lang="en-US" dirty="0"/>
                  <a:t> are present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b="1" dirty="0"/>
                  <a:t>Does it make the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𝟑𝟖𝟕𝟐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b="1" dirty="0"/>
                  <a:t>a fragile molecule?</a:t>
                </a:r>
                <a:br>
                  <a:rPr lang="en-US" b="1" dirty="0"/>
                </a:br>
                <a:r>
                  <a:rPr lang="en-US" b="1" dirty="0">
                    <a:solidFill>
                      <a:srgbClr val="FF0000"/>
                    </a:solidFill>
                  </a:rPr>
                  <a:t>No.</a:t>
                </a:r>
              </a:p>
            </p:txBody>
          </p:sp>
        </mc:Choice>
        <mc:Fallback xmlns="">
          <p:sp>
            <p:nvSpPr>
              <p:cNvPr id="11" name="Rectangle 9">
                <a:extLst>
                  <a:ext uri="{FF2B5EF4-FFF2-40B4-BE49-F238E27FC236}">
                    <a16:creationId xmlns:a16="http://schemas.microsoft.com/office/drawing/2014/main" id="{8F54A94F-DF63-1D1B-B4F5-48626F1527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523" y="1275306"/>
                <a:ext cx="4670277" cy="1477328"/>
              </a:xfrm>
              <a:prstGeom prst="rect">
                <a:avLst/>
              </a:prstGeom>
              <a:blipFill>
                <a:blip r:embed="rId6"/>
                <a:stretch>
                  <a:fillRect l="-1175" t="-2058" r="-783" b="-53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4">
            <a:extLst>
              <a:ext uri="{FF2B5EF4-FFF2-40B4-BE49-F238E27FC236}">
                <a16:creationId xmlns:a16="http://schemas.microsoft.com/office/drawing/2014/main" id="{7F122B7C-4151-6535-6116-64CAB790E3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1" y="3927045"/>
            <a:ext cx="2917266" cy="27987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2">
                <a:extLst>
                  <a:ext uri="{FF2B5EF4-FFF2-40B4-BE49-F238E27FC236}">
                    <a16:creationId xmlns:a16="http://schemas.microsoft.com/office/drawing/2014/main" id="{A194BB16-63D6-729D-F903-74B850B45D6D}"/>
                  </a:ext>
                </a:extLst>
              </p:cNvPr>
              <p:cNvSpPr/>
              <p:nvPr/>
            </p:nvSpPr>
            <p:spPr>
              <a:xfrm>
                <a:off x="3152160" y="4864754"/>
                <a:ext cx="192411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br>
                  <a:rPr lang="it-IT" dirty="0">
                    <a:solidFill>
                      <a:srgbClr val="FF0000"/>
                    </a:solidFill>
                  </a:rPr>
                </a:br>
                <a:r>
                  <a:rPr lang="it-IT" dirty="0">
                    <a:solidFill>
                      <a:srgbClr val="FF0000"/>
                    </a:solidFill>
                  </a:rPr>
                  <a:t>are not molecules,</a:t>
                </a:r>
                <a:br>
                  <a:rPr lang="it-IT" dirty="0">
                    <a:solidFill>
                      <a:srgbClr val="FF0000"/>
                    </a:solidFill>
                  </a:rPr>
                </a:br>
                <a:r>
                  <a:rPr lang="it-IT" dirty="0">
                    <a:solidFill>
                      <a:srgbClr val="FF0000"/>
                    </a:solidFill>
                  </a:rPr>
                  <a:t>but they decrease</a:t>
                </a:r>
              </a:p>
            </p:txBody>
          </p:sp>
        </mc:Choice>
        <mc:Fallback xmlns="">
          <p:sp>
            <p:nvSpPr>
              <p:cNvPr id="15" name="Rectangle 2">
                <a:extLst>
                  <a:ext uri="{FF2B5EF4-FFF2-40B4-BE49-F238E27FC236}">
                    <a16:creationId xmlns:a16="http://schemas.microsoft.com/office/drawing/2014/main" id="{A194BB16-63D6-729D-F903-74B850B45D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160" y="4864754"/>
                <a:ext cx="1924116" cy="923330"/>
              </a:xfrm>
              <a:prstGeom prst="rect">
                <a:avLst/>
              </a:prstGeom>
              <a:blipFill>
                <a:blip r:embed="rId8"/>
                <a:stretch>
                  <a:fillRect l="-2532" t="-3311" r="-2532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9D80B91-6CE2-2510-EC35-47573814219C}"/>
              </a:ext>
            </a:extLst>
          </p:cNvPr>
          <p:cNvSpPr txBox="1"/>
          <p:nvPr/>
        </p:nvSpPr>
        <p:spPr>
          <a:xfrm>
            <a:off x="69308" y="3602125"/>
            <a:ext cx="2417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CMS JHEP04(2014), 103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5">
                <a:extLst>
                  <a:ext uri="{FF2B5EF4-FFF2-40B4-BE49-F238E27FC236}">
                    <a16:creationId xmlns:a16="http://schemas.microsoft.com/office/drawing/2014/main" id="{19483354-F118-82F1-40A1-DB2CD65CD1B1}"/>
                  </a:ext>
                </a:extLst>
              </p:cNvPr>
              <p:cNvSpPr/>
              <p:nvPr/>
            </p:nvSpPr>
            <p:spPr>
              <a:xfrm>
                <a:off x="3152160" y="4864754"/>
                <a:ext cx="192411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Υ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br>
                  <a:rPr lang="it-IT" dirty="0">
                    <a:solidFill>
                      <a:schemeClr val="tx1"/>
                    </a:solidFill>
                  </a:rPr>
                </a:br>
                <a:r>
                  <a:rPr lang="it-IT" dirty="0">
                    <a:solidFill>
                      <a:schemeClr val="tx1"/>
                    </a:solidFill>
                  </a:rPr>
                  <a:t>are not molecules,</a:t>
                </a:r>
                <a:br>
                  <a:rPr lang="it-IT" dirty="0">
                    <a:solidFill>
                      <a:schemeClr val="tx1"/>
                    </a:solidFill>
                  </a:rPr>
                </a:br>
                <a:r>
                  <a:rPr lang="it-IT" dirty="0">
                    <a:solidFill>
                      <a:schemeClr val="tx1"/>
                    </a:solidFill>
                  </a:rPr>
                  <a:t>but they decrease</a:t>
                </a:r>
              </a:p>
            </p:txBody>
          </p:sp>
        </mc:Choice>
        <mc:Fallback xmlns="">
          <p:sp>
            <p:nvSpPr>
              <p:cNvPr id="18" name="Rectangle 15">
                <a:extLst>
                  <a:ext uri="{FF2B5EF4-FFF2-40B4-BE49-F238E27FC236}">
                    <a16:creationId xmlns:a16="http://schemas.microsoft.com/office/drawing/2014/main" id="{19483354-F118-82F1-40A1-DB2CD65CD1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160" y="4864754"/>
                <a:ext cx="1924116" cy="923330"/>
              </a:xfrm>
              <a:prstGeom prst="rect">
                <a:avLst/>
              </a:prstGeom>
              <a:blipFill>
                <a:blip r:embed="rId9"/>
                <a:stretch>
                  <a:fillRect l="-2532" t="-3311" r="-2532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6">
            <a:extLst>
              <a:ext uri="{FF2B5EF4-FFF2-40B4-BE49-F238E27FC236}">
                <a16:creationId xmlns:a16="http://schemas.microsoft.com/office/drawing/2014/main" id="{37CFA87D-2E2C-EEF8-FFC3-DC7A5486FF7C}"/>
              </a:ext>
            </a:extLst>
          </p:cNvPr>
          <p:cNvSpPr/>
          <p:nvPr/>
        </p:nvSpPr>
        <p:spPr>
          <a:xfrm>
            <a:off x="6280179" y="3105834"/>
            <a:ext cx="2406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Deuteron is a molecule,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but it increases</a:t>
            </a: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A65D8D4C-7692-5B49-C522-2DEB1779C4AA}"/>
              </a:ext>
            </a:extLst>
          </p:cNvPr>
          <p:cNvSpPr txBox="1"/>
          <p:nvPr/>
        </p:nvSpPr>
        <p:spPr>
          <a:xfrm>
            <a:off x="6537657" y="3820552"/>
            <a:ext cx="2393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ALICE EPJC80, 9, 889</a:t>
            </a:r>
          </a:p>
        </p:txBody>
      </p:sp>
    </p:spTree>
    <p:extLst>
      <p:ext uri="{BB962C8B-B14F-4D97-AF65-F5344CB8AC3E}">
        <p14:creationId xmlns:p14="http://schemas.microsoft.com/office/powerpoint/2010/main" val="151808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15" grpId="0"/>
      <p:bldP spid="15" grpId="1"/>
      <p:bldP spid="17" grpId="0"/>
      <p:bldP spid="18" grpId="0"/>
      <p:bldP spid="19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The comover model</a:t>
            </a: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6503" y="1302693"/>
            <a:ext cx="8690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interaction with final state </a:t>
            </a:r>
            <a:r>
              <a:rPr lang="en-US" dirty="0" err="1"/>
              <a:t>comoving</a:t>
            </a:r>
            <a:r>
              <a:rPr lang="en-US" dirty="0"/>
              <a:t> particles can help create/destroy a hadron</a:t>
            </a:r>
          </a:p>
          <a:p>
            <a:pPr algn="r"/>
            <a:r>
              <a:rPr lang="en-US" dirty="0" err="1">
                <a:solidFill>
                  <a:srgbClr val="C00000"/>
                </a:solidFill>
              </a:rPr>
              <a:t>Baym</a:t>
            </a:r>
            <a:r>
              <a:rPr lang="en-US" dirty="0">
                <a:solidFill>
                  <a:srgbClr val="C00000"/>
                </a:solidFill>
              </a:rPr>
              <a:t> PLB138, 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"/>
              <p:cNvSpPr txBox="1"/>
              <p:nvPr/>
            </p:nvSpPr>
            <p:spPr>
              <a:xfrm>
                <a:off x="2581686" y="2899055"/>
                <a:ext cx="3632918" cy="97270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28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ar-AE" sz="295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f>
                        <m:f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num>
                        <m:den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=−⟨</m:t>
                      </m:r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</m:oMath>
                  </m:oMathPara>
                </a14:m>
                <a:endParaRPr lang="ar-A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1686" y="2899055"/>
                <a:ext cx="3632918" cy="97270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"/>
          <p:cNvSpPr txBox="1"/>
          <p:nvPr/>
        </p:nvSpPr>
        <p:spPr>
          <a:xfrm>
            <a:off x="5533731" y="6901690"/>
            <a:ext cx="102657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9391" y="4532619"/>
                <a:ext cx="8984609" cy="963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 the </a:t>
                </a:r>
                <a:r>
                  <a:rPr lang="en-US" dirty="0" err="1"/>
                  <a:t>Comover</a:t>
                </a:r>
                <a:r>
                  <a:rPr lang="en-US" dirty="0"/>
                  <a:t> Interaction </a:t>
                </a:r>
                <a:r>
                  <a:rPr lang="en-US" dirty="0">
                    <a:solidFill>
                      <a:schemeClr val="tx1"/>
                    </a:solidFill>
                  </a:rPr>
                  <a:t>Model one takes </a:t>
                </a:r>
                <a14:m>
                  <m:oMath xmlns:m="http://schemas.openxmlformats.org/officeDocument/2006/math"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⟨</m:t>
                    </m:r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sSub>
                      <m:sSubPr>
                        <m:ctrlP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e>
                      <m:sub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𝒬</m:t>
                        </m:r>
                      </m:sub>
                    </m:sSub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sSubSup>
                      <m:sSubSupPr>
                        <m:ctrlP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𝒬</m:t>
                        </m:r>
                      </m:sub>
                      <m:sup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This has proved to be successful at describing 𝑝</a:t>
                </a:r>
                <a:r>
                  <a:rPr lang="en-US" dirty="0" err="1"/>
                  <a:t>Pb</a:t>
                </a:r>
                <a:r>
                  <a:rPr lang="en-US" dirty="0"/>
                  <a:t> and </a:t>
                </a:r>
                <a:r>
                  <a:rPr lang="en-US" dirty="0" err="1"/>
                  <a:t>PbPb</a:t>
                </a:r>
                <a:r>
                  <a:rPr lang="en-US" dirty="0"/>
                  <a:t> data</a:t>
                </a: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391" y="4532619"/>
                <a:ext cx="8984609" cy="963982"/>
              </a:xfrm>
              <a:prstGeom prst="rect">
                <a:avLst/>
              </a:prstGeom>
              <a:blipFill rotWithShape="0">
                <a:blip r:embed="rId4"/>
                <a:stretch>
                  <a:fillRect l="-543" t="-189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26503" y="2092717"/>
            <a:ext cx="6302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a compact state in 𝑝𝑝 collisions the number evolves following</a:t>
            </a:r>
          </a:p>
        </p:txBody>
      </p:sp>
      <p:sp>
        <p:nvSpPr>
          <p:cNvPr id="14" name="heavy hadron number"/>
          <p:cNvSpPr txBox="1"/>
          <p:nvPr/>
        </p:nvSpPr>
        <p:spPr>
          <a:xfrm>
            <a:off x="1129788" y="2669526"/>
            <a:ext cx="167924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200">
                <a:solidFill>
                  <a:srgbClr val="389E32"/>
                </a:solidFill>
              </a:defRPr>
            </a:lvl1pPr>
          </a:lstStyle>
          <a:p>
            <a:r>
              <a:rPr sz="1800" dirty="0">
                <a:solidFill>
                  <a:srgbClr val="0000FF"/>
                </a:solidFill>
              </a:rPr>
              <a:t>hadron </a:t>
            </a:r>
            <a:r>
              <a:rPr lang="it-IT" sz="1800" dirty="0">
                <a:solidFill>
                  <a:srgbClr val="0000FF"/>
                </a:solidFill>
              </a:rPr>
              <a:t>yield</a:t>
            </a:r>
            <a:endParaRPr sz="1800" dirty="0">
              <a:solidFill>
                <a:srgbClr val="0000FF"/>
              </a:solidFill>
            </a:endParaRPr>
          </a:p>
        </p:txBody>
      </p:sp>
      <p:sp>
        <p:nvSpPr>
          <p:cNvPr id="15" name="destruction cross section"/>
          <p:cNvSpPr txBox="1"/>
          <p:nvPr/>
        </p:nvSpPr>
        <p:spPr>
          <a:xfrm>
            <a:off x="4244838" y="2538010"/>
            <a:ext cx="30660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>
                <a:solidFill>
                  <a:srgbClr val="389E32"/>
                </a:solidFill>
              </a:defRPr>
            </a:lvl1pPr>
          </a:lstStyle>
          <a:p>
            <a:r>
              <a:rPr sz="1800" dirty="0">
                <a:solidFill>
                  <a:srgbClr val="0000FF"/>
                </a:solidFill>
              </a:rPr>
              <a:t>destruction cross section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mover density at initial time (Glauber model)"/>
              <p:cNvSpPr txBox="1"/>
              <p:nvPr/>
            </p:nvSpPr>
            <p:spPr>
              <a:xfrm>
                <a:off x="6100538" y="3828029"/>
                <a:ext cx="2884071" cy="6565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>
                  <a:defRPr sz="2200">
                    <a:solidFill>
                      <a:srgbClr val="389E32"/>
                    </a:solidFill>
                  </a:defRPr>
                </a:lvl1pPr>
              </a:lstStyle>
              <a:p>
                <a:r>
                  <a:rPr lang="en-US" sz="1800" dirty="0">
                    <a:solidFill>
                      <a:srgbClr val="0000FF"/>
                    </a:solidFill>
                  </a:rPr>
                  <a:t>comover density at initial time (</a:t>
                </a:r>
                <a:r>
                  <a:rPr lang="en-US" sz="1800" dirty="0" err="1">
                    <a:solidFill>
                      <a:srgbClr val="0000FF"/>
                    </a:solidFill>
                  </a:rPr>
                  <a:t>Glauber</a:t>
                </a:r>
                <a:r>
                  <a:rPr lang="en-US" sz="1800" dirty="0">
                    <a:solidFill>
                      <a:srgbClr val="0000FF"/>
                    </a:solidFill>
                  </a:rPr>
                  <a:t> model)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it-IT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endParaRPr sz="1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mover density at initial time (Glauber model)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0538" y="3828029"/>
                <a:ext cx="2884071" cy="656590"/>
              </a:xfrm>
              <a:prstGeom prst="rect">
                <a:avLst/>
              </a:prstGeom>
              <a:blipFill rotWithShape="0">
                <a:blip r:embed="rId5"/>
                <a:stretch>
                  <a:fillRect l="-3171" t="-3704" b="-1296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>
          <a:xfrm>
            <a:off x="2416029" y="2917601"/>
            <a:ext cx="536896" cy="13151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781725" y="2899055"/>
            <a:ext cx="453005" cy="356433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5636388" y="3682767"/>
            <a:ext cx="495964" cy="276837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275234" y="5424640"/>
            <a:ext cx="3642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dirty="0">
                <a:solidFill>
                  <a:srgbClr val="C00000"/>
                </a:solidFill>
              </a:rPr>
              <a:t>Ferreiro PLB749, 98</a:t>
            </a:r>
          </a:p>
          <a:p>
            <a:pPr algn="r"/>
            <a:r>
              <a:rPr lang="pt-BR" dirty="0">
                <a:solidFill>
                  <a:srgbClr val="C00000"/>
                </a:solidFill>
              </a:rPr>
              <a:t>Ferreiro, Lansberg JHEP10(2018), 94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40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Bottomonia &amp;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0" y="1141219"/>
                <a:ext cx="479011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Further validate the model using CMS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dirty="0"/>
                  <a:t> data</a:t>
                </a:r>
                <a:br>
                  <a:rPr lang="en-US" dirty="0"/>
                </a:br>
                <a:r>
                  <a:rPr lang="en-US" dirty="0"/>
                  <a:t>Using same cross sections as in 𝑝</a:t>
                </a:r>
                <a:r>
                  <a:rPr lang="en-US" dirty="0" err="1"/>
                  <a:t>Pb</a:t>
                </a:r>
                <a:r>
                  <a:rPr lang="en-US" dirty="0"/>
                  <a:t> and </a:t>
                </a:r>
                <a:r>
                  <a:rPr lang="en-US" dirty="0" err="1"/>
                  <a:t>PbPb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41219"/>
                <a:ext cx="4790114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1018" t="-471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Screen Shot 2020-08-23 at 17.26.29.png" descr="Screen Shot 2020-08-23 at 17.26.2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91059"/>
            <a:ext cx="4359225" cy="306415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1834996" y="5532115"/>
            <a:ext cx="5899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</a:rPr>
              <a:t>Esposito, Ferreiro, AP, Polosa, Salgado EPJC 81 (2021) 7, 669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512076" y="1276781"/>
                <a:ext cx="44958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it-IT" dirty="0"/>
                  <a:t>Same model for a compact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2076" y="1276781"/>
                <a:ext cx="4495800" cy="369332"/>
              </a:xfrm>
              <a:prstGeom prst="rect">
                <a:avLst/>
              </a:prstGeom>
              <a:blipFill>
                <a:blip r:embed="rId6"/>
                <a:stretch>
                  <a:fillRect t="-8197" r="-271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Screen Shot 2020-08-23 at 17.56.10.png" descr="Screen Shot 2020-08-23 at 17.56.1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4775" y="2291059"/>
            <a:ext cx="4359225" cy="303214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/>
          <p:cNvSpPr/>
          <p:nvPr/>
        </p:nvSpPr>
        <p:spPr>
          <a:xfrm>
            <a:off x="7283741" y="2902591"/>
            <a:ext cx="1616978" cy="49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eform 4"/>
          <p:cNvSpPr/>
          <p:nvPr/>
        </p:nvSpPr>
        <p:spPr>
          <a:xfrm>
            <a:off x="5749770" y="2417685"/>
            <a:ext cx="1565430" cy="1296140"/>
          </a:xfrm>
          <a:custGeom>
            <a:avLst/>
            <a:gdLst>
              <a:gd name="connsiteX0" fmla="*/ 0 w 1544715"/>
              <a:gd name="connsiteY0" fmla="*/ 1272466 h 1272466"/>
              <a:gd name="connsiteX1" fmla="*/ 917360 w 1544715"/>
              <a:gd name="connsiteY1" fmla="*/ 0 h 1272466"/>
              <a:gd name="connsiteX2" fmla="*/ 1544715 w 1544715"/>
              <a:gd name="connsiteY2" fmla="*/ 0 h 1272466"/>
              <a:gd name="connsiteX3" fmla="*/ 816746 w 1544715"/>
              <a:gd name="connsiteY3" fmla="*/ 1023892 h 1272466"/>
              <a:gd name="connsiteX4" fmla="*/ 0 w 1544715"/>
              <a:gd name="connsiteY4" fmla="*/ 1272466 h 1272466"/>
              <a:gd name="connsiteX0" fmla="*/ 0 w 1565430"/>
              <a:gd name="connsiteY0" fmla="*/ 1296140 h 1296140"/>
              <a:gd name="connsiteX1" fmla="*/ 938075 w 1565430"/>
              <a:gd name="connsiteY1" fmla="*/ 0 h 1296140"/>
              <a:gd name="connsiteX2" fmla="*/ 1565430 w 1565430"/>
              <a:gd name="connsiteY2" fmla="*/ 0 h 1296140"/>
              <a:gd name="connsiteX3" fmla="*/ 837461 w 1565430"/>
              <a:gd name="connsiteY3" fmla="*/ 1023892 h 1296140"/>
              <a:gd name="connsiteX4" fmla="*/ 0 w 1565430"/>
              <a:gd name="connsiteY4" fmla="*/ 1296140 h 1296140"/>
              <a:gd name="connsiteX0" fmla="*/ 0 w 1565430"/>
              <a:gd name="connsiteY0" fmla="*/ 1296140 h 1296140"/>
              <a:gd name="connsiteX1" fmla="*/ 938075 w 1565430"/>
              <a:gd name="connsiteY1" fmla="*/ 0 h 1296140"/>
              <a:gd name="connsiteX2" fmla="*/ 1565430 w 1565430"/>
              <a:gd name="connsiteY2" fmla="*/ 0 h 1296140"/>
              <a:gd name="connsiteX3" fmla="*/ 837461 w 1565430"/>
              <a:gd name="connsiteY3" fmla="*/ 1023892 h 1296140"/>
              <a:gd name="connsiteX4" fmla="*/ 411333 w 1565430"/>
              <a:gd name="connsiteY4" fmla="*/ 1195527 h 1296140"/>
              <a:gd name="connsiteX5" fmla="*/ 0 w 1565430"/>
              <a:gd name="connsiteY5" fmla="*/ 1296140 h 129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430" h="1296140">
                <a:moveTo>
                  <a:pt x="0" y="1296140"/>
                </a:moveTo>
                <a:lnTo>
                  <a:pt x="938075" y="0"/>
                </a:lnTo>
                <a:lnTo>
                  <a:pt x="1565430" y="0"/>
                </a:lnTo>
                <a:lnTo>
                  <a:pt x="837461" y="1023892"/>
                </a:lnTo>
                <a:cubicBezTo>
                  <a:pt x="685554" y="1073212"/>
                  <a:pt x="563240" y="1146207"/>
                  <a:pt x="411333" y="1195527"/>
                </a:cubicBezTo>
                <a:lnTo>
                  <a:pt x="0" y="12961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eform 17"/>
          <p:cNvSpPr/>
          <p:nvPr/>
        </p:nvSpPr>
        <p:spPr>
          <a:xfrm>
            <a:off x="5652117" y="4006788"/>
            <a:ext cx="3355759" cy="798991"/>
          </a:xfrm>
          <a:custGeom>
            <a:avLst/>
            <a:gdLst>
              <a:gd name="connsiteX0" fmla="*/ 32551 w 3355759"/>
              <a:gd name="connsiteY0" fmla="*/ 0 h 798991"/>
              <a:gd name="connsiteX1" fmla="*/ 180512 w 3355759"/>
              <a:gd name="connsiteY1" fmla="*/ 0 h 798991"/>
              <a:gd name="connsiteX2" fmla="*/ 257452 w 3355759"/>
              <a:gd name="connsiteY2" fmla="*/ 757562 h 798991"/>
              <a:gd name="connsiteX3" fmla="*/ 3355759 w 3355759"/>
              <a:gd name="connsiteY3" fmla="*/ 757562 h 798991"/>
              <a:gd name="connsiteX4" fmla="*/ 3355759 w 3355759"/>
              <a:gd name="connsiteY4" fmla="*/ 798991 h 798991"/>
              <a:gd name="connsiteX5" fmla="*/ 0 w 3355759"/>
              <a:gd name="connsiteY5" fmla="*/ 798991 h 798991"/>
              <a:gd name="connsiteX6" fmla="*/ 32551 w 3355759"/>
              <a:gd name="connsiteY6" fmla="*/ 0 h 798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5759" h="798991">
                <a:moveTo>
                  <a:pt x="32551" y="0"/>
                </a:moveTo>
                <a:lnTo>
                  <a:pt x="180512" y="0"/>
                </a:lnTo>
                <a:lnTo>
                  <a:pt x="257452" y="757562"/>
                </a:lnTo>
                <a:lnTo>
                  <a:pt x="3355759" y="757562"/>
                </a:lnTo>
                <a:lnTo>
                  <a:pt x="3355759" y="798991"/>
                </a:lnTo>
                <a:lnTo>
                  <a:pt x="0" y="798991"/>
                </a:lnTo>
                <a:lnTo>
                  <a:pt x="3255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 18"/>
          <p:cNvSpPr/>
          <p:nvPr/>
        </p:nvSpPr>
        <p:spPr>
          <a:xfrm>
            <a:off x="5723951" y="3686455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ctangle 19"/>
          <p:cNvSpPr/>
          <p:nvPr/>
        </p:nvSpPr>
        <p:spPr>
          <a:xfrm>
            <a:off x="5754872" y="3818632"/>
            <a:ext cx="87964" cy="172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4527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Deuteron</a:t>
            </a:r>
            <a:r>
              <a:rPr lang="it-IT" sz="3600" dirty="0">
                <a:solidFill>
                  <a:schemeClr val="tx2"/>
                </a:solidFill>
              </a:rPr>
              <a:t> in </a:t>
            </a:r>
            <a:r>
              <a:rPr lang="it-IT" sz="3600" dirty="0" err="1">
                <a:solidFill>
                  <a:schemeClr val="tx2"/>
                </a:solidFill>
              </a:rPr>
              <a:t>coalescence</a:t>
            </a:r>
            <a:r>
              <a:rPr lang="it-IT" sz="3600" dirty="0">
                <a:solidFill>
                  <a:schemeClr val="tx2"/>
                </a:solidFill>
              </a:rPr>
              <a:t> model</a:t>
            </a: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98093" y="1501058"/>
                <a:ext cx="8388707" cy="6991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hh</m:t>
                              </m:r>
                            </m:sub>
                          </m:sSub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  <m:sup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den>
                          </m:f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hh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hh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func>
                            <m:func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2000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r>
                                    <m:rPr>
                                      <m:lit/>
                                    </m:r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sSubSup>
                                    <m:sSubSupPr>
                                      <m:ctrlP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  <m:sup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𝑝𝑝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func>
                        </m:sup>
                      </m:sSup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093" y="1501058"/>
                <a:ext cx="8388707" cy="6991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0" y="4052344"/>
                <a:ext cx="3764606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coalescence momentum </a:t>
                </a:r>
                <a:br>
                  <a:rPr lang="en-US" dirty="0"/>
                </a:br>
                <a:r>
                  <a:rPr lang="en-US" dirty="0"/>
                  <a:t>for deuteron is known to be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50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÷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200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Cross sections calculated from scattering of constituents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052344"/>
                <a:ext cx="3764606" cy="1754326"/>
              </a:xfrm>
              <a:prstGeom prst="rect">
                <a:avLst/>
              </a:prstGeom>
              <a:blipFill>
                <a:blip r:embed="rId4"/>
                <a:stretch>
                  <a:fillRect l="-1294" t="-2083" b="-45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239867" y="986859"/>
            <a:ext cx="7003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Solution of the </a:t>
            </a:r>
            <a:r>
              <a:rPr lang="it-IT" sz="2400" dirty="0" err="1"/>
              <a:t>evolution</a:t>
            </a:r>
            <a:r>
              <a:rPr lang="it-IT" sz="2400" dirty="0"/>
              <a:t> </a:t>
            </a:r>
            <a:r>
              <a:rPr lang="it-IT" sz="2400" dirty="0" err="1"/>
              <a:t>equation</a:t>
            </a:r>
            <a:r>
              <a:rPr lang="it-IT" sz="2400" dirty="0"/>
              <a:t> with </a:t>
            </a:r>
            <a:r>
              <a:rPr lang="it-IT" sz="2400" dirty="0" err="1"/>
              <a:t>recombination</a:t>
            </a:r>
            <a:endParaRPr lang="it-IT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975" y="2612305"/>
            <a:ext cx="4962953" cy="3272423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0" name="Straight Arrow Connector 9"/>
          <p:cNvCxnSpPr/>
          <p:nvPr/>
        </p:nvCxnSpPr>
        <p:spPr>
          <a:xfrm flipV="1">
            <a:off x="2393004" y="2472950"/>
            <a:ext cx="671209" cy="425893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89837" y="2961405"/>
                <a:ext cx="30792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Numbers of molecule at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dirty="0"/>
                  <a:t>,</a:t>
                </a:r>
              </a:p>
              <a:p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dirty="0"/>
                  <a:t> in Pythia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837" y="2961405"/>
                <a:ext cx="3079241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1782" t="-5660" r="-594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64665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 again</a:t>
                </a:r>
              </a:p>
            </p:txBody>
          </p:sp>
        </mc:Choice>
        <mc:Fallback xmlns=""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6200" y="2193606"/>
                <a:ext cx="4980562" cy="3139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coalescence momentum </a:t>
                </a:r>
                <a:br>
                  <a:rPr lang="en-US" dirty="0"/>
                </a:br>
                <a:r>
                  <a:rPr lang="en-US" dirty="0"/>
                  <a:t>for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Λ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÷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00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it-IT" dirty="0" err="1"/>
                  <a:t>Controversies</a:t>
                </a:r>
                <a:r>
                  <a:rPr lang="it-IT" dirty="0"/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it-IT" dirty="0"/>
                  <a:t>: </a:t>
                </a:r>
                <a:br>
                  <a:rPr lang="it-IT" dirty="0"/>
                </a:br>
                <a:r>
                  <a:rPr lang="it-IT" dirty="0"/>
                  <a:t>How is the 𝑋 produced?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Through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m:rPr>
                        <m:lit/>
                      </m:rPr>
                      <a:rPr lang="it-IT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it-IT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Through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m:rPr>
                        <m:lit/>
                      </m:rPr>
                      <a:rPr lang="it-IT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it-IT" dirty="0"/>
              </a:p>
              <a:p>
                <a:r>
                  <a:rPr lang="it-IT" dirty="0"/>
                  <a:t>The difference shown with a green band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2193606"/>
                <a:ext cx="4980562" cy="3139321"/>
              </a:xfrm>
              <a:prstGeom prst="rect">
                <a:avLst/>
              </a:prstGeom>
              <a:blipFill>
                <a:blip r:embed="rId4"/>
                <a:stretch>
                  <a:fillRect l="-1102" t="-116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Screen Shot 2020-08-23 at 17.56.10.png" descr="Screen Shot 2020-08-23 at 17.56.1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8575" y="2300787"/>
            <a:ext cx="4359225" cy="30321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774005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Bottom-up approach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42400" y="2336173"/>
            <a:ext cx="2881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000" indent="-342000">
              <a:buFont typeface="+mj-lt"/>
              <a:buAutoNum type="arabicParenR" startAt="3"/>
            </a:pPr>
            <a:r>
              <a:rPr lang="it-IT" sz="2400" dirty="0"/>
              <a:t>You extract physics</a:t>
            </a:r>
          </a:p>
        </p:txBody>
      </p:sp>
      <p:sp>
        <p:nvSpPr>
          <p:cNvPr id="7" name="Down Arrow 6"/>
          <p:cNvSpPr/>
          <p:nvPr/>
        </p:nvSpPr>
        <p:spPr>
          <a:xfrm flipV="1">
            <a:off x="3963600" y="2880227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57200" y="4929191"/>
            <a:ext cx="1978969" cy="14314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42400" y="5303957"/>
            <a:ext cx="35911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-342000">
              <a:buFont typeface="+mj-lt"/>
              <a:buAutoNum type="arabicParenR"/>
            </a:pPr>
            <a:r>
              <a:rPr lang="it-IT" sz="2400" dirty="0"/>
              <a:t>You start with data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42400" y="3758308"/>
            <a:ext cx="53799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it-IT" sz="2400" dirty="0"/>
              <a:t>You choose a set of </a:t>
            </a:r>
            <a:r>
              <a:rPr lang="it-IT" sz="2400" dirty="0" err="1"/>
              <a:t>generic</a:t>
            </a:r>
            <a:r>
              <a:rPr lang="it-IT" sz="2400" dirty="0"/>
              <a:t> </a:t>
            </a:r>
            <a:r>
              <a:rPr lang="it-IT" sz="2400" dirty="0" err="1"/>
              <a:t>amplitudes</a:t>
            </a:r>
            <a:br>
              <a:rPr lang="it-IT" sz="2400" dirty="0"/>
            </a:br>
            <a:r>
              <a:rPr lang="it-IT" sz="2400" dirty="0" err="1"/>
              <a:t>at</a:t>
            </a:r>
            <a:r>
              <a:rPr lang="it-IT" sz="2400" dirty="0"/>
              <a:t> the </a:t>
            </a:r>
            <a:r>
              <a:rPr lang="it-IT" sz="2400" dirty="0" err="1"/>
              <a:t>hadron</a:t>
            </a:r>
            <a:r>
              <a:rPr lang="it-IT" sz="2400" dirty="0"/>
              <a:t> </a:t>
            </a:r>
            <a:r>
              <a:rPr lang="it-IT" sz="2400" dirty="0" err="1"/>
              <a:t>level</a:t>
            </a:r>
            <a:endParaRPr lang="it-IT" sz="2400" dirty="0"/>
          </a:p>
        </p:txBody>
      </p:sp>
      <p:sp>
        <p:nvSpPr>
          <p:cNvPr id="100" name="Down Arrow 99"/>
          <p:cNvSpPr/>
          <p:nvPr/>
        </p:nvSpPr>
        <p:spPr>
          <a:xfrm flipV="1">
            <a:off x="3963600" y="4571920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ounded Rectangle 30"/>
          <p:cNvSpPr/>
          <p:nvPr/>
        </p:nvSpPr>
        <p:spPr>
          <a:xfrm>
            <a:off x="4823927" y="837076"/>
            <a:ext cx="4243873" cy="130781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dirty="0">
                <a:solidFill>
                  <a:schemeClr val="tx1"/>
                </a:solidFill>
              </a:rPr>
              <a:t>Less predictive power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sz="2400" b="1" dirty="0">
              <a:solidFill>
                <a:srgbClr val="00B050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Some physical interpretation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b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it-IT" sz="2400" dirty="0">
                <a:solidFill>
                  <a:schemeClr val="tx1"/>
                </a:solidFill>
              </a:rPr>
              <a:t>Minimally biased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sz="2400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8" t="29405" r="68673" b="17957"/>
          <a:stretch/>
        </p:blipFill>
        <p:spPr>
          <a:xfrm>
            <a:off x="457200" y="1857692"/>
            <a:ext cx="1956380" cy="15077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3"/>
          <a:stretch/>
        </p:blipFill>
        <p:spPr>
          <a:xfrm>
            <a:off x="469257" y="3497800"/>
            <a:ext cx="1944324" cy="12194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79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8" grpId="0"/>
      <p:bldP spid="100" grpId="0" animBg="1"/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4" y="1766576"/>
            <a:ext cx="8950036" cy="325267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7387628" y="4110273"/>
            <a:ext cx="1086416" cy="271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662249" y="5066787"/>
            <a:ext cx="988337" cy="3141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Life is not easy...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3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86" y="1055366"/>
            <a:ext cx="3558072" cy="2635013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121451" y="1361288"/>
            <a:ext cx="1276217" cy="823928"/>
            <a:chOff x="216081" y="1417717"/>
            <a:chExt cx="1587319" cy="1035182"/>
          </a:xfrm>
        </p:grpSpPr>
        <p:sp>
          <p:nvSpPr>
            <p:cNvPr id="9" name="Ovale 13"/>
            <p:cNvSpPr/>
            <p:nvPr/>
          </p:nvSpPr>
          <p:spPr>
            <a:xfrm rot="1702495">
              <a:off x="216081" y="1417717"/>
              <a:ext cx="1587319" cy="10351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10"/>
            <p:cNvSpPr/>
            <p:nvPr/>
          </p:nvSpPr>
          <p:spPr>
            <a:xfrm>
              <a:off x="1083935" y="1998647"/>
              <a:ext cx="181680" cy="18911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4"/>
            <p:cNvSpPr/>
            <p:nvPr/>
          </p:nvSpPr>
          <p:spPr>
            <a:xfrm>
              <a:off x="687107" y="1676814"/>
              <a:ext cx="181680" cy="18911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it-IT" sz="2400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6757" r="-54054" b="-5918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oMath>
                    </m:oMathPara>
                  </a14:m>
                  <a:endParaRPr lang="it-IT" sz="2400" dirty="0">
                    <a:solidFill>
                      <a:srgbClr val="FF7C8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55263" t="-4167" r="-50000" b="-6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51398" y="3911887"/>
                <a:ext cx="2980689" cy="11605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∼0.3</m:t>
                      </m:r>
                    </m:oMath>
                  </m:oMathPara>
                </a14:m>
                <a:endParaRPr lang="it-IT" sz="2400" dirty="0"/>
              </a:p>
              <a:p>
                <a:pPr algn="ctr"/>
                <a:r>
                  <a:rPr lang="it-IT" sz="2400" dirty="0">
                    <a:solidFill>
                      <a:srgbClr val="3333FF"/>
                    </a:solidFill>
                  </a:rPr>
                  <a:t>(perturbative regime)</a:t>
                </a:r>
              </a:p>
              <a:p>
                <a:pPr algn="ctr"/>
                <a:r>
                  <a:rPr lang="it-IT" sz="2400" dirty="0">
                    <a:solidFill>
                      <a:srgbClr val="3333FF"/>
                    </a:solidFill>
                  </a:rPr>
                  <a:t>OZI-rule, QCD multipole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98" y="3911887"/>
                <a:ext cx="2980689" cy="1160511"/>
              </a:xfrm>
              <a:prstGeom prst="rect">
                <a:avLst/>
              </a:prstGeom>
              <a:blipFill rotWithShape="0">
                <a:blip r:embed="rId6"/>
                <a:stretch>
                  <a:fillRect l="-5521" r="-5521" b="-1473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V="1">
            <a:off x="3325091" y="3117671"/>
            <a:ext cx="1974605" cy="149298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330681" y="2516491"/>
                <a:ext cx="3387104" cy="758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>
                    <a:solidFill>
                      <a:srgbClr val="FF0000"/>
                    </a:solidFill>
                  </a:rPr>
                  <a:t>Potential models</a:t>
                </a:r>
              </a:p>
              <a:p>
                <a:pPr algn="ctr"/>
                <a:r>
                  <a:rPr lang="it-IT" dirty="0"/>
                  <a:t>(meaningful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it-IT" dirty="0"/>
                  <a:t>)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0681" y="2516491"/>
                <a:ext cx="3387104" cy="758221"/>
              </a:xfrm>
              <a:prstGeom prst="rect">
                <a:avLst/>
              </a:prstGeom>
              <a:blipFill rotWithShape="0">
                <a:blip r:embed="rId7"/>
                <a:stretch>
                  <a:fillRect t="-6452" b="-104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715332" y="3296046"/>
                <a:ext cx="2025619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332" y="3296046"/>
                <a:ext cx="2025619" cy="51860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7119990" y="3658764"/>
            <a:ext cx="1893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3333FF"/>
                </a:solidFill>
              </a:rPr>
              <a:t>(Cornell potential)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10576" y="3955610"/>
            <a:ext cx="4185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Solve NR Schrödinger eq. </a:t>
            </a:r>
            <a:r>
              <a:rPr lang="it-IT" sz="2000" b="1" dirty="0"/>
              <a:t>→</a:t>
            </a:r>
            <a:r>
              <a:rPr lang="it-IT" sz="2000" dirty="0"/>
              <a:t> </a:t>
            </a:r>
            <a:r>
              <a:rPr lang="it-IT" sz="2000" dirty="0">
                <a:solidFill>
                  <a:srgbClr val="FF0000"/>
                </a:solidFill>
              </a:rPr>
              <a:t>spectrum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99696" y="4425843"/>
            <a:ext cx="33871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Effective theories</a:t>
            </a:r>
          </a:p>
          <a:p>
            <a:pPr algn="ctr"/>
            <a:r>
              <a:rPr lang="it-IT" dirty="0"/>
              <a:t>(HQET, NRQCD, pNRQCD...)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28676" y="5189478"/>
            <a:ext cx="41291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/>
              <a:t>Integrate out heavy DOF</a:t>
            </a:r>
          </a:p>
          <a:p>
            <a:pPr algn="ctr"/>
            <a:r>
              <a:rPr lang="it-IT" sz="2000" b="1" dirty="0"/>
              <a:t>↓</a:t>
            </a:r>
            <a:r>
              <a:rPr lang="it-IT" sz="2000" dirty="0"/>
              <a:t> </a:t>
            </a:r>
          </a:p>
          <a:p>
            <a:pPr algn="ctr"/>
            <a:r>
              <a:rPr lang="it-IT" sz="2000" dirty="0">
                <a:solidFill>
                  <a:srgbClr val="FF0000"/>
                </a:solidFill>
              </a:rPr>
              <a:t>(spectrum), decay &amp; production rates 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325091" y="4890072"/>
            <a:ext cx="2005590" cy="39603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Quarkonium orthodoxy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38109" y="5235879"/>
            <a:ext cx="5202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Heavy quark spin flip suppressed by quark mass,</a:t>
            </a:r>
            <a:br>
              <a:rPr lang="it-IT" sz="2000" dirty="0">
                <a:solidFill>
                  <a:srgbClr val="0000FF"/>
                </a:solidFill>
              </a:rPr>
            </a:br>
            <a:r>
              <a:rPr lang="it-IT" sz="2000" dirty="0">
                <a:solidFill>
                  <a:srgbClr val="0000FF"/>
                </a:solidFill>
              </a:rPr>
              <a:t>approximate heavy quark spin symmetry (HQSS)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t="10297" r="49464" b="55248"/>
          <a:stretch/>
        </p:blipFill>
        <p:spPr>
          <a:xfrm>
            <a:off x="5961389" y="134068"/>
            <a:ext cx="2154724" cy="236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38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</a:t>
            </a:r>
            <a:r>
              <a:rPr lang="it-IT" sz="3600" i="1" dirty="0"/>
              <a:t>S</a:t>
            </a:r>
            <a:r>
              <a:rPr lang="it-IT" sz="3600" dirty="0"/>
              <a:t>-Matrix principles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283408" y="1241873"/>
            <a:ext cx="81933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Future cannot change the past</a:t>
            </a:r>
            <a:endParaRPr lang="it-IT" sz="2400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100%, something will happen</a:t>
            </a:r>
            <a:endParaRPr lang="it-IT" sz="2400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The anti-particle is an anti-particle </a:t>
            </a:r>
            <a:br>
              <a:rPr lang="it-IT" sz="2400" dirty="0"/>
            </a:br>
            <a:r>
              <a:rPr lang="it-IT" sz="2400" dirty="0"/>
              <a:t>and not just a different particle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72629" y="2686694"/>
            <a:ext cx="2263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Sherlock Holmes, QFT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7679" y="5664789"/>
            <a:ext cx="38295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Parametrize your ignorance. </a:t>
            </a:r>
          </a:p>
        </p:txBody>
      </p:sp>
      <p:sp>
        <p:nvSpPr>
          <p:cNvPr id="6" name="Rectangle 5"/>
          <p:cNvSpPr/>
          <p:nvPr/>
        </p:nvSpPr>
        <p:spPr>
          <a:xfrm>
            <a:off x="4407260" y="1243201"/>
            <a:ext cx="16544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150000"/>
            </a:pPr>
            <a:r>
              <a:rPr lang="it-IT" sz="2400" dirty="0">
                <a:solidFill>
                  <a:srgbClr val="FF0000"/>
                </a:solidFill>
              </a:rPr>
              <a:t>(analyticity)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69949" y="1605890"/>
            <a:ext cx="1431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150000"/>
            </a:pPr>
            <a:r>
              <a:rPr lang="it-IT" sz="2400" dirty="0">
                <a:solidFill>
                  <a:srgbClr val="FF0000"/>
                </a:solidFill>
              </a:rPr>
              <a:t>(unitarity)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68246" y="2332185"/>
            <a:ext cx="2698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150000"/>
            </a:pPr>
            <a:r>
              <a:rPr lang="it-IT" sz="2400" dirty="0">
                <a:solidFill>
                  <a:srgbClr val="FF0000"/>
                </a:solidFill>
              </a:rPr>
              <a:t>(crossing symmetry)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0" y="3251349"/>
            <a:ext cx="9144000" cy="2205549"/>
            <a:chOff x="0" y="3779713"/>
            <a:chExt cx="9144000" cy="2205549"/>
          </a:xfrm>
        </p:grpSpPr>
        <p:sp>
          <p:nvSpPr>
            <p:cNvPr id="24" name="Rectangle 23"/>
            <p:cNvSpPr/>
            <p:nvPr/>
          </p:nvSpPr>
          <p:spPr>
            <a:xfrm>
              <a:off x="0" y="3779713"/>
              <a:ext cx="9144000" cy="21612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3" t="4535" r="5753" b="24303"/>
            <a:stretch/>
          </p:blipFill>
          <p:spPr>
            <a:xfrm>
              <a:off x="405798" y="3860727"/>
              <a:ext cx="1582696" cy="173050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57200" y="5585152"/>
              <a:ext cx="14798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Analyticity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15" t="29228" b="17452"/>
            <a:stretch/>
          </p:blipFill>
          <p:spPr>
            <a:xfrm>
              <a:off x="2897071" y="3884162"/>
              <a:ext cx="2865283" cy="152866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906"/>
            <a:stretch/>
          </p:blipFill>
          <p:spPr>
            <a:xfrm>
              <a:off x="6181534" y="3966132"/>
              <a:ext cx="2842559" cy="1398735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320535" y="3943681"/>
              <a:ext cx="744911" cy="2712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58243" y="5558830"/>
              <a:ext cx="12234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Unitarity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954239" y="5564889"/>
              <a:ext cx="12971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Crossing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4173149" y="5668426"/>
            <a:ext cx="2046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Build a model.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030867" y="5664789"/>
            <a:ext cx="1321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Fit data.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102134" y="5664870"/>
            <a:ext cx="15499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Have fun. </a:t>
            </a:r>
          </a:p>
        </p:txBody>
      </p:sp>
    </p:spTree>
    <p:extLst>
      <p:ext uri="{BB962C8B-B14F-4D97-AF65-F5344CB8AC3E}">
        <p14:creationId xmlns:p14="http://schemas.microsoft.com/office/powerpoint/2010/main" val="146196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  <p:bldP spid="12" grpId="0"/>
      <p:bldP spid="31" grpId="0"/>
      <p:bldP spid="32" grpId="0"/>
      <p:bldP spid="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-Matrix principles</a:t>
                </a:r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" y="1045218"/>
            <a:ext cx="3800253" cy="243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31" y="3484412"/>
            <a:ext cx="3801600" cy="20648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1050604"/>
            <a:ext cx="4163348" cy="2423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5994744" y="3062363"/>
            <a:ext cx="1488501" cy="397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7287" y="5660021"/>
            <a:ext cx="3879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+ Lorentz, discrete &amp; global symmetries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4535" r="5753" b="24303"/>
          <a:stretch/>
        </p:blipFill>
        <p:spPr>
          <a:xfrm>
            <a:off x="4572000" y="1045218"/>
            <a:ext cx="2163778" cy="20460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115529" y="2709212"/>
                <a:ext cx="2832489" cy="493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it-IT" sz="2000" b="0" i="0" smtClean="0">
                              <a:latin typeface="Cambria Math" panose="020405030504060302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lim>
                      </m:limLow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)⁡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529" y="2709212"/>
                <a:ext cx="2832489" cy="493212"/>
              </a:xfrm>
              <a:prstGeom prst="rect">
                <a:avLst/>
              </a:prstGeom>
              <a:blipFill rotWithShape="0">
                <a:blip r:embed="rId7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162050" y="3619500"/>
            <a:ext cx="264795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4290078" y="3723488"/>
            <a:ext cx="47271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These are </a:t>
            </a:r>
            <a:r>
              <a:rPr lang="it-IT" dirty="0">
                <a:solidFill>
                  <a:srgbClr val="3333FF"/>
                </a:solidFill>
              </a:rPr>
              <a:t>constraints</a:t>
            </a:r>
            <a:r>
              <a:rPr lang="it-IT" dirty="0"/>
              <a:t> the amplitudes have to satisfy, but </a:t>
            </a:r>
            <a:r>
              <a:rPr lang="it-IT" dirty="0">
                <a:solidFill>
                  <a:srgbClr val="3333FF"/>
                </a:solidFill>
              </a:rPr>
              <a:t>do not fix the dynamics</a:t>
            </a:r>
          </a:p>
          <a:p>
            <a:endParaRPr lang="it-IT" dirty="0"/>
          </a:p>
          <a:p>
            <a:r>
              <a:rPr lang="it-IT" dirty="0"/>
              <a:t>They can be imposed with an </a:t>
            </a:r>
            <a:r>
              <a:rPr lang="it-IT" dirty="0">
                <a:solidFill>
                  <a:srgbClr val="3333FF"/>
                </a:solidFill>
              </a:rPr>
              <a:t>increasing amount of rigor</a:t>
            </a:r>
            <a:r>
              <a:rPr lang="it-IT" dirty="0"/>
              <a:t>, to extract robust physics information</a:t>
            </a:r>
            <a:br>
              <a:rPr lang="it-IT" dirty="0"/>
            </a:br>
            <a:r>
              <a:rPr lang="it-IT" dirty="0">
                <a:solidFill>
                  <a:srgbClr val="3333FF"/>
                </a:solidFill>
              </a:rPr>
              <a:t> </a:t>
            </a:r>
            <a:endParaRPr lang="it-IT" dirty="0"/>
          </a:p>
          <a:p>
            <a:r>
              <a:rPr lang="it-IT" dirty="0"/>
              <a:t>The «background» phenomena can be effectively parameterized in a </a:t>
            </a:r>
            <a:r>
              <a:rPr lang="it-IT" dirty="0">
                <a:solidFill>
                  <a:srgbClr val="3333FF"/>
                </a:solidFill>
              </a:rPr>
              <a:t>controlled way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648139" y="3666183"/>
                <a:ext cx="28324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⁡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139" y="3666183"/>
                <a:ext cx="2832489" cy="400110"/>
              </a:xfrm>
              <a:prstGeom prst="rect">
                <a:avLst/>
              </a:prstGeom>
              <a:blipFill rotWithShape="0"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31638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Crossing symmetry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49488" y="1695450"/>
            <a:ext cx="8640258" cy="1562100"/>
            <a:chOff x="449513" y="1647825"/>
            <a:chExt cx="7659364" cy="1384761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600075" y="1647825"/>
              <a:ext cx="504825" cy="3524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1104900" y="1908582"/>
              <a:ext cx="714375" cy="71437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600075" y="2622957"/>
              <a:ext cx="504825" cy="3964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1819275" y="1647825"/>
              <a:ext cx="542925" cy="3524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1819275" y="2622957"/>
              <a:ext cx="590550" cy="2607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457200" y="1824037"/>
                  <a:ext cx="5180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" y="1824037"/>
                  <a:ext cx="518026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449513" y="2492225"/>
                  <a:ext cx="5180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513" y="2492225"/>
                  <a:ext cx="518026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2090737" y="1788799"/>
                  <a:ext cx="54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0737" y="1788799"/>
                  <a:ext cx="542906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2138372" y="2384003"/>
                  <a:ext cx="54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8372" y="2384003"/>
                  <a:ext cx="542906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/>
            <p:cNvCxnSpPr/>
            <p:nvPr/>
          </p:nvCxnSpPr>
          <p:spPr>
            <a:xfrm>
              <a:off x="3343275" y="1660986"/>
              <a:ext cx="504825" cy="3524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3848100" y="1921743"/>
              <a:ext cx="714375" cy="71437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3343275" y="2636118"/>
              <a:ext cx="504825" cy="396468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4562475" y="1660986"/>
              <a:ext cx="542925" cy="352425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4562475" y="2636118"/>
              <a:ext cx="590550" cy="2607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3200400" y="1837198"/>
                  <a:ext cx="5180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0400" y="1837198"/>
                  <a:ext cx="518026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3192713" y="2505386"/>
                  <a:ext cx="5180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2713" y="2505386"/>
                  <a:ext cx="518027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4833937" y="1801960"/>
                  <a:ext cx="54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33937" y="1801960"/>
                  <a:ext cx="542906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4881572" y="2397164"/>
                  <a:ext cx="54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1572" y="2397164"/>
                  <a:ext cx="542906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Arrow Connector 35"/>
            <p:cNvCxnSpPr/>
            <p:nvPr/>
          </p:nvCxnSpPr>
          <p:spPr>
            <a:xfrm>
              <a:off x="6027674" y="1660986"/>
              <a:ext cx="504825" cy="3524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6532499" y="1921743"/>
              <a:ext cx="714375" cy="71437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V="1">
              <a:off x="6027674" y="2636118"/>
              <a:ext cx="504825" cy="396468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7246874" y="1660986"/>
              <a:ext cx="542925" cy="3524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7246874" y="2636118"/>
              <a:ext cx="590550" cy="260757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5884799" y="1837198"/>
                  <a:ext cx="5180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84799" y="1837198"/>
                  <a:ext cx="518026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5877112" y="2505386"/>
                  <a:ext cx="5180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7112" y="2505386"/>
                  <a:ext cx="518027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7518336" y="1801960"/>
                  <a:ext cx="54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8336" y="1801960"/>
                  <a:ext cx="542906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7565971" y="2397164"/>
                  <a:ext cx="54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65971" y="2397164"/>
                  <a:ext cx="542906" cy="36933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676400" y="3789637"/>
                <a:ext cx="5791200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All these processes are not independent, </a:t>
                </a:r>
                <a:br>
                  <a:rPr lang="it-IT" sz="2200" dirty="0"/>
                </a:br>
                <a:r>
                  <a:rPr lang="it-IT" sz="2200" dirty="0"/>
                  <a:t>but are described by the same amplitude!</a:t>
                </a:r>
              </a:p>
              <a:p>
                <a:r>
                  <a:rPr lang="it-IT" sz="2200" dirty="0"/>
                  <a:t>Simplification – </a:t>
                </a:r>
                <a:r>
                  <a:rPr lang="it-IT" sz="2200" dirty="0" err="1"/>
                  <a:t>Complication</a:t>
                </a:r>
                <a:r>
                  <a:rPr lang="it-IT" sz="2200" dirty="0"/>
                  <a:t>!</a:t>
                </a:r>
              </a:p>
              <a:p>
                <a:endParaRPr lang="it-IT" sz="2200" dirty="0"/>
              </a:p>
              <a:p>
                <a:r>
                  <a:rPr lang="it-IT" sz="2200" dirty="0" err="1"/>
                  <a:t>It</a:t>
                </a:r>
                <a:r>
                  <a:rPr lang="it-IT" sz="2200" dirty="0"/>
                  <a:t> </a:t>
                </a:r>
                <a:r>
                  <a:rPr lang="it-IT" sz="2200" dirty="0" err="1"/>
                  <a:t>also</a:t>
                </a:r>
                <a:r>
                  <a:rPr lang="it-IT" sz="2200" dirty="0"/>
                  <a:t> </a:t>
                </a:r>
                <a:r>
                  <a:rPr lang="it-IT" sz="2200" dirty="0" err="1"/>
                  <a:t>relates</a:t>
                </a:r>
                <a:r>
                  <a:rPr lang="it-IT" sz="2200" dirty="0"/>
                  <a:t> a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it-IT" sz="2200" dirty="0"/>
                  <a:t> </a:t>
                </a:r>
                <a:r>
                  <a:rPr lang="it-IT" sz="2200" dirty="0" err="1"/>
                  <a:t>decay</a:t>
                </a:r>
                <a:r>
                  <a:rPr lang="it-IT" sz="2200" dirty="0"/>
                  <a:t> to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it-IT" sz="2200" dirty="0"/>
                  <a:t> scattering</a:t>
                </a: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3789637"/>
                <a:ext cx="5791200" cy="1785104"/>
              </a:xfrm>
              <a:prstGeom prst="rect">
                <a:avLst/>
              </a:prstGeom>
              <a:blipFill>
                <a:blip r:embed="rId15"/>
                <a:stretch>
                  <a:fillRect l="-1368" t="-2397" b="-616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75490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Analyticity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5982" y="1264173"/>
            <a:ext cx="4163348" cy="2428720"/>
            <a:chOff x="4572000" y="1045218"/>
            <a:chExt cx="4163348" cy="2428720"/>
          </a:xfrm>
        </p:grpSpPr>
        <p:sp>
          <p:nvSpPr>
            <p:cNvPr id="6" name="Rectangle 5"/>
            <p:cNvSpPr/>
            <p:nvPr/>
          </p:nvSpPr>
          <p:spPr>
            <a:xfrm>
              <a:off x="4572000" y="1050604"/>
              <a:ext cx="4163348" cy="2423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994744" y="3062363"/>
              <a:ext cx="1488501" cy="397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Analyticity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3" t="4535" r="5753" b="24303"/>
            <a:stretch/>
          </p:blipFill>
          <p:spPr>
            <a:xfrm>
              <a:off x="4572000" y="1045218"/>
              <a:ext cx="2163778" cy="2046084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4359330" y="1201987"/>
            <a:ext cx="47084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000" dirty="0"/>
              <a:t>Complex analytic functions are extremely regular and smooth</a:t>
            </a:r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000" dirty="0"/>
              <a:t>Integrals are easy (Cauchy theorem)</a:t>
            </a:r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000" dirty="0"/>
              <a:t>If you know the function in a region, you can extend it in a unique way everywhere</a:t>
            </a:r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000" dirty="0"/>
              <a:t>Complex functions are characterized by its non-analyticities (poles and cuts)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0" y="4075529"/>
                <a:ext cx="938442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If I turn on an interaction at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400" dirty="0"/>
                  <a:t>, and I want nothing happens f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or</m:t>
                    </m:r>
                    <m:r>
                      <a:rPr lang="it-IT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it-IT" sz="2400" dirty="0"/>
                  <a:t>, </a:t>
                </a:r>
                <a:br>
                  <a:rPr lang="it-IT" sz="2400" dirty="0"/>
                </a:br>
                <a:r>
                  <a:rPr lang="it-IT" sz="2400" dirty="0"/>
                  <a:t>I cannot have singularities in the </a:t>
                </a:r>
                <a:r>
                  <a:rPr lang="it-IT" sz="2400" dirty="0" err="1"/>
                  <a:t>upper</a:t>
                </a:r>
                <a:r>
                  <a:rPr lang="it-IT" sz="2400" dirty="0"/>
                  <a:t> plane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075529"/>
                <a:ext cx="9384428" cy="830997"/>
              </a:xfrm>
              <a:prstGeom prst="rect">
                <a:avLst/>
              </a:prstGeom>
              <a:blipFill>
                <a:blip r:embed="rId4"/>
                <a:stretch>
                  <a:fillRect l="-975" t="-5882" r="-65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B944E74B-D261-4671-443C-EB8D1AEDF7C8}"/>
                  </a:ext>
                </a:extLst>
              </p:cNvPr>
              <p:cNvSpPr txBox="1"/>
              <p:nvPr/>
            </p:nvSpPr>
            <p:spPr>
              <a:xfrm>
                <a:off x="1693998" y="5028844"/>
                <a:ext cx="5739713" cy="1056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nary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400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sz="2400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it-IT" sz="2400" i="1">
                          <a:latin typeface="Cambria Math" panose="02040503050406030204" pitchFamily="18" charset="0"/>
                        </a:rPr>
                        <m:t>𝑖</m:t>
                      </m:r>
                      <m:nary>
                        <m:naryPr>
                          <m:chr m:val="∑"/>
                          <m:supHide m:val="on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  <m:r>
                            <m:rPr>
                              <m:lit/>
                              <m:brk m:alnAt="7"/>
                            </m:rP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brk m:alnAt="7"/>
                            </m:rP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Res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B944E74B-D261-4671-443C-EB8D1AEDF7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3998" y="5028844"/>
                <a:ext cx="5739713" cy="10569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17013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Resonances = Unstable states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5" y="1224147"/>
            <a:ext cx="4338735" cy="25960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42" y="1224147"/>
            <a:ext cx="4189445" cy="25625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759297" y="1202040"/>
                <a:ext cx="2948564" cy="6357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it-IT" sz="24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num>
                            <m:den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297" y="1202040"/>
                <a:ext cx="2948564" cy="63575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98032" y="1134262"/>
                <a:ext cx="2919261" cy="1080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8032" y="1134262"/>
                <a:ext cx="2919261" cy="108010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5" y="972503"/>
            <a:ext cx="4218746" cy="28476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22210" y="4199818"/>
                <a:ext cx="3455946" cy="17477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The function explodes for</a:t>
                </a:r>
                <a:br>
                  <a:rPr lang="it-IT" sz="2200" dirty="0"/>
                </a:br>
                <a:r>
                  <a:rPr lang="it-IT" sz="2200" dirty="0"/>
                  <a:t>value of energy </a:t>
                </a:r>
                <a14:m>
                  <m:oMath xmlns:m="http://schemas.openxmlformats.org/officeDocument/2006/math">
                    <m:r>
                      <a:rPr lang="it-IT" sz="22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2200" i="1">
                        <a:latin typeface="Cambria Math" panose="02040503050406030204" pitchFamily="18" charset="0"/>
                      </a:rPr>
                      <m:t>𝑖</m:t>
                    </m:r>
                    <m:f>
                      <m:f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it-IT" sz="2200">
                            <a:latin typeface="Cambria Math" panose="02040503050406030204" pitchFamily="18" charset="0"/>
                          </a:rPr>
                          <m:t>Γ</m:t>
                        </m:r>
                      </m:num>
                      <m:den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it-IT" sz="2200" dirty="0"/>
              </a:p>
              <a:p>
                <a:pPr>
                  <a:spcBef>
                    <a:spcPts val="1200"/>
                  </a:spcBef>
                </a:pPr>
                <a:r>
                  <a:rPr lang="it-IT" sz="2200" dirty="0"/>
                  <a:t>Resonances are </a:t>
                </a:r>
                <a:r>
                  <a:rPr lang="it-IT" sz="2200" dirty="0">
                    <a:solidFill>
                      <a:srgbClr val="FF0000"/>
                    </a:solidFill>
                  </a:rPr>
                  <a:t>poles</a:t>
                </a:r>
                <a:r>
                  <a:rPr lang="it-IT" sz="2200" dirty="0"/>
                  <a:t> </a:t>
                </a:r>
                <a:br>
                  <a:rPr lang="it-IT" sz="2200" dirty="0"/>
                </a:br>
                <a:r>
                  <a:rPr lang="it-IT" sz="2200" dirty="0"/>
                  <a:t>in the complex energy plane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210" y="4199818"/>
                <a:ext cx="3455946" cy="1747723"/>
              </a:xfrm>
              <a:prstGeom prst="rect">
                <a:avLst/>
              </a:prstGeom>
              <a:blipFill rotWithShape="0">
                <a:blip r:embed="rId7"/>
                <a:stretch>
                  <a:fillRect l="-2293" t="-2439" r="-353" b="-59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4907705" y="4650101"/>
            <a:ext cx="39099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Excited states are </a:t>
            </a:r>
            <a:r>
              <a:rPr lang="it-IT" sz="2200" dirty="0">
                <a:solidFill>
                  <a:srgbClr val="FF0000"/>
                </a:solidFill>
              </a:rPr>
              <a:t>unstable</a:t>
            </a:r>
          </a:p>
          <a:p>
            <a:pPr>
              <a:spcBef>
                <a:spcPts val="1200"/>
              </a:spcBef>
            </a:pPr>
            <a:r>
              <a:rPr lang="it-IT" sz="2200" dirty="0"/>
              <a:t>They manifest as </a:t>
            </a:r>
            <a:r>
              <a:rPr lang="it-IT" sz="2200" dirty="0">
                <a:solidFill>
                  <a:srgbClr val="FF0000"/>
                </a:solidFill>
              </a:rPr>
              <a:t>resonant peaks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1">
                <a:extLst>
                  <a:ext uri="{FF2B5EF4-FFF2-40B4-BE49-F238E27FC236}">
                    <a16:creationId xmlns:a16="http://schemas.microsoft.com/office/drawing/2014/main" id="{AE2033C7-3AFF-A91E-35B1-5B9C661AAB2B}"/>
                  </a:ext>
                </a:extLst>
              </p:cNvPr>
              <p:cNvSpPr txBox="1"/>
              <p:nvPr/>
            </p:nvSpPr>
            <p:spPr>
              <a:xfrm>
                <a:off x="34506" y="4683567"/>
                <a:ext cx="4829175" cy="777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  <m:d>
                      <m:dPr>
                        <m:ctrlPr>
                          <a:rPr lang="it-IT" sz="3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it-IT" sz="30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it-IT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3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it-IT" sz="3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30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it-IT" sz="3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3000" i="1">
                            <a:latin typeface="Cambria Math" panose="02040503050406030204" pitchFamily="18" charset="0"/>
                          </a:rPr>
                          <m:t>𝑧</m:t>
                        </m:r>
                      </m:sup>
                    </m:sSup>
                    <m:r>
                      <a:rPr lang="it-IT" sz="30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it-IT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it-IT" sz="3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3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it-IT" sz="3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30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num>
                      <m:den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it-IT" sz="30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3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𝑖𝑘𝑟</m:t>
                        </m:r>
                      </m:sup>
                    </m:sSup>
                  </m:oMath>
                </a14:m>
                <a:r>
                  <a:rPr lang="it-IT" sz="3000" dirty="0"/>
                  <a:t> </a:t>
                </a:r>
              </a:p>
            </p:txBody>
          </p:sp>
        </mc:Choice>
        <mc:Fallback xmlns="">
          <p:sp>
            <p:nvSpPr>
              <p:cNvPr id="2" name="TextBox 11">
                <a:extLst>
                  <a:ext uri="{FF2B5EF4-FFF2-40B4-BE49-F238E27FC236}">
                    <a16:creationId xmlns:a16="http://schemas.microsoft.com/office/drawing/2014/main" id="{AE2033C7-3AFF-A91E-35B1-5B9C661AA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06" y="4683567"/>
                <a:ext cx="4829175" cy="77790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339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Unitarity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04A14149-9E0F-8747-0EAB-CA8D27F97225}"/>
                  </a:ext>
                </a:extLst>
              </p:cNvPr>
              <p:cNvSpPr txBox="1"/>
              <p:nvPr/>
            </p:nvSpPr>
            <p:spPr>
              <a:xfrm>
                <a:off x="362310" y="1976429"/>
                <a:ext cx="1696298" cy="5975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𝑆</m:t>
                      </m:r>
                      <m:sSup>
                        <m:sSupPr>
                          <m:ctrlPr>
                            <a:rPr lang="it-IT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04A14149-9E0F-8747-0EAB-CA8D27F97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10" y="1976429"/>
                <a:ext cx="1696298" cy="5975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EC723015-5012-0138-7C17-8E4A31B385F7}"/>
                  </a:ext>
                </a:extLst>
              </p:cNvPr>
              <p:cNvSpPr txBox="1"/>
              <p:nvPr/>
            </p:nvSpPr>
            <p:spPr>
              <a:xfrm>
                <a:off x="3287733" y="1755375"/>
                <a:ext cx="4850302" cy="1287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32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it-IT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it-IT" sz="3200" i="1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EC723015-5012-0138-7C17-8E4A31B385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7733" y="1755375"/>
                <a:ext cx="4850302" cy="12873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AB2D463D-94C1-8402-40A3-F3875BFF3CB3}"/>
                  </a:ext>
                </a:extLst>
              </p:cNvPr>
              <p:cNvSpPr txBox="1"/>
              <p:nvPr/>
            </p:nvSpPr>
            <p:spPr>
              <a:xfrm>
                <a:off x="558460" y="1034376"/>
                <a:ext cx="726569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sz="2000" dirty="0"/>
                  <a:t>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the scattering operator (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it-IT" sz="2000" dirty="0"/>
                  <a:t> time </a:t>
                </a:r>
                <a:r>
                  <a:rPr lang="it-IT" sz="2000" dirty="0" err="1"/>
                  <a:t>evolution</a:t>
                </a:r>
                <a:r>
                  <a:rPr lang="it-IT" sz="2000" dirty="0"/>
                  <a:t> from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−∞</m:t>
                    </m:r>
                  </m:oMath>
                </a14:m>
                <a:r>
                  <a:rPr lang="it-IT" sz="2000" dirty="0"/>
                  <a:t> to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it-IT" sz="2000" dirty="0"/>
                  <a:t>)</a:t>
                </a:r>
              </a:p>
              <a:p>
                <a:r>
                  <a:rPr lang="it-IT" sz="2000" dirty="0" err="1"/>
                  <a:t>We</a:t>
                </a:r>
                <a:r>
                  <a:rPr lang="it-IT" sz="2000" dirty="0"/>
                  <a:t> isolate the «</a:t>
                </a:r>
                <a:r>
                  <a:rPr lang="it-IT" sz="2000" dirty="0" err="1"/>
                  <a:t>nothing</a:t>
                </a:r>
                <a:r>
                  <a:rPr lang="it-IT" sz="2000" dirty="0"/>
                  <a:t> </a:t>
                </a:r>
                <a:r>
                  <a:rPr lang="it-IT" sz="2000" dirty="0" err="1"/>
                  <a:t>happens</a:t>
                </a:r>
                <a:r>
                  <a:rPr lang="it-IT" sz="2000" dirty="0"/>
                  <a:t>» part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=1+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it-IT" sz="2000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AB2D463D-94C1-8402-40A3-F3875BFF3C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60" y="1034376"/>
                <a:ext cx="7265699" cy="707886"/>
              </a:xfrm>
              <a:prstGeom prst="rect">
                <a:avLst/>
              </a:prstGeom>
              <a:blipFill>
                <a:blip r:embed="rId5"/>
                <a:stretch>
                  <a:fillRect l="-924" t="-5172" b="-146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01B49368-0ABF-559A-94A5-9A28FEEAF93E}"/>
                  </a:ext>
                </a:extLst>
              </p:cNvPr>
              <p:cNvSpPr txBox="1"/>
              <p:nvPr/>
            </p:nvSpPr>
            <p:spPr>
              <a:xfrm>
                <a:off x="60385" y="3032026"/>
                <a:ext cx="8626415" cy="3154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/>
                  <a:t>Below </a:t>
                </a:r>
                <a:r>
                  <a:rPr lang="it-IT" sz="2000" dirty="0" err="1"/>
                  <a:t>threshold</a:t>
                </a:r>
                <a:r>
                  <a:rPr lang="it-IT" sz="2000" dirty="0"/>
                  <a:t> </a:t>
                </a:r>
                <a:r>
                  <a:rPr lang="it-IT" sz="2000" dirty="0" err="1"/>
                  <a:t>there</a:t>
                </a:r>
                <a:r>
                  <a:rPr lang="it-IT" sz="2000" dirty="0"/>
                  <a:t> are no </a:t>
                </a:r>
                <a:r>
                  <a:rPr lang="it-IT" sz="2000" dirty="0" err="1"/>
                  <a:t>available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states</a:t>
                </a:r>
                <a:r>
                  <a:rPr lang="it-IT" sz="2000" dirty="0"/>
                  <a:t> in the sum, so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Im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nor/>
                          </m:rPr>
                          <a:rPr lang="it-IT" sz="2000" b="0" i="0" smtClean="0">
                            <a:latin typeface="Cambria Math" panose="02040503050406030204" pitchFamily="18" charset="0"/>
                          </a:rPr>
                          <m:t>thr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)=0</m:t>
                    </m:r>
                  </m:oMath>
                </a14:m>
                <a:endParaRPr lang="it-IT" sz="2000" dirty="0"/>
              </a:p>
              <a:p>
                <a:endParaRPr lang="it-IT" sz="2000" dirty="0"/>
              </a:p>
              <a:p>
                <a:r>
                  <a:rPr lang="it-IT" sz="2000" dirty="0" err="1"/>
                  <a:t>If</a:t>
                </a:r>
                <a:r>
                  <a:rPr lang="it-IT" sz="2000" dirty="0"/>
                  <a:t> a </a:t>
                </a:r>
                <a:r>
                  <a:rPr lang="it-IT" sz="2000" dirty="0" err="1"/>
                  <a:t>function</a:t>
                </a:r>
                <a:r>
                  <a:rPr lang="it-IT" sz="2000" dirty="0"/>
                  <a:t>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nonsingular</a:t>
                </a:r>
                <a:r>
                  <a:rPr lang="it-IT" sz="2000" dirty="0"/>
                  <a:t> on the </a:t>
                </a:r>
                <a:r>
                  <a:rPr lang="it-IT" sz="2000" dirty="0" err="1"/>
                  <a:t>real</a:t>
                </a:r>
                <a:r>
                  <a:rPr lang="it-IT" sz="2000" dirty="0"/>
                  <a:t> </a:t>
                </a:r>
                <a:r>
                  <a:rPr lang="it-IT" sz="2000" dirty="0" err="1"/>
                  <a:t>axis</a:t>
                </a:r>
                <a:r>
                  <a:rPr lang="it-IT" sz="2000" dirty="0"/>
                  <a:t>, </a:t>
                </a:r>
                <a:r>
                  <a:rPr lang="it-IT" sz="2000" dirty="0" err="1"/>
                  <a:t>it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admits</a:t>
                </a:r>
                <a:r>
                  <a:rPr lang="it-IT" sz="2000" dirty="0"/>
                  <a:t> an </a:t>
                </a:r>
                <a:r>
                  <a:rPr lang="it-IT" sz="2000" dirty="0" err="1"/>
                  <a:t>analytic</a:t>
                </a:r>
                <a:r>
                  <a:rPr lang="it-IT" sz="2000" dirty="0"/>
                  <a:t> </a:t>
                </a:r>
                <a:r>
                  <a:rPr lang="it-IT" sz="2000" dirty="0" err="1"/>
                  <a:t>continuation</a:t>
                </a:r>
                <a:r>
                  <a:rPr lang="it-IT" sz="2000" dirty="0"/>
                  <a:t> </a:t>
                </a:r>
                <a:r>
                  <a:rPr lang="it-IT" sz="2000" dirty="0" err="1"/>
                  <a:t>using</a:t>
                </a:r>
                <a:r>
                  <a:rPr lang="it-IT" sz="2000" dirty="0"/>
                  <a:t> Schwartz </a:t>
                </a:r>
                <a:r>
                  <a:rPr lang="it-IT" sz="2000" dirty="0" err="1"/>
                  <a:t>reflection</a:t>
                </a:r>
                <a:r>
                  <a:rPr lang="it-IT" sz="2000" dirty="0"/>
                  <a:t> </a:t>
                </a:r>
                <a:r>
                  <a:rPr lang="it-IT" sz="2000" dirty="0" err="1"/>
                  <a:t>principle</a:t>
                </a:r>
                <a:r>
                  <a:rPr lang="it-IT" sz="2000" dirty="0"/>
                  <a:t>,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000" dirty="0"/>
                  <a:t>. </a:t>
                </a:r>
                <a:r>
                  <a:rPr lang="it-IT" sz="2000" dirty="0" err="1"/>
                  <a:t>Above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threshold</a:t>
                </a:r>
                <a:r>
                  <a:rPr lang="it-IT" sz="2000" dirty="0"/>
                  <a:t> close to the </a:t>
                </a:r>
                <a:r>
                  <a:rPr lang="it-IT" sz="2000" dirty="0" err="1"/>
                  <a:t>real</a:t>
                </a:r>
                <a:r>
                  <a:rPr lang="it-IT" sz="2000" dirty="0"/>
                  <a:t> </a:t>
                </a:r>
                <a:r>
                  <a:rPr lang="it-IT" sz="2000" dirty="0" err="1"/>
                  <a:t>axis</a:t>
                </a:r>
                <a:r>
                  <a:rPr lang="it-IT" sz="2000" dirty="0"/>
                  <a:t>, </a:t>
                </a:r>
              </a:p>
              <a:p>
                <a:endParaRPr lang="it-IT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</m:d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</m:d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it-IT" sz="2000" dirty="0"/>
              </a:p>
              <a:p>
                <a:endParaRPr lang="it-IT" sz="2000" dirty="0"/>
              </a:p>
              <a:p>
                <a:r>
                  <a:rPr lang="it-IT" sz="2000" dirty="0"/>
                  <a:t>So a </a:t>
                </a:r>
                <a:r>
                  <a:rPr lang="it-IT" sz="2000" dirty="0" err="1"/>
                  <a:t>cut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opens</a:t>
                </a:r>
                <a:r>
                  <a:rPr lang="it-IT" sz="2000" dirty="0"/>
                  <a:t> on the </a:t>
                </a:r>
                <a:r>
                  <a:rPr lang="it-IT" sz="2000" dirty="0" err="1"/>
                  <a:t>real</a:t>
                </a:r>
                <a:r>
                  <a:rPr lang="it-IT" sz="2000" dirty="0"/>
                  <a:t> </a:t>
                </a:r>
                <a:r>
                  <a:rPr lang="it-IT" sz="2000" dirty="0" err="1"/>
                  <a:t>axis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at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threshold</a:t>
                </a:r>
                <a:endParaRPr lang="it-IT" sz="2000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01B49368-0ABF-559A-94A5-9A28FEEAF9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85" y="3032026"/>
                <a:ext cx="8626415" cy="3154646"/>
              </a:xfrm>
              <a:prstGeom prst="rect">
                <a:avLst/>
              </a:prstGeom>
              <a:blipFill>
                <a:blip r:embed="rId6"/>
                <a:stretch>
                  <a:fillRect l="-777" t="-772" b="-23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88323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Partial </a:t>
                </a:r>
                <a:r>
                  <a:rPr lang="it-IT" sz="3600" dirty="0" err="1"/>
                  <a:t>waves</a:t>
                </a:r>
                <a:r>
                  <a:rPr lang="it-IT" sz="3600" dirty="0"/>
                  <a:t>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it-IT" sz="3600" dirty="0"/>
                  <a:t> scattering</a:t>
                </a:r>
              </a:p>
            </p:txBody>
          </p:sp>
        </mc:Choice>
        <mc:Fallback xmlns="">
          <p:sp>
            <p:nvSpPr>
              <p:cNvPr id="6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2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D4B1E7C5-0054-FE92-7722-594874679FFF}"/>
              </a:ext>
            </a:extLst>
          </p:cNvPr>
          <p:cNvCxnSpPr/>
          <p:nvPr/>
        </p:nvCxnSpPr>
        <p:spPr>
          <a:xfrm>
            <a:off x="293615" y="2452715"/>
            <a:ext cx="10570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27FF4529-189C-ED78-A99A-2B60198E4F6E}"/>
              </a:ext>
            </a:extLst>
          </p:cNvPr>
          <p:cNvCxnSpPr/>
          <p:nvPr/>
        </p:nvCxnSpPr>
        <p:spPr>
          <a:xfrm>
            <a:off x="1536584" y="2452715"/>
            <a:ext cx="1057013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B2B1AA62-C643-E620-5B92-EFA5C7D77644}"/>
              </a:ext>
            </a:extLst>
          </p:cNvPr>
          <p:cNvCxnSpPr>
            <a:cxnSpLocks/>
          </p:cNvCxnSpPr>
          <p:nvPr/>
        </p:nvCxnSpPr>
        <p:spPr>
          <a:xfrm rot="-2100000">
            <a:off x="1382282" y="2101006"/>
            <a:ext cx="10570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7DB02E61-5609-B30A-597E-D358C11FDF8D}"/>
              </a:ext>
            </a:extLst>
          </p:cNvPr>
          <p:cNvCxnSpPr>
            <a:cxnSpLocks/>
          </p:cNvCxnSpPr>
          <p:nvPr/>
        </p:nvCxnSpPr>
        <p:spPr>
          <a:xfrm rot="-2100000">
            <a:off x="389194" y="2840635"/>
            <a:ext cx="1057013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029B050A-DDAC-166D-42EF-D88349F26A15}"/>
                  </a:ext>
                </a:extLst>
              </p:cNvPr>
              <p:cNvSpPr txBox="1"/>
              <p:nvPr/>
            </p:nvSpPr>
            <p:spPr>
              <a:xfrm>
                <a:off x="152965" y="2034813"/>
                <a:ext cx="3658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029B050A-DDAC-166D-42EF-D88349F26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65" y="2034813"/>
                <a:ext cx="36580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953F223F-CA09-D9DB-0CFF-CFDE3774FB94}"/>
                  </a:ext>
                </a:extLst>
              </p:cNvPr>
              <p:cNvSpPr txBox="1"/>
              <p:nvPr/>
            </p:nvSpPr>
            <p:spPr>
              <a:xfrm>
                <a:off x="2538181" y="2034813"/>
                <a:ext cx="2978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953F223F-CA09-D9DB-0CFF-CFDE3774FB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8181" y="2034813"/>
                <a:ext cx="297809" cy="369332"/>
              </a:xfrm>
              <a:prstGeom prst="rect">
                <a:avLst/>
              </a:prstGeom>
              <a:blipFill>
                <a:blip r:embed="rId4"/>
                <a:stretch>
                  <a:fillRect r="-20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D8DC1805-1C3E-48DD-F542-83D1DAE4F7DA}"/>
                  </a:ext>
                </a:extLst>
              </p:cNvPr>
              <p:cNvSpPr txBox="1"/>
              <p:nvPr/>
            </p:nvSpPr>
            <p:spPr>
              <a:xfrm>
                <a:off x="2355278" y="1532689"/>
                <a:ext cx="36580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D8DC1805-1C3E-48DD-F542-83D1DAE4F7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278" y="1532689"/>
                <a:ext cx="36580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B0443A4E-686E-822A-09E3-291D59B4E937}"/>
                  </a:ext>
                </a:extLst>
              </p:cNvPr>
              <p:cNvSpPr txBox="1"/>
              <p:nvPr/>
            </p:nvSpPr>
            <p:spPr>
              <a:xfrm>
                <a:off x="186964" y="3187708"/>
                <a:ext cx="2978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B0443A4E-686E-822A-09E3-291D59B4E9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964" y="3187708"/>
                <a:ext cx="29780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5C0ACD70-5597-2D7C-6C07-6E9773E7C50F}"/>
                  </a:ext>
                </a:extLst>
              </p:cNvPr>
              <p:cNvSpPr txBox="1"/>
              <p:nvPr/>
            </p:nvSpPr>
            <p:spPr>
              <a:xfrm>
                <a:off x="3595756" y="1221273"/>
                <a:ext cx="5548244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Let </a:t>
                </a:r>
                <a:r>
                  <a:rPr lang="it-IT" dirty="0" err="1"/>
                  <a:t>us</a:t>
                </a:r>
                <a:r>
                  <a:rPr lang="it-IT" dirty="0"/>
                  <a:t> </a:t>
                </a:r>
                <a:r>
                  <a:rPr lang="it-IT" dirty="0" err="1"/>
                  <a:t>consider</a:t>
                </a:r>
                <a:r>
                  <a:rPr lang="it-IT" dirty="0"/>
                  <a:t> the </a:t>
                </a:r>
                <a:r>
                  <a:rPr lang="it-IT" dirty="0" err="1"/>
                  <a:t>elastic</a:t>
                </a:r>
                <a:r>
                  <a:rPr lang="it-IT" dirty="0"/>
                  <a:t> scattering of </a:t>
                </a:r>
                <a:br>
                  <a:rPr lang="it-IT" dirty="0"/>
                </a:br>
                <a:r>
                  <a:rPr lang="it-IT" dirty="0" err="1"/>
                  <a:t>two</a:t>
                </a:r>
                <a:r>
                  <a:rPr lang="it-IT" dirty="0"/>
                  <a:t> </a:t>
                </a:r>
                <a:r>
                  <a:rPr lang="it-IT" dirty="0" err="1"/>
                  <a:t>equal</a:t>
                </a:r>
                <a:r>
                  <a:rPr lang="it-IT" dirty="0"/>
                  <a:t> mass </a:t>
                </a:r>
                <a:r>
                  <a:rPr lang="it-IT" dirty="0" err="1"/>
                  <a:t>spinless</a:t>
                </a:r>
                <a:r>
                  <a:rPr lang="it-IT" dirty="0"/>
                  <a:t> </a:t>
                </a:r>
                <a:r>
                  <a:rPr lang="it-IT" dirty="0" err="1"/>
                  <a:t>particles</a:t>
                </a:r>
                <a:endParaRPr lang="it-IT" dirty="0"/>
              </a:p>
              <a:p>
                <a:endParaRPr lang="it-IT" dirty="0"/>
              </a:p>
              <a:p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it-IT" dirty="0"/>
                  <a:t> energy </a:t>
                </a:r>
                <a:r>
                  <a:rPr lang="it-IT" dirty="0" err="1"/>
                  <a:t>squared</a:t>
                </a:r>
                <a:endParaRPr lang="it-IT" dirty="0"/>
              </a:p>
              <a:p>
                <a14:m>
                  <m:oMath xmlns:m="http://schemas.openxmlformats.org/officeDocument/2006/math"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∝</m:t>
                    </m:r>
                    <m:func>
                      <m:func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 b="0" i="0" dirty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momentum</a:t>
                </a:r>
                <a:r>
                  <a:rPr lang="it-IT" dirty="0"/>
                  <a:t> </a:t>
                </a:r>
                <a:r>
                  <a:rPr lang="it-IT" dirty="0" err="1"/>
                  <a:t>transferred</a:t>
                </a:r>
                <a:endParaRPr lang="it-IT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5C0ACD70-5597-2D7C-6C07-6E9773E7C5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756" y="1221273"/>
                <a:ext cx="5548244" cy="1754326"/>
              </a:xfrm>
              <a:prstGeom prst="rect">
                <a:avLst/>
              </a:prstGeom>
              <a:blipFill>
                <a:blip r:embed="rId7"/>
                <a:stretch>
                  <a:fillRect l="-989" t="-173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co 18">
            <a:extLst>
              <a:ext uri="{FF2B5EF4-FFF2-40B4-BE49-F238E27FC236}">
                <a16:creationId xmlns:a16="http://schemas.microsoft.com/office/drawing/2014/main" id="{C0EF9C67-1C35-C333-33E6-1BBD0F5E386F}"/>
              </a:ext>
            </a:extLst>
          </p:cNvPr>
          <p:cNvSpPr/>
          <p:nvPr/>
        </p:nvSpPr>
        <p:spPr>
          <a:xfrm>
            <a:off x="946598" y="1810536"/>
            <a:ext cx="1264709" cy="1264709"/>
          </a:xfrm>
          <a:prstGeom prst="arc">
            <a:avLst>
              <a:gd name="adj1" fmla="val 19045148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27BB418C-419F-C934-24CE-B2DD86DABDB0}"/>
                  </a:ext>
                </a:extLst>
              </p:cNvPr>
              <p:cNvSpPr txBox="1"/>
              <p:nvPr/>
            </p:nvSpPr>
            <p:spPr>
              <a:xfrm>
                <a:off x="2126901" y="1963281"/>
                <a:ext cx="30759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27BB418C-419F-C934-24CE-B2DD86DAB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6901" y="1963281"/>
                <a:ext cx="30759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B936CA84-7FF4-BFBE-DF70-C71020448E50}"/>
                  </a:ext>
                </a:extLst>
              </p:cNvPr>
              <p:cNvSpPr txBox="1"/>
              <p:nvPr/>
            </p:nvSpPr>
            <p:spPr>
              <a:xfrm>
                <a:off x="1852065" y="3384652"/>
                <a:ext cx="5052922" cy="1287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it-IT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sSub>
                            <m:sSubPr>
                              <m:ctrlP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func>
                            <m:funcPr>
                              <m:ctrlP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32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B936CA84-7FF4-BFBE-DF70-C71020448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2065" y="3384652"/>
                <a:ext cx="5052922" cy="128734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9492C814-5DD3-6338-07AC-9212504CD809}"/>
              </a:ext>
            </a:extLst>
          </p:cNvPr>
          <p:cNvCxnSpPr>
            <a:cxnSpLocks/>
          </p:cNvCxnSpPr>
          <p:nvPr/>
        </p:nvCxnSpPr>
        <p:spPr>
          <a:xfrm flipH="1" flipV="1">
            <a:off x="4731391" y="4320872"/>
            <a:ext cx="234892" cy="196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D4595D36-2A5B-0EA7-FB45-F5AD8604DA54}"/>
              </a:ext>
            </a:extLst>
          </p:cNvPr>
          <p:cNvCxnSpPr>
            <a:cxnSpLocks/>
          </p:cNvCxnSpPr>
          <p:nvPr/>
        </p:nvCxnSpPr>
        <p:spPr>
          <a:xfrm flipH="1">
            <a:off x="5700555" y="3384652"/>
            <a:ext cx="314351" cy="3112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B8DB95AE-B3CB-7CE6-F289-093C2EAD6287}"/>
              </a:ext>
            </a:extLst>
          </p:cNvPr>
          <p:cNvSpPr txBox="1"/>
          <p:nvPr/>
        </p:nvSpPr>
        <p:spPr>
          <a:xfrm>
            <a:off x="4378526" y="4571084"/>
            <a:ext cx="1322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Partial</a:t>
            </a:r>
            <a:r>
              <a:rPr lang="it-IT" dirty="0"/>
              <a:t> </a:t>
            </a:r>
            <a:r>
              <a:rPr lang="it-IT" dirty="0" err="1"/>
              <a:t>wave</a:t>
            </a:r>
            <a:endParaRPr lang="it-IT" dirty="0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1817F805-D8FC-2612-9EB3-B3DCC764554A}"/>
              </a:ext>
            </a:extLst>
          </p:cNvPr>
          <p:cNvSpPr txBox="1"/>
          <p:nvPr/>
        </p:nvSpPr>
        <p:spPr>
          <a:xfrm>
            <a:off x="6014906" y="3059668"/>
            <a:ext cx="2154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Legendre </a:t>
            </a:r>
            <a:r>
              <a:rPr lang="it-IT" dirty="0" err="1"/>
              <a:t>polynomial</a:t>
            </a:r>
            <a:endParaRPr lang="it-IT" dirty="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1A1F888F-41C0-6E02-A0C2-846F82D98799}"/>
              </a:ext>
            </a:extLst>
          </p:cNvPr>
          <p:cNvSpPr txBox="1"/>
          <p:nvPr/>
        </p:nvSpPr>
        <p:spPr>
          <a:xfrm>
            <a:off x="311791" y="5452061"/>
            <a:ext cx="6334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</a:rPr>
              <a:t>Remember</a:t>
            </a:r>
            <a:r>
              <a:rPr lang="it-IT" dirty="0"/>
              <a:t>: I can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measure</a:t>
            </a:r>
            <a:r>
              <a:rPr lang="it-IT" dirty="0"/>
              <a:t> cross </a:t>
            </a:r>
            <a:r>
              <a:rPr lang="it-IT" dirty="0" err="1"/>
              <a:t>section</a:t>
            </a:r>
            <a:r>
              <a:rPr lang="it-IT" dirty="0"/>
              <a:t> (</a:t>
            </a:r>
            <a:r>
              <a:rPr lang="it-IT" dirty="0" err="1"/>
              <a:t>amplitude</a:t>
            </a:r>
            <a:r>
              <a:rPr lang="it-IT" dirty="0"/>
              <a:t> </a:t>
            </a:r>
            <a:r>
              <a:rPr lang="it-IT" dirty="0" err="1"/>
              <a:t>squared</a:t>
            </a:r>
            <a:r>
              <a:rPr lang="it-IT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E383D776-CE52-1A82-D0D3-A65D4AAAA69C}"/>
                  </a:ext>
                </a:extLst>
              </p:cNvPr>
              <p:cNvSpPr txBox="1"/>
              <p:nvPr/>
            </p:nvSpPr>
            <p:spPr>
              <a:xfrm>
                <a:off x="2355278" y="3645367"/>
                <a:ext cx="446346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32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3200" i="1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sSup>
                        <m:sSupPr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E383D776-CE52-1A82-D0D3-A65D4AAAA6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278" y="3645367"/>
                <a:ext cx="4463466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7CF2A18-3F2E-506F-92AF-F11E472D976E}"/>
              </a:ext>
            </a:extLst>
          </p:cNvPr>
          <p:cNvSpPr txBox="1"/>
          <p:nvPr/>
        </p:nvSpPr>
        <p:spPr>
          <a:xfrm>
            <a:off x="311791" y="5329333"/>
            <a:ext cx="6978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Partial</a:t>
            </a:r>
            <a:r>
              <a:rPr lang="it-IT" dirty="0"/>
              <a:t> </a:t>
            </a:r>
            <a:r>
              <a:rPr lang="it-IT" dirty="0" err="1"/>
              <a:t>waves</a:t>
            </a:r>
            <a:r>
              <a:rPr lang="it-IT" dirty="0"/>
              <a:t> </a:t>
            </a:r>
            <a:r>
              <a:rPr lang="it-IT" dirty="0" err="1"/>
              <a:t>diagonalize</a:t>
            </a:r>
            <a:r>
              <a:rPr lang="it-IT" dirty="0"/>
              <a:t> </a:t>
            </a:r>
            <a:r>
              <a:rPr lang="it-IT" dirty="0" err="1"/>
              <a:t>unitarity</a:t>
            </a:r>
            <a:r>
              <a:rPr lang="it-IT" dirty="0"/>
              <a:t>: </a:t>
            </a:r>
            <a:r>
              <a:rPr lang="it-IT" dirty="0" err="1"/>
              <a:t>each</a:t>
            </a:r>
            <a:r>
              <a:rPr lang="it-IT" dirty="0"/>
              <a:t> one </a:t>
            </a:r>
            <a:r>
              <a:rPr lang="it-IT" dirty="0" err="1"/>
              <a:t>statisfy</a:t>
            </a:r>
            <a:r>
              <a:rPr lang="it-IT" dirty="0"/>
              <a:t> a separate </a:t>
            </a:r>
            <a:r>
              <a:rPr lang="it-IT" dirty="0" err="1"/>
              <a:t>equation</a:t>
            </a:r>
            <a:br>
              <a:rPr lang="it-IT" dirty="0"/>
            </a:b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partial</a:t>
            </a:r>
            <a:r>
              <a:rPr lang="it-IT" dirty="0"/>
              <a:t> </a:t>
            </a:r>
            <a:r>
              <a:rPr lang="it-IT" dirty="0" err="1"/>
              <a:t>wave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definite </a:t>
            </a:r>
            <a:r>
              <a:rPr lang="it-IT" dirty="0" err="1"/>
              <a:t>orbital</a:t>
            </a:r>
            <a:r>
              <a:rPr lang="it-IT" dirty="0"/>
              <a:t> </a:t>
            </a:r>
            <a:r>
              <a:rPr lang="it-IT" dirty="0" err="1"/>
              <a:t>angular</a:t>
            </a:r>
            <a:r>
              <a:rPr lang="it-IT" dirty="0"/>
              <a:t> </a:t>
            </a:r>
            <a:r>
              <a:rPr lang="it-IT" dirty="0" err="1"/>
              <a:t>momentum</a:t>
            </a:r>
            <a:r>
              <a:rPr lang="it-IT" dirty="0"/>
              <a:t> = spin</a:t>
            </a:r>
          </a:p>
        </p:txBody>
      </p: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12DC860F-33A5-98D9-FAFB-F0E73389DAAE}"/>
              </a:ext>
            </a:extLst>
          </p:cNvPr>
          <p:cNvCxnSpPr>
            <a:cxnSpLocks/>
          </p:cNvCxnSpPr>
          <p:nvPr/>
        </p:nvCxnSpPr>
        <p:spPr>
          <a:xfrm flipH="1" flipV="1">
            <a:off x="4966283" y="4230142"/>
            <a:ext cx="234892" cy="196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7D72D8ED-A1B9-87A7-C01A-9A9B013E713E}"/>
              </a:ext>
            </a:extLst>
          </p:cNvPr>
          <p:cNvSpPr txBox="1"/>
          <p:nvPr/>
        </p:nvSpPr>
        <p:spPr>
          <a:xfrm>
            <a:off x="5172435" y="4305091"/>
            <a:ext cx="2157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space</a:t>
            </a:r>
            <a:r>
              <a:rPr lang="it-IT" dirty="0"/>
              <a:t> (</a:t>
            </a:r>
            <a:r>
              <a:rPr lang="it-IT" dirty="0" err="1"/>
              <a:t>known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958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2" grpId="0"/>
      <p:bldP spid="38" grpId="0"/>
      <p:bldP spid="35" grpId="0"/>
      <p:bldP spid="40" grpId="0"/>
      <p:bldP spid="41" grpId="0"/>
      <p:bldP spid="4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Unitarity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1168106"/>
            <a:ext cx="3801600" cy="20648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38225" y="1363294"/>
            <a:ext cx="264795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36954"/>
            <a:ext cx="3866674" cy="3164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639263" y="3402501"/>
                <a:ext cx="45008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I have different values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it-IT" dirty="0"/>
                  <a:t> across the real axis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9263" y="3402501"/>
                <a:ext cx="4500848" cy="369332"/>
              </a:xfrm>
              <a:prstGeom prst="rect">
                <a:avLst/>
              </a:prstGeom>
              <a:blipFill>
                <a:blip r:embed="rId5"/>
                <a:stretch>
                  <a:fillRect l="-1084" t="-8197" r="-813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257800" y="4300419"/>
                <a:ext cx="1906612" cy="496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Example: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𝑖</m:t>
                    </m:r>
                    <m:rad>
                      <m:radPr>
                        <m:degHide m:val="on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rad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4300419"/>
                <a:ext cx="1906612" cy="496418"/>
              </a:xfrm>
              <a:prstGeom prst="rect">
                <a:avLst/>
              </a:prstGeom>
              <a:blipFill rotWithShape="0">
                <a:blip r:embed="rId7"/>
                <a:stretch>
                  <a:fillRect l="-5128" t="-2439" b="-268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833451" y="4290214"/>
                <a:ext cx="980846" cy="40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rad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3451" y="4290214"/>
                <a:ext cx="980846" cy="40197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787716" y="4744115"/>
                <a:ext cx="1499834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7716" y="4744115"/>
                <a:ext cx="1499834" cy="44262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41811" y="3765574"/>
                <a:ext cx="1402050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11" y="3765574"/>
                <a:ext cx="1402050" cy="44262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11">
            <a:extLst>
              <a:ext uri="{FF2B5EF4-FFF2-40B4-BE49-F238E27FC236}">
                <a16:creationId xmlns:a16="http://schemas.microsoft.com/office/drawing/2014/main" id="{C6F9D2A1-E917-07F2-4B16-ADCF6C137E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36954"/>
            <a:ext cx="3866673" cy="3164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14">
                <a:extLst>
                  <a:ext uri="{FF2B5EF4-FFF2-40B4-BE49-F238E27FC236}">
                    <a16:creationId xmlns:a16="http://schemas.microsoft.com/office/drawing/2014/main" id="{8A2A2C61-28A7-5971-558C-0077C1355236}"/>
                  </a:ext>
                </a:extLst>
              </p:cNvPr>
              <p:cNvSpPr txBox="1"/>
              <p:nvPr/>
            </p:nvSpPr>
            <p:spPr>
              <a:xfrm>
                <a:off x="3381088" y="5040970"/>
                <a:ext cx="1153970" cy="40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rad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14">
                <a:extLst>
                  <a:ext uri="{FF2B5EF4-FFF2-40B4-BE49-F238E27FC236}">
                    <a16:creationId xmlns:a16="http://schemas.microsoft.com/office/drawing/2014/main" id="{8A2A2C61-28A7-5971-558C-0077C1355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088" y="5040970"/>
                <a:ext cx="1153970" cy="40197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19">
                <a:extLst>
                  <a:ext uri="{FF2B5EF4-FFF2-40B4-BE49-F238E27FC236}">
                    <a16:creationId xmlns:a16="http://schemas.microsoft.com/office/drawing/2014/main" id="{034ABD32-3731-0B81-4B04-B5662AB62107}"/>
                  </a:ext>
                </a:extLst>
              </p:cNvPr>
              <p:cNvSpPr/>
              <p:nvPr/>
            </p:nvSpPr>
            <p:spPr>
              <a:xfrm>
                <a:off x="2259766" y="4575526"/>
                <a:ext cx="1279516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Rectangle 19">
                <a:extLst>
                  <a:ext uri="{FF2B5EF4-FFF2-40B4-BE49-F238E27FC236}">
                    <a16:creationId xmlns:a16="http://schemas.microsoft.com/office/drawing/2014/main" id="{034ABD32-3731-0B81-4B04-B5662AB621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766" y="4575526"/>
                <a:ext cx="1279516" cy="44262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0">
                <a:extLst>
                  <a:ext uri="{FF2B5EF4-FFF2-40B4-BE49-F238E27FC236}">
                    <a16:creationId xmlns:a16="http://schemas.microsoft.com/office/drawing/2014/main" id="{C65C91FB-8377-21FA-8AD2-3FF13F1A9859}"/>
                  </a:ext>
                </a:extLst>
              </p:cNvPr>
              <p:cNvSpPr/>
              <p:nvPr/>
            </p:nvSpPr>
            <p:spPr>
              <a:xfrm>
                <a:off x="141810" y="3827521"/>
                <a:ext cx="1228926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Rectangle 20">
                <a:extLst>
                  <a:ext uri="{FF2B5EF4-FFF2-40B4-BE49-F238E27FC236}">
                    <a16:creationId xmlns:a16="http://schemas.microsoft.com/office/drawing/2014/main" id="{C65C91FB-8377-21FA-8AD2-3FF13F1A98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10" y="3827521"/>
                <a:ext cx="1228926" cy="44262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2">
            <a:extLst>
              <a:ext uri="{FF2B5EF4-FFF2-40B4-BE49-F238E27FC236}">
                <a16:creationId xmlns:a16="http://schemas.microsoft.com/office/drawing/2014/main" id="{ED53C694-D5B3-928B-AA61-54433A7849CB}"/>
              </a:ext>
            </a:extLst>
          </p:cNvPr>
          <p:cNvSpPr txBox="1"/>
          <p:nvPr/>
        </p:nvSpPr>
        <p:spPr>
          <a:xfrm>
            <a:off x="4639263" y="5266445"/>
            <a:ext cx="4479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...but I can decide to get the negative solution</a:t>
            </a:r>
          </a:p>
        </p:txBody>
      </p:sp>
      <p:pic>
        <p:nvPicPr>
          <p:cNvPr id="17" name="Picture 10">
            <a:extLst>
              <a:ext uri="{FF2B5EF4-FFF2-40B4-BE49-F238E27FC236}">
                <a16:creationId xmlns:a16="http://schemas.microsoft.com/office/drawing/2014/main" id="{C51AB013-DC59-BCF6-FB9A-2FA385EC8B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50" y="3353920"/>
            <a:ext cx="3866674" cy="3164228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BD475E20-E0D6-614B-21CE-D9FB3AC6F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89" y="3353920"/>
            <a:ext cx="3866674" cy="3164228"/>
          </a:xfrm>
          <a:prstGeom prst="rect">
            <a:avLst/>
          </a:prstGeom>
        </p:spPr>
      </p:pic>
      <p:sp>
        <p:nvSpPr>
          <p:cNvPr id="19" name="TextBox 2">
            <a:extLst>
              <a:ext uri="{FF2B5EF4-FFF2-40B4-BE49-F238E27FC236}">
                <a16:creationId xmlns:a16="http://schemas.microsoft.com/office/drawing/2014/main" id="{269816FE-A263-7D4F-B09E-4695011290A7}"/>
              </a:ext>
            </a:extLst>
          </p:cNvPr>
          <p:cNvSpPr txBox="1"/>
          <p:nvPr/>
        </p:nvSpPr>
        <p:spPr>
          <a:xfrm>
            <a:off x="809625" y="6057900"/>
            <a:ext cx="8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 sheet</a:t>
            </a:r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84CBE89A-DBD0-E715-BD97-5A4E2ABD133C}"/>
              </a:ext>
            </a:extLst>
          </p:cNvPr>
          <p:cNvSpPr txBox="1"/>
          <p:nvPr/>
        </p:nvSpPr>
        <p:spPr>
          <a:xfrm>
            <a:off x="5038725" y="6067973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II sheet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DE320AA8-1CE8-FE80-0363-7CC025823C07}"/>
                  </a:ext>
                </a:extLst>
              </p:cNvPr>
              <p:cNvSpPr txBox="1"/>
              <p:nvPr/>
            </p:nvSpPr>
            <p:spPr>
              <a:xfrm>
                <a:off x="4024224" y="1477107"/>
                <a:ext cx="4662576" cy="9885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DE320AA8-1CE8-FE80-0363-7CC025823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4224" y="1477107"/>
                <a:ext cx="4662576" cy="98854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803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20" grpId="0"/>
      <p:bldP spid="20" grpId="1"/>
      <p:bldP spid="21" grpId="0"/>
      <p:bldP spid="21" grpId="1"/>
      <p:bldP spid="5" grpId="0"/>
      <p:bldP spid="5" grpId="1"/>
      <p:bldP spid="6" grpId="0"/>
      <p:bldP spid="6" grpId="1"/>
      <p:bldP spid="11" grpId="0"/>
      <p:bldP spid="11" grpId="1"/>
      <p:bldP spid="16" grpId="0"/>
      <p:bldP spid="16" grpId="1"/>
      <p:bldP spid="16" grpId="2"/>
      <p:bldP spid="19" grpId="0"/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Unitarity &amp; Pole hunting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30" y="2029510"/>
            <a:ext cx="4122005" cy="32426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684" y="2029510"/>
            <a:ext cx="4122005" cy="32426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3130" y="4902822"/>
            <a:ext cx="8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I sheet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28683" y="4902823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II sheet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4680" y="5422984"/>
            <a:ext cx="63859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Finding resonances means writing analytic amplitude, </a:t>
            </a:r>
            <a:br>
              <a:rPr lang="it-IT" sz="2200" dirty="0"/>
            </a:br>
            <a:r>
              <a:rPr lang="it-IT" sz="2200" dirty="0"/>
              <a:t>and </a:t>
            </a:r>
            <a:r>
              <a:rPr lang="it-IT" sz="2200" dirty="0">
                <a:solidFill>
                  <a:srgbClr val="FF0000"/>
                </a:solidFill>
              </a:rPr>
              <a:t>hunting for poles </a:t>
            </a:r>
            <a:r>
              <a:rPr lang="it-IT" sz="2200" dirty="0"/>
              <a:t>in the complex plane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03745" y="1175947"/>
            <a:ext cx="54255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200" dirty="0"/>
              <a:t>Unitarity creates a </a:t>
            </a:r>
            <a:r>
              <a:rPr lang="it-IT" sz="2200" dirty="0">
                <a:solidFill>
                  <a:srgbClr val="FF0000"/>
                </a:solidFill>
              </a:rPr>
              <a:t>branch cut </a:t>
            </a:r>
            <a:r>
              <a:rPr lang="it-IT" sz="2200" dirty="0"/>
              <a:t>on the real axis,</a:t>
            </a:r>
            <a:br>
              <a:rPr lang="it-IT" sz="2200" dirty="0"/>
            </a:br>
            <a:r>
              <a:rPr lang="it-IT" sz="2200" dirty="0"/>
              <a:t>two sheets continuosly connected</a:t>
            </a:r>
          </a:p>
        </p:txBody>
      </p:sp>
    </p:spTree>
    <p:extLst>
      <p:ext uri="{BB962C8B-B14F-4D97-AF65-F5344CB8AC3E}">
        <p14:creationId xmlns:p14="http://schemas.microsoft.com/office/powerpoint/2010/main" val="33781770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You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shall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not</a:t>
            </a:r>
            <a:r>
              <a:rPr lang="it-IT" sz="3600" dirty="0">
                <a:solidFill>
                  <a:schemeClr val="tx2"/>
                </a:solidFill>
              </a:rPr>
              <a:t> sum!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94B2FBC-8F87-7DC6-8F8D-AD4C1091A902}"/>
              </a:ext>
            </a:extLst>
          </p:cNvPr>
          <p:cNvSpPr txBox="1"/>
          <p:nvPr/>
        </p:nvSpPr>
        <p:spPr>
          <a:xfrm>
            <a:off x="864066" y="1237359"/>
            <a:ext cx="7538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simplest</a:t>
            </a:r>
            <a:r>
              <a:rPr lang="it-IT" sz="2400" dirty="0"/>
              <a:t> </a:t>
            </a:r>
            <a:r>
              <a:rPr lang="it-IT" sz="2400" dirty="0" err="1"/>
              <a:t>ansatz</a:t>
            </a:r>
            <a:r>
              <a:rPr lang="it-IT" sz="2400" dirty="0"/>
              <a:t> for a PW </a:t>
            </a:r>
            <a:r>
              <a:rPr lang="it-IT" sz="2400" dirty="0" err="1"/>
              <a:t>amplitude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the </a:t>
            </a:r>
            <a:r>
              <a:rPr lang="it-IT" sz="2400" dirty="0" err="1"/>
              <a:t>Breit-Wigner</a:t>
            </a:r>
            <a:endParaRPr lang="it-IT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85CC5A44-2E52-49A3-1763-D000386A2302}"/>
                  </a:ext>
                </a:extLst>
              </p:cNvPr>
              <p:cNvSpPr txBox="1"/>
              <p:nvPr/>
            </p:nvSpPr>
            <p:spPr>
              <a:xfrm>
                <a:off x="4547567" y="1970426"/>
                <a:ext cx="3732367" cy="898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85CC5A44-2E52-49A3-1763-D000386A23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567" y="1970426"/>
                <a:ext cx="3732367" cy="8989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6AA4FE8D-F090-BE96-9B7F-219014101B5E}"/>
                  </a:ext>
                </a:extLst>
              </p:cNvPr>
              <p:cNvSpPr txBox="1"/>
              <p:nvPr/>
            </p:nvSpPr>
            <p:spPr>
              <a:xfrm>
                <a:off x="191489" y="3515443"/>
                <a:ext cx="8759736" cy="7133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400" b="0" dirty="0"/>
                  <a:t>Unitarity </a:t>
                </a:r>
                <a:r>
                  <a:rPr lang="it-IT" sz="2400" b="0" dirty="0" err="1"/>
                  <a:t>is</a:t>
                </a:r>
                <a:r>
                  <a:rPr lang="it-IT" sz="2400" b="0" dirty="0"/>
                  <a:t> </a:t>
                </a:r>
                <a:r>
                  <a:rPr lang="it-IT" sz="2400" b="0" dirty="0" err="1"/>
                  <a:t>saturated</a:t>
                </a:r>
                <a:r>
                  <a:rPr lang="it-IT" sz="2400" b="0" dirty="0"/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Im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it-IT" sz="2400">
                        <a:latin typeface="Cambria Math" panose="02040503050406030204" pitchFamily="18" charset="0"/>
                      </a:rPr>
                      <m:t>Im</m:t>
                    </m:r>
                    <m:f>
                      <m:f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p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d>
                                  <m:dPr>
                                    <m:ctrl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6AA4FE8D-F090-BE96-9B7F-219014101B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89" y="3515443"/>
                <a:ext cx="8759736" cy="713337"/>
              </a:xfrm>
              <a:prstGeom prst="rect">
                <a:avLst/>
              </a:prstGeom>
              <a:blipFill>
                <a:blip r:embed="rId4"/>
                <a:stretch>
                  <a:fillRect l="-1044" b="-17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4BE41502-587A-C73A-14DF-AA9FA75E56B5}"/>
              </a:ext>
            </a:extLst>
          </p:cNvPr>
          <p:cNvCxnSpPr/>
          <p:nvPr/>
        </p:nvCxnSpPr>
        <p:spPr>
          <a:xfrm>
            <a:off x="383565" y="1955073"/>
            <a:ext cx="480501" cy="498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DF7FA7AF-301B-2968-447A-37B977413A63}"/>
              </a:ext>
            </a:extLst>
          </p:cNvPr>
          <p:cNvCxnSpPr>
            <a:cxnSpLocks/>
          </p:cNvCxnSpPr>
          <p:nvPr/>
        </p:nvCxnSpPr>
        <p:spPr>
          <a:xfrm flipV="1">
            <a:off x="383565" y="2467173"/>
            <a:ext cx="480501" cy="498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DC791CD1-1225-BD41-1787-54DE862D5A05}"/>
              </a:ext>
            </a:extLst>
          </p:cNvPr>
          <p:cNvCxnSpPr>
            <a:cxnSpLocks/>
          </p:cNvCxnSpPr>
          <p:nvPr/>
        </p:nvCxnSpPr>
        <p:spPr>
          <a:xfrm flipH="1">
            <a:off x="1668479" y="1955073"/>
            <a:ext cx="480501" cy="498892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BB4F4221-2706-2353-76A6-478A57EDEBED}"/>
              </a:ext>
            </a:extLst>
          </p:cNvPr>
          <p:cNvCxnSpPr>
            <a:cxnSpLocks/>
          </p:cNvCxnSpPr>
          <p:nvPr/>
        </p:nvCxnSpPr>
        <p:spPr>
          <a:xfrm flipH="1" flipV="1">
            <a:off x="1668479" y="2467173"/>
            <a:ext cx="480501" cy="498892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A098048B-441D-A733-BC0E-6B830C6B2D7B}"/>
              </a:ext>
            </a:extLst>
          </p:cNvPr>
          <p:cNvCxnSpPr/>
          <p:nvPr/>
        </p:nvCxnSpPr>
        <p:spPr>
          <a:xfrm>
            <a:off x="864066" y="2453965"/>
            <a:ext cx="8044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AB4F7759-E078-519D-863F-3521D4EF21D3}"/>
                  </a:ext>
                </a:extLst>
              </p:cNvPr>
              <p:cNvSpPr txBox="1"/>
              <p:nvPr/>
            </p:nvSpPr>
            <p:spPr>
              <a:xfrm>
                <a:off x="1308539" y="2440758"/>
                <a:ext cx="6478055" cy="9370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AB4F7759-E078-519D-863F-3521D4EF2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8539" y="2440758"/>
                <a:ext cx="6478055" cy="9370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9DD0B329-9956-8698-BF8B-369CCD48E503}"/>
                  </a:ext>
                </a:extLst>
              </p:cNvPr>
              <p:cNvSpPr txBox="1"/>
              <p:nvPr/>
            </p:nvSpPr>
            <p:spPr>
              <a:xfrm>
                <a:off x="1862132" y="3510389"/>
                <a:ext cx="614921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400" b="0" dirty="0"/>
                  <a:t>Unitarity </a:t>
                </a:r>
                <a:r>
                  <a:rPr lang="it-IT" sz="2400" b="0" dirty="0" err="1"/>
                  <a:t>is</a:t>
                </a:r>
                <a:r>
                  <a:rPr lang="it-IT" sz="2400" b="0" dirty="0"/>
                  <a:t> </a:t>
                </a:r>
                <a:r>
                  <a:rPr lang="it-IT" sz="2400" b="0" dirty="0" err="1"/>
                  <a:t>broken</a:t>
                </a:r>
                <a:r>
                  <a:rPr lang="it-IT" sz="2400" b="0" dirty="0"/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Im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9DD0B329-9956-8698-BF8B-369CCD48E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132" y="3510389"/>
                <a:ext cx="6149211" cy="461665"/>
              </a:xfrm>
              <a:prstGeom prst="rect">
                <a:avLst/>
              </a:prstGeom>
              <a:blipFill>
                <a:blip r:embed="rId6"/>
                <a:stretch>
                  <a:fillRect l="-1487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A9EF533-0441-2D18-D31C-0CB8D4FC37C1}"/>
              </a:ext>
            </a:extLst>
          </p:cNvPr>
          <p:cNvSpPr txBox="1"/>
          <p:nvPr/>
        </p:nvSpPr>
        <p:spPr>
          <a:xfrm>
            <a:off x="864066" y="1702035"/>
            <a:ext cx="87597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0" dirty="0" err="1"/>
              <a:t>What</a:t>
            </a:r>
            <a:r>
              <a:rPr lang="it-IT" sz="2400" b="0" dirty="0"/>
              <a:t> </a:t>
            </a:r>
            <a:r>
              <a:rPr lang="it-IT" sz="2400" b="0" dirty="0" err="1"/>
              <a:t>if</a:t>
            </a:r>
            <a:r>
              <a:rPr lang="it-IT" sz="2400" b="0" dirty="0"/>
              <a:t> I </a:t>
            </a:r>
            <a:r>
              <a:rPr lang="it-IT" sz="2400" b="0" dirty="0" err="1"/>
              <a:t>have</a:t>
            </a:r>
            <a:r>
              <a:rPr lang="it-IT" sz="2400" b="0" dirty="0"/>
              <a:t> </a:t>
            </a:r>
            <a:r>
              <a:rPr lang="it-IT" sz="2400" b="0" dirty="0" err="1"/>
              <a:t>two</a:t>
            </a:r>
            <a:r>
              <a:rPr lang="it-IT" sz="2400" b="0" dirty="0"/>
              <a:t> </a:t>
            </a:r>
            <a:r>
              <a:rPr lang="it-IT" sz="2400" b="0" dirty="0" err="1"/>
              <a:t>resonances</a:t>
            </a:r>
            <a:r>
              <a:rPr lang="it-IT" sz="2400" b="0" dirty="0"/>
              <a:t>? Can I </a:t>
            </a:r>
            <a:r>
              <a:rPr lang="it-IT" sz="2400" b="0" dirty="0" err="1"/>
              <a:t>add</a:t>
            </a:r>
            <a:r>
              <a:rPr lang="it-IT" sz="2400" b="0" dirty="0"/>
              <a:t> </a:t>
            </a:r>
            <a:r>
              <a:rPr lang="it-IT" sz="2400" b="0" dirty="0" err="1"/>
              <a:t>two</a:t>
            </a:r>
            <a:r>
              <a:rPr lang="it-IT" sz="2400" b="0" dirty="0"/>
              <a:t> </a:t>
            </a:r>
            <a:r>
              <a:rPr lang="it-IT" sz="2400" b="0" dirty="0" err="1"/>
              <a:t>BWs</a:t>
            </a:r>
            <a:r>
              <a:rPr lang="it-IT" sz="2400" b="0" dirty="0"/>
              <a:t>?</a:t>
            </a:r>
            <a:endParaRPr lang="it-IT" sz="24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899F2B2-CFC4-1A23-8CF0-8CE6706FDCB7}"/>
              </a:ext>
            </a:extLst>
          </p:cNvPr>
          <p:cNvSpPr txBox="1"/>
          <p:nvPr/>
        </p:nvSpPr>
        <p:spPr>
          <a:xfrm>
            <a:off x="250212" y="5202832"/>
            <a:ext cx="7941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Of </a:t>
            </a:r>
            <a:r>
              <a:rPr lang="it-IT" dirty="0" err="1"/>
              <a:t>course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are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stupid</a:t>
            </a:r>
            <a:r>
              <a:rPr lang="it-IT" dirty="0"/>
              <a:t>, </a:t>
            </a:r>
            <a:r>
              <a:rPr lang="it-IT" dirty="0" err="1"/>
              <a:t>this</a:t>
            </a:r>
            <a:r>
              <a:rPr lang="it-IT" dirty="0"/>
              <a:t> works </a:t>
            </a:r>
            <a:r>
              <a:rPr lang="it-IT" dirty="0" err="1"/>
              <a:t>if</a:t>
            </a:r>
            <a:r>
              <a:rPr lang="it-IT" dirty="0"/>
              <a:t> the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resonances</a:t>
            </a:r>
            <a:r>
              <a:rPr lang="it-IT" dirty="0"/>
              <a:t> are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isolated</a:t>
            </a:r>
            <a:r>
              <a:rPr lang="it-IT" dirty="0"/>
              <a:t>.</a:t>
            </a:r>
            <a:br>
              <a:rPr lang="it-IT" dirty="0"/>
            </a:br>
            <a:r>
              <a:rPr lang="it-IT" dirty="0" err="1"/>
              <a:t>Unfortunately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no </a:t>
            </a:r>
            <a:r>
              <a:rPr lang="it-IT" dirty="0" err="1"/>
              <a:t>simple</a:t>
            </a:r>
            <a:r>
              <a:rPr lang="it-IT" dirty="0"/>
              <a:t> alternative </a:t>
            </a:r>
            <a:r>
              <a:rPr lang="it-IT" dirty="0" err="1"/>
              <a:t>solution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can work in </a:t>
            </a:r>
            <a:r>
              <a:rPr lang="it-IT" dirty="0" err="1"/>
              <a:t>all</a:t>
            </a:r>
            <a:r>
              <a:rPr lang="it-IT" dirty="0"/>
              <a:t> situation,</a:t>
            </a:r>
            <a:br>
              <a:rPr lang="it-IT" dirty="0"/>
            </a:b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to </a:t>
            </a:r>
            <a:r>
              <a:rPr lang="it-IT" dirty="0" err="1"/>
              <a:t>proceed</a:t>
            </a:r>
            <a:r>
              <a:rPr lang="it-IT" dirty="0"/>
              <a:t> case by case and </a:t>
            </a:r>
            <a:r>
              <a:rPr lang="it-IT" dirty="0" err="1"/>
              <a:t>we</a:t>
            </a:r>
            <a:r>
              <a:rPr lang="it-IT" dirty="0"/>
              <a:t> live on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timescales</a:t>
            </a:r>
            <a:endParaRPr lang="it-IT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12702E9-5766-71DE-FEB1-2F9CF88B51CF}"/>
              </a:ext>
            </a:extLst>
          </p:cNvPr>
          <p:cNvSpPr txBox="1"/>
          <p:nvPr/>
        </p:nvSpPr>
        <p:spPr>
          <a:xfrm>
            <a:off x="268448" y="4648834"/>
            <a:ext cx="86253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b="1" dirty="0"/>
          </a:p>
          <a:p>
            <a:br>
              <a:rPr lang="it-IT" dirty="0"/>
            </a:br>
            <a:r>
              <a:rPr lang="it-IT" dirty="0" err="1"/>
              <a:t>Phases</a:t>
            </a:r>
            <a:r>
              <a:rPr lang="it-IT" dirty="0"/>
              <a:t> take </a:t>
            </a:r>
            <a:r>
              <a:rPr lang="it-IT" dirty="0" err="1"/>
              <a:t>partially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account the </a:t>
            </a:r>
            <a:r>
              <a:rPr lang="it-IT" dirty="0" err="1"/>
              <a:t>modifications</a:t>
            </a:r>
            <a:r>
              <a:rPr lang="it-IT" dirty="0"/>
              <a:t> of </a:t>
            </a:r>
            <a:r>
              <a:rPr lang="it-IT" dirty="0" err="1"/>
              <a:t>unitarity</a:t>
            </a:r>
            <a:r>
              <a:rPr lang="it-IT" dirty="0"/>
              <a:t> due to </a:t>
            </a:r>
            <a:r>
              <a:rPr lang="it-IT" dirty="0" err="1"/>
              <a:t>inelastic</a:t>
            </a:r>
            <a:r>
              <a:rPr lang="it-IT" dirty="0"/>
              <a:t> </a:t>
            </a:r>
            <a:r>
              <a:rPr lang="it-IT" dirty="0" err="1"/>
              <a:t>channels</a:t>
            </a:r>
            <a:r>
              <a:rPr lang="it-IT" dirty="0"/>
              <a:t>.</a:t>
            </a:r>
            <a:br>
              <a:rPr lang="it-IT" dirty="0"/>
            </a:br>
            <a:r>
              <a:rPr lang="it-IT" dirty="0" err="1"/>
              <a:t>However</a:t>
            </a:r>
            <a:r>
              <a:rPr lang="it-IT" dirty="0"/>
              <a:t>, </a:t>
            </a:r>
            <a:r>
              <a:rPr lang="it-IT" dirty="0" err="1"/>
              <a:t>when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shoot</a:t>
            </a:r>
            <a:r>
              <a:rPr lang="it-IT" dirty="0"/>
              <a:t> for </a:t>
            </a:r>
            <a:r>
              <a:rPr lang="it-IT" dirty="0" err="1"/>
              <a:t>precision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need</a:t>
            </a:r>
            <a:r>
              <a:rPr lang="it-IT" dirty="0"/>
              <a:t> </a:t>
            </a:r>
            <a:r>
              <a:rPr lang="it-IT" dirty="0" err="1"/>
              <a:t>better</a:t>
            </a:r>
            <a:r>
              <a:rPr lang="it-IT" dirty="0"/>
              <a:t> </a:t>
            </a:r>
            <a:r>
              <a:rPr lang="it-IT" dirty="0" err="1"/>
              <a:t>ansätze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(</a:t>
            </a:r>
            <a:r>
              <a:rPr lang="it-IT" dirty="0" err="1"/>
              <a:t>will</a:t>
            </a:r>
            <a:r>
              <a:rPr lang="it-IT" dirty="0"/>
              <a:t> show </a:t>
            </a:r>
            <a:r>
              <a:rPr lang="it-IT" dirty="0" err="1"/>
              <a:t>examples</a:t>
            </a:r>
            <a:r>
              <a:rPr lang="it-IT" dirty="0"/>
              <a:t> in the </a:t>
            </a:r>
            <a:r>
              <a:rPr lang="it-IT" dirty="0" err="1"/>
              <a:t>next</a:t>
            </a:r>
            <a:r>
              <a:rPr lang="it-IT" dirty="0"/>
              <a:t> </a:t>
            </a:r>
            <a:r>
              <a:rPr lang="it-IT" dirty="0" err="1"/>
              <a:t>lectures</a:t>
            </a:r>
            <a:r>
              <a:rPr lang="it-IT" dirty="0"/>
              <a:t>)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AD0F366-86F3-A9A4-3D6E-C10F9738448A}"/>
              </a:ext>
            </a:extLst>
          </p:cNvPr>
          <p:cNvSpPr txBox="1"/>
          <p:nvPr/>
        </p:nvSpPr>
        <p:spPr>
          <a:xfrm>
            <a:off x="1568930" y="4598994"/>
            <a:ext cx="59572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/>
              <a:t>But </a:t>
            </a:r>
            <a:r>
              <a:rPr lang="it-IT" b="1" dirty="0" err="1"/>
              <a:t>that’s</a:t>
            </a:r>
            <a:r>
              <a:rPr lang="it-IT" b="1" dirty="0"/>
              <a:t> </a:t>
            </a:r>
            <a:r>
              <a:rPr lang="it-IT" b="1" dirty="0" err="1"/>
              <a:t>precisely</a:t>
            </a:r>
            <a:r>
              <a:rPr lang="it-IT" b="1" dirty="0"/>
              <a:t> </a:t>
            </a:r>
            <a:r>
              <a:rPr lang="it-IT" b="1" dirty="0" err="1"/>
              <a:t>what</a:t>
            </a:r>
            <a:r>
              <a:rPr lang="it-IT" b="1" dirty="0"/>
              <a:t> </a:t>
            </a:r>
            <a:r>
              <a:rPr lang="it-IT" b="1" dirty="0" err="1"/>
              <a:t>experimentalists</a:t>
            </a:r>
            <a:r>
              <a:rPr lang="it-IT" b="1" dirty="0"/>
              <a:t> do! (no offense)</a:t>
            </a:r>
          </a:p>
        </p:txBody>
      </p:sp>
    </p:spTree>
    <p:extLst>
      <p:ext uri="{BB962C8B-B14F-4D97-AF65-F5344CB8AC3E}">
        <p14:creationId xmlns:p14="http://schemas.microsoft.com/office/powerpoint/2010/main" val="266954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24" grpId="0"/>
      <p:bldP spid="25" grpId="0"/>
      <p:bldP spid="26" grpId="0"/>
      <p:bldP spid="17" grpId="0"/>
      <p:bldP spid="17" grpId="1"/>
      <p:bldP spid="27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Exotic </a:t>
                </a:r>
                <a:r>
                  <a:rPr lang="it-IT" sz="3600" dirty="0" err="1"/>
                  <a:t>landscape</a:t>
                </a:r>
                <a:r>
                  <a:rPr lang="it-IT" sz="3600" dirty="0"/>
                  <a:t>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4765" y="486908"/>
            <a:ext cx="5653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Esposito, AP, Polosa, Phys.Rept. 668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JPAC, PPNP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8AEE6A-F86A-4F1B-AE10-F56E8DB99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27" y="1199128"/>
            <a:ext cx="7657925" cy="50118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568855" y="4615417"/>
                <a:ext cx="4915997" cy="947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dirty="0"/>
                  <a:t>A host of </a:t>
                </a:r>
                <a:r>
                  <a:rPr lang="it-IT" dirty="0">
                    <a:solidFill>
                      <a:srgbClr val="FF0000"/>
                    </a:solidFill>
                  </a:rPr>
                  <a:t>unexpected resonances </a:t>
                </a:r>
                <a:r>
                  <a:rPr lang="it-IT" dirty="0"/>
                  <a:t>have appeared</a:t>
                </a:r>
              </a:p>
              <a:p>
                <a:pPr algn="r"/>
                <a:r>
                  <a:rPr lang="it-IT" dirty="0" err="1"/>
                  <a:t>decaying</a:t>
                </a:r>
                <a:r>
                  <a:rPr lang="it-IT" dirty="0"/>
                  <a:t> </a:t>
                </a:r>
                <a:r>
                  <a:rPr lang="it-IT" dirty="0" err="1"/>
                  <a:t>mostly</a:t>
                </a:r>
                <a:r>
                  <a:rPr lang="it-IT" dirty="0"/>
                  <a:t> </a:t>
                </a:r>
                <a:r>
                  <a:rPr lang="it-IT" dirty="0" err="1"/>
                  <a:t>into</a:t>
                </a:r>
                <a:r>
                  <a:rPr lang="it-IT" dirty="0"/>
                  <a:t> </a:t>
                </a:r>
                <a:r>
                  <a:rPr lang="it-IT" dirty="0" err="1"/>
                  <a:t>charmonium</a:t>
                </a:r>
                <a:r>
                  <a:rPr lang="it-IT" dirty="0"/>
                  <a:t> + light</a:t>
                </a:r>
                <a:br>
                  <a:rPr lang="it-IT" dirty="0"/>
                </a:br>
                <a:r>
                  <a:rPr lang="it-IT" dirty="0" err="1">
                    <a:solidFill>
                      <a:srgbClr val="0000FF"/>
                    </a:solidFill>
                  </a:rPr>
                  <a:t>Hardly</a:t>
                </a:r>
                <a:r>
                  <a:rPr lang="it-IT" dirty="0">
                    <a:solidFill>
                      <a:srgbClr val="0000FF"/>
                    </a:solidFill>
                  </a:rPr>
                  <a:t> reconciled </a:t>
                </a:r>
                <a:r>
                  <a:rPr lang="it-IT" dirty="0"/>
                  <a:t>with </a:t>
                </a:r>
                <a:r>
                  <a:rPr lang="it-IT" dirty="0" err="1"/>
                  <a:t>usual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dirty="0"/>
                  <a:t> pheno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855" y="4615417"/>
                <a:ext cx="4915997" cy="947760"/>
              </a:xfrm>
              <a:prstGeom prst="rect">
                <a:avLst/>
              </a:prstGeom>
              <a:blipFill>
                <a:blip r:embed="rId5"/>
                <a:stretch>
                  <a:fillRect t="-3205" r="-991" b="-64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23965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302218" y="673054"/>
            <a:ext cx="3642780" cy="261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Hybrid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18" y="3262649"/>
            <a:ext cx="3645840" cy="25441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39328" y="5691518"/>
            <a:ext cx="2566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Small signal in data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621" y="3661081"/>
            <a:ext cx="494522" cy="49452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104567" y="1934217"/>
            <a:ext cx="2052746" cy="2011402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1774822" y="3105004"/>
                <a:ext cx="712237" cy="71223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4822" y="3105004"/>
                <a:ext cx="712237" cy="712237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 rot="2133737" flipH="1">
            <a:off x="1923223" y="2418525"/>
            <a:ext cx="1080689" cy="419130"/>
            <a:chOff x="2856975" y="2759743"/>
            <a:chExt cx="2607154" cy="1011146"/>
          </a:xfrm>
        </p:grpSpPr>
        <p:sp>
          <p:nvSpPr>
            <p:cNvPr id="14" name="Freeform 13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val 14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66CC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3" name="Oval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11"/>
                  <a:stretch>
                    <a:fillRect r="-32955" b="-2247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/>
                <p:cNvSpPr/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4" name="Oval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/>
              <p:cNvSpPr/>
              <p:nvPr/>
            </p:nvSpPr>
            <p:spPr>
              <a:xfrm>
                <a:off x="1239448" y="2400238"/>
                <a:ext cx="702676" cy="702676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7" name="Oval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448" y="2400238"/>
                <a:ext cx="702676" cy="702676"/>
              </a:xfrm>
              <a:prstGeom prst="ellipse">
                <a:avLst/>
              </a:prstGeom>
              <a:blipFill rotWithShape="0">
                <a:blip r:embed="rId13"/>
                <a:stretch>
                  <a:fillRect r="-19167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714121" y="1186491"/>
                <a:ext cx="2071401" cy="924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dirty="0"/>
                  <a:t>Excited gluon,</a:t>
                </a:r>
                <a:br>
                  <a:rPr lang="it-IT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+−</m:t>
                          </m:r>
                        </m:sup>
                      </m:sSup>
                    </m:oMath>
                  </m:oMathPara>
                </a14:m>
                <a:br>
                  <a:rPr lang="it-IT" dirty="0"/>
                </a:br>
                <a:r>
                  <a:rPr lang="it-IT" dirty="0"/>
                  <a:t>mass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4121" y="1186491"/>
                <a:ext cx="2071401" cy="924227"/>
              </a:xfrm>
              <a:prstGeom prst="rect">
                <a:avLst/>
              </a:prstGeom>
              <a:blipFill rotWithShape="0">
                <a:blip r:embed="rId14"/>
                <a:stretch>
                  <a:fillRect l="-5882" t="-3974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8763" y="4191885"/>
                <a:ext cx="4544257" cy="1837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Look for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sz="2400" dirty="0"/>
                  <a:t> state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p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𝑷𝑪</m:t>
                        </m:r>
                      </m:sup>
                    </m:sSup>
                    <m:r>
                      <a:rPr lang="it-IT" sz="2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endParaRPr lang="it-IT" sz="2400" b="1" dirty="0">
                  <a:solidFill>
                    <a:srgbClr val="0000FF"/>
                  </a:solidFill>
                </a:endParaRPr>
              </a:p>
              <a:p>
                <a:r>
                  <a:rPr lang="it-IT" sz="2400" dirty="0"/>
                  <a:t>decaying into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p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63" y="4191885"/>
                <a:ext cx="4544257" cy="1837554"/>
              </a:xfrm>
              <a:prstGeom prst="rect">
                <a:avLst/>
              </a:prstGeom>
              <a:blipFill rotWithShape="0">
                <a:blip r:embed="rId15"/>
                <a:stretch>
                  <a:fillRect l="-2011" t="-19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467" y="673054"/>
            <a:ext cx="3284613" cy="2522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328295" y="2600319"/>
                <a:ext cx="3411945" cy="585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it-IT" sz="1600" dirty="0"/>
                  <a:t>excitation of a quasiparticle?</a:t>
                </a:r>
                <a:br>
                  <a:rPr lang="it-IT" sz="1600" dirty="0"/>
                </a:br>
                <a:r>
                  <a:rPr lang="it-IT" sz="1600" b="1" dirty="0"/>
                  <a:t>→ </a:t>
                </a:r>
                <a:r>
                  <a:rPr lang="it-IT" sz="16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16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16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16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endParaRPr lang="it-IT" sz="16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8295" y="2600319"/>
                <a:ext cx="3411945" cy="585610"/>
              </a:xfrm>
              <a:prstGeom prst="rect">
                <a:avLst/>
              </a:prstGeom>
              <a:blipFill rotWithShape="0">
                <a:blip r:embed="rId17"/>
                <a:stretch>
                  <a:fillRect l="-893" t="-3125" b="-135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6291804" y="725573"/>
            <a:ext cx="97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J. Dudek</a:t>
            </a:r>
          </a:p>
        </p:txBody>
      </p:sp>
    </p:spTree>
    <p:extLst>
      <p:ext uri="{BB962C8B-B14F-4D97-AF65-F5344CB8AC3E}">
        <p14:creationId xmlns:p14="http://schemas.microsoft.com/office/powerpoint/2010/main" val="4477733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Two hybrid states???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" y="1078295"/>
            <a:ext cx="3747241" cy="26267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" y="3623290"/>
            <a:ext cx="3747241" cy="26193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0" t="41383" r="31977" b="29773"/>
          <a:stretch/>
        </p:blipFill>
        <p:spPr>
          <a:xfrm>
            <a:off x="4133460" y="1105716"/>
            <a:ext cx="4874686" cy="20525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41551" r="31738" b="27247"/>
          <a:stretch/>
        </p:blipFill>
        <p:spPr>
          <a:xfrm>
            <a:off x="4149671" y="4110135"/>
            <a:ext cx="4842263" cy="21915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133460" y="3220128"/>
                <a:ext cx="5029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Neither lattice nor models predict two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r>
                  <a:rPr lang="it-IT" sz="2400" dirty="0"/>
                  <a:t> states in this region!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460" y="3220128"/>
                <a:ext cx="5029200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818" t="-5839" r="-970" b="-153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3">
                <a:extLst>
                  <a:ext uri="{FF2B5EF4-FFF2-40B4-BE49-F238E27FC236}">
                    <a16:creationId xmlns:a16="http://schemas.microsoft.com/office/drawing/2014/main" id="{874A24AC-44C2-15AA-8157-EEC1DE57FD0B}"/>
                  </a:ext>
                </a:extLst>
              </p:cNvPr>
              <p:cNvSpPr txBox="1"/>
              <p:nvPr/>
            </p:nvSpPr>
            <p:spPr>
              <a:xfrm>
                <a:off x="4208106" y="4721290"/>
                <a:ext cx="4746684" cy="1200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A hybrid meson (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r>
                  <a:rPr lang="it-IT" dirty="0"/>
                  <a:t>) cannot decay into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br>
                  <a:rPr lang="it-IT" dirty="0"/>
                </a:br>
                <a:r>
                  <a:rPr lang="it-IT" dirty="0"/>
                  <a:t>in the SU(3) limit</a:t>
                </a:r>
              </a:p>
              <a:p>
                <a:endParaRPr lang="it-IT" dirty="0"/>
              </a:p>
              <a:p>
                <a:r>
                  <a:rPr lang="it-IT" dirty="0"/>
                  <a:t>Tetraquark (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⊕</m:t>
                    </m:r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</m:acc>
                  </m:oMath>
                </a14:m>
                <a:r>
                  <a:rPr lang="it-IT" dirty="0"/>
                  <a:t>)? Requires doubly charged</a:t>
                </a:r>
              </a:p>
            </p:txBody>
          </p:sp>
        </mc:Choice>
        <mc:Fallback xmlns="">
          <p:sp>
            <p:nvSpPr>
              <p:cNvPr id="10" name="TextBox 13">
                <a:extLst>
                  <a:ext uri="{FF2B5EF4-FFF2-40B4-BE49-F238E27FC236}">
                    <a16:creationId xmlns:a16="http://schemas.microsoft.com/office/drawing/2014/main" id="{874A24AC-44C2-15AA-8157-EEC1DE57F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106" y="4721290"/>
                <a:ext cx="4746684" cy="1200906"/>
              </a:xfrm>
              <a:prstGeom prst="rect">
                <a:avLst/>
              </a:prstGeom>
              <a:blipFill>
                <a:blip r:embed="rId8"/>
                <a:stretch>
                  <a:fillRect l="-1027" t="-2538" r="-257" b="-76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617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Data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3600" dirty="0"/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554"/>
            <a:ext cx="9143999" cy="40768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blipFill rotWithShape="0">
                <a:blip r:embed="rId11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blipFill rotWithShape="0"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4">
            <a:extLst>
              <a:ext uri="{FF2B5EF4-FFF2-40B4-BE49-F238E27FC236}">
                <a16:creationId xmlns:a16="http://schemas.microsoft.com/office/drawing/2014/main" id="{8C357FDB-280D-DF20-742D-B93B5CF6CC8E}"/>
              </a:ext>
            </a:extLst>
          </p:cNvPr>
          <p:cNvGrpSpPr/>
          <p:nvPr/>
        </p:nvGrpSpPr>
        <p:grpSpPr>
          <a:xfrm>
            <a:off x="7691495" y="972477"/>
            <a:ext cx="1111073" cy="369332"/>
            <a:chOff x="7691495" y="972477"/>
            <a:chExt cx="1111073" cy="369332"/>
          </a:xfrm>
        </p:grpSpPr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097446A9-543C-8C86-31AE-C55988A3FEB6}"/>
                </a:ext>
              </a:extLst>
            </p:cNvPr>
            <p:cNvSpPr txBox="1"/>
            <p:nvPr/>
          </p:nvSpPr>
          <p:spPr>
            <a:xfrm>
              <a:off x="7691495" y="972477"/>
              <a:ext cx="1111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(       data)</a:t>
              </a:r>
            </a:p>
          </p:txBody>
        </p:sp>
        <p:pic>
          <p:nvPicPr>
            <p:cNvPr id="21" name="Picture 18">
              <a:extLst>
                <a:ext uri="{FF2B5EF4-FFF2-40B4-BE49-F238E27FC236}">
                  <a16:creationId xmlns:a16="http://schemas.microsoft.com/office/drawing/2014/main" id="{DA4C0885-44D4-041E-21EC-FF9789EAF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817" y="1009374"/>
              <a:ext cx="306911" cy="3069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52355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647131" y="2506072"/>
            <a:ext cx="5480572" cy="202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31" y="2787481"/>
            <a:ext cx="5480572" cy="167707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305800" y="47459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blipFill rotWithShape="0"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blipFill rotWithShape="0">
                <a:blip r:embed="rId5"/>
                <a:stretch>
                  <a:fillRect r="-775" b="-154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/>
                  <a:t> contains all the Final State Interactions constrained by unitarity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</a:t>
                </a:r>
                <a:r>
                  <a:rPr lang="it-IT" sz="2400" dirty="0">
                    <a:solidFill>
                      <a:srgbClr val="FF0000"/>
                    </a:solidFill>
                  </a:rPr>
                  <a:t>universal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368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H="1" flipV="1">
            <a:off x="1855383" y="3823222"/>
            <a:ext cx="10739" cy="7490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Amplitudes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10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We build the partial wave amplitudes according to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lit/>
                      </m:rP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2200" dirty="0">
                    <a:solidFill>
                      <a:srgbClr val="FF0000"/>
                    </a:solidFill>
                  </a:rPr>
                  <a:t> method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blipFill rotWithShape="0">
                <a:blip r:embed="rId13"/>
                <a:stretch>
                  <a:fillRect l="-938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5354614" y="1987239"/>
            <a:ext cx="3767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Rodas,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</a:t>
            </a:r>
            <a:r>
              <a:rPr lang="it-IT" i="1" dirty="0">
                <a:solidFill>
                  <a:srgbClr val="C00000"/>
                </a:solidFill>
              </a:rPr>
              <a:t>, </a:t>
            </a:r>
            <a:r>
              <a:rPr lang="it-IT" dirty="0">
                <a:solidFill>
                  <a:srgbClr val="C00000"/>
                </a:solidFill>
              </a:rPr>
              <a:t>PRL</a:t>
            </a:r>
            <a:endParaRPr lang="it-IT" dirty="0"/>
          </a:p>
        </p:txBody>
      </p:sp>
      <p:sp>
        <p:nvSpPr>
          <p:cNvPr id="44" name="Rectangle 43"/>
          <p:cNvSpPr/>
          <p:nvPr/>
        </p:nvSpPr>
        <p:spPr>
          <a:xfrm>
            <a:off x="2068532" y="1652761"/>
            <a:ext cx="7053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Jackura, Mikhasenko, 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 &amp; COMPASS), PLB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background physics, </a:t>
                </a:r>
                <a:r>
                  <a:rPr lang="it-IT" sz="2400" dirty="0">
                    <a:solidFill>
                      <a:srgbClr val="0000FF"/>
                    </a:solidFill>
                  </a:rPr>
                  <a:t>process-dependent, smooth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blipFill rotWithShape="0">
                <a:blip r:embed="rId14"/>
                <a:stretch>
                  <a:fillRect l="-1105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Freeform 47"/>
          <p:cNvSpPr/>
          <p:nvPr/>
        </p:nvSpPr>
        <p:spPr>
          <a:xfrm>
            <a:off x="2349037" y="3210663"/>
            <a:ext cx="1032054" cy="1461211"/>
          </a:xfrm>
          <a:custGeom>
            <a:avLst/>
            <a:gdLst>
              <a:gd name="connsiteX0" fmla="*/ 54321 w 697301"/>
              <a:gd name="connsiteY0" fmla="*/ 1339913 h 1339913"/>
              <a:gd name="connsiteX1" fmla="*/ 697117 w 697301"/>
              <a:gd name="connsiteY1" fmla="*/ 579422 h 1339913"/>
              <a:gd name="connsiteX2" fmla="*/ 0 w 697301"/>
              <a:gd name="connsiteY2" fmla="*/ 0 h 1339913"/>
              <a:gd name="connsiteX3" fmla="*/ 0 w 697301"/>
              <a:gd name="connsiteY3" fmla="*/ 0 h 1339913"/>
              <a:gd name="connsiteX0" fmla="*/ 54321 w 510917"/>
              <a:gd name="connsiteY0" fmla="*/ 1339913 h 1339913"/>
              <a:gd name="connsiteX1" fmla="*/ 510504 w 510917"/>
              <a:gd name="connsiteY1" fmla="*/ 616745 h 1339913"/>
              <a:gd name="connsiteX2" fmla="*/ 0 w 510917"/>
              <a:gd name="connsiteY2" fmla="*/ 0 h 1339913"/>
              <a:gd name="connsiteX3" fmla="*/ 0 w 510917"/>
              <a:gd name="connsiteY3" fmla="*/ 0 h 1339913"/>
              <a:gd name="connsiteX0" fmla="*/ 54321 w 436653"/>
              <a:gd name="connsiteY0" fmla="*/ 1339913 h 1339913"/>
              <a:gd name="connsiteX1" fmla="*/ 435859 w 436653"/>
              <a:gd name="connsiteY1" fmla="*/ 616745 h 1339913"/>
              <a:gd name="connsiteX2" fmla="*/ 0 w 436653"/>
              <a:gd name="connsiteY2" fmla="*/ 0 h 1339913"/>
              <a:gd name="connsiteX3" fmla="*/ 0 w 436653"/>
              <a:gd name="connsiteY3" fmla="*/ 0 h 1339913"/>
              <a:gd name="connsiteX0" fmla="*/ 390223 w 772555"/>
              <a:gd name="connsiteY0" fmla="*/ 1479872 h 1479872"/>
              <a:gd name="connsiteX1" fmla="*/ 771761 w 772555"/>
              <a:gd name="connsiteY1" fmla="*/ 756704 h 1479872"/>
              <a:gd name="connsiteX2" fmla="*/ 335902 w 772555"/>
              <a:gd name="connsiteY2" fmla="*/ 139959 h 1479872"/>
              <a:gd name="connsiteX3" fmla="*/ 0 w 772555"/>
              <a:gd name="connsiteY3" fmla="*/ 0 h 1479872"/>
              <a:gd name="connsiteX0" fmla="*/ 660811 w 1043143"/>
              <a:gd name="connsiteY0" fmla="*/ 1339913 h 1339913"/>
              <a:gd name="connsiteX1" fmla="*/ 1042349 w 1043143"/>
              <a:gd name="connsiteY1" fmla="*/ 616745 h 1339913"/>
              <a:gd name="connsiteX2" fmla="*/ 606490 w 1043143"/>
              <a:gd name="connsiteY2" fmla="*/ 0 h 1339913"/>
              <a:gd name="connsiteX3" fmla="*/ 0 w 1043143"/>
              <a:gd name="connsiteY3" fmla="*/ 65315 h 1339913"/>
              <a:gd name="connsiteX0" fmla="*/ 660811 w 1044090"/>
              <a:gd name="connsiteY0" fmla="*/ 1274598 h 1274598"/>
              <a:gd name="connsiteX1" fmla="*/ 1042349 w 1044090"/>
              <a:gd name="connsiteY1" fmla="*/ 551430 h 1274598"/>
              <a:gd name="connsiteX2" fmla="*/ 811764 w 1044090"/>
              <a:gd name="connsiteY2" fmla="*/ 18660 h 1274598"/>
              <a:gd name="connsiteX3" fmla="*/ 0 w 1044090"/>
              <a:gd name="connsiteY3" fmla="*/ 0 h 1274598"/>
              <a:gd name="connsiteX0" fmla="*/ 660811 w 1055058"/>
              <a:gd name="connsiteY0" fmla="*/ 1274598 h 1274598"/>
              <a:gd name="connsiteX1" fmla="*/ 1042349 w 1055058"/>
              <a:gd name="connsiteY1" fmla="*/ 551430 h 1274598"/>
              <a:gd name="connsiteX2" fmla="*/ 811764 w 1055058"/>
              <a:gd name="connsiteY2" fmla="*/ 18660 h 1274598"/>
              <a:gd name="connsiteX3" fmla="*/ 0 w 1055058"/>
              <a:gd name="connsiteY3" fmla="*/ 0 h 1274598"/>
              <a:gd name="connsiteX0" fmla="*/ 660811 w 1055058"/>
              <a:gd name="connsiteY0" fmla="*/ 1299840 h 1299840"/>
              <a:gd name="connsiteX1" fmla="*/ 1042349 w 1055058"/>
              <a:gd name="connsiteY1" fmla="*/ 576672 h 1299840"/>
              <a:gd name="connsiteX2" fmla="*/ 811764 w 1055058"/>
              <a:gd name="connsiteY2" fmla="*/ 43902 h 1299840"/>
              <a:gd name="connsiteX3" fmla="*/ 0 w 1055058"/>
              <a:gd name="connsiteY3" fmla="*/ 25242 h 1299840"/>
              <a:gd name="connsiteX0" fmla="*/ 660811 w 1066461"/>
              <a:gd name="connsiteY0" fmla="*/ 1367334 h 1367334"/>
              <a:gd name="connsiteX1" fmla="*/ 1042349 w 1066461"/>
              <a:gd name="connsiteY1" fmla="*/ 644166 h 1367334"/>
              <a:gd name="connsiteX2" fmla="*/ 849086 w 1066461"/>
              <a:gd name="connsiteY2" fmla="*/ 27420 h 1367334"/>
              <a:gd name="connsiteX3" fmla="*/ 0 w 1066461"/>
              <a:gd name="connsiteY3" fmla="*/ 92736 h 1367334"/>
              <a:gd name="connsiteX0" fmla="*/ 660811 w 1043680"/>
              <a:gd name="connsiteY0" fmla="*/ 1367334 h 1367334"/>
              <a:gd name="connsiteX1" fmla="*/ 1042349 w 1043680"/>
              <a:gd name="connsiteY1" fmla="*/ 644166 h 1367334"/>
              <a:gd name="connsiteX2" fmla="*/ 727788 w 1043680"/>
              <a:gd name="connsiteY2" fmla="*/ 27420 h 1367334"/>
              <a:gd name="connsiteX3" fmla="*/ 0 w 1043680"/>
              <a:gd name="connsiteY3" fmla="*/ 92736 h 1367334"/>
              <a:gd name="connsiteX0" fmla="*/ 660811 w 922528"/>
              <a:gd name="connsiteY0" fmla="*/ 1368020 h 1368020"/>
              <a:gd name="connsiteX1" fmla="*/ 921051 w 922528"/>
              <a:gd name="connsiteY1" fmla="*/ 644852 h 1368020"/>
              <a:gd name="connsiteX2" fmla="*/ 727788 w 922528"/>
              <a:gd name="connsiteY2" fmla="*/ 28106 h 1368020"/>
              <a:gd name="connsiteX3" fmla="*/ 0 w 922528"/>
              <a:gd name="connsiteY3" fmla="*/ 93422 h 1368020"/>
              <a:gd name="connsiteX0" fmla="*/ 660811 w 937974"/>
              <a:gd name="connsiteY0" fmla="*/ 1368020 h 1368020"/>
              <a:gd name="connsiteX1" fmla="*/ 921051 w 937974"/>
              <a:gd name="connsiteY1" fmla="*/ 644852 h 1368020"/>
              <a:gd name="connsiteX2" fmla="*/ 727788 w 937974"/>
              <a:gd name="connsiteY2" fmla="*/ 28106 h 1368020"/>
              <a:gd name="connsiteX3" fmla="*/ 0 w 937974"/>
              <a:gd name="connsiteY3" fmla="*/ 93422 h 1368020"/>
              <a:gd name="connsiteX0" fmla="*/ 660811 w 923632"/>
              <a:gd name="connsiteY0" fmla="*/ 1288616 h 1288616"/>
              <a:gd name="connsiteX1" fmla="*/ 921051 w 923632"/>
              <a:gd name="connsiteY1" fmla="*/ 565448 h 1288616"/>
              <a:gd name="connsiteX2" fmla="*/ 699796 w 923632"/>
              <a:gd name="connsiteY2" fmla="*/ 51339 h 1288616"/>
              <a:gd name="connsiteX3" fmla="*/ 0 w 923632"/>
              <a:gd name="connsiteY3" fmla="*/ 14018 h 1288616"/>
              <a:gd name="connsiteX0" fmla="*/ 660811 w 931810"/>
              <a:gd name="connsiteY0" fmla="*/ 1274598 h 1274598"/>
              <a:gd name="connsiteX1" fmla="*/ 921051 w 931810"/>
              <a:gd name="connsiteY1" fmla="*/ 551430 h 1274598"/>
              <a:gd name="connsiteX2" fmla="*/ 587828 w 931810"/>
              <a:gd name="connsiteY2" fmla="*/ 251925 h 1274598"/>
              <a:gd name="connsiteX3" fmla="*/ 0 w 931810"/>
              <a:gd name="connsiteY3" fmla="*/ 0 h 1274598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45085"/>
              <a:gd name="connsiteY0" fmla="*/ 1395896 h 1395896"/>
              <a:gd name="connsiteX1" fmla="*/ 893059 w 945085"/>
              <a:gd name="connsiteY1" fmla="*/ 672728 h 1395896"/>
              <a:gd name="connsiteX2" fmla="*/ 0 w 945085"/>
              <a:gd name="connsiteY2" fmla="*/ 0 h 1395896"/>
              <a:gd name="connsiteX0" fmla="*/ 866084 w 1059031"/>
              <a:gd name="connsiteY0" fmla="*/ 1461211 h 1461211"/>
              <a:gd name="connsiteX1" fmla="*/ 893059 w 1059031"/>
              <a:gd name="connsiteY1" fmla="*/ 672728 h 1461211"/>
              <a:gd name="connsiteX2" fmla="*/ 0 w 1059031"/>
              <a:gd name="connsiteY2" fmla="*/ 0 h 1461211"/>
              <a:gd name="connsiteX0" fmla="*/ 866084 w 996729"/>
              <a:gd name="connsiteY0" fmla="*/ 1461211 h 1461211"/>
              <a:gd name="connsiteX1" fmla="*/ 893059 w 996729"/>
              <a:gd name="connsiteY1" fmla="*/ 672728 h 1461211"/>
              <a:gd name="connsiteX2" fmla="*/ 0 w 996729"/>
              <a:gd name="connsiteY2" fmla="*/ 0 h 1461211"/>
              <a:gd name="connsiteX0" fmla="*/ 996713 w 1081436"/>
              <a:gd name="connsiteY0" fmla="*/ 1461211 h 1461211"/>
              <a:gd name="connsiteX1" fmla="*/ 893059 w 1081436"/>
              <a:gd name="connsiteY1" fmla="*/ 672728 h 1461211"/>
              <a:gd name="connsiteX2" fmla="*/ 0 w 1081436"/>
              <a:gd name="connsiteY2" fmla="*/ 0 h 1461211"/>
              <a:gd name="connsiteX0" fmla="*/ 996713 w 1032054"/>
              <a:gd name="connsiteY0" fmla="*/ 1461211 h 1461211"/>
              <a:gd name="connsiteX1" fmla="*/ 893059 w 1032054"/>
              <a:gd name="connsiteY1" fmla="*/ 672728 h 1461211"/>
              <a:gd name="connsiteX2" fmla="*/ 0 w 1032054"/>
              <a:gd name="connsiteY2" fmla="*/ 0 h 146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2054" h="1461211">
                <a:moveTo>
                  <a:pt x="996713" y="1461211"/>
                </a:moveTo>
                <a:cubicBezTo>
                  <a:pt x="1052049" y="1136640"/>
                  <a:pt x="1059178" y="916263"/>
                  <a:pt x="893059" y="672728"/>
                </a:cubicBezTo>
                <a:cubicBezTo>
                  <a:pt x="726940" y="429193"/>
                  <a:pt x="186054" y="140152"/>
                  <a:pt x="0" y="0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991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" grpId="0"/>
      <p:bldP spid="47" grpId="0"/>
      <p:bldP spid="4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8" t="19129" r="65765" b="59573"/>
          <a:stretch/>
        </p:blipFill>
        <p:spPr>
          <a:xfrm>
            <a:off x="134695" y="4552523"/>
            <a:ext cx="1386196" cy="1018520"/>
          </a:xfrm>
          <a:prstGeom prst="rect">
            <a:avLst/>
          </a:prstGeom>
        </p:spPr>
      </p:pic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" b="83551"/>
          <a:stretch/>
        </p:blipFill>
        <p:spPr>
          <a:xfrm>
            <a:off x="1093968" y="2097489"/>
            <a:ext cx="6862757" cy="922700"/>
          </a:xfrm>
          <a:prstGeom prst="rect">
            <a:avLst/>
          </a:prstGeom>
        </p:spPr>
      </p:pic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Coupled channel: the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43248" r="15210" b="37559"/>
          <a:stretch/>
        </p:blipFill>
        <p:spPr>
          <a:xfrm>
            <a:off x="457200" y="3178309"/>
            <a:ext cx="4898571" cy="10766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3" t="53606" r="20489" b="30884"/>
          <a:stretch/>
        </p:blipFill>
        <p:spPr>
          <a:xfrm>
            <a:off x="5345429" y="4649765"/>
            <a:ext cx="3548497" cy="906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0833" y="1326103"/>
                <a:ext cx="82609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Two channels,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𝜂𝜋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/>
                  <a:t>		Two waves,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dirty="0"/>
                  <a:t>	37 fit parameters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33" y="1326103"/>
                <a:ext cx="8260979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590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5084106" y="936038"/>
            <a:ext cx="4059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A. Rodas,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 PRL122, 042002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8" t="19129" r="10204" b="59573"/>
          <a:stretch/>
        </p:blipFill>
        <p:spPr>
          <a:xfrm>
            <a:off x="1515600" y="4552523"/>
            <a:ext cx="3091543" cy="101852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626359" y="3245560"/>
            <a:ext cx="3441441" cy="11285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1 </a:t>
            </a:r>
            <a:r>
              <a:rPr lang="it-IT" i="1" dirty="0">
                <a:solidFill>
                  <a:srgbClr val="FF0000"/>
                </a:solidFill>
              </a:rPr>
              <a:t>K</a:t>
            </a:r>
            <a:r>
              <a:rPr lang="it-IT" dirty="0">
                <a:solidFill>
                  <a:srgbClr val="FF0000"/>
                </a:solidFill>
              </a:rPr>
              <a:t>-matrix pole for the P-wave</a:t>
            </a:r>
          </a:p>
          <a:p>
            <a:pPr algn="ctr"/>
            <a:r>
              <a:rPr lang="it-IT" dirty="0">
                <a:solidFill>
                  <a:srgbClr val="FF0000"/>
                </a:solidFill>
              </a:rPr>
              <a:t>2 </a:t>
            </a:r>
            <a:r>
              <a:rPr lang="it-IT" i="1" dirty="0">
                <a:solidFill>
                  <a:srgbClr val="FF0000"/>
                </a:solidFill>
              </a:rPr>
              <a:t>K</a:t>
            </a:r>
            <a:r>
              <a:rPr lang="it-IT" dirty="0">
                <a:solidFill>
                  <a:srgbClr val="FF0000"/>
                </a:solidFill>
              </a:rPr>
              <a:t>-matrix poles for the D-wave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988744" y="5677300"/>
                <a:ext cx="7317056" cy="83710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>
                    <a:solidFill>
                      <a:srgbClr val="FF0000"/>
                    </a:solidFill>
                  </a:rPr>
                  <a:t>Left-hand scale (Blatt-Weisskopf radius)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, 3rd order polynomial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p>
                    </m:sSubSup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744" y="5677300"/>
                <a:ext cx="7317056" cy="83710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86232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Fit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3600" dirty="0"/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554"/>
            <a:ext cx="9143999" cy="40768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blipFill rotWithShape="0">
                <a:blip r:embed="rId11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blipFill rotWithShape="0"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DE6BE8F4-B690-61B7-CD2C-4D6C81BA111A}"/>
              </a:ext>
            </a:extLst>
          </p:cNvPr>
          <p:cNvGrpSpPr/>
          <p:nvPr/>
        </p:nvGrpSpPr>
        <p:grpSpPr>
          <a:xfrm>
            <a:off x="7691495" y="972477"/>
            <a:ext cx="1111073" cy="369332"/>
            <a:chOff x="7691495" y="972477"/>
            <a:chExt cx="1111073" cy="36933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00757BA-3016-3710-CE6C-8D83BD55523C}"/>
                </a:ext>
              </a:extLst>
            </p:cNvPr>
            <p:cNvSpPr txBox="1"/>
            <p:nvPr/>
          </p:nvSpPr>
          <p:spPr>
            <a:xfrm>
              <a:off x="7691495" y="972477"/>
              <a:ext cx="1111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(       data)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F4F988B-185F-16DB-B3CC-01DE8820E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817" y="1009374"/>
              <a:ext cx="306911" cy="3069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22414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87" y="1012937"/>
            <a:ext cx="4586400" cy="534013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1011600"/>
            <a:ext cx="4590000" cy="533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327906" y="4393676"/>
                <a:ext cx="1177694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906" y="4393676"/>
                <a:ext cx="1177694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393586" y="3681000"/>
                <a:ext cx="1177695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586" y="3681000"/>
                <a:ext cx="1177695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778796" y="4209010"/>
                <a:ext cx="1177694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8796" y="4209010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166974" y="3999980"/>
                <a:ext cx="1177695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974" y="3999980"/>
                <a:ext cx="1177695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16903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00" y="1011600"/>
            <a:ext cx="4586400" cy="534013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1011600"/>
            <a:ext cx="4590000" cy="533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33190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Final results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4657852"/>
            <a:ext cx="5187820" cy="1215996"/>
            <a:chOff x="186612" y="4619426"/>
            <a:chExt cx="5187820" cy="1215996"/>
          </a:xfrm>
        </p:grpSpPr>
        <p:sp>
          <p:nvSpPr>
            <p:cNvPr id="7" name="Rectangle 6"/>
            <p:cNvSpPr/>
            <p:nvPr/>
          </p:nvSpPr>
          <p:spPr>
            <a:xfrm>
              <a:off x="186612" y="4619426"/>
              <a:ext cx="5187820" cy="1215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43" t="61502" r="-758" b="-628"/>
            <a:stretch/>
          </p:blipFill>
          <p:spPr>
            <a:xfrm>
              <a:off x="265922" y="4682054"/>
              <a:ext cx="5029200" cy="1080329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233"/>
            <a:ext cx="9144000" cy="2937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4432" y="4657852"/>
            <a:ext cx="3847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Agreement with Lattice is restored</a:t>
            </a:r>
            <a:br>
              <a:rPr lang="it-IT" sz="2000" dirty="0"/>
            </a:br>
            <a:endParaRPr lang="it-IT" sz="2000" dirty="0"/>
          </a:p>
          <a:p>
            <a:r>
              <a:rPr lang="it-IT" sz="2000" dirty="0"/>
              <a:t>That’s the </a:t>
            </a:r>
            <a:r>
              <a:rPr lang="it-IT" sz="2000" dirty="0">
                <a:solidFill>
                  <a:srgbClr val="FF0000"/>
                </a:solidFill>
              </a:rPr>
              <a:t>most rigorous</a:t>
            </a:r>
            <a:r>
              <a:rPr lang="it-IT" sz="2000" dirty="0"/>
              <a:t> extraction</a:t>
            </a:r>
            <a:br>
              <a:rPr lang="it-IT" sz="2000" dirty="0"/>
            </a:br>
            <a:r>
              <a:rPr lang="it-IT" sz="2000" dirty="0"/>
              <a:t>of an exotic meson available so far!</a:t>
            </a:r>
          </a:p>
        </p:txBody>
      </p:sp>
    </p:spTree>
    <p:extLst>
      <p:ext uri="{BB962C8B-B14F-4D97-AF65-F5344CB8AC3E}">
        <p14:creationId xmlns:p14="http://schemas.microsoft.com/office/powerpoint/2010/main" val="26853954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158620" y="2419163"/>
            <a:ext cx="4012164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821094" y="3723501"/>
            <a:ext cx="10263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821094" y="3536885"/>
            <a:ext cx="1026367" cy="811763"/>
          </a:xfrm>
          <a:custGeom>
            <a:avLst/>
            <a:gdLst>
              <a:gd name="connsiteX0" fmla="*/ 0 w 1026367"/>
              <a:gd name="connsiteY0" fmla="*/ 811763 h 811763"/>
              <a:gd name="connsiteX1" fmla="*/ 1026367 w 1026367"/>
              <a:gd name="connsiteY1" fmla="*/ 811763 h 811763"/>
              <a:gd name="connsiteX2" fmla="*/ 1026367 w 1026367"/>
              <a:gd name="connsiteY2" fmla="*/ 0 h 811763"/>
              <a:gd name="connsiteX3" fmla="*/ 1026367 w 1026367"/>
              <a:gd name="connsiteY3" fmla="*/ 0 h 81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367" h="811763">
                <a:moveTo>
                  <a:pt x="0" y="811763"/>
                </a:moveTo>
                <a:lnTo>
                  <a:pt x="1026367" y="811763"/>
                </a:lnTo>
                <a:lnTo>
                  <a:pt x="1026367" y="0"/>
                </a:lnTo>
                <a:lnTo>
                  <a:pt x="1026367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6490" y="2676595"/>
            <a:ext cx="2155371" cy="844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Bound and virtual states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104900" y="1358920"/>
                <a:ext cx="639127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Example from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𝑝𝑛</m:t>
                    </m:r>
                  </m:oMath>
                </a14:m>
                <a:r>
                  <a:rPr lang="it-IT" sz="2400" dirty="0"/>
                  <a:t> scattering</a:t>
                </a:r>
                <a:br>
                  <a:rPr lang="it-IT" sz="2400" dirty="0"/>
                </a:br>
                <a:r>
                  <a:rPr lang="it-IT" sz="2400" dirty="0"/>
                  <a:t>Bound state on the real axis 1st sheet (deuteron)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1358920"/>
                <a:ext cx="6391275" cy="830997"/>
              </a:xfrm>
              <a:prstGeom prst="rect">
                <a:avLst/>
              </a:prstGeom>
              <a:blipFill rotWithShape="0">
                <a:blip r:embed="rId3"/>
                <a:stretch>
                  <a:fillRect l="-1430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>
            <a:off x="821094" y="3515095"/>
            <a:ext cx="1026367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1838130" y="3521003"/>
            <a:ext cx="587828" cy="59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821094" y="2676596"/>
            <a:ext cx="0" cy="24278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58620" y="2652425"/>
                <a:ext cx="6955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20" y="2652425"/>
                <a:ext cx="695575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2160036" y="3168622"/>
                <a:ext cx="3516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036" y="3168622"/>
                <a:ext cx="351635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740060" y="4215815"/>
                <a:ext cx="528927" cy="39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0060" y="4215815"/>
                <a:ext cx="528927" cy="39895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739285" y="3618977"/>
                <a:ext cx="528927" cy="39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285" y="3618977"/>
                <a:ext cx="528927" cy="39895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37"/>
          <p:cNvSpPr/>
          <p:nvPr/>
        </p:nvSpPr>
        <p:spPr>
          <a:xfrm>
            <a:off x="4883605" y="2419163"/>
            <a:ext cx="4012164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2" name="Oval 61"/>
          <p:cNvSpPr/>
          <p:nvPr/>
        </p:nvSpPr>
        <p:spPr>
          <a:xfrm>
            <a:off x="6665914" y="3859373"/>
            <a:ext cx="121298" cy="12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Freeform 38"/>
              <p:cNvSpPr/>
              <p:nvPr/>
            </p:nvSpPr>
            <p:spPr>
              <a:xfrm>
                <a:off x="5326809" y="3117486"/>
                <a:ext cx="3125755" cy="1912776"/>
              </a:xfrm>
              <a:custGeom>
                <a:avLst/>
                <a:gdLst>
                  <a:gd name="connsiteX0" fmla="*/ 0 w 3125755"/>
                  <a:gd name="connsiteY0" fmla="*/ 1912776 h 1912776"/>
                  <a:gd name="connsiteX1" fmla="*/ 0 w 3125755"/>
                  <a:gd name="connsiteY1" fmla="*/ 0 h 1912776"/>
                  <a:gd name="connsiteX2" fmla="*/ 3125755 w 3125755"/>
                  <a:gd name="connsiteY2" fmla="*/ 0 h 1912776"/>
                  <a:gd name="connsiteX3" fmla="*/ 3125755 w 3125755"/>
                  <a:gd name="connsiteY3" fmla="*/ 765110 h 1912776"/>
                  <a:gd name="connsiteX4" fmla="*/ 1408923 w 3125755"/>
                  <a:gd name="connsiteY4" fmla="*/ 765110 h 1912776"/>
                  <a:gd name="connsiteX5" fmla="*/ 1352939 w 3125755"/>
                  <a:gd name="connsiteY5" fmla="*/ 802433 h 1912776"/>
                  <a:gd name="connsiteX6" fmla="*/ 1418253 w 3125755"/>
                  <a:gd name="connsiteY6" fmla="*/ 849086 h 1912776"/>
                  <a:gd name="connsiteX7" fmla="*/ 3116425 w 3125755"/>
                  <a:gd name="connsiteY7" fmla="*/ 849086 h 1912776"/>
                  <a:gd name="connsiteX8" fmla="*/ 3116425 w 3125755"/>
                  <a:gd name="connsiteY8" fmla="*/ 1903445 h 1912776"/>
                  <a:gd name="connsiteX9" fmla="*/ 0 w 3125755"/>
                  <a:gd name="connsiteY9" fmla="*/ 1912776 h 19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755" h="1912776">
                    <a:moveTo>
                      <a:pt x="0" y="1912776"/>
                    </a:moveTo>
                    <a:lnTo>
                      <a:pt x="0" y="0"/>
                    </a:lnTo>
                    <a:lnTo>
                      <a:pt x="3125755" y="0"/>
                    </a:lnTo>
                    <a:lnTo>
                      <a:pt x="3125755" y="765110"/>
                    </a:lnTo>
                    <a:lnTo>
                      <a:pt x="1408923" y="765110"/>
                    </a:lnTo>
                    <a:lnTo>
                      <a:pt x="1352939" y="802433"/>
                    </a:lnTo>
                    <a:lnTo>
                      <a:pt x="1418253" y="849086"/>
                    </a:lnTo>
                    <a:lnTo>
                      <a:pt x="3116425" y="849086"/>
                    </a:lnTo>
                    <a:lnTo>
                      <a:pt x="3116425" y="1903445"/>
                    </a:lnTo>
                    <a:lnTo>
                      <a:pt x="0" y="1912776"/>
                    </a:lnTo>
                    <a:close/>
                  </a:path>
                </a:pathLst>
              </a:custGeom>
              <a:solidFill>
                <a:schemeClr val="bg1"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9" name="Freeform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809" y="3117486"/>
                <a:ext cx="3125755" cy="1912776"/>
              </a:xfrm>
              <a:custGeom>
                <a:avLst/>
                <a:gdLst>
                  <a:gd name="connsiteX0" fmla="*/ 0 w 3125755"/>
                  <a:gd name="connsiteY0" fmla="*/ 1912776 h 1912776"/>
                  <a:gd name="connsiteX1" fmla="*/ 0 w 3125755"/>
                  <a:gd name="connsiteY1" fmla="*/ 0 h 1912776"/>
                  <a:gd name="connsiteX2" fmla="*/ 3125755 w 3125755"/>
                  <a:gd name="connsiteY2" fmla="*/ 0 h 1912776"/>
                  <a:gd name="connsiteX3" fmla="*/ 3125755 w 3125755"/>
                  <a:gd name="connsiteY3" fmla="*/ 765110 h 1912776"/>
                  <a:gd name="connsiteX4" fmla="*/ 1408923 w 3125755"/>
                  <a:gd name="connsiteY4" fmla="*/ 765110 h 1912776"/>
                  <a:gd name="connsiteX5" fmla="*/ 1352939 w 3125755"/>
                  <a:gd name="connsiteY5" fmla="*/ 802433 h 1912776"/>
                  <a:gd name="connsiteX6" fmla="*/ 1418253 w 3125755"/>
                  <a:gd name="connsiteY6" fmla="*/ 849086 h 1912776"/>
                  <a:gd name="connsiteX7" fmla="*/ 3116425 w 3125755"/>
                  <a:gd name="connsiteY7" fmla="*/ 849086 h 1912776"/>
                  <a:gd name="connsiteX8" fmla="*/ 3116425 w 3125755"/>
                  <a:gd name="connsiteY8" fmla="*/ 1903445 h 1912776"/>
                  <a:gd name="connsiteX9" fmla="*/ 0 w 3125755"/>
                  <a:gd name="connsiteY9" fmla="*/ 1912776 h 19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755" h="1912776">
                    <a:moveTo>
                      <a:pt x="0" y="1912776"/>
                    </a:moveTo>
                    <a:lnTo>
                      <a:pt x="0" y="0"/>
                    </a:lnTo>
                    <a:lnTo>
                      <a:pt x="3125755" y="0"/>
                    </a:lnTo>
                    <a:lnTo>
                      <a:pt x="3125755" y="765110"/>
                    </a:lnTo>
                    <a:lnTo>
                      <a:pt x="1408923" y="765110"/>
                    </a:lnTo>
                    <a:lnTo>
                      <a:pt x="1352939" y="802433"/>
                    </a:lnTo>
                    <a:lnTo>
                      <a:pt x="1418253" y="849086"/>
                    </a:lnTo>
                    <a:lnTo>
                      <a:pt x="3116425" y="849086"/>
                    </a:lnTo>
                    <a:lnTo>
                      <a:pt x="3116425" y="1903445"/>
                    </a:lnTo>
                    <a:lnTo>
                      <a:pt x="0" y="1912776"/>
                    </a:lnTo>
                    <a:close/>
                  </a:path>
                </a:pathLst>
              </a:cu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/>
          <p:cNvCxnSpPr/>
          <p:nvPr/>
        </p:nvCxnSpPr>
        <p:spPr>
          <a:xfrm>
            <a:off x="6670417" y="3120615"/>
            <a:ext cx="0" cy="168523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5193619" y="3920386"/>
            <a:ext cx="147423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5281127" y="3061024"/>
            <a:ext cx="3219061" cy="2034073"/>
          </a:xfrm>
          <a:custGeom>
            <a:avLst/>
            <a:gdLst>
              <a:gd name="connsiteX0" fmla="*/ 3135085 w 3219061"/>
              <a:gd name="connsiteY0" fmla="*/ 1903445 h 2034073"/>
              <a:gd name="connsiteX1" fmla="*/ 3135085 w 3219061"/>
              <a:gd name="connsiteY1" fmla="*/ 111967 h 2034073"/>
              <a:gd name="connsiteX2" fmla="*/ 102636 w 3219061"/>
              <a:gd name="connsiteY2" fmla="*/ 111967 h 2034073"/>
              <a:gd name="connsiteX3" fmla="*/ 102636 w 3219061"/>
              <a:gd name="connsiteY3" fmla="*/ 0 h 2034073"/>
              <a:gd name="connsiteX4" fmla="*/ 3219061 w 3219061"/>
              <a:gd name="connsiteY4" fmla="*/ 0 h 2034073"/>
              <a:gd name="connsiteX5" fmla="*/ 3219061 w 3219061"/>
              <a:gd name="connsiteY5" fmla="*/ 2034073 h 2034073"/>
              <a:gd name="connsiteX6" fmla="*/ 0 w 3219061"/>
              <a:gd name="connsiteY6" fmla="*/ 2034073 h 2034073"/>
              <a:gd name="connsiteX7" fmla="*/ 0 w 3219061"/>
              <a:gd name="connsiteY7" fmla="*/ 1894114 h 2034073"/>
              <a:gd name="connsiteX8" fmla="*/ 3135085 w 3219061"/>
              <a:gd name="connsiteY8" fmla="*/ 1903445 h 20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9061" h="2034073">
                <a:moveTo>
                  <a:pt x="3135085" y="1903445"/>
                </a:moveTo>
                <a:lnTo>
                  <a:pt x="3135085" y="111967"/>
                </a:lnTo>
                <a:lnTo>
                  <a:pt x="102636" y="111967"/>
                </a:lnTo>
                <a:lnTo>
                  <a:pt x="102636" y="0"/>
                </a:lnTo>
                <a:lnTo>
                  <a:pt x="3219061" y="0"/>
                </a:lnTo>
                <a:lnTo>
                  <a:pt x="3219061" y="2034073"/>
                </a:lnTo>
                <a:lnTo>
                  <a:pt x="0" y="2034073"/>
                </a:lnTo>
                <a:lnTo>
                  <a:pt x="0" y="1894114"/>
                </a:lnTo>
                <a:lnTo>
                  <a:pt x="3135085" y="19034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ctangle 41"/>
          <p:cNvSpPr/>
          <p:nvPr/>
        </p:nvSpPr>
        <p:spPr>
          <a:xfrm>
            <a:off x="5187819" y="3021757"/>
            <a:ext cx="233267" cy="2008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Oval 50"/>
          <p:cNvSpPr/>
          <p:nvPr/>
        </p:nvSpPr>
        <p:spPr>
          <a:xfrm>
            <a:off x="5915747" y="3859373"/>
            <a:ext cx="121298" cy="12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7897921" y="3508780"/>
                <a:ext cx="7085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921" y="3508780"/>
                <a:ext cx="708527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6637764" y="2856725"/>
                <a:ext cx="7098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764" y="2856725"/>
                <a:ext cx="709874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/>
          <p:cNvSpPr txBox="1"/>
          <p:nvPr/>
        </p:nvSpPr>
        <p:spPr>
          <a:xfrm>
            <a:off x="1847461" y="3556216"/>
            <a:ext cx="107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Deuteron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456085" y="3959654"/>
            <a:ext cx="107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Deuteron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pole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427820" y="3962879"/>
            <a:ext cx="1136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Dineutron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pole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104900" y="1351506"/>
            <a:ext cx="639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Decreasing the potential strength,</a:t>
            </a:r>
            <a:br>
              <a:rPr lang="it-IT" sz="2400" dirty="0"/>
            </a:br>
            <a:r>
              <a:rPr lang="it-IT" sz="2400" dirty="0"/>
              <a:t>the pole reaches threshold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104900" y="1358919"/>
            <a:ext cx="639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pole jumps on the 2nd sheet (dineutron),</a:t>
            </a:r>
            <a:br>
              <a:rPr lang="it-IT" sz="2400" dirty="0"/>
            </a:br>
            <a:r>
              <a:rPr lang="it-IT" sz="2400" dirty="0"/>
              <a:t>it becomes a virtual state</a:t>
            </a:r>
          </a:p>
        </p:txBody>
      </p:sp>
    </p:spTree>
    <p:extLst>
      <p:ext uri="{BB962C8B-B14F-4D97-AF65-F5344CB8AC3E}">
        <p14:creationId xmlns:p14="http://schemas.microsoft.com/office/powerpoint/2010/main" val="66088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-3.33333E-6 -0.0377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9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-0.0314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7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0.08212 0.000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3773 L -3.33333E-6 -0.0715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9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00046 L -0.08316 0.0004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6" grpId="0"/>
      <p:bldP spid="36" grpId="0"/>
      <p:bldP spid="37" grpId="0"/>
      <p:bldP spid="62" grpId="0" animBg="1"/>
      <p:bldP spid="62" grpId="1" animBg="1"/>
      <p:bldP spid="51" grpId="0" animBg="1"/>
      <p:bldP spid="51" grpId="1" animBg="1"/>
      <p:bldP spid="63" grpId="0"/>
      <p:bldP spid="64" grpId="0"/>
      <p:bldP spid="65" grpId="0"/>
      <p:bldP spid="66" grpId="0"/>
      <p:bldP spid="66" grpId="1"/>
      <p:bldP spid="6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BEA4DB1-9A2C-4BB7-9A7B-A1C672EB3BF2}"/>
                  </a:ext>
                </a:extLst>
              </p:cNvPr>
              <p:cNvSpPr txBox="1"/>
              <p:nvPr/>
            </p:nvSpPr>
            <p:spPr>
              <a:xfrm>
                <a:off x="310393" y="2673315"/>
                <a:ext cx="8376407" cy="3065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Flavor </a:t>
                </a:r>
                <a:r>
                  <a:rPr lang="it-IT" sz="2400" dirty="0" err="1"/>
                  <a:t>exotics</a:t>
                </a:r>
                <a:r>
                  <a:rPr lang="it-IT" sz="2400" dirty="0"/>
                  <a:t>: e.g. </a:t>
                </a:r>
                <a:r>
                  <a:rPr lang="it-IT" sz="2400" dirty="0" err="1"/>
                  <a:t>doubly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charged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meson</a:t>
                </a:r>
                <a:r>
                  <a:rPr lang="it-IT" sz="2400" dirty="0"/>
                  <a:t>, </a:t>
                </a:r>
                <a:br>
                  <a:rPr lang="it-IT" sz="2400" dirty="0"/>
                </a:br>
                <a:r>
                  <a:rPr lang="it-IT" sz="2400" dirty="0" err="1"/>
                  <a:t>baryon</a:t>
                </a:r>
                <a:r>
                  <a:rPr lang="it-IT" sz="2400" dirty="0"/>
                  <a:t> with positive </a:t>
                </a:r>
                <a:r>
                  <a:rPr lang="it-IT" sz="2400" dirty="0" err="1"/>
                  <a:t>strangeness</a:t>
                </a:r>
                <a:br>
                  <a:rPr lang="it-IT" sz="2400" dirty="0"/>
                </a:br>
                <a:r>
                  <a:rPr lang="it-IT" sz="2400" dirty="0"/>
                  <a:t>Ex.: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it-IT" sz="2400" dirty="0"/>
                  <a:t> ; </a:t>
                </a:r>
                <a:r>
                  <a:rPr lang="it-IT" sz="2400" dirty="0" err="1"/>
                  <a:t>if</a:t>
                </a:r>
                <a:r>
                  <a:rPr lang="it-IT" sz="2400" dirty="0"/>
                  <a:t> OZI rule </a:t>
                </a:r>
                <a:r>
                  <a:rPr lang="it-IT" sz="2400" dirty="0" err="1"/>
                  <a:t>enforced</a:t>
                </a:r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400" dirty="0"/>
                  <a:t>…</a:t>
                </a:r>
              </a:p>
              <a:p>
                <a:pPr marL="285750" indent="-28575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Spin </a:t>
                </a:r>
                <a:r>
                  <a:rPr lang="it-IT" sz="2400" dirty="0" err="1"/>
                  <a:t>exotics</a:t>
                </a:r>
                <a:r>
                  <a:rPr lang="it-IT" sz="2400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not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allowed</a:t>
                </a:r>
                <a:r>
                  <a:rPr lang="it-IT" sz="2400" dirty="0"/>
                  <a:t> in QM</a:t>
                </a:r>
                <a:br>
                  <a:rPr lang="it-IT" sz="2400" dirty="0"/>
                </a:br>
                <a:r>
                  <a:rPr lang="it-IT" sz="2400" dirty="0"/>
                  <a:t>Ex.: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(1600)</m:t>
                    </m:r>
                  </m:oMath>
                </a14:m>
                <a:endParaRPr lang="it-IT" sz="2400" dirty="0"/>
              </a:p>
              <a:p>
                <a:pPr marL="285750" indent="-28575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400" dirty="0" err="1"/>
                  <a:t>Criptoexotics</a:t>
                </a:r>
                <a:r>
                  <a:rPr lang="it-IT" sz="2400" dirty="0"/>
                  <a:t>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allowed</a:t>
                </a:r>
                <a:r>
                  <a:rPr lang="it-IT" sz="2400" dirty="0"/>
                  <a:t>, </a:t>
                </a:r>
                <a:r>
                  <a:rPr lang="it-IT" sz="2400" dirty="0" err="1"/>
                  <a:t>but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properties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not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compatible</a:t>
                </a:r>
                <a:r>
                  <a:rPr lang="it-IT" sz="2400" dirty="0"/>
                  <a:t> </a:t>
                </a:r>
                <a:br>
                  <a:rPr lang="it-IT" sz="2400" dirty="0"/>
                </a:br>
                <a:r>
                  <a:rPr lang="it-IT" sz="2400" dirty="0"/>
                  <a:t>with QM </a:t>
                </a:r>
                <a:r>
                  <a:rPr lang="it-IT" sz="2400" dirty="0" err="1"/>
                  <a:t>expectations</a:t>
                </a:r>
                <a:br>
                  <a:rPr lang="it-IT" sz="2400" dirty="0"/>
                </a:br>
                <a:r>
                  <a:rPr lang="it-IT" sz="2400" dirty="0"/>
                  <a:t>Ex.: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(4260)</m:t>
                    </m:r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400" b="0" i="0" dirty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(1405)</m:t>
                    </m:r>
                  </m:oMath>
                </a14:m>
                <a:r>
                  <a:rPr lang="it-IT" sz="2400" dirty="0"/>
                  <a:t>, </a:t>
                </a:r>
                <a:r>
                  <a:rPr lang="it-IT" sz="2400" dirty="0" err="1"/>
                  <a:t>hybrid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baryons</a:t>
                </a:r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BEA4DB1-9A2C-4BB7-9A7B-A1C672EB3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393" y="2673315"/>
                <a:ext cx="8376407" cy="3065647"/>
              </a:xfrm>
              <a:prstGeom prst="rect">
                <a:avLst/>
              </a:prstGeom>
              <a:blipFill>
                <a:blip r:embed="rId5"/>
                <a:stretch>
                  <a:fillRect l="-1383" t="-3386" b="-37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Definition of </a:t>
            </a:r>
            <a:r>
              <a:rPr lang="it-IT" sz="3600" dirty="0" err="1"/>
              <a:t>exotics</a:t>
            </a:r>
            <a:endParaRPr lang="it-IT" sz="3600" dirty="0"/>
          </a:p>
        </p:txBody>
      </p:sp>
      <p:sp>
        <p:nvSpPr>
          <p:cNvPr id="25" name="Rectangle 2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Hadron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F41FE38-0FED-4AC8-85B4-46E8EFE8EA38}"/>
                  </a:ext>
                </a:extLst>
              </p:cNvPr>
              <p:cNvSpPr txBox="1"/>
              <p:nvPr/>
            </p:nvSpPr>
            <p:spPr>
              <a:xfrm>
                <a:off x="383687" y="1346448"/>
                <a:ext cx="822981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err="1"/>
                  <a:t>Despite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it’s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wrong</a:t>
                </a:r>
                <a:r>
                  <a:rPr lang="it-IT" sz="2400" dirty="0"/>
                  <a:t>, the vaste </a:t>
                </a:r>
                <a:r>
                  <a:rPr lang="it-IT" sz="2400" dirty="0" err="1"/>
                  <a:t>majority</a:t>
                </a:r>
                <a:r>
                  <a:rPr lang="it-IT" sz="2400" dirty="0"/>
                  <a:t> of </a:t>
                </a:r>
                <a:r>
                  <a:rPr lang="it-IT" sz="2400" dirty="0" err="1"/>
                  <a:t>hadrons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obeys</a:t>
                </a:r>
                <a:r>
                  <a:rPr lang="it-IT" sz="2400" dirty="0"/>
                  <a:t> QM</a:t>
                </a:r>
              </a:p>
              <a:p>
                <a:r>
                  <a:rPr lang="it-IT" sz="2400" dirty="0"/>
                  <a:t>Whatever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beyond</a:t>
                </a:r>
                <a:r>
                  <a:rPr lang="it-IT" sz="2400" dirty="0"/>
                  <a:t>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sz="2400" dirty="0"/>
                  <a:t> for </a:t>
                </a:r>
                <a:r>
                  <a:rPr lang="it-IT" sz="2400" dirty="0" err="1"/>
                  <a:t>mesons</a:t>
                </a:r>
                <a:r>
                  <a:rPr lang="it-IT" sz="2400" dirty="0"/>
                  <a:t> and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𝑞𝑞𝑞</m:t>
                    </m:r>
                  </m:oMath>
                </a14:m>
                <a:r>
                  <a:rPr lang="it-IT" sz="2400" dirty="0"/>
                  <a:t> for </a:t>
                </a:r>
                <a:r>
                  <a:rPr lang="it-IT" sz="2400" dirty="0" err="1"/>
                  <a:t>baryons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exotic</a:t>
                </a:r>
                <a:endParaRPr lang="it-IT" sz="2400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F41FE38-0FED-4AC8-85B4-46E8EFE8E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687" y="1346448"/>
                <a:ext cx="8229817" cy="830997"/>
              </a:xfrm>
              <a:prstGeom prst="rect">
                <a:avLst/>
              </a:prstGeom>
              <a:blipFill>
                <a:blip r:embed="rId3"/>
                <a:stretch>
                  <a:fillRect l="-1185" t="-5882" r="-148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71786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Weinberg’s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criterion</a:t>
            </a:r>
            <a:r>
              <a:rPr lang="it-IT" sz="3600" dirty="0">
                <a:solidFill>
                  <a:schemeClr val="tx2"/>
                </a:solidFill>
              </a:rPr>
              <a:t> and </a:t>
            </a:r>
            <a:r>
              <a:rPr lang="it-IT" sz="3600" dirty="0" err="1">
                <a:solidFill>
                  <a:schemeClr val="tx2"/>
                </a:solidFill>
              </a:rPr>
              <a:t>lineshapes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27BA2DFF-8E59-4DFE-F3BF-3F17DB09044F}"/>
                  </a:ext>
                </a:extLst>
              </p:cNvPr>
              <p:cNvSpPr txBox="1"/>
              <p:nvPr/>
            </p:nvSpPr>
            <p:spPr>
              <a:xfrm>
                <a:off x="42726" y="1294101"/>
                <a:ext cx="9101274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Let </a:t>
                </a:r>
                <a:r>
                  <a:rPr lang="it-IT" sz="2400" dirty="0" err="1"/>
                  <a:t>us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imagine</a:t>
                </a:r>
                <a:r>
                  <a:rPr lang="it-IT" sz="2400" dirty="0"/>
                  <a:t> to </a:t>
                </a:r>
                <a:r>
                  <a:rPr lang="it-IT" sz="2400" dirty="0" err="1"/>
                  <a:t>have</a:t>
                </a:r>
                <a:r>
                  <a:rPr lang="it-IT" sz="2400" dirty="0"/>
                  <a:t> a theory with a </a:t>
                </a:r>
                <a:r>
                  <a:rPr lang="it-IT" sz="2400" dirty="0" err="1"/>
                  <a:t>bound</a:t>
                </a:r>
                <a:r>
                  <a:rPr lang="it-IT" sz="2400" dirty="0"/>
                  <a:t> state with a </a:t>
                </a:r>
                <a:r>
                  <a:rPr lang="it-IT" sz="2400" dirty="0" err="1"/>
                  <a:t>binding</a:t>
                </a:r>
                <a:r>
                  <a:rPr lang="it-IT" sz="2400" dirty="0"/>
                  <a:t> </a:t>
                </a:r>
                <a:br>
                  <a:rPr lang="it-IT" sz="2400" dirty="0"/>
                </a:br>
                <a:r>
                  <a:rPr lang="it-IT" sz="2400" dirty="0" err="1"/>
                  <a:t>momentum</a:t>
                </a:r>
                <a:r>
                  <a:rPr lang="it-IT" sz="2400" dirty="0"/>
                  <a:t> </a:t>
                </a:r>
                <a:r>
                  <a:rPr lang="it-IT" sz="2400" dirty="0" err="1"/>
                  <a:t>much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smaller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than</a:t>
                </a:r>
                <a:r>
                  <a:rPr lang="it-IT" sz="2400" dirty="0"/>
                  <a:t> the inverse of the range of the </a:t>
                </a:r>
                <a:r>
                  <a:rPr lang="it-IT" sz="2400" dirty="0" err="1"/>
                  <a:t>potential</a:t>
                </a:r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/>
                  <a:t>The </a:t>
                </a:r>
                <a:r>
                  <a:rPr lang="it-IT" sz="2400" dirty="0" err="1"/>
                  <a:t>potential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just a delta </a:t>
                </a:r>
                <a:r>
                  <a:rPr lang="it-IT" sz="2400" dirty="0" err="1"/>
                  <a:t>function</a:t>
                </a:r>
                <a:r>
                  <a:rPr lang="it-IT" sz="2400" dirty="0"/>
                  <a:t>,</a:t>
                </a:r>
                <a:br>
                  <a:rPr lang="it-IT" sz="2400" dirty="0"/>
                </a:br>
                <a:r>
                  <a:rPr lang="it-IT" sz="2400" dirty="0" err="1"/>
                  <a:t>we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calculate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r>
                      <a:rPr lang="it-IT" sz="240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40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it-IT" sz="2400" dirty="0"/>
                  <a:t> scattering </a:t>
                </a:r>
                <a:r>
                  <a:rPr lang="it-IT" sz="2400" dirty="0" err="1"/>
                  <a:t>amplitude</a:t>
                </a:r>
                <a:endParaRPr lang="it-IT" sz="2400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27BA2DFF-8E59-4DFE-F3BF-3F17DB090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26" y="1294101"/>
                <a:ext cx="9101274" cy="1938992"/>
              </a:xfrm>
              <a:prstGeom prst="rect">
                <a:avLst/>
              </a:prstGeom>
              <a:blipFill>
                <a:blip r:embed="rId3"/>
                <a:stretch>
                  <a:fillRect l="-1005" t="-2516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566E4B63-9A11-3637-A60B-D60CDAFF79F2}"/>
              </a:ext>
            </a:extLst>
          </p:cNvPr>
          <p:cNvCxnSpPr/>
          <p:nvPr/>
        </p:nvCxnSpPr>
        <p:spPr>
          <a:xfrm>
            <a:off x="1141683" y="3537414"/>
            <a:ext cx="746620" cy="7466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F90935C1-3795-151D-BC67-3EB45584DDD5}"/>
              </a:ext>
            </a:extLst>
          </p:cNvPr>
          <p:cNvCxnSpPr>
            <a:cxnSpLocks/>
          </p:cNvCxnSpPr>
          <p:nvPr/>
        </p:nvCxnSpPr>
        <p:spPr>
          <a:xfrm flipV="1">
            <a:off x="1141683" y="3537414"/>
            <a:ext cx="746620" cy="7466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CCBF3DFB-7FBD-0EB6-A5EB-951767EEF131}"/>
              </a:ext>
            </a:extLst>
          </p:cNvPr>
          <p:cNvSpPr/>
          <p:nvPr/>
        </p:nvSpPr>
        <p:spPr>
          <a:xfrm>
            <a:off x="2794314" y="3512247"/>
            <a:ext cx="1157681" cy="687907"/>
          </a:xfrm>
          <a:custGeom>
            <a:avLst/>
            <a:gdLst>
              <a:gd name="connsiteX0" fmla="*/ 0 w 1224396"/>
              <a:gd name="connsiteY0" fmla="*/ 96543 h 784456"/>
              <a:gd name="connsiteX1" fmla="*/ 570451 w 1224396"/>
              <a:gd name="connsiteY1" fmla="*/ 784440 h 784456"/>
              <a:gd name="connsiteX2" fmla="*/ 1149292 w 1224396"/>
              <a:gd name="connsiteY2" fmla="*/ 79765 h 784456"/>
              <a:gd name="connsiteX3" fmla="*/ 1199626 w 1224396"/>
              <a:gd name="connsiteY3" fmla="*/ 46209 h 784456"/>
              <a:gd name="connsiteX0" fmla="*/ 0 w 1149292"/>
              <a:gd name="connsiteY0" fmla="*/ 16778 h 704691"/>
              <a:gd name="connsiteX1" fmla="*/ 570451 w 1149292"/>
              <a:gd name="connsiteY1" fmla="*/ 704675 h 704691"/>
              <a:gd name="connsiteX2" fmla="*/ 1149292 w 1149292"/>
              <a:gd name="connsiteY2" fmla="*/ 0 h 704691"/>
              <a:gd name="connsiteX0" fmla="*/ 0 w 1157681"/>
              <a:gd name="connsiteY0" fmla="*/ 0 h 687907"/>
              <a:gd name="connsiteX1" fmla="*/ 570451 w 1157681"/>
              <a:gd name="connsiteY1" fmla="*/ 687897 h 687907"/>
              <a:gd name="connsiteX2" fmla="*/ 1157681 w 1157681"/>
              <a:gd name="connsiteY2" fmla="*/ 16778 h 68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7681" h="687907">
                <a:moveTo>
                  <a:pt x="0" y="0"/>
                </a:moveTo>
                <a:cubicBezTo>
                  <a:pt x="189451" y="345346"/>
                  <a:pt x="377504" y="685101"/>
                  <a:pt x="570451" y="687897"/>
                </a:cubicBezTo>
                <a:cubicBezTo>
                  <a:pt x="763398" y="690693"/>
                  <a:pt x="1052819" y="139817"/>
                  <a:pt x="1157681" y="1677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32E400DF-ECBD-EF32-8FB2-4C8E909BD6A5}"/>
              </a:ext>
            </a:extLst>
          </p:cNvPr>
          <p:cNvSpPr/>
          <p:nvPr/>
        </p:nvSpPr>
        <p:spPr>
          <a:xfrm flipV="1">
            <a:off x="2794313" y="3526918"/>
            <a:ext cx="1157681" cy="687907"/>
          </a:xfrm>
          <a:custGeom>
            <a:avLst/>
            <a:gdLst>
              <a:gd name="connsiteX0" fmla="*/ 0 w 1224396"/>
              <a:gd name="connsiteY0" fmla="*/ 96543 h 784456"/>
              <a:gd name="connsiteX1" fmla="*/ 570451 w 1224396"/>
              <a:gd name="connsiteY1" fmla="*/ 784440 h 784456"/>
              <a:gd name="connsiteX2" fmla="*/ 1149292 w 1224396"/>
              <a:gd name="connsiteY2" fmla="*/ 79765 h 784456"/>
              <a:gd name="connsiteX3" fmla="*/ 1199626 w 1224396"/>
              <a:gd name="connsiteY3" fmla="*/ 46209 h 784456"/>
              <a:gd name="connsiteX0" fmla="*/ 0 w 1149292"/>
              <a:gd name="connsiteY0" fmla="*/ 16778 h 704691"/>
              <a:gd name="connsiteX1" fmla="*/ 570451 w 1149292"/>
              <a:gd name="connsiteY1" fmla="*/ 704675 h 704691"/>
              <a:gd name="connsiteX2" fmla="*/ 1149292 w 1149292"/>
              <a:gd name="connsiteY2" fmla="*/ 0 h 704691"/>
              <a:gd name="connsiteX0" fmla="*/ 0 w 1157681"/>
              <a:gd name="connsiteY0" fmla="*/ 0 h 687907"/>
              <a:gd name="connsiteX1" fmla="*/ 570451 w 1157681"/>
              <a:gd name="connsiteY1" fmla="*/ 687897 h 687907"/>
              <a:gd name="connsiteX2" fmla="*/ 1157681 w 1157681"/>
              <a:gd name="connsiteY2" fmla="*/ 16778 h 68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7681" h="687907">
                <a:moveTo>
                  <a:pt x="0" y="0"/>
                </a:moveTo>
                <a:cubicBezTo>
                  <a:pt x="189451" y="345346"/>
                  <a:pt x="377504" y="685101"/>
                  <a:pt x="570451" y="687897"/>
                </a:cubicBezTo>
                <a:cubicBezTo>
                  <a:pt x="763398" y="690693"/>
                  <a:pt x="1052819" y="139817"/>
                  <a:pt x="1157681" y="1677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A8B01D4A-CAFC-9097-D8E9-5E4C6D508621}"/>
              </a:ext>
            </a:extLst>
          </p:cNvPr>
          <p:cNvSpPr/>
          <p:nvPr/>
        </p:nvSpPr>
        <p:spPr>
          <a:xfrm>
            <a:off x="4824450" y="3520616"/>
            <a:ext cx="1476462" cy="654361"/>
          </a:xfrm>
          <a:custGeom>
            <a:avLst/>
            <a:gdLst>
              <a:gd name="connsiteX0" fmla="*/ 0 w 1476462"/>
              <a:gd name="connsiteY0" fmla="*/ 8409 h 654361"/>
              <a:gd name="connsiteX1" fmla="*/ 520117 w 1476462"/>
              <a:gd name="connsiteY1" fmla="*/ 629194 h 654361"/>
              <a:gd name="connsiteX2" fmla="*/ 947956 w 1476462"/>
              <a:gd name="connsiteY2" fmla="*/ 20 h 654361"/>
              <a:gd name="connsiteX3" fmla="*/ 1476462 w 1476462"/>
              <a:gd name="connsiteY3" fmla="*/ 654361 h 65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6462" h="654361">
                <a:moveTo>
                  <a:pt x="0" y="8409"/>
                </a:moveTo>
                <a:cubicBezTo>
                  <a:pt x="181062" y="319500"/>
                  <a:pt x="362124" y="630592"/>
                  <a:pt x="520117" y="629194"/>
                </a:cubicBezTo>
                <a:cubicBezTo>
                  <a:pt x="678110" y="627796"/>
                  <a:pt x="788565" y="-4174"/>
                  <a:pt x="947956" y="20"/>
                </a:cubicBezTo>
                <a:cubicBezTo>
                  <a:pt x="1107347" y="4214"/>
                  <a:pt x="1291904" y="329287"/>
                  <a:pt x="1476462" y="65436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7DF6F685-017D-FD61-E4FC-66107CDA25DA}"/>
              </a:ext>
            </a:extLst>
          </p:cNvPr>
          <p:cNvSpPr/>
          <p:nvPr/>
        </p:nvSpPr>
        <p:spPr>
          <a:xfrm flipV="1">
            <a:off x="4824449" y="3512247"/>
            <a:ext cx="1476462" cy="654361"/>
          </a:xfrm>
          <a:custGeom>
            <a:avLst/>
            <a:gdLst>
              <a:gd name="connsiteX0" fmla="*/ 0 w 1476462"/>
              <a:gd name="connsiteY0" fmla="*/ 8409 h 654361"/>
              <a:gd name="connsiteX1" fmla="*/ 520117 w 1476462"/>
              <a:gd name="connsiteY1" fmla="*/ 629194 h 654361"/>
              <a:gd name="connsiteX2" fmla="*/ 947956 w 1476462"/>
              <a:gd name="connsiteY2" fmla="*/ 20 h 654361"/>
              <a:gd name="connsiteX3" fmla="*/ 1476462 w 1476462"/>
              <a:gd name="connsiteY3" fmla="*/ 654361 h 65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6462" h="654361">
                <a:moveTo>
                  <a:pt x="0" y="8409"/>
                </a:moveTo>
                <a:cubicBezTo>
                  <a:pt x="181062" y="319500"/>
                  <a:pt x="362124" y="630592"/>
                  <a:pt x="520117" y="629194"/>
                </a:cubicBezTo>
                <a:cubicBezTo>
                  <a:pt x="678110" y="627796"/>
                  <a:pt x="788565" y="-4174"/>
                  <a:pt x="947956" y="20"/>
                </a:cubicBezTo>
                <a:cubicBezTo>
                  <a:pt x="1107347" y="4214"/>
                  <a:pt x="1291904" y="329287"/>
                  <a:pt x="1476462" y="65436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093A130-F7AA-A424-F2F1-34798A0DE8F2}"/>
              </a:ext>
            </a:extLst>
          </p:cNvPr>
          <p:cNvSpPr txBox="1"/>
          <p:nvPr/>
        </p:nvSpPr>
        <p:spPr>
          <a:xfrm>
            <a:off x="2151138" y="3494512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397F2C6-D249-3F3A-9B93-3D30834F0AB0}"/>
              </a:ext>
            </a:extLst>
          </p:cNvPr>
          <p:cNvSpPr txBox="1"/>
          <p:nvPr/>
        </p:nvSpPr>
        <p:spPr>
          <a:xfrm>
            <a:off x="4203605" y="3493934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86FF29E-C13E-8879-A696-66FD23DDEF56}"/>
              </a:ext>
            </a:extLst>
          </p:cNvPr>
          <p:cNvSpPr txBox="1"/>
          <p:nvPr/>
        </p:nvSpPr>
        <p:spPr>
          <a:xfrm>
            <a:off x="6714751" y="3492778"/>
            <a:ext cx="869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/>
              <p:nvPr/>
            </p:nvSpPr>
            <p:spPr>
              <a:xfrm>
                <a:off x="214065" y="4589201"/>
                <a:ext cx="3057697" cy="941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lit/>
                            </m:rP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ad>
                            <m:radPr>
                              <m:degHide m:val="on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065" y="4589201"/>
                <a:ext cx="3057697" cy="941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/>
              <p:nvPr/>
            </p:nvSpPr>
            <p:spPr>
              <a:xfrm>
                <a:off x="3588433" y="4837871"/>
                <a:ext cx="5368954" cy="1079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dirty="0"/>
                  <a:t>This </a:t>
                </a:r>
                <a:r>
                  <a:rPr lang="it-IT" dirty="0" err="1"/>
                  <a:t>has</a:t>
                </a:r>
                <a:r>
                  <a:rPr lang="it-IT" dirty="0"/>
                  <a:t> a pole </a:t>
                </a:r>
                <a:r>
                  <a:rPr lang="it-IT" dirty="0" err="1"/>
                  <a:t>at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it-IT" dirty="0"/>
                  <a:t> </a:t>
                </a:r>
                <a:br>
                  <a:rPr lang="it-IT" dirty="0"/>
                </a:br>
                <a:r>
                  <a:rPr lang="it-IT" dirty="0"/>
                  <a:t>and residue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num>
                          <m:den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den>
                        </m:f>
                      </m:e>
                    </m:rad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8433" y="4837871"/>
                <a:ext cx="5368954" cy="10799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26917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Weinberg’s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criterion</a:t>
            </a:r>
            <a:r>
              <a:rPr lang="it-IT" sz="3600" dirty="0">
                <a:solidFill>
                  <a:schemeClr val="tx2"/>
                </a:solidFill>
              </a:rPr>
              <a:t> and </a:t>
            </a:r>
            <a:r>
              <a:rPr lang="it-IT" sz="3600" dirty="0" err="1">
                <a:solidFill>
                  <a:schemeClr val="tx2"/>
                </a:solidFill>
              </a:rPr>
              <a:t>lineshapes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7BA2DFF-8E59-4DFE-F3BF-3F17DB09044F}"/>
              </a:ext>
            </a:extLst>
          </p:cNvPr>
          <p:cNvSpPr txBox="1"/>
          <p:nvPr/>
        </p:nvSpPr>
        <p:spPr>
          <a:xfrm>
            <a:off x="42726" y="1294101"/>
            <a:ext cx="8262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Now</a:t>
            </a:r>
            <a:r>
              <a:rPr lang="it-IT" sz="2400" dirty="0"/>
              <a:t> </a:t>
            </a:r>
            <a:r>
              <a:rPr lang="it-IT" sz="2400" dirty="0" err="1"/>
              <a:t>let</a:t>
            </a:r>
            <a:r>
              <a:rPr lang="it-IT" sz="2400" dirty="0"/>
              <a:t> </a:t>
            </a:r>
            <a:r>
              <a:rPr lang="it-IT" sz="2400" dirty="0" err="1"/>
              <a:t>us</a:t>
            </a:r>
            <a:r>
              <a:rPr lang="it-IT" sz="2400" dirty="0"/>
              <a:t> </a:t>
            </a:r>
            <a:r>
              <a:rPr lang="it-IT" sz="2400" dirty="0" err="1"/>
              <a:t>consider</a:t>
            </a:r>
            <a:r>
              <a:rPr lang="it-IT" sz="2400" dirty="0"/>
              <a:t> the </a:t>
            </a:r>
            <a:r>
              <a:rPr lang="it-IT" sz="2400" dirty="0" err="1"/>
              <a:t>propagation</a:t>
            </a:r>
            <a:r>
              <a:rPr lang="it-IT" sz="2400" dirty="0"/>
              <a:t> of a bare intermediate state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093A130-F7AA-A424-F2F1-34798A0DE8F2}"/>
              </a:ext>
            </a:extLst>
          </p:cNvPr>
          <p:cNvSpPr txBox="1"/>
          <p:nvPr/>
        </p:nvSpPr>
        <p:spPr>
          <a:xfrm>
            <a:off x="1611862" y="2060836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397F2C6-D249-3F3A-9B93-3D30834F0AB0}"/>
              </a:ext>
            </a:extLst>
          </p:cNvPr>
          <p:cNvSpPr txBox="1"/>
          <p:nvPr/>
        </p:nvSpPr>
        <p:spPr>
          <a:xfrm>
            <a:off x="3971070" y="2032123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86FF29E-C13E-8879-A696-66FD23DDEF56}"/>
              </a:ext>
            </a:extLst>
          </p:cNvPr>
          <p:cNvSpPr txBox="1"/>
          <p:nvPr/>
        </p:nvSpPr>
        <p:spPr>
          <a:xfrm>
            <a:off x="7116077" y="2057867"/>
            <a:ext cx="869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/>
              <p:nvPr/>
            </p:nvSpPr>
            <p:spPr>
              <a:xfrm>
                <a:off x="129388" y="3103341"/>
                <a:ext cx="8705140" cy="9942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ad>
                            <m:radPr>
                              <m:degHide m:val="on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Sup>
                            <m:sSub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ad>
                            <m:radPr>
                              <m:degHide m:val="on"/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ad>
                            <m:radPr>
                              <m:degHide m:val="on"/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88" y="3103341"/>
                <a:ext cx="8705140" cy="9942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/>
              <p:nvPr/>
            </p:nvSpPr>
            <p:spPr>
              <a:xfrm>
                <a:off x="147976" y="4315517"/>
                <a:ext cx="8705140" cy="1332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This </a:t>
                </a:r>
                <a:r>
                  <a:rPr lang="it-IT" dirty="0" err="1"/>
                  <a:t>has</a:t>
                </a:r>
                <a:r>
                  <a:rPr lang="it-IT" dirty="0"/>
                  <a:t> a pole </a:t>
                </a:r>
                <a:r>
                  <a:rPr lang="it-IT" dirty="0" err="1"/>
                  <a:t>at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it-IT" dirty="0"/>
                  <a:t> and residue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num>
                          <m:den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den>
                        </m:f>
                      </m:e>
                    </m:rad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</m:oMath>
                </a14:m>
                <a:r>
                  <a:rPr lang="it-IT" dirty="0"/>
                  <a:t> where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the </a:t>
                </a:r>
                <a:r>
                  <a:rPr lang="it-IT" dirty="0" err="1"/>
                  <a:t>w.f</a:t>
                </a:r>
                <a:r>
                  <a:rPr lang="it-IT" dirty="0"/>
                  <a:t>. </a:t>
                </a:r>
                <a:r>
                  <a:rPr lang="it-IT" dirty="0" err="1"/>
                  <a:t>renormalization</a:t>
                </a:r>
                <a:r>
                  <a:rPr lang="it-IT" dirty="0"/>
                  <a:t>,</a:t>
                </a:r>
                <a:br>
                  <a:rPr lang="it-IT" dirty="0"/>
                </a:b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ad>
                              <m:radPr>
                                <m:degHide m:val="on"/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f>
                                  <m:f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num>
                                  <m:den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it-IT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b="0" i="1" smtClean="0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it-IT" b="0" i="1" smtClean="0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rad>
                          </m:e>
                        </m:d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it-IT" dirty="0"/>
                  <a:t>= overlap </a:t>
                </a:r>
                <a:r>
                  <a:rPr lang="it-IT" dirty="0" err="1"/>
                  <a:t>between</a:t>
                </a:r>
                <a:r>
                  <a:rPr lang="it-IT" dirty="0"/>
                  <a:t> the bare state and the continuum</a:t>
                </a: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976" y="4315517"/>
                <a:ext cx="8705140" cy="1332481"/>
              </a:xfrm>
              <a:prstGeom prst="rect">
                <a:avLst/>
              </a:prstGeom>
              <a:blipFill>
                <a:blip r:embed="rId4"/>
                <a:stretch>
                  <a:fillRect l="-5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E63CBA92-B36B-D0C5-9042-6C78FC14396D}"/>
              </a:ext>
            </a:extLst>
          </p:cNvPr>
          <p:cNvCxnSpPr/>
          <p:nvPr/>
        </p:nvCxnSpPr>
        <p:spPr>
          <a:xfrm flipH="1" flipV="1">
            <a:off x="147977" y="2071834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E4D254D7-032F-41C8-FD29-E8D6316E4799}"/>
              </a:ext>
            </a:extLst>
          </p:cNvPr>
          <p:cNvCxnSpPr>
            <a:cxnSpLocks/>
          </p:cNvCxnSpPr>
          <p:nvPr/>
        </p:nvCxnSpPr>
        <p:spPr>
          <a:xfrm flipV="1">
            <a:off x="147976" y="2425739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5A216EB7-1301-B777-7F84-7435729AFE06}"/>
              </a:ext>
            </a:extLst>
          </p:cNvPr>
          <p:cNvCxnSpPr/>
          <p:nvPr/>
        </p:nvCxnSpPr>
        <p:spPr>
          <a:xfrm>
            <a:off x="499533" y="2425739"/>
            <a:ext cx="6421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A235A5C3-0953-272D-4599-87622FC86D14}"/>
              </a:ext>
            </a:extLst>
          </p:cNvPr>
          <p:cNvCxnSpPr>
            <a:cxnSpLocks/>
          </p:cNvCxnSpPr>
          <p:nvPr/>
        </p:nvCxnSpPr>
        <p:spPr>
          <a:xfrm flipV="1">
            <a:off x="1141684" y="2053729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1E0CF45A-6D1C-3538-C057-7F8D6082269A}"/>
              </a:ext>
            </a:extLst>
          </p:cNvPr>
          <p:cNvCxnSpPr>
            <a:cxnSpLocks/>
          </p:cNvCxnSpPr>
          <p:nvPr/>
        </p:nvCxnSpPr>
        <p:spPr>
          <a:xfrm flipH="1" flipV="1">
            <a:off x="1141683" y="2407634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3549D564-F909-D37C-F6F3-9683094D4C00}"/>
              </a:ext>
            </a:extLst>
          </p:cNvPr>
          <p:cNvCxnSpPr/>
          <p:nvPr/>
        </p:nvCxnSpPr>
        <p:spPr>
          <a:xfrm flipH="1" flipV="1">
            <a:off x="2121682" y="2053729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44279F1B-7E1C-C0BA-D72E-461F7F4E83F2}"/>
              </a:ext>
            </a:extLst>
          </p:cNvPr>
          <p:cNvCxnSpPr>
            <a:cxnSpLocks/>
          </p:cNvCxnSpPr>
          <p:nvPr/>
        </p:nvCxnSpPr>
        <p:spPr>
          <a:xfrm flipV="1">
            <a:off x="2121681" y="2407634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BB80FA09-417D-6856-F828-412ADF7CBB18}"/>
              </a:ext>
            </a:extLst>
          </p:cNvPr>
          <p:cNvCxnSpPr>
            <a:cxnSpLocks/>
          </p:cNvCxnSpPr>
          <p:nvPr/>
        </p:nvCxnSpPr>
        <p:spPr>
          <a:xfrm>
            <a:off x="2473238" y="2407634"/>
            <a:ext cx="321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4445FC78-0F00-EA71-62E7-E32C2A8ED327}"/>
              </a:ext>
            </a:extLst>
          </p:cNvPr>
          <p:cNvCxnSpPr>
            <a:cxnSpLocks/>
          </p:cNvCxnSpPr>
          <p:nvPr/>
        </p:nvCxnSpPr>
        <p:spPr>
          <a:xfrm flipV="1">
            <a:off x="3538275" y="2032123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CC3398D3-A3D1-3B96-929A-D96B9A8F4AD1}"/>
              </a:ext>
            </a:extLst>
          </p:cNvPr>
          <p:cNvCxnSpPr>
            <a:cxnSpLocks/>
          </p:cNvCxnSpPr>
          <p:nvPr/>
        </p:nvCxnSpPr>
        <p:spPr>
          <a:xfrm flipH="1" flipV="1">
            <a:off x="3538274" y="2386028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e 29">
            <a:extLst>
              <a:ext uri="{FF2B5EF4-FFF2-40B4-BE49-F238E27FC236}">
                <a16:creationId xmlns:a16="http://schemas.microsoft.com/office/drawing/2014/main" id="{023A0539-E486-F006-4265-B0D5114D79B8}"/>
              </a:ext>
            </a:extLst>
          </p:cNvPr>
          <p:cNvSpPr/>
          <p:nvPr/>
        </p:nvSpPr>
        <p:spPr>
          <a:xfrm>
            <a:off x="2794313" y="2181138"/>
            <a:ext cx="427841" cy="4278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F3F40205-7E43-3E9B-FB94-463325B839A6}"/>
              </a:ext>
            </a:extLst>
          </p:cNvPr>
          <p:cNvCxnSpPr>
            <a:cxnSpLocks/>
          </p:cNvCxnSpPr>
          <p:nvPr/>
        </p:nvCxnSpPr>
        <p:spPr>
          <a:xfrm>
            <a:off x="3222154" y="2400637"/>
            <a:ext cx="321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42526483-1290-40E7-791C-BE13CCFC741F}"/>
              </a:ext>
            </a:extLst>
          </p:cNvPr>
          <p:cNvCxnSpPr/>
          <p:nvPr/>
        </p:nvCxnSpPr>
        <p:spPr>
          <a:xfrm flipH="1" flipV="1">
            <a:off x="4487791" y="2039120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765FFDB7-D528-34A8-6622-00148E8B3523}"/>
              </a:ext>
            </a:extLst>
          </p:cNvPr>
          <p:cNvCxnSpPr>
            <a:cxnSpLocks/>
          </p:cNvCxnSpPr>
          <p:nvPr/>
        </p:nvCxnSpPr>
        <p:spPr>
          <a:xfrm flipV="1">
            <a:off x="4487790" y="2393025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CCA99369-3B74-D021-9B68-93AB3A586A24}"/>
              </a:ext>
            </a:extLst>
          </p:cNvPr>
          <p:cNvCxnSpPr>
            <a:cxnSpLocks/>
          </p:cNvCxnSpPr>
          <p:nvPr/>
        </p:nvCxnSpPr>
        <p:spPr>
          <a:xfrm>
            <a:off x="4839347" y="2393025"/>
            <a:ext cx="321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DD71DAD9-0B1C-5611-C729-54E841066268}"/>
              </a:ext>
            </a:extLst>
          </p:cNvPr>
          <p:cNvCxnSpPr>
            <a:cxnSpLocks/>
          </p:cNvCxnSpPr>
          <p:nvPr/>
        </p:nvCxnSpPr>
        <p:spPr>
          <a:xfrm flipV="1">
            <a:off x="6627772" y="2032123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01EA222F-2831-1D41-D1AA-8598EB2A33FE}"/>
              </a:ext>
            </a:extLst>
          </p:cNvPr>
          <p:cNvCxnSpPr>
            <a:cxnSpLocks/>
          </p:cNvCxnSpPr>
          <p:nvPr/>
        </p:nvCxnSpPr>
        <p:spPr>
          <a:xfrm flipH="1" flipV="1">
            <a:off x="6627771" y="2386028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e 36">
            <a:extLst>
              <a:ext uri="{FF2B5EF4-FFF2-40B4-BE49-F238E27FC236}">
                <a16:creationId xmlns:a16="http://schemas.microsoft.com/office/drawing/2014/main" id="{48AACC87-733B-EA3D-CA32-8B493B7FE91A}"/>
              </a:ext>
            </a:extLst>
          </p:cNvPr>
          <p:cNvSpPr/>
          <p:nvPr/>
        </p:nvSpPr>
        <p:spPr>
          <a:xfrm>
            <a:off x="5160422" y="2166529"/>
            <a:ext cx="427841" cy="4278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EC7A18CF-AB2F-19C9-EB0A-6C8CEC249B19}"/>
              </a:ext>
            </a:extLst>
          </p:cNvPr>
          <p:cNvCxnSpPr>
            <a:cxnSpLocks/>
          </p:cNvCxnSpPr>
          <p:nvPr/>
        </p:nvCxnSpPr>
        <p:spPr>
          <a:xfrm>
            <a:off x="5588263" y="2386028"/>
            <a:ext cx="321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e 38">
            <a:extLst>
              <a:ext uri="{FF2B5EF4-FFF2-40B4-BE49-F238E27FC236}">
                <a16:creationId xmlns:a16="http://schemas.microsoft.com/office/drawing/2014/main" id="{A209D190-EB22-1A97-1DF8-756D73479602}"/>
              </a:ext>
            </a:extLst>
          </p:cNvPr>
          <p:cNvSpPr/>
          <p:nvPr/>
        </p:nvSpPr>
        <p:spPr>
          <a:xfrm>
            <a:off x="5909338" y="2179104"/>
            <a:ext cx="427841" cy="4278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AF725883-4E92-59BD-6A4D-920C160E9CA2}"/>
              </a:ext>
            </a:extLst>
          </p:cNvPr>
          <p:cNvCxnSpPr>
            <a:cxnSpLocks/>
          </p:cNvCxnSpPr>
          <p:nvPr/>
        </p:nvCxnSpPr>
        <p:spPr>
          <a:xfrm>
            <a:off x="6337179" y="2398603"/>
            <a:ext cx="321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2498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Weinberg’s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criterion</a:t>
            </a:r>
            <a:r>
              <a:rPr lang="it-IT" sz="3600" dirty="0">
                <a:solidFill>
                  <a:schemeClr val="tx2"/>
                </a:solidFill>
              </a:rPr>
              <a:t> and </a:t>
            </a:r>
            <a:r>
              <a:rPr lang="it-IT" sz="3600" dirty="0" err="1">
                <a:solidFill>
                  <a:schemeClr val="tx2"/>
                </a:solidFill>
              </a:rPr>
              <a:t>lineshapes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7BA2DFF-8E59-4DFE-F3BF-3F17DB09044F}"/>
              </a:ext>
            </a:extLst>
          </p:cNvPr>
          <p:cNvSpPr txBox="1"/>
          <p:nvPr/>
        </p:nvSpPr>
        <p:spPr>
          <a:xfrm>
            <a:off x="42726" y="1294101"/>
            <a:ext cx="4458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amplitude</a:t>
            </a:r>
            <a:r>
              <a:rPr lang="it-IT" sz="2400" dirty="0"/>
              <a:t> can be </a:t>
            </a:r>
            <a:r>
              <a:rPr lang="it-IT" sz="2400" dirty="0" err="1"/>
              <a:t>rewritten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endParaRPr lang="it-IT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/>
              <p:nvPr/>
            </p:nvSpPr>
            <p:spPr>
              <a:xfrm>
                <a:off x="2046914" y="1764108"/>
                <a:ext cx="3303597" cy="1084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𝑖𝑘</m:t>
                          </m:r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6914" y="1764108"/>
                <a:ext cx="3303597" cy="10842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/>
              <p:nvPr/>
            </p:nvSpPr>
            <p:spPr>
              <a:xfrm>
                <a:off x="357702" y="3165309"/>
                <a:ext cx="7276979" cy="695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Thus </a:t>
                </a:r>
                <a:r>
                  <a:rPr lang="it-IT" sz="2400" dirty="0" err="1"/>
                  <a:t>identifying</a:t>
                </a:r>
                <a:r>
                  <a:rPr lang="it-IT" sz="2400" dirty="0"/>
                  <a:t>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=−2 </m:t>
                    </m:r>
                    <m:f>
                      <m:f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num>
                      <m:den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2−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den>
                    </m:f>
                    <m:f>
                      <m:f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  <m:sSub>
                              <m:sSubPr>
                                <m:ctrlP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2400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𝑍</m:t>
                        </m:r>
                      </m:num>
                      <m:den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𝑍</m:t>
                        </m:r>
                      </m:den>
                    </m:f>
                    <m:f>
                      <m:f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  <m:sSub>
                              <m:sSub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702" y="3165309"/>
                <a:ext cx="7276979" cy="695703"/>
              </a:xfrm>
              <a:prstGeom prst="rect">
                <a:avLst/>
              </a:prstGeom>
              <a:blipFill>
                <a:blip r:embed="rId4"/>
                <a:stretch>
                  <a:fillRect l="-13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034ACCDB-B142-5683-1B15-8732CDBC2C3F}"/>
                  </a:ext>
                </a:extLst>
              </p:cNvPr>
              <p:cNvSpPr txBox="1"/>
              <p:nvPr/>
            </p:nvSpPr>
            <p:spPr>
              <a:xfrm>
                <a:off x="-36698" y="4065177"/>
                <a:ext cx="9217395" cy="21236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So a negative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2400" dirty="0"/>
                  <a:t> points to a short range component in the </a:t>
                </a:r>
                <a:r>
                  <a:rPr lang="it-IT" sz="2400" dirty="0" err="1"/>
                  <a:t>wave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function</a:t>
                </a:r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 err="1"/>
                  <a:t>This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true</a:t>
                </a:r>
                <a:r>
                  <a:rPr lang="it-IT" sz="2400" dirty="0"/>
                  <a:t> up to </a:t>
                </a:r>
                <a:r>
                  <a:rPr lang="it-IT" sz="2400" dirty="0" err="1"/>
                  <a:t>corrections</a:t>
                </a:r>
                <a:r>
                  <a:rPr lang="it-IT" sz="2400" dirty="0"/>
                  <a:t> of the order of the range of the </a:t>
                </a:r>
                <a:r>
                  <a:rPr lang="it-IT" sz="2400" dirty="0" err="1"/>
                  <a:t>potential</a:t>
                </a:r>
                <a:r>
                  <a:rPr lang="it-IT" sz="2400" dirty="0"/>
                  <a:t>,</a:t>
                </a:r>
                <a:br>
                  <a:rPr lang="it-IT" sz="2400" dirty="0"/>
                </a:br>
                <a:r>
                  <a:rPr lang="it-IT" sz="2400" dirty="0" err="1"/>
                  <a:t>which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btw</a:t>
                </a:r>
                <a:r>
                  <a:rPr lang="it-IT" sz="2400" dirty="0"/>
                  <a:t> are positive under general </a:t>
                </a:r>
                <a:r>
                  <a:rPr lang="it-IT" sz="2400" dirty="0" err="1"/>
                  <a:t>assumptions</a:t>
                </a:r>
                <a:endParaRPr lang="it-IT" sz="2400" dirty="0"/>
              </a:p>
              <a:p>
                <a:pPr algn="r"/>
                <a:r>
                  <a:rPr lang="it-IT" dirty="0">
                    <a:solidFill>
                      <a:srgbClr val="C00000"/>
                    </a:solidFill>
                  </a:rPr>
                  <a:t>Esposito, Maiani, Pilloni, </a:t>
                </a:r>
                <a:r>
                  <a:rPr lang="it-IT" dirty="0" err="1">
                    <a:solidFill>
                      <a:srgbClr val="C00000"/>
                    </a:solidFill>
                  </a:rPr>
                  <a:t>Polosa</a:t>
                </a:r>
                <a:r>
                  <a:rPr lang="it-IT" dirty="0">
                    <a:solidFill>
                      <a:srgbClr val="C00000"/>
                    </a:solidFill>
                  </a:rPr>
                  <a:t>, </a:t>
                </a:r>
                <a:r>
                  <a:rPr lang="it-IT" dirty="0" err="1">
                    <a:solidFill>
                      <a:srgbClr val="C00000"/>
                    </a:solidFill>
                  </a:rPr>
                  <a:t>Riquer</a:t>
                </a:r>
                <a:r>
                  <a:rPr lang="it-IT" dirty="0">
                    <a:solidFill>
                      <a:srgbClr val="C00000"/>
                    </a:solidFill>
                  </a:rPr>
                  <a:t>, 105 (2022) 3, L031503</a:t>
                </a: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034ACCDB-B142-5683-1B15-8732CDBC2C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698" y="4065177"/>
                <a:ext cx="9217395" cy="2123658"/>
              </a:xfrm>
              <a:prstGeom prst="rect">
                <a:avLst/>
              </a:prstGeom>
              <a:blipFill>
                <a:blip r:embed="rId5"/>
                <a:stretch>
                  <a:fillRect l="-1058" t="-2299" r="-5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35778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51BD5A3-CAAA-70F9-5CA0-83277F295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38" y="0"/>
            <a:ext cx="8744524" cy="627496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309944A-77D1-DB8D-E8D1-94244BCDBAA4}"/>
              </a:ext>
            </a:extLst>
          </p:cNvPr>
          <p:cNvSpPr txBox="1"/>
          <p:nvPr/>
        </p:nvSpPr>
        <p:spPr>
          <a:xfrm>
            <a:off x="7905195" y="5905633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L. Maiani</a:t>
            </a:r>
          </a:p>
        </p:txBody>
      </p:sp>
    </p:spTree>
    <p:extLst>
      <p:ext uri="{BB962C8B-B14F-4D97-AF65-F5344CB8AC3E}">
        <p14:creationId xmlns:p14="http://schemas.microsoft.com/office/powerpoint/2010/main" val="37025375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A4E5785-85E1-9E3C-9E27-4E526DC1E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0"/>
            <a:ext cx="7933166" cy="620414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622FA38-173C-C815-CBC8-9F413CB5EEFA}"/>
              </a:ext>
            </a:extLst>
          </p:cNvPr>
          <p:cNvSpPr txBox="1"/>
          <p:nvPr/>
        </p:nvSpPr>
        <p:spPr>
          <a:xfrm>
            <a:off x="7351299" y="5913074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L. Maiani</a:t>
            </a:r>
          </a:p>
        </p:txBody>
      </p:sp>
    </p:spTree>
    <p:extLst>
      <p:ext uri="{BB962C8B-B14F-4D97-AF65-F5344CB8AC3E}">
        <p14:creationId xmlns:p14="http://schemas.microsoft.com/office/powerpoint/2010/main" val="28889240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The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lineshape</a:t>
                </a:r>
                <a:r>
                  <a:rPr lang="it-IT" sz="3600" dirty="0">
                    <a:solidFill>
                      <a:schemeClr val="tx2"/>
                    </a:solidFill>
                  </a:rPr>
                  <a:t> of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B68AAB9-8274-25E1-6954-B8E5DB90E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69" y="1102152"/>
            <a:ext cx="6668548" cy="28662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F5E559AE-026C-328D-C87C-49A0D57D50E7}"/>
                  </a:ext>
                </a:extLst>
              </p:cNvPr>
              <p:cNvSpPr txBox="1"/>
              <p:nvPr/>
            </p:nvSpPr>
            <p:spPr>
              <a:xfrm>
                <a:off x="0" y="3968418"/>
                <a:ext cx="9144000" cy="1999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Because of </a:t>
                </a:r>
                <a:r>
                  <a:rPr lang="it-IT" sz="2400" dirty="0" err="1"/>
                  <a:t>experimental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resolution</a:t>
                </a:r>
                <a:r>
                  <a:rPr lang="it-IT" sz="2400" dirty="0"/>
                  <a:t>, </a:t>
                </a:r>
                <a:r>
                  <a:rPr lang="it-IT" sz="2400" dirty="0" err="1"/>
                  <a:t>different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lineshapes</a:t>
                </a:r>
                <a:r>
                  <a:rPr lang="it-IT" sz="2400" dirty="0"/>
                  <a:t> are </a:t>
                </a:r>
                <a:r>
                  <a:rPr lang="it-IT" sz="2400" dirty="0" err="1"/>
                  <a:t>indistinguishable</a:t>
                </a:r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 err="1"/>
                  <a:t>Unitary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parametrizations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tend</a:t>
                </a:r>
                <a:r>
                  <a:rPr lang="it-IT" sz="2400" dirty="0"/>
                  <a:t> to be </a:t>
                </a:r>
                <a:r>
                  <a:rPr lang="it-IT" sz="2400" dirty="0" err="1"/>
                  <a:t>narrower</a:t>
                </a:r>
                <a:r>
                  <a:rPr lang="it-IT" sz="2400" dirty="0"/>
                  <a:t>,</a:t>
                </a:r>
                <a:br>
                  <a:rPr lang="it-IT" sz="2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𝐵𝑊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39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24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𝑓𝑙</m:t>
                        </m:r>
                      </m:sub>
                    </m:sSub>
                    <m:r>
                      <a:rPr lang="it-IT" sz="24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22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06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sub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07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bSup>
                    <m:r>
                      <a:rPr lang="it-IT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F5E559AE-026C-328D-C87C-49A0D57D5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968418"/>
                <a:ext cx="9144000" cy="1999330"/>
              </a:xfrm>
              <a:prstGeom prst="rect">
                <a:avLst/>
              </a:prstGeom>
              <a:blipFill>
                <a:blip r:embed="rId5"/>
                <a:stretch>
                  <a:fillRect l="-1000" t="-2439" b="-39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149A7523-6F74-694F-319C-A519B43D0353}"/>
                  </a:ext>
                </a:extLst>
              </p:cNvPr>
              <p:cNvSpPr txBox="1"/>
              <p:nvPr/>
            </p:nvSpPr>
            <p:spPr>
              <a:xfrm>
                <a:off x="6803359" y="1418038"/>
                <a:ext cx="2340641" cy="9441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Blue line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acc>
                      <m:accPr>
                        <m:chr m:val="̅"/>
                        <m:ctrlPr>
                          <a:rPr lang="it-IT" sz="18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1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800" i="1" dirty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1800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it-IT" sz="1800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dirty="0"/>
                  <a:t>,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sz="1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1800" i="1" dirty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it-IT" dirty="0"/>
              </a:p>
              <a:p>
                <a:r>
                  <a:rPr lang="it-IT" dirty="0" err="1"/>
                  <a:t>heavier</a:t>
                </a:r>
                <a:endParaRPr lang="it-IT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149A7523-6F74-694F-319C-A519B43D0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3359" y="1418038"/>
                <a:ext cx="2340641" cy="944105"/>
              </a:xfrm>
              <a:prstGeom prst="rect">
                <a:avLst/>
              </a:prstGeom>
              <a:blipFill>
                <a:blip r:embed="rId6"/>
                <a:stretch>
                  <a:fillRect l="-2083" t="-1299" b="-974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33927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The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lineshape</a:t>
                </a:r>
                <a:r>
                  <a:rPr lang="it-IT" sz="3600" dirty="0">
                    <a:solidFill>
                      <a:schemeClr val="tx2"/>
                    </a:solidFill>
                  </a:rPr>
                  <a:t> of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1D78ECA-F206-206C-58A6-02F5D8C61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82" y="2630716"/>
            <a:ext cx="7591187" cy="1814728"/>
          </a:xfrm>
          <a:prstGeom prst="rect">
            <a:avLst/>
          </a:prstGeom>
        </p:spPr>
      </p:pic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12D90B99-E53B-05EA-2F10-0C1C0D4B1AE0}"/>
              </a:ext>
            </a:extLst>
          </p:cNvPr>
          <p:cNvCxnSpPr>
            <a:cxnSpLocks/>
          </p:cNvCxnSpPr>
          <p:nvPr/>
        </p:nvCxnSpPr>
        <p:spPr>
          <a:xfrm>
            <a:off x="4945198" y="2305129"/>
            <a:ext cx="184558" cy="4446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4C0D498A-1819-72CF-D831-261FCB5CF27C}"/>
              </a:ext>
            </a:extLst>
          </p:cNvPr>
          <p:cNvCxnSpPr>
            <a:cxnSpLocks/>
          </p:cNvCxnSpPr>
          <p:nvPr/>
        </p:nvCxnSpPr>
        <p:spPr>
          <a:xfrm>
            <a:off x="6943176" y="2305129"/>
            <a:ext cx="0" cy="4446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7045EFCD-0088-74B4-62BC-0BFA3996AC10}"/>
              </a:ext>
            </a:extLst>
          </p:cNvPr>
          <p:cNvCxnSpPr>
            <a:cxnSpLocks/>
          </p:cNvCxnSpPr>
          <p:nvPr/>
        </p:nvCxnSpPr>
        <p:spPr>
          <a:xfrm flipH="1" flipV="1">
            <a:off x="3230812" y="4303107"/>
            <a:ext cx="313425" cy="4679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2FD4D2A2-3020-29C2-CA60-D3BA21BF7A95}"/>
              </a:ext>
            </a:extLst>
          </p:cNvPr>
          <p:cNvCxnSpPr>
            <a:cxnSpLocks/>
          </p:cNvCxnSpPr>
          <p:nvPr/>
        </p:nvCxnSpPr>
        <p:spPr>
          <a:xfrm flipV="1">
            <a:off x="3802623" y="4303107"/>
            <a:ext cx="395955" cy="4679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5F25E999-8BB1-D060-EB22-A78DF55031A4}"/>
              </a:ext>
            </a:extLst>
          </p:cNvPr>
          <p:cNvCxnSpPr>
            <a:cxnSpLocks/>
          </p:cNvCxnSpPr>
          <p:nvPr/>
        </p:nvCxnSpPr>
        <p:spPr>
          <a:xfrm flipV="1">
            <a:off x="4973725" y="4211482"/>
            <a:ext cx="395955" cy="4679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6D2AA244-8BE6-7129-4DF7-B61A69F70A41}"/>
                  </a:ext>
                </a:extLst>
              </p:cNvPr>
              <p:cNvSpPr txBox="1"/>
              <p:nvPr/>
            </p:nvSpPr>
            <p:spPr>
              <a:xfrm>
                <a:off x="2988812" y="1865805"/>
                <a:ext cx="2829942" cy="4893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acc>
                      <m:accPr>
                        <m:chr m:val="̅"/>
                        <m:ctrlPr>
                          <a:rPr lang="it-IT" sz="24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2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i="1" dirty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400" i="1" dirty="0">
                                <a:latin typeface="Cambria Math" panose="02040503050406030204" pitchFamily="18" charset="0"/>
                              </a:rPr>
                              <m:t>∗0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sz="2400" dirty="0"/>
                  <a:t> threshold</a:t>
                </a:r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6D2AA244-8BE6-7129-4DF7-B61A69F70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8812" y="1865805"/>
                <a:ext cx="2829942" cy="489365"/>
              </a:xfrm>
              <a:prstGeom prst="rect">
                <a:avLst/>
              </a:prstGeom>
              <a:blipFill>
                <a:blip r:embed="rId5"/>
                <a:stretch>
                  <a:fillRect l="-3226" t="-3750" r="-1935" b="-287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FFCB3020-2449-C1D6-9D8C-3FD38C33A1A7}"/>
                  </a:ext>
                </a:extLst>
              </p:cNvPr>
              <p:cNvSpPr txBox="1"/>
              <p:nvPr/>
            </p:nvSpPr>
            <p:spPr>
              <a:xfrm>
                <a:off x="6068149" y="1893505"/>
                <a:ext cx="28932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i="1" dirty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2400" dirty="0"/>
                  <a:t> threshold</a:t>
                </a: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FFCB3020-2449-C1D6-9D8C-3FD38C33A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8149" y="1893505"/>
                <a:ext cx="2893228" cy="461665"/>
              </a:xfrm>
              <a:prstGeom prst="rect">
                <a:avLst/>
              </a:prstGeom>
              <a:blipFill>
                <a:blip r:embed="rId6"/>
                <a:stretch>
                  <a:fillRect l="-3158" t="-10667" r="-2105" b="-30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B12CF2F3-585D-A585-4890-F633CFB8AE3A}"/>
                  </a:ext>
                </a:extLst>
              </p:cNvPr>
              <p:cNvSpPr txBox="1"/>
              <p:nvPr/>
            </p:nvSpPr>
            <p:spPr>
              <a:xfrm>
                <a:off x="1940708" y="4760053"/>
                <a:ext cx="55757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400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it-IT" sz="2400" dirty="0"/>
                  <a:t> and </a:t>
                </a:r>
                <a:r>
                  <a:rPr lang="it-IT" sz="2400" dirty="0" err="1"/>
                  <a:t>other</a:t>
                </a:r>
                <a:r>
                  <a:rPr lang="it-IT" sz="2400" dirty="0"/>
                  <a:t> </a:t>
                </a:r>
                <a:r>
                  <a:rPr lang="it-IT" sz="2400" dirty="0" err="1"/>
                  <a:t>unknown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channels</a:t>
                </a:r>
                <a:endParaRPr lang="it-IT" sz="2400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B12CF2F3-585D-A585-4890-F633CFB8A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0708" y="4760053"/>
                <a:ext cx="5575757" cy="461665"/>
              </a:xfrm>
              <a:prstGeom prst="rect">
                <a:avLst/>
              </a:prstGeom>
              <a:blipFill>
                <a:blip r:embed="rId7"/>
                <a:stretch>
                  <a:fillRect l="-1639" t="-10526" r="-65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630431D-EC26-3EA4-4098-901DA4765CBF}"/>
              </a:ext>
            </a:extLst>
          </p:cNvPr>
          <p:cNvSpPr txBox="1"/>
          <p:nvPr/>
        </p:nvSpPr>
        <p:spPr>
          <a:xfrm>
            <a:off x="72116" y="1444763"/>
            <a:ext cx="6488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LHCb</a:t>
            </a:r>
            <a:r>
              <a:rPr lang="it-IT" sz="2400" dirty="0"/>
              <a:t> data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fitted</a:t>
            </a:r>
            <a:r>
              <a:rPr lang="it-IT" sz="2400" dirty="0"/>
              <a:t> with the </a:t>
            </a:r>
            <a:r>
              <a:rPr lang="it-IT" sz="2400" dirty="0" err="1"/>
              <a:t>Flatte</a:t>
            </a:r>
            <a:r>
              <a:rPr lang="it-IT" sz="2400" dirty="0"/>
              <a:t>’ </a:t>
            </a:r>
            <a:r>
              <a:rPr lang="it-IT" sz="2400" dirty="0" err="1"/>
              <a:t>parametrization</a:t>
            </a:r>
            <a:endParaRPr lang="it-IT" sz="2400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0466D32-D416-C51E-267D-6131D10D5DE7}"/>
              </a:ext>
            </a:extLst>
          </p:cNvPr>
          <p:cNvSpPr txBox="1"/>
          <p:nvPr/>
        </p:nvSpPr>
        <p:spPr>
          <a:xfrm>
            <a:off x="0" y="5352068"/>
            <a:ext cx="8592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considers</a:t>
            </a:r>
            <a:r>
              <a:rPr lang="it-IT" sz="2400" dirty="0"/>
              <a:t> </a:t>
            </a:r>
            <a:r>
              <a:rPr lang="it-IT" sz="2400" dirty="0" err="1"/>
              <a:t>coupled</a:t>
            </a:r>
            <a:r>
              <a:rPr lang="it-IT" sz="2400" dirty="0"/>
              <a:t> </a:t>
            </a:r>
            <a:r>
              <a:rPr lang="it-IT" sz="2400" dirty="0" err="1"/>
              <a:t>channel</a:t>
            </a:r>
            <a:r>
              <a:rPr lang="it-IT" sz="2400" dirty="0"/>
              <a:t>, </a:t>
            </a:r>
            <a:r>
              <a:rPr lang="it-IT" sz="2400" dirty="0" err="1"/>
              <a:t>but</a:t>
            </a:r>
            <a:r>
              <a:rPr lang="it-IT" sz="2400" dirty="0"/>
              <a:t> </a:t>
            </a:r>
            <a:r>
              <a:rPr lang="it-IT" sz="2400" dirty="0" err="1"/>
              <a:t>Weinberg’s</a:t>
            </a:r>
            <a:r>
              <a:rPr lang="it-IT" sz="2400" dirty="0"/>
              <a:t> </a:t>
            </a:r>
            <a:r>
              <a:rPr lang="it-IT" sz="2400" dirty="0" err="1"/>
              <a:t>criterion</a:t>
            </a:r>
            <a:r>
              <a:rPr lang="it-IT" sz="2400" dirty="0"/>
              <a:t> </a:t>
            </a:r>
            <a:r>
              <a:rPr lang="it-IT" sz="2400" dirty="0" err="1"/>
              <a:t>applies</a:t>
            </a:r>
            <a:r>
              <a:rPr lang="it-IT" sz="2400" dirty="0"/>
              <a:t> to </a:t>
            </a:r>
            <a:br>
              <a:rPr lang="it-IT" sz="2400" dirty="0"/>
            </a:br>
            <a:r>
              <a:rPr lang="it-IT" sz="2400" dirty="0"/>
              <a:t>single </a:t>
            </a:r>
            <a:r>
              <a:rPr lang="it-IT" sz="2400" dirty="0" err="1"/>
              <a:t>channel</a:t>
            </a:r>
            <a:r>
              <a:rPr lang="it-IT" sz="2400" dirty="0"/>
              <a:t> </a:t>
            </a:r>
            <a:r>
              <a:rPr lang="it-IT" sz="2400" dirty="0" err="1"/>
              <a:t>bound</a:t>
            </a:r>
            <a:r>
              <a:rPr lang="it-IT" sz="2400" dirty="0"/>
              <a:t> </a:t>
            </a:r>
            <a:r>
              <a:rPr lang="it-IT" sz="2400" dirty="0" err="1"/>
              <a:t>states</a:t>
            </a:r>
            <a:r>
              <a:rPr lang="it-IT" sz="2400" dirty="0"/>
              <a:t> </a:t>
            </a:r>
            <a:r>
              <a:rPr lang="it-IT" sz="2400" dirty="0" err="1"/>
              <a:t>only</a:t>
            </a:r>
            <a:endParaRPr lang="it-IT" sz="2400" dirty="0"/>
          </a:p>
        </p:txBody>
      </p: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73CEFFCC-C5E0-919B-58E6-76028885112F}"/>
              </a:ext>
            </a:extLst>
          </p:cNvPr>
          <p:cNvCxnSpPr>
            <a:cxnSpLocks/>
          </p:cNvCxnSpPr>
          <p:nvPr/>
        </p:nvCxnSpPr>
        <p:spPr>
          <a:xfrm>
            <a:off x="3316338" y="3600442"/>
            <a:ext cx="2095999" cy="7138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C9BE4817-8E69-705B-015B-F10D65AC9F43}"/>
              </a:ext>
            </a:extLst>
          </p:cNvPr>
          <p:cNvCxnSpPr>
            <a:cxnSpLocks/>
          </p:cNvCxnSpPr>
          <p:nvPr/>
        </p:nvCxnSpPr>
        <p:spPr>
          <a:xfrm flipH="1">
            <a:off x="3316338" y="3600442"/>
            <a:ext cx="2095999" cy="7138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A15C0251-3A60-D663-762F-9FA61918C0AF}"/>
                  </a:ext>
                </a:extLst>
              </p:cNvPr>
              <p:cNvSpPr txBox="1"/>
              <p:nvPr/>
            </p:nvSpPr>
            <p:spPr>
              <a:xfrm>
                <a:off x="2048316" y="1873940"/>
                <a:ext cx="65440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Two options: a) I set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400" dirty="0"/>
                  <a:t> b) I </a:t>
                </a:r>
                <a:r>
                  <a:rPr lang="it-IT" sz="2400" dirty="0" err="1"/>
                  <a:t>expand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threshold</a:t>
                </a:r>
                <a:endParaRPr lang="it-IT" sz="2400" dirty="0"/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A15C0251-3A60-D663-762F-9FA61918C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316" y="1873940"/>
                <a:ext cx="6544036" cy="461665"/>
              </a:xfrm>
              <a:prstGeom prst="rect">
                <a:avLst/>
              </a:prstGeom>
              <a:blipFill>
                <a:blip r:embed="rId8"/>
                <a:stretch>
                  <a:fillRect l="-1397" t="-10526" r="-745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6463A93-9B3D-EE82-A071-50C7D5D50A8E}"/>
              </a:ext>
            </a:extLst>
          </p:cNvPr>
          <p:cNvSpPr txBox="1"/>
          <p:nvPr/>
        </p:nvSpPr>
        <p:spPr>
          <a:xfrm>
            <a:off x="5616744" y="927015"/>
            <a:ext cx="3527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Esposito, Maiani, AP, </a:t>
            </a:r>
            <a:r>
              <a:rPr lang="it-IT" dirty="0" err="1">
                <a:solidFill>
                  <a:srgbClr val="C00000"/>
                </a:solidFill>
              </a:rPr>
              <a:t>Polosa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err="1">
                <a:solidFill>
                  <a:srgbClr val="C00000"/>
                </a:solidFill>
              </a:rPr>
              <a:t>Riquer</a:t>
            </a:r>
            <a:r>
              <a:rPr lang="it-IT" dirty="0">
                <a:solidFill>
                  <a:srgbClr val="C00000"/>
                </a:solidFill>
              </a:rPr>
              <a:t>, 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PRD 105 (2022) 3, L031503</a:t>
            </a:r>
          </a:p>
        </p:txBody>
      </p:sp>
    </p:spTree>
    <p:extLst>
      <p:ext uri="{BB962C8B-B14F-4D97-AF65-F5344CB8AC3E}">
        <p14:creationId xmlns:p14="http://schemas.microsoft.com/office/powerpoint/2010/main" val="263309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The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lineshape</a:t>
                </a:r>
                <a:r>
                  <a:rPr lang="it-IT" sz="3600" dirty="0">
                    <a:solidFill>
                      <a:schemeClr val="tx2"/>
                    </a:solidFill>
                  </a:rPr>
                  <a:t> of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6463A93-9B3D-EE82-A071-50C7D5D50A8E}"/>
              </a:ext>
            </a:extLst>
          </p:cNvPr>
          <p:cNvSpPr txBox="1"/>
          <p:nvPr/>
        </p:nvSpPr>
        <p:spPr>
          <a:xfrm>
            <a:off x="5616744" y="927015"/>
            <a:ext cx="3527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Esposito, Maiani, AP, </a:t>
            </a:r>
            <a:r>
              <a:rPr lang="it-IT" dirty="0" err="1">
                <a:solidFill>
                  <a:srgbClr val="C00000"/>
                </a:solidFill>
              </a:rPr>
              <a:t>Polosa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err="1">
                <a:solidFill>
                  <a:srgbClr val="C00000"/>
                </a:solidFill>
              </a:rPr>
              <a:t>Riquer</a:t>
            </a:r>
            <a:r>
              <a:rPr lang="it-IT" dirty="0">
                <a:solidFill>
                  <a:srgbClr val="C00000"/>
                </a:solidFill>
              </a:rPr>
              <a:t>, 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PRD 105 (2022) 3, L031503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03D01F6-1F90-3C8E-BF3C-35E36F260B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4536"/>
          <a:stretch/>
        </p:blipFill>
        <p:spPr>
          <a:xfrm>
            <a:off x="2289588" y="1979517"/>
            <a:ext cx="4296375" cy="548228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B0178C91-1FDE-E5B4-6E7B-AD0F817655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609"/>
          <a:stretch/>
        </p:blipFill>
        <p:spPr>
          <a:xfrm>
            <a:off x="2289588" y="2827837"/>
            <a:ext cx="4296375" cy="65430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C511062-2B56-7629-C0BE-A6A17F042570}"/>
              </a:ext>
            </a:extLst>
          </p:cNvPr>
          <p:cNvSpPr txBox="1"/>
          <p:nvPr/>
        </p:nvSpPr>
        <p:spPr>
          <a:xfrm>
            <a:off x="234892" y="2022798"/>
            <a:ext cx="1369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Option b)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6F493E3-7F82-7844-2558-4C5B5825B73E}"/>
              </a:ext>
            </a:extLst>
          </p:cNvPr>
          <p:cNvSpPr txBox="1"/>
          <p:nvPr/>
        </p:nvSpPr>
        <p:spPr>
          <a:xfrm>
            <a:off x="234892" y="2895874"/>
            <a:ext cx="1355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Option a)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F4B18B3-C466-7555-F01B-A0651088F311}"/>
              </a:ext>
            </a:extLst>
          </p:cNvPr>
          <p:cNvSpPr txBox="1"/>
          <p:nvPr/>
        </p:nvSpPr>
        <p:spPr>
          <a:xfrm>
            <a:off x="613359" y="4198878"/>
            <a:ext cx="764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According</a:t>
            </a:r>
            <a:r>
              <a:rPr lang="it-IT" sz="2400" dirty="0"/>
              <a:t> to </a:t>
            </a:r>
            <a:r>
              <a:rPr lang="it-IT" sz="2400" dirty="0" err="1"/>
              <a:t>Weinberg’s</a:t>
            </a:r>
            <a:r>
              <a:rPr lang="it-IT" sz="2400" dirty="0"/>
              <a:t>, the first </a:t>
            </a:r>
            <a:r>
              <a:rPr lang="it-IT" sz="2400" dirty="0" err="1"/>
              <a:t>result</a:t>
            </a:r>
            <a:r>
              <a:rPr lang="it-IT" sz="2400" dirty="0"/>
              <a:t> points to a </a:t>
            </a:r>
            <a:r>
              <a:rPr lang="it-IT" sz="2400" dirty="0" err="1"/>
              <a:t>sizeable</a:t>
            </a:r>
            <a:r>
              <a:rPr lang="it-IT" sz="2400" dirty="0"/>
              <a:t> short-range </a:t>
            </a:r>
            <a:r>
              <a:rPr lang="it-IT" sz="2400" dirty="0" err="1"/>
              <a:t>structure</a:t>
            </a:r>
            <a:r>
              <a:rPr lang="it-IT" sz="2400" dirty="0"/>
              <a:t> of the X(3872)</a:t>
            </a:r>
          </a:p>
          <a:p>
            <a:endParaRPr lang="it-IT" sz="2400" dirty="0"/>
          </a:p>
          <a:p>
            <a:r>
              <a:rPr lang="it-IT" sz="2400" dirty="0"/>
              <a:t>Still </a:t>
            </a:r>
            <a:r>
              <a:rPr lang="it-IT" sz="2400" dirty="0" err="1"/>
              <a:t>disagreement</a:t>
            </a:r>
            <a:r>
              <a:rPr lang="it-IT" sz="2400" dirty="0"/>
              <a:t> on </a:t>
            </a:r>
            <a:r>
              <a:rPr lang="it-IT" sz="2400" dirty="0" err="1"/>
              <a:t>how</a:t>
            </a:r>
            <a:r>
              <a:rPr lang="it-IT" sz="2400" dirty="0"/>
              <a:t> to </a:t>
            </a:r>
            <a:r>
              <a:rPr lang="it-IT" sz="2400" dirty="0" err="1"/>
              <a:t>perform</a:t>
            </a:r>
            <a:r>
              <a:rPr lang="it-IT" sz="2400" dirty="0"/>
              <a:t> the </a:t>
            </a:r>
            <a:r>
              <a:rPr lang="it-IT" sz="2400" dirty="0" err="1"/>
              <a:t>extraction</a:t>
            </a:r>
            <a:r>
              <a:rPr lang="it-IT" sz="2400" dirty="0"/>
              <a:t> </a:t>
            </a:r>
            <a:r>
              <a:rPr lang="it-IT" sz="2400" dirty="0" err="1"/>
              <a:t>though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3079243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Pentaquarks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80" y="1244034"/>
            <a:ext cx="4114799" cy="39702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367719" y="1537420"/>
                <a:ext cx="4602803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/>
                  <a:t>The lowest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000" dirty="0"/>
                  <a:t> appears</a:t>
                </a:r>
                <a:br>
                  <a:rPr lang="it-IT" sz="2000" dirty="0"/>
                </a:br>
                <a:r>
                  <a:rPr lang="it-IT" sz="2000" dirty="0"/>
                  <a:t>as an </a:t>
                </a:r>
                <a:r>
                  <a:rPr lang="it-IT" sz="2000" dirty="0">
                    <a:solidFill>
                      <a:srgbClr val="0000FE"/>
                    </a:solidFill>
                  </a:rPr>
                  <a:t>isolated peak </a:t>
                </a:r>
                <a:br>
                  <a:rPr lang="it-IT" sz="2000" dirty="0"/>
                </a:br>
                <a:r>
                  <a:rPr lang="it-IT" sz="2000" dirty="0"/>
                  <a:t>at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sz="20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2000" dirty="0"/>
                  <a:t> threshold</a:t>
                </a:r>
              </a:p>
              <a:p>
                <a:endParaRPr lang="it-IT" sz="2000" dirty="0"/>
              </a:p>
              <a:p>
                <a:r>
                  <a:rPr lang="it-IT" sz="2000" dirty="0"/>
                  <a:t>A detailed study of the lineshape provides insight on its nature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719" y="1537420"/>
                <a:ext cx="4602803" cy="1938992"/>
              </a:xfrm>
              <a:prstGeom prst="rect">
                <a:avLst/>
              </a:prstGeom>
              <a:blipFill rotWithShape="0">
                <a:blip r:embed="rId4"/>
                <a:stretch>
                  <a:fillRect l="-1323" t="-1572" r="-661" b="-47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71" y="1993444"/>
            <a:ext cx="506133" cy="3467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83120" y="382336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Bottom-up: </a:t>
            </a:r>
            <a:br>
              <a:rPr lang="it-IT" dirty="0"/>
            </a:br>
            <a:r>
              <a:rPr lang="it-IT" dirty="0">
                <a:solidFill>
                  <a:srgbClr val="0000FF"/>
                </a:solidFill>
              </a:rPr>
              <a:t>DON’T YOU DARE describing everything!!!</a:t>
            </a:r>
            <a:br>
              <a:rPr lang="it-IT" dirty="0">
                <a:solidFill>
                  <a:srgbClr val="0000FF"/>
                </a:solidFill>
              </a:rPr>
            </a:br>
            <a:r>
              <a:rPr lang="it-IT" dirty="0"/>
              <a:t>Focus on the peak region</a:t>
            </a:r>
          </a:p>
        </p:txBody>
      </p:sp>
      <p:sp>
        <p:nvSpPr>
          <p:cNvPr id="9" name="Oval 8"/>
          <p:cNvSpPr/>
          <p:nvPr/>
        </p:nvSpPr>
        <p:spPr>
          <a:xfrm>
            <a:off x="1108953" y="2723745"/>
            <a:ext cx="1186775" cy="1185629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614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58620" y="2419163"/>
            <a:ext cx="8909180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4312</m:t>
                        </m:r>
                      </m:e>
                    </m:d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Bound</a:t>
                </a:r>
                <a:r>
                  <a:rPr lang="it-IT" sz="3600" dirty="0">
                    <a:solidFill>
                      <a:schemeClr val="tx2"/>
                    </a:solidFill>
                  </a:rPr>
                  <a:t> and virtual states</a:t>
                </a:r>
              </a:p>
            </p:txBody>
          </p:sp>
        </mc:Choice>
        <mc:Fallback xmlns="">
          <p:sp>
            <p:nvSpPr>
              <p:cNvPr id="5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83911" y="2666284"/>
            <a:ext cx="4495800" cy="302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61" y="2722672"/>
            <a:ext cx="4135230" cy="283263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2880727" y="4442725"/>
            <a:ext cx="199469" cy="27160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375120" y="3046518"/>
            <a:ext cx="108878" cy="499273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000362" y="4442724"/>
            <a:ext cx="905347" cy="2716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348982" y="4640837"/>
            <a:ext cx="130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Bound state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01867" y="2723392"/>
            <a:ext cx="132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18401"/>
                </a:solidFill>
              </a:rPr>
              <a:t>Virtual state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87698" y="4648739"/>
            <a:ext cx="120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Resonance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60717" y="1134234"/>
                <a:ext cx="830723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We focus on </a:t>
                </a:r>
                <a:r>
                  <a:rPr lang="it-IT" sz="2400" dirty="0" err="1"/>
                  <a:t>now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/>
                  <a:t>, </a:t>
                </a:r>
                <a:r>
                  <a:rPr lang="it-IT" sz="2400" dirty="0" err="1"/>
                  <a:t>which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seen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as</a:t>
                </a:r>
                <a:r>
                  <a:rPr lang="it-IT" sz="2400" dirty="0"/>
                  <a:t> an </a:t>
                </a:r>
                <a:r>
                  <a:rPr lang="it-IT" sz="2400" dirty="0" err="1"/>
                  <a:t>isolated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peak</a:t>
                </a:r>
                <a:r>
                  <a:rPr lang="it-IT" sz="2400" dirty="0"/>
                  <a:t> over a </a:t>
                </a:r>
                <a:r>
                  <a:rPr lang="it-IT" sz="2400" dirty="0" err="1"/>
                  <a:t>smooth</a:t>
                </a:r>
                <a:r>
                  <a:rPr lang="it-IT" sz="2400" dirty="0"/>
                  <a:t> background. In </a:t>
                </a:r>
                <a:r>
                  <a:rPr lang="it-IT" sz="2400" dirty="0" err="1"/>
                  <a:t>this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simple</a:t>
                </a:r>
                <a:r>
                  <a:rPr lang="it-IT" sz="2400" dirty="0"/>
                  <a:t> setup, model </a:t>
                </a:r>
                <a:r>
                  <a:rPr lang="it-IT" sz="2400" dirty="0" err="1"/>
                  <a:t>dependence</a:t>
                </a:r>
                <a:r>
                  <a:rPr lang="it-IT" sz="2400" dirty="0"/>
                  <a:t> can be </a:t>
                </a:r>
                <a:r>
                  <a:rPr lang="it-IT" sz="2400" dirty="0" err="1"/>
                  <a:t>reduced</a:t>
                </a:r>
                <a:endParaRPr lang="it-IT" sz="2400" dirty="0"/>
              </a:p>
              <a:p>
                <a:endParaRPr lang="it-IT" sz="24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717" y="1134234"/>
                <a:ext cx="8307238" cy="1569660"/>
              </a:xfrm>
              <a:prstGeom prst="rect">
                <a:avLst/>
              </a:prstGeom>
              <a:blipFill>
                <a:blip r:embed="rId5"/>
                <a:stretch>
                  <a:fillRect l="-1174" t="-3101" r="-5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8161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\\172.16.3.32\Dropbox\università2\polosa\X3872\cortona\x3872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36" y="1977324"/>
            <a:ext cx="4237761" cy="306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\\172.16.3.32\Dropbox\università2\polosa\X3872\cortona\x3872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4" y="1218175"/>
            <a:ext cx="2047175" cy="259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\\172.16.3.32\Dropbox\università2\polosa\X3872\cortona\x3872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34" y="4216256"/>
            <a:ext cx="3272885" cy="219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</p:spPr>
            <p:txBody>
              <a:bodyPr>
                <a:normAutofit/>
              </a:bodyPr>
              <a:lstStyle/>
              <a:p>
                <a:r>
                  <a:rPr lang="it-IT" dirty="0">
                    <a:solidFill>
                      <a:schemeClr val="tx1"/>
                    </a:solidFill>
                  </a:rPr>
                  <a:t>Discovered in </a:t>
                </a:r>
                <a:br>
                  <a:rPr lang="it-IT" dirty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  <a:p>
                <a:r>
                  <a:rPr lang="it-IT" dirty="0">
                    <a:solidFill>
                      <a:schemeClr val="tx1"/>
                    </a:solidFill>
                  </a:rPr>
                  <a:t>Quantum numbers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endParaRPr lang="it-IT" dirty="0">
                  <a:solidFill>
                    <a:schemeClr val="tx1"/>
                  </a:solidFill>
                </a:endParaRP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Very close </a:t>
                </a:r>
                <a:r>
                  <a:rPr lang="it-IT" dirty="0">
                    <a:solidFill>
                      <a:schemeClr val="tx1"/>
                    </a:solidFill>
                  </a:rPr>
                  <a:t>to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 threshold</a:t>
                </a: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Too narrow </a:t>
                </a:r>
                <a:r>
                  <a:rPr lang="it-IT" dirty="0">
                    <a:solidFill>
                      <a:schemeClr val="tx1"/>
                    </a:solidFill>
                  </a:rPr>
                  <a:t>for an above-treshold charmonium</a:t>
                </a: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Isospin violation </a:t>
                </a:r>
                <a:r>
                  <a:rPr lang="it-IT" dirty="0">
                    <a:solidFill>
                      <a:schemeClr val="tx1"/>
                    </a:solidFill>
                  </a:rPr>
                  <a:t>too big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e>
                        </m:d>
                      </m:den>
                    </m:f>
                    <m:r>
                      <a:rPr lang="el-GR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~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1.1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±0.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4</m:t>
                    </m:r>
                  </m:oMath>
                </a14:m>
                <a:endParaRPr lang="it-IT" dirty="0">
                  <a:solidFill>
                    <a:schemeClr val="accent1"/>
                  </a:solidFill>
                </a:endParaRPr>
              </a:p>
              <a:p>
                <a:r>
                  <a:rPr lang="it-IT" dirty="0">
                    <a:solidFill>
                      <a:srgbClr val="0000FF"/>
                    </a:solidFill>
                  </a:rPr>
                  <a:t>Mass</a:t>
                </a:r>
                <a:r>
                  <a:rPr lang="it-IT" dirty="0">
                    <a:solidFill>
                      <a:schemeClr val="tx1"/>
                    </a:solidFill>
                  </a:rPr>
                  <a:t> prediction not compatible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(2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solidFill>
                    <a:schemeClr val="tx1"/>
                  </a:solidFill>
                </a:endParaRP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9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  <a:blipFill>
                <a:blip r:embed="rId5"/>
                <a:stretch>
                  <a:fillRect l="-1961" t="-50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5"/>
              <p:cNvSpPr txBox="1"/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=3871.65±0.06 </m:t>
                    </m:r>
                  </m:oMath>
                </a14:m>
                <a:r>
                  <a:rPr lang="it-IT" sz="2000" b="0" i="0" dirty="0">
                    <a:latin typeface="Cambria Math" panose="02040503050406030204" pitchFamily="18" charset="0"/>
                  </a:rPr>
                  <a:t>MeV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=−3±192 </m:t>
                      </m:r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it-IT" sz="2000" b="0" i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00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2000" b="0" i="0" smtClean="0">
                            <a:latin typeface="Cambria Math" panose="02040503050406030204" pitchFamily="18" charset="0"/>
                          </a:rPr>
                          <m:t>BW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=1.19±0.2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it-IT" sz="2000" dirty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blipFill>
                <a:blip r:embed="rId6"/>
                <a:stretch>
                  <a:fillRect t="-3614" b="-24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3049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Model-</a:t>
                </a:r>
                <a:r>
                  <a:rPr lang="it-IT" sz="2400" dirty="0" err="1"/>
                  <a:t>independent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expansion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sz="2400" dirty="0"/>
                  <a:t> threshold </a:t>
                </a:r>
                <a:br>
                  <a:rPr lang="it-IT" sz="2400" dirty="0"/>
                </a:br>
                <a:endParaRPr lang="it-IT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blipFill>
                <a:blip r:embed="rId4"/>
                <a:stretch>
                  <a:fillRect t="-3960" r="-39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3" y="3516220"/>
            <a:ext cx="4134083" cy="2800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38" y="3516220"/>
            <a:ext cx="4062361" cy="27523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90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4">
            <a:extLst>
              <a:ext uri="{FF2B5EF4-FFF2-40B4-BE49-F238E27FC236}">
                <a16:creationId xmlns:a16="http://schemas.microsoft.com/office/drawing/2014/main" id="{B2AEBACA-F07C-0BC2-1646-007F1ED3DC4B}"/>
              </a:ext>
            </a:extLst>
          </p:cNvPr>
          <p:cNvSpPr/>
          <p:nvPr/>
        </p:nvSpPr>
        <p:spPr>
          <a:xfrm>
            <a:off x="3982331" y="1092926"/>
            <a:ext cx="5161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Fernandez-Ramirez,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PRL 123, 092001</a:t>
            </a:r>
          </a:p>
        </p:txBody>
      </p:sp>
    </p:spTree>
    <p:extLst>
      <p:ext uri="{BB962C8B-B14F-4D97-AF65-F5344CB8AC3E}">
        <p14:creationId xmlns:p14="http://schemas.microsoft.com/office/powerpoint/2010/main" val="10330400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3">
                <a:extLst>
                  <a:ext uri="{FF2B5EF4-FFF2-40B4-BE49-F238E27FC236}">
                    <a16:creationId xmlns:a16="http://schemas.microsoft.com/office/drawing/2014/main" id="{BB56DD2D-4970-905A-2432-21633743552B}"/>
                  </a:ext>
                </a:extLst>
              </p:cNvPr>
              <p:cNvSpPr txBox="1"/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Model-</a:t>
                </a:r>
                <a:r>
                  <a:rPr lang="it-IT" sz="2400" dirty="0" err="1"/>
                  <a:t>independent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expansion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sz="2400" dirty="0"/>
                  <a:t> threshold </a:t>
                </a:r>
                <a:br>
                  <a:rPr lang="it-IT" sz="2400" dirty="0"/>
                </a:br>
                <a:endParaRPr lang="it-IT" sz="2400" dirty="0"/>
              </a:p>
            </p:txBody>
          </p:sp>
        </mc:Choice>
        <mc:Fallback xmlns="">
          <p:sp>
            <p:nvSpPr>
              <p:cNvPr id="2" name="TextBox 3">
                <a:extLst>
                  <a:ext uri="{FF2B5EF4-FFF2-40B4-BE49-F238E27FC236}">
                    <a16:creationId xmlns:a16="http://schemas.microsoft.com/office/drawing/2014/main" id="{BB56DD2D-4970-905A-2432-2163374355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blipFill>
                <a:blip r:embed="rId8"/>
                <a:stretch>
                  <a:fillRect t="-3960" r="-39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55662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" y="3508310"/>
            <a:ext cx="4206019" cy="2852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3">
                <a:extLst>
                  <a:ext uri="{FF2B5EF4-FFF2-40B4-BE49-F238E27FC236}">
                    <a16:creationId xmlns:a16="http://schemas.microsoft.com/office/drawing/2014/main" id="{57C1B432-1E7D-7DD5-D241-8EFE8981B424}"/>
                  </a:ext>
                </a:extLst>
              </p:cNvPr>
              <p:cNvSpPr txBox="1"/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Model-</a:t>
                </a:r>
                <a:r>
                  <a:rPr lang="it-IT" sz="2400" dirty="0" err="1"/>
                  <a:t>independent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expansion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sz="2400" dirty="0"/>
                  <a:t> threshold </a:t>
                </a:r>
                <a:br>
                  <a:rPr lang="it-IT" sz="2400" dirty="0"/>
                </a:br>
                <a:endParaRPr lang="it-IT" sz="2400" dirty="0"/>
              </a:p>
            </p:txBody>
          </p:sp>
        </mc:Choice>
        <mc:Fallback xmlns="">
          <p:sp>
            <p:nvSpPr>
              <p:cNvPr id="3" name="TextBox 3">
                <a:extLst>
                  <a:ext uri="{FF2B5EF4-FFF2-40B4-BE49-F238E27FC236}">
                    <a16:creationId xmlns:a16="http://schemas.microsoft.com/office/drawing/2014/main" id="{57C1B432-1E7D-7DD5-D241-8EFE8981B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blipFill>
                <a:blip r:embed="rId11"/>
                <a:stretch>
                  <a:fillRect t="-3960" r="-39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33452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86" y="3543366"/>
            <a:ext cx="4154326" cy="2817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315478" y="434328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Doesn’t point to a resonance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3">
                <a:extLst>
                  <a:ext uri="{FF2B5EF4-FFF2-40B4-BE49-F238E27FC236}">
                    <a16:creationId xmlns:a16="http://schemas.microsoft.com/office/drawing/2014/main" id="{12408FEC-4E5E-FF47-B3E0-5B80B17F94F7}"/>
                  </a:ext>
                </a:extLst>
              </p:cNvPr>
              <p:cNvSpPr txBox="1"/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Model-</a:t>
                </a:r>
                <a:r>
                  <a:rPr lang="it-IT" sz="2400" dirty="0" err="1"/>
                  <a:t>independent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expansion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sz="2400" dirty="0"/>
                  <a:t> threshold </a:t>
                </a:r>
                <a:br>
                  <a:rPr lang="it-IT" sz="2400" dirty="0"/>
                </a:br>
                <a:endParaRPr lang="it-IT" sz="2400" dirty="0"/>
              </a:p>
            </p:txBody>
          </p:sp>
        </mc:Choice>
        <mc:Fallback xmlns="">
          <p:sp>
            <p:nvSpPr>
              <p:cNvPr id="2" name="TextBox 3">
                <a:extLst>
                  <a:ext uri="{FF2B5EF4-FFF2-40B4-BE49-F238E27FC236}">
                    <a16:creationId xmlns:a16="http://schemas.microsoft.com/office/drawing/2014/main" id="{12408FEC-4E5E-FF47-B3E0-5B80B17F94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blipFill>
                <a:blip r:embed="rId11"/>
                <a:stretch>
                  <a:fillRect t="-3960" r="-39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45253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00" y="3542400"/>
            <a:ext cx="4204312" cy="2851200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290345" y="358420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Doesn’t point to a resonance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3">
                <a:extLst>
                  <a:ext uri="{FF2B5EF4-FFF2-40B4-BE49-F238E27FC236}">
                    <a16:creationId xmlns:a16="http://schemas.microsoft.com/office/drawing/2014/main" id="{D35567B7-EB37-F141-3918-ABB65EE7DC1D}"/>
                  </a:ext>
                </a:extLst>
              </p:cNvPr>
              <p:cNvSpPr txBox="1"/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Model-</a:t>
                </a:r>
                <a:r>
                  <a:rPr lang="it-IT" sz="2400" dirty="0" err="1"/>
                  <a:t>independent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expansion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sz="2400" dirty="0"/>
                  <a:t> threshold </a:t>
                </a:r>
                <a:br>
                  <a:rPr lang="it-IT" sz="2400" dirty="0"/>
                </a:br>
                <a:endParaRPr lang="it-IT" sz="2400" dirty="0"/>
              </a:p>
            </p:txBody>
          </p:sp>
        </mc:Choice>
        <mc:Fallback xmlns="">
          <p:sp>
            <p:nvSpPr>
              <p:cNvPr id="3" name="TextBox 3">
                <a:extLst>
                  <a:ext uri="{FF2B5EF4-FFF2-40B4-BE49-F238E27FC236}">
                    <a16:creationId xmlns:a16="http://schemas.microsoft.com/office/drawing/2014/main" id="{D35567B7-EB37-F141-3918-ABB65EE7D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blipFill>
                <a:blip r:embed="rId9"/>
                <a:stretch>
                  <a:fillRect t="-3960" r="-39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68889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 with ANN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EA4EAFD-ADAF-FC5D-8501-E24518224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46" y="1317379"/>
            <a:ext cx="4299950" cy="4457432"/>
          </a:xfrm>
          <a:prstGeom prst="rect">
            <a:avLst/>
          </a:prstGeom>
        </p:spPr>
      </p:pic>
      <p:sp>
        <p:nvSpPr>
          <p:cNvPr id="18" name="TextBox 10">
            <a:extLst>
              <a:ext uri="{FF2B5EF4-FFF2-40B4-BE49-F238E27FC236}">
                <a16:creationId xmlns:a16="http://schemas.microsoft.com/office/drawing/2014/main" id="{42EDDD87-A444-E1F4-B15D-CDBB3EB1E6DB}"/>
              </a:ext>
            </a:extLst>
          </p:cNvPr>
          <p:cNvSpPr txBox="1"/>
          <p:nvPr/>
        </p:nvSpPr>
        <p:spPr>
          <a:xfrm>
            <a:off x="4973218" y="1531187"/>
            <a:ext cx="3850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 err="1"/>
              <a:t>Same</a:t>
            </a:r>
            <a:r>
              <a:rPr lang="it-IT" sz="2400" dirty="0"/>
              <a:t> </a:t>
            </a:r>
            <a:r>
              <a:rPr lang="it-IT" sz="2400" dirty="0" err="1"/>
              <a:t>conclusion</a:t>
            </a:r>
            <a:r>
              <a:rPr lang="it-IT" sz="2400" dirty="0"/>
              <a:t> </a:t>
            </a:r>
            <a:r>
              <a:rPr lang="it-IT" sz="2400" dirty="0" err="1"/>
              <a:t>reached</a:t>
            </a:r>
            <a:r>
              <a:rPr lang="it-IT" sz="2400" dirty="0"/>
              <a:t> </a:t>
            </a:r>
            <a:r>
              <a:rPr lang="it-IT" sz="2400" dirty="0" err="1"/>
              <a:t>if</a:t>
            </a:r>
            <a:r>
              <a:rPr lang="it-IT" sz="2400" dirty="0"/>
              <a:t> the </a:t>
            </a:r>
            <a:r>
              <a:rPr lang="it-IT" sz="2400" dirty="0" err="1"/>
              <a:t>analysis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performed</a:t>
            </a:r>
            <a:r>
              <a:rPr lang="it-IT" sz="2400" dirty="0"/>
              <a:t> with a Deep </a:t>
            </a:r>
            <a:r>
              <a:rPr lang="it-IT" sz="2400" dirty="0" err="1"/>
              <a:t>Neural</a:t>
            </a:r>
            <a:r>
              <a:rPr lang="it-IT" sz="2400" dirty="0"/>
              <a:t> Network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78A72BC-F82D-6945-3F8B-DD0478B2C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606" y="3602339"/>
            <a:ext cx="4180349" cy="2451683"/>
          </a:xfrm>
          <a:prstGeom prst="rect">
            <a:avLst/>
          </a:prstGeom>
        </p:spPr>
      </p:pic>
      <p:sp>
        <p:nvSpPr>
          <p:cNvPr id="19" name="Rectangle 13">
            <a:extLst>
              <a:ext uri="{FF2B5EF4-FFF2-40B4-BE49-F238E27FC236}">
                <a16:creationId xmlns:a16="http://schemas.microsoft.com/office/drawing/2014/main" id="{AB46BF4B-F27F-F48A-5C41-2194FE93ACCE}"/>
              </a:ext>
            </a:extLst>
          </p:cNvPr>
          <p:cNvSpPr/>
          <p:nvPr/>
        </p:nvSpPr>
        <p:spPr>
          <a:xfrm>
            <a:off x="5499520" y="1071454"/>
            <a:ext cx="3459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Ng,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PRD 105, L091501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DC134A7-343C-1B19-2660-5717A6B6E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46" y="3532754"/>
            <a:ext cx="3949564" cy="2548703"/>
          </a:xfrm>
          <a:prstGeom prst="rect">
            <a:avLst/>
          </a:prstGeom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0E516BF9-DC1E-6D42-1F0B-D4893EF5A507}"/>
              </a:ext>
            </a:extLst>
          </p:cNvPr>
          <p:cNvSpPr txBox="1"/>
          <p:nvPr/>
        </p:nvSpPr>
        <p:spPr>
          <a:xfrm>
            <a:off x="58723" y="2603825"/>
            <a:ext cx="4067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peak</a:t>
            </a:r>
            <a:r>
              <a:rPr lang="it-IT" sz="2400" dirty="0"/>
              <a:t> </a:t>
            </a:r>
            <a:r>
              <a:rPr lang="it-IT" sz="2400" dirty="0" err="1"/>
              <a:t>region</a:t>
            </a:r>
            <a:r>
              <a:rPr lang="it-IT" sz="2400" dirty="0"/>
              <a:t> </a:t>
            </a:r>
            <a:r>
              <a:rPr lang="it-IT" sz="2400" dirty="0" err="1"/>
              <a:t>has</a:t>
            </a:r>
            <a:r>
              <a:rPr lang="it-IT" sz="2400" dirty="0"/>
              <a:t> the </a:t>
            </a:r>
            <a:r>
              <a:rPr lang="it-IT" sz="2400" dirty="0" err="1"/>
              <a:t>largest</a:t>
            </a:r>
            <a:r>
              <a:rPr lang="it-IT" sz="2400" dirty="0"/>
              <a:t> impact for the </a:t>
            </a:r>
            <a:r>
              <a:rPr lang="it-IT" sz="2400" dirty="0" err="1"/>
              <a:t>decision</a:t>
            </a:r>
            <a:endParaRPr lang="it-IT" sz="2400" dirty="0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43C16518-7E69-B9DF-8B25-4D442DB9D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6604" y="1517331"/>
            <a:ext cx="4299950" cy="1116703"/>
          </a:xfrm>
          <a:prstGeom prst="rect">
            <a:avLst/>
          </a:prstGeom>
        </p:spPr>
      </p:pic>
      <p:sp>
        <p:nvSpPr>
          <p:cNvPr id="25" name="TextBox 10">
            <a:extLst>
              <a:ext uri="{FF2B5EF4-FFF2-40B4-BE49-F238E27FC236}">
                <a16:creationId xmlns:a16="http://schemas.microsoft.com/office/drawing/2014/main" id="{C10A1CE9-A9B9-392B-F8CC-264386FF96D8}"/>
              </a:ext>
            </a:extLst>
          </p:cNvPr>
          <p:cNvSpPr txBox="1"/>
          <p:nvPr/>
        </p:nvSpPr>
        <p:spPr>
          <a:xfrm>
            <a:off x="5113320" y="2694797"/>
            <a:ext cx="3850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 err="1"/>
              <a:t>Highest</a:t>
            </a:r>
            <a:r>
              <a:rPr lang="it-IT" sz="2400" dirty="0"/>
              <a:t> </a:t>
            </a:r>
            <a:r>
              <a:rPr lang="it-IT" sz="2400" dirty="0" err="1"/>
              <a:t>probability</a:t>
            </a:r>
            <a:r>
              <a:rPr lang="it-IT" sz="2400" dirty="0"/>
              <a:t> for a </a:t>
            </a:r>
            <a:r>
              <a:rPr lang="it-IT" sz="2400" dirty="0" err="1"/>
              <a:t>virtual</a:t>
            </a:r>
            <a:r>
              <a:rPr lang="it-IT" sz="2400" dirty="0"/>
              <a:t> state in the IV </a:t>
            </a:r>
            <a:r>
              <a:rPr lang="it-IT" sz="2400" dirty="0" err="1"/>
              <a:t>sheet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68567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Epilogue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4562" y="1185499"/>
            <a:ext cx="4541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/>
              <a:t>Why</a:t>
            </a:r>
            <a:r>
              <a:rPr lang="it-IT" sz="3200" dirty="0"/>
              <a:t> </a:t>
            </a:r>
            <a:r>
              <a:rPr lang="it-IT" sz="3200" dirty="0" err="1"/>
              <a:t>all</a:t>
            </a:r>
            <a:r>
              <a:rPr lang="it-IT" sz="3200" dirty="0"/>
              <a:t> </a:t>
            </a:r>
            <a:r>
              <a:rPr lang="it-IT" sz="3200" dirty="0" err="1"/>
              <a:t>this</a:t>
            </a:r>
            <a:r>
              <a:rPr lang="it-IT" sz="3200" dirty="0"/>
              <a:t> </a:t>
            </a:r>
            <a:r>
              <a:rPr lang="it-IT" sz="3200" dirty="0" err="1"/>
              <a:t>is</a:t>
            </a:r>
            <a:r>
              <a:rPr lang="it-IT" sz="3200" dirty="0"/>
              <a:t> </a:t>
            </a:r>
            <a:r>
              <a:rPr lang="it-IT" sz="3200" dirty="0" err="1"/>
              <a:t>interesting</a:t>
            </a:r>
            <a:r>
              <a:rPr lang="it-IT" sz="3200" dirty="0"/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333" y="1804854"/>
            <a:ext cx="88430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FF0000"/>
                </a:solidFill>
              </a:rPr>
              <a:t>Because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it’s</a:t>
            </a:r>
            <a:r>
              <a:rPr lang="it-IT" sz="2400" dirty="0">
                <a:solidFill>
                  <a:srgbClr val="FF0000"/>
                </a:solidFill>
              </a:rPr>
              <a:t> hard</a:t>
            </a:r>
            <a:r>
              <a:rPr lang="it-IT" sz="2400" dirty="0"/>
              <a:t>! Nature challenges </a:t>
            </a:r>
            <a:r>
              <a:rPr lang="it-IT" sz="2400" dirty="0" err="1"/>
              <a:t>us</a:t>
            </a:r>
            <a:r>
              <a:rPr lang="it-IT" sz="2400" dirty="0"/>
              <a:t> </a:t>
            </a:r>
            <a:r>
              <a:rPr lang="it-IT" sz="2400" dirty="0" err="1"/>
              <a:t>constantly</a:t>
            </a:r>
            <a:endParaRPr lang="it-IT" sz="2400" dirty="0"/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FF0000"/>
                </a:solidFill>
              </a:rPr>
              <a:t>Bottom-up: </a:t>
            </a:r>
            <a:r>
              <a:rPr lang="it-IT" sz="2400" dirty="0" err="1"/>
              <a:t>analytic</a:t>
            </a:r>
            <a:r>
              <a:rPr lang="it-IT" sz="2400" dirty="0"/>
              <a:t> </a:t>
            </a:r>
            <a:r>
              <a:rPr lang="it-IT" sz="2400" dirty="0" err="1"/>
              <a:t>methods</a:t>
            </a:r>
            <a:r>
              <a:rPr lang="it-IT" sz="2400" dirty="0"/>
              <a:t> can </a:t>
            </a:r>
            <a:r>
              <a:rPr lang="it-IT" sz="2400" dirty="0" err="1"/>
              <a:t>improve</a:t>
            </a:r>
            <a:r>
              <a:rPr lang="it-IT" sz="2400" dirty="0"/>
              <a:t> the </a:t>
            </a:r>
            <a:r>
              <a:rPr lang="it-IT" sz="2400" dirty="0" err="1"/>
              <a:t>rigour</a:t>
            </a:r>
            <a:r>
              <a:rPr lang="it-IT" sz="2400" dirty="0"/>
              <a:t> and </a:t>
            </a:r>
            <a:r>
              <a:rPr lang="it-IT" sz="2400" dirty="0" err="1"/>
              <a:t>robustness</a:t>
            </a:r>
            <a:r>
              <a:rPr lang="it-IT" sz="2400" dirty="0"/>
              <a:t> in the </a:t>
            </a:r>
            <a:r>
              <a:rPr lang="it-IT" sz="2400" dirty="0" err="1">
                <a:solidFill>
                  <a:srgbClr val="FF0000"/>
                </a:solidFill>
              </a:rPr>
              <a:t>extraction</a:t>
            </a:r>
            <a:r>
              <a:rPr lang="it-IT" sz="2400" dirty="0">
                <a:solidFill>
                  <a:srgbClr val="FF0000"/>
                </a:solidFill>
              </a:rPr>
              <a:t> of the </a:t>
            </a:r>
            <a:r>
              <a:rPr lang="it-IT" sz="2400" dirty="0" err="1">
                <a:solidFill>
                  <a:srgbClr val="FF0000"/>
                </a:solidFill>
              </a:rPr>
              <a:t>spectrum</a:t>
            </a:r>
            <a:endParaRPr lang="it-IT" sz="2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FF0000"/>
                </a:solidFill>
              </a:rPr>
              <a:t>Top-down</a:t>
            </a:r>
            <a:r>
              <a:rPr lang="it-IT" sz="2400" dirty="0"/>
              <a:t>: models </a:t>
            </a:r>
            <a:r>
              <a:rPr lang="it-IT" sz="2400" dirty="0" err="1"/>
              <a:t>have</a:t>
            </a:r>
            <a:r>
              <a:rPr lang="it-IT" sz="2400" dirty="0"/>
              <a:t> </a:t>
            </a:r>
            <a:r>
              <a:rPr lang="it-IT" sz="2400" dirty="0" err="1"/>
              <a:t>been</a:t>
            </a:r>
            <a:r>
              <a:rPr lang="it-IT" sz="2400" dirty="0"/>
              <a:t> </a:t>
            </a:r>
            <a:r>
              <a:rPr lang="it-IT" sz="2400" dirty="0" err="1"/>
              <a:t>reviled</a:t>
            </a:r>
            <a:r>
              <a:rPr lang="it-IT" sz="2400" dirty="0"/>
              <a:t> in favor of </a:t>
            </a:r>
            <a:r>
              <a:rPr lang="it-IT" sz="2400" dirty="0" err="1"/>
              <a:t>rigorous</a:t>
            </a:r>
            <a:r>
              <a:rPr lang="it-IT" sz="2400" dirty="0"/>
              <a:t> </a:t>
            </a:r>
            <a:r>
              <a:rPr lang="it-IT" sz="2400" dirty="0" err="1"/>
              <a:t>calculations</a:t>
            </a:r>
            <a:r>
              <a:rPr lang="it-IT" sz="2400" dirty="0"/>
              <a:t>, </a:t>
            </a:r>
            <a:r>
              <a:rPr lang="it-IT" sz="2400" dirty="0" err="1"/>
              <a:t>but</a:t>
            </a:r>
            <a:r>
              <a:rPr lang="it-IT" sz="2400" dirty="0"/>
              <a:t> </a:t>
            </a:r>
            <a:r>
              <a:rPr lang="it-IT" sz="2400" dirty="0" err="1"/>
              <a:t>they</a:t>
            </a:r>
            <a:r>
              <a:rPr lang="it-IT" sz="2400" dirty="0"/>
              <a:t> make </a:t>
            </a:r>
            <a:r>
              <a:rPr lang="it-IT" sz="2400" dirty="0" err="1"/>
              <a:t>us</a:t>
            </a:r>
            <a:r>
              <a:rPr lang="it-IT" sz="2400" dirty="0"/>
              <a:t> </a:t>
            </a:r>
            <a:r>
              <a:rPr lang="it-IT" sz="2400" dirty="0" err="1">
                <a:solidFill>
                  <a:srgbClr val="FF0000"/>
                </a:solidFill>
              </a:rPr>
              <a:t>understand</a:t>
            </a:r>
            <a:r>
              <a:rPr lang="it-IT" sz="2400" dirty="0">
                <a:solidFill>
                  <a:srgbClr val="FF0000"/>
                </a:solidFill>
              </a:rPr>
              <a:t> the dynamics:</a:t>
            </a:r>
            <a:br>
              <a:rPr lang="it-IT" sz="2400" dirty="0">
                <a:solidFill>
                  <a:srgbClr val="FF0000"/>
                </a:solidFill>
              </a:rPr>
            </a:br>
            <a:r>
              <a:rPr lang="it-IT" sz="2400" dirty="0" err="1"/>
              <a:t>this</a:t>
            </a:r>
            <a:r>
              <a:rPr lang="it-IT" sz="2400" dirty="0"/>
              <a:t> makes the </a:t>
            </a:r>
            <a:r>
              <a:rPr lang="it-IT" sz="2400" dirty="0" err="1"/>
              <a:t>path</a:t>
            </a:r>
            <a:r>
              <a:rPr lang="it-IT" sz="2400" dirty="0"/>
              <a:t> </a:t>
            </a:r>
            <a:r>
              <a:rPr lang="it-IT" sz="2400" dirty="0" err="1"/>
              <a:t>less</a:t>
            </a:r>
            <a:r>
              <a:rPr lang="it-IT" sz="2400" dirty="0"/>
              <a:t> regular and </a:t>
            </a:r>
            <a:r>
              <a:rPr lang="it-IT" sz="2400" dirty="0" err="1"/>
              <a:t>systematic</a:t>
            </a:r>
            <a:r>
              <a:rPr lang="it-IT" sz="2400" dirty="0"/>
              <a:t>, </a:t>
            </a:r>
            <a:br>
              <a:rPr lang="it-IT" sz="2400" dirty="0"/>
            </a:br>
            <a:r>
              <a:rPr lang="it-IT" sz="2400" dirty="0"/>
              <a:t>more fantasy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needed</a:t>
            </a:r>
            <a:endParaRPr lang="it-IT" sz="2400" dirty="0"/>
          </a:p>
          <a:p>
            <a:pPr>
              <a:spcAft>
                <a:spcPts val="1200"/>
              </a:spcAft>
              <a:buClr>
                <a:srgbClr val="C00000"/>
              </a:buClr>
              <a:buSzPct val="150000"/>
            </a:pPr>
            <a:r>
              <a:rPr lang="it-IT" sz="2400" dirty="0"/>
              <a:t>Lattice QCD, </a:t>
            </a:r>
            <a:r>
              <a:rPr lang="it-IT" sz="2400" dirty="0" err="1"/>
              <a:t>experiments</a:t>
            </a:r>
            <a:r>
              <a:rPr lang="it-IT" sz="2400" dirty="0"/>
              <a:t>, etc. are </a:t>
            </a:r>
            <a:r>
              <a:rPr lang="it-IT" sz="2400" dirty="0" err="1"/>
              <a:t>needed</a:t>
            </a:r>
            <a:r>
              <a:rPr lang="it-IT" sz="2400" dirty="0"/>
              <a:t> to </a:t>
            </a:r>
            <a:r>
              <a:rPr lang="it-IT" sz="2400" dirty="0" err="1"/>
              <a:t>provide</a:t>
            </a:r>
            <a:r>
              <a:rPr lang="it-IT" sz="2400" dirty="0"/>
              <a:t> </a:t>
            </a:r>
            <a:r>
              <a:rPr lang="it-IT" sz="2400" dirty="0" err="1"/>
              <a:t>further</a:t>
            </a:r>
            <a:r>
              <a:rPr lang="it-IT" sz="2400" dirty="0"/>
              <a:t> </a:t>
            </a:r>
            <a:r>
              <a:rPr lang="it-IT" sz="2400" dirty="0" err="1"/>
              <a:t>observables</a:t>
            </a:r>
            <a:r>
              <a:rPr lang="it-IT" sz="2400" dirty="0"/>
              <a:t> to </a:t>
            </a:r>
            <a:r>
              <a:rPr lang="it-IT" sz="2400" dirty="0" err="1"/>
              <a:t>disentangle</a:t>
            </a:r>
            <a:r>
              <a:rPr lang="it-IT" sz="2400" dirty="0"/>
              <a:t> the </a:t>
            </a:r>
            <a:r>
              <a:rPr lang="it-IT" sz="2400" dirty="0" err="1"/>
              <a:t>various</a:t>
            </a:r>
            <a:r>
              <a:rPr lang="it-IT" sz="2400" dirty="0"/>
              <a:t> pictures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endParaRPr lang="it-IT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648029" y="5701431"/>
            <a:ext cx="1847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150794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13C49F7A-564E-79F1-8C55-CA5617C79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124" y="3651339"/>
            <a:ext cx="3124682" cy="23259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/>
              <p:cNvSpPr/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br>
                  <a:rPr lang="it-IT" b="0" i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3888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35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MeV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4020</m:t>
                            </m:r>
                          </m:e>
                        </m:d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4023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MeV</a:t>
                </a:r>
              </a:p>
            </p:txBody>
          </p:sp>
        </mc:Choice>
        <mc:Fallback xmlns="">
          <p:sp>
            <p:nvSpPr>
              <p:cNvPr id="12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blipFill rotWithShape="0">
                <a:blip r:embed="rId4"/>
                <a:stretch>
                  <a:fillRect t="-2336" b="-5140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194222" y="-110191"/>
                <a:ext cx="9005978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 fontScale="92500"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/>
                  <a:t>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4020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3985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222" y="-110191"/>
                <a:ext cx="9005978" cy="1076866"/>
              </a:xfrm>
              <a:prstGeom prst="rect">
                <a:avLst/>
              </a:prstGeom>
              <a:blipFill>
                <a:blip r:embed="rId5"/>
                <a:stretch>
                  <a:fillRect l="-1828" b="-192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>
                    <a:latin typeface="Cambria Math" panose="02040503050406030204" pitchFamily="18" charset="0"/>
                  </a:rPr>
                  <a:t>Two states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𝐶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1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:r>
                  <a:rPr lang="it-IT" dirty="0">
                    <a:latin typeface="Cambria Math" panose="02040503050406030204" pitchFamily="18" charset="0"/>
                  </a:rPr>
                  <a:t>appear</a:t>
                </a:r>
                <a:br>
                  <a:rPr lang="it-IT" dirty="0">
                    <a:latin typeface="Cambria Math" panose="02040503050406030204" pitchFamily="18" charset="0"/>
                  </a:rPr>
                </a:br>
                <a:r>
                  <a:rPr lang="it-IT" dirty="0">
                    <a:latin typeface="Cambria Math" panose="02040503050406030204" pitchFamily="18" charset="0"/>
                  </a:rPr>
                  <a:t> </a:t>
                </a:r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slightly above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thresholds</a:t>
                </a:r>
                <a:endParaRPr lang="it-IT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  <a:blipFill rotWithShape="0">
                <a:blip r:embed="rId6"/>
                <a:stretch>
                  <a:fillRect l="-780" t="-5556" b="-138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magin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44889"/>
            <a:ext cx="3030134" cy="2174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4" y="4051541"/>
            <a:ext cx="510582" cy="239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423" y="996835"/>
            <a:ext cx="889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Charged quarkonium-like resonances have been found, </a:t>
            </a:r>
            <a:r>
              <a:rPr lang="it-IT" b="1" dirty="0">
                <a:solidFill>
                  <a:srgbClr val="FF0000"/>
                </a:solidFill>
              </a:rPr>
              <a:t>4q needed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1356012"/>
            <a:ext cx="3465029" cy="24861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432" y="3754381"/>
            <a:ext cx="510582" cy="2393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773191F5-6BC0-3084-FC55-D5618AA5370C}"/>
                  </a:ext>
                </a:extLst>
              </p:cNvPr>
              <p:cNvSpPr/>
              <p:nvPr/>
            </p:nvSpPr>
            <p:spPr>
              <a:xfrm>
                <a:off x="3623633" y="5485020"/>
                <a:ext cx="5456378" cy="95231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b="0" dirty="0">
                    <a:solidFill>
                      <a:srgbClr val="FF0000"/>
                    </a:solidFill>
                  </a:rPr>
                  <a:t>Strange partner with </a:t>
                </a:r>
                <a:r>
                  <a:rPr lang="it-IT" b="0" dirty="0" err="1">
                    <a:solidFill>
                      <a:srgbClr val="FF0000"/>
                    </a:solidFill>
                  </a:rPr>
                  <a:t>smaller</a:t>
                </a:r>
                <a:r>
                  <a:rPr lang="it-IT" b="0" dirty="0">
                    <a:solidFill>
                      <a:srgbClr val="FF0000"/>
                    </a:solidFill>
                  </a:rPr>
                  <a:t> </a:t>
                </a:r>
                <a:r>
                  <a:rPr lang="it-IT" b="0" dirty="0" err="1">
                    <a:solidFill>
                      <a:srgbClr val="FF0000"/>
                    </a:solidFill>
                  </a:rPr>
                  <a:t>significance</a:t>
                </a:r>
                <a:r>
                  <a:rPr lang="it-IT" b="0" dirty="0">
                    <a:solidFill>
                      <a:srgbClr val="FF0000"/>
                    </a:solidFill>
                  </a:rPr>
                  <a:t> </a:t>
                </a:r>
                <a:br>
                  <a:rPr lang="it-IT" b="0" dirty="0">
                    <a:solidFill>
                      <a:srgbClr val="FF0000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𝑐𝑠</m:t>
                          </m:r>
                        </m:sub>
                      </m:sSub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39</m:t>
                              </m:r>
                              <m: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85</m:t>
                              </m:r>
                            </m:e>
                          </m:d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acc>
                        <m:accPr>
                          <m:chr m:val="̅"/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acc>
                      <m:sSup>
                        <m:sSupPr>
                          <m:ctrlP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br>
                  <a:rPr lang="it-IT" b="0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982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bSup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MeV</a:t>
                </a:r>
              </a:p>
            </p:txBody>
          </p:sp>
        </mc:Choice>
        <mc:Fallback xmlns="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773191F5-6BC0-3084-FC55-D5618AA537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633" y="5485020"/>
                <a:ext cx="5456378" cy="952312"/>
              </a:xfrm>
              <a:prstGeom prst="rect">
                <a:avLst/>
              </a:prstGeom>
              <a:blipFill>
                <a:blip r:embed="rId10"/>
                <a:stretch>
                  <a:fillRect t="-2484" r="-555" b="-6832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7662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Very open charm: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91076F36-65F4-BEE2-C730-821E9B263A62}"/>
                  </a:ext>
                </a:extLst>
              </p:cNvPr>
              <p:cNvSpPr txBox="1"/>
              <p:nvPr/>
            </p:nvSpPr>
            <p:spPr>
              <a:xfrm>
                <a:off x="5150840" y="1234072"/>
                <a:ext cx="3822856" cy="3791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A </a:t>
                </a:r>
                <a:r>
                  <a:rPr lang="it-IT" sz="2400" dirty="0" err="1"/>
                  <a:t>supernarrow</a:t>
                </a:r>
                <a:r>
                  <a:rPr lang="it-IT" sz="2400" dirty="0"/>
                  <a:t> state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seen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2400" dirty="0"/>
                  <a:t> threshold</a:t>
                </a:r>
              </a:p>
              <a:p>
                <a:endParaRPr lang="it-IT" sz="2400" dirty="0"/>
              </a:p>
              <a:p>
                <a:r>
                  <a:rPr lang="it-IT" sz="2400" dirty="0"/>
                  <a:t>BW </a:t>
                </a:r>
                <a:r>
                  <a:rPr lang="it-IT" sz="2400" dirty="0" err="1"/>
                  <a:t>parameters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give</a:t>
                </a:r>
                <a:endParaRPr lang="it-IT" sz="2400" dirty="0"/>
              </a:p>
              <a:p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𝐵𝑊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273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61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it-IT" sz="240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𝐵𝑊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410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65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it-IT" sz="2400" dirty="0"/>
                  <a:t> </a:t>
                </a:r>
              </a:p>
              <a:p>
                <a:endParaRPr lang="it-IT" sz="2400" dirty="0"/>
              </a:p>
              <a:p>
                <a:r>
                  <a:rPr lang="it-IT" sz="2400" dirty="0" err="1"/>
                  <a:t>Unitary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analysis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gives</a:t>
                </a:r>
                <a:endParaRPr lang="it-IT" sz="2400" dirty="0"/>
              </a:p>
              <a:p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360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40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it-IT" sz="2400" dirty="0"/>
                  <a:t> 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48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sub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91076F36-65F4-BEE2-C730-821E9B263A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0840" y="1234072"/>
                <a:ext cx="3822856" cy="3791744"/>
              </a:xfrm>
              <a:prstGeom prst="rect">
                <a:avLst/>
              </a:prstGeom>
              <a:blipFill>
                <a:blip r:embed="rId4"/>
                <a:stretch>
                  <a:fillRect l="-2552" t="-12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49D65498-2BB1-A83E-EE1D-D5B579A4F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10" y="1151730"/>
            <a:ext cx="4831551" cy="394605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254B4F5-0918-B5E3-07F2-D79BD1BC317C}"/>
              </a:ext>
            </a:extLst>
          </p:cNvPr>
          <p:cNvSpPr txBox="1"/>
          <p:nvPr/>
        </p:nvSpPr>
        <p:spPr>
          <a:xfrm>
            <a:off x="151510" y="5340633"/>
            <a:ext cx="45892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dirty="0" err="1"/>
              <a:t>It</a:t>
            </a:r>
            <a:r>
              <a:rPr lang="it-IT" sz="2200" dirty="0"/>
              <a:t> </a:t>
            </a:r>
            <a:r>
              <a:rPr lang="it-IT" sz="2200" dirty="0" err="1"/>
              <a:t>cannot</a:t>
            </a:r>
            <a:r>
              <a:rPr lang="it-IT" sz="2200" dirty="0"/>
              <a:t> mix with </a:t>
            </a:r>
            <a:r>
              <a:rPr lang="it-IT" sz="2200" dirty="0" err="1"/>
              <a:t>ordinary</a:t>
            </a:r>
            <a:r>
              <a:rPr lang="it-IT" sz="2200" dirty="0"/>
              <a:t> </a:t>
            </a:r>
            <a:r>
              <a:rPr lang="it-IT" sz="2200" dirty="0" err="1"/>
              <a:t>charmonia</a:t>
            </a:r>
            <a:br>
              <a:rPr lang="it-IT" sz="2200" dirty="0"/>
            </a:br>
            <a:r>
              <a:rPr lang="it-IT" sz="2200" dirty="0" err="1"/>
              <a:t>It</a:t>
            </a:r>
            <a:r>
              <a:rPr lang="it-IT" sz="2200" dirty="0"/>
              <a:t> </a:t>
            </a:r>
            <a:r>
              <a:rPr lang="it-IT" sz="2200" dirty="0" err="1"/>
              <a:t>does</a:t>
            </a:r>
            <a:r>
              <a:rPr lang="it-IT" sz="2200" dirty="0"/>
              <a:t> </a:t>
            </a:r>
            <a:r>
              <a:rPr lang="it-IT" sz="2200" dirty="0" err="1"/>
              <a:t>not</a:t>
            </a:r>
            <a:r>
              <a:rPr lang="it-IT" sz="2200" dirty="0"/>
              <a:t> </a:t>
            </a:r>
            <a:r>
              <a:rPr lang="it-IT" sz="2200" dirty="0" err="1"/>
              <a:t>have</a:t>
            </a:r>
            <a:r>
              <a:rPr lang="it-IT" sz="2200" dirty="0"/>
              <a:t> </a:t>
            </a:r>
            <a:r>
              <a:rPr lang="it-IT" sz="2200" dirty="0" err="1"/>
              <a:t>lighter</a:t>
            </a:r>
            <a:r>
              <a:rPr lang="it-IT" sz="2200" dirty="0"/>
              <a:t> open </a:t>
            </a:r>
            <a:r>
              <a:rPr lang="it-IT" sz="2200" dirty="0" err="1"/>
              <a:t>channels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1451655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Pentaquarks</a:t>
            </a:r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251615" y="2063427"/>
                <a:ext cx="364973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000" dirty="0"/>
                  <a:t>States seen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0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sz="2000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sz="2000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sz="200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2000" dirty="0"/>
                  <a:t>,</a:t>
                </a:r>
              </a:p>
              <a:p>
                <a:endParaRPr lang="it-IT" sz="2000" dirty="0"/>
              </a:p>
              <a:p>
                <a:r>
                  <a:rPr lang="it-IT" sz="2000" dirty="0" err="1"/>
                  <a:t>Original</a:t>
                </a:r>
                <a:r>
                  <a:rPr lang="it-IT" sz="2000" dirty="0"/>
                  <a:t> </a:t>
                </a:r>
                <a:r>
                  <a:rPr lang="it-IT" sz="2000" dirty="0" err="1"/>
                  <a:t>analysis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found</a:t>
                </a:r>
                <a:r>
                  <a:rPr lang="it-IT" sz="2000" dirty="0"/>
                  <a:t> a </a:t>
                </a:r>
                <a:r>
                  <a:rPr lang="it-IT" sz="2000" dirty="0" err="1"/>
                  <a:t>narrow</a:t>
                </a:r>
                <a:r>
                  <a:rPr lang="it-IT" sz="2000" dirty="0"/>
                  <a:t> and a </a:t>
                </a:r>
                <a:r>
                  <a:rPr lang="it-IT" sz="2000" dirty="0" err="1"/>
                  <a:t>broad</a:t>
                </a:r>
                <a:r>
                  <a:rPr lang="it-IT" sz="2000" dirty="0"/>
                  <a:t> </a:t>
                </a:r>
                <a:r>
                  <a:rPr lang="it-IT" sz="2000" dirty="0" err="1"/>
                  <a:t>states</a:t>
                </a:r>
                <a:endParaRPr lang="it-IT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1615" y="2063427"/>
                <a:ext cx="3649731" cy="1323439"/>
              </a:xfrm>
              <a:prstGeom prst="rect">
                <a:avLst/>
              </a:prstGeom>
              <a:blipFill>
                <a:blip r:embed="rId3"/>
                <a:stretch>
                  <a:fillRect l="-1669" t="-2294" r="-668" b="-68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BA8ADE38-EF5F-4F86-460F-144EC6625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00" y="1676400"/>
            <a:ext cx="4870462" cy="39247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00" y="1657993"/>
            <a:ext cx="4086693" cy="3943148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DF8FFD05-3D25-2F40-F1A3-70A9C475EEE6}"/>
              </a:ext>
            </a:extLst>
          </p:cNvPr>
          <p:cNvSpPr/>
          <p:nvPr/>
        </p:nvSpPr>
        <p:spPr>
          <a:xfrm>
            <a:off x="4572000" y="10494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115, 072001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LHCb, PRL 117, 082003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F34B5B1A-40A4-1548-D01C-7F289B396E92}"/>
                  </a:ext>
                </a:extLst>
              </p:cNvPr>
              <p:cNvSpPr txBox="1"/>
              <p:nvPr/>
            </p:nvSpPr>
            <p:spPr>
              <a:xfrm>
                <a:off x="5251615" y="3754480"/>
                <a:ext cx="3649731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000" dirty="0"/>
                  <a:t>The </a:t>
                </a:r>
                <a:r>
                  <a:rPr lang="it-IT" sz="2000" dirty="0" err="1"/>
                  <a:t>subsequent</a:t>
                </a:r>
                <a:r>
                  <a:rPr lang="it-IT" sz="2000" dirty="0"/>
                  <a:t> 1D update </a:t>
                </a:r>
                <a:br>
                  <a:rPr lang="it-IT" sz="2000" dirty="0"/>
                </a:br>
                <a:r>
                  <a:rPr lang="it-IT" sz="2000" dirty="0" err="1"/>
                  <a:t>find</a:t>
                </a:r>
                <a:r>
                  <a:rPr lang="it-IT" sz="2000" dirty="0"/>
                  <a:t> 3 </a:t>
                </a:r>
                <a:r>
                  <a:rPr lang="it-IT" sz="2000" dirty="0" err="1"/>
                  <a:t>narrow</a:t>
                </a:r>
                <a:r>
                  <a:rPr lang="it-IT" sz="2000" dirty="0"/>
                  <a:t> </a:t>
                </a:r>
                <a:r>
                  <a:rPr lang="it-IT" sz="2000" dirty="0" err="1"/>
                  <a:t>ones</a:t>
                </a:r>
                <a:endParaRPr lang="it-IT" sz="2000" dirty="0"/>
              </a:p>
              <a:p>
                <a:endParaRPr lang="it-IT" sz="2000" dirty="0"/>
              </a:p>
              <a:p>
                <a:r>
                  <a:rPr lang="it-IT" sz="2000" dirty="0"/>
                  <a:t>The </a:t>
                </a:r>
                <a:r>
                  <a:rPr lang="it-IT" sz="2000" dirty="0" err="1"/>
                  <a:t>lightest</a:t>
                </a:r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(4312)</m:t>
                    </m:r>
                  </m:oMath>
                </a14:m>
                <a:r>
                  <a:rPr lang="it-IT" sz="2000" dirty="0"/>
                  <a:t> appears</a:t>
                </a:r>
                <a:br>
                  <a:rPr lang="it-IT" sz="2000" dirty="0"/>
                </a:br>
                <a:r>
                  <a:rPr lang="it-IT" sz="2000" dirty="0"/>
                  <a:t>as an </a:t>
                </a:r>
                <a:r>
                  <a:rPr lang="it-IT" sz="2000" dirty="0">
                    <a:solidFill>
                      <a:srgbClr val="0000FE"/>
                    </a:solidFill>
                  </a:rPr>
                  <a:t>isolated peak </a:t>
                </a:r>
                <a:br>
                  <a:rPr lang="it-IT" sz="2000" dirty="0"/>
                </a:br>
                <a:r>
                  <a:rPr lang="it-IT" sz="2000" dirty="0"/>
                  <a:t>at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sz="20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2000" dirty="0"/>
                  <a:t> threshold</a:t>
                </a: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F34B5B1A-40A4-1548-D01C-7F289B396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1615" y="3754480"/>
                <a:ext cx="3649731" cy="1938992"/>
              </a:xfrm>
              <a:prstGeom prst="rect">
                <a:avLst/>
              </a:prstGeom>
              <a:blipFill>
                <a:blip r:embed="rId6"/>
                <a:stretch>
                  <a:fillRect l="-1669" t="-1887" b="-47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79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6944</Words>
  <Application>Microsoft Office PowerPoint</Application>
  <PresentationFormat>Presentazione su schermo (4:3)</PresentationFormat>
  <Paragraphs>944</Paragraphs>
  <Slides>66</Slides>
  <Notes>52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66</vt:i4>
      </vt:variant>
    </vt:vector>
  </HeadingPairs>
  <TitlesOfParts>
    <vt:vector size="72" baseType="lpstr">
      <vt:lpstr>Arial</vt:lpstr>
      <vt:lpstr>Calibri</vt:lpstr>
      <vt:lpstr>Cambria</vt:lpstr>
      <vt:lpstr>Cambria Math</vt:lpstr>
      <vt:lpstr>Wingdings</vt:lpstr>
      <vt:lpstr>NewsPrint</vt:lpstr>
      <vt:lpstr>Hadron Spectroscopy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Hadron spectroscopy @LHCb</dc:title>
  <dc:creator>Pillaus</dc:creator>
  <cp:lastModifiedBy>Alessandro Pilloni</cp:lastModifiedBy>
  <cp:revision>856</cp:revision>
  <dcterms:created xsi:type="dcterms:W3CDTF">2012-05-23T17:12:57Z</dcterms:created>
  <dcterms:modified xsi:type="dcterms:W3CDTF">2025-02-20T14:48:41Z</dcterms:modified>
</cp:coreProperties>
</file>