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media/image1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40"/>
  </p:notesMasterIdLst>
  <p:sldIdLst>
    <p:sldId id="686" r:id="rId2"/>
    <p:sldId id="681" r:id="rId3"/>
    <p:sldId id="682" r:id="rId4"/>
    <p:sldId id="683" r:id="rId5"/>
    <p:sldId id="684" r:id="rId6"/>
    <p:sldId id="628" r:id="rId7"/>
    <p:sldId id="629" r:id="rId8"/>
    <p:sldId id="652" r:id="rId9"/>
    <p:sldId id="650" r:id="rId10"/>
    <p:sldId id="651" r:id="rId11"/>
    <p:sldId id="653" r:id="rId12"/>
    <p:sldId id="654" r:id="rId13"/>
    <p:sldId id="655" r:id="rId14"/>
    <p:sldId id="656" r:id="rId15"/>
    <p:sldId id="657" r:id="rId16"/>
    <p:sldId id="658" r:id="rId17"/>
    <p:sldId id="659" r:id="rId18"/>
    <p:sldId id="635" r:id="rId19"/>
    <p:sldId id="630" r:id="rId20"/>
    <p:sldId id="688" r:id="rId21"/>
    <p:sldId id="631" r:id="rId22"/>
    <p:sldId id="632" r:id="rId23"/>
    <p:sldId id="633" r:id="rId24"/>
    <p:sldId id="634" r:id="rId25"/>
    <p:sldId id="692" r:id="rId26"/>
    <p:sldId id="693" r:id="rId27"/>
    <p:sldId id="674" r:id="rId28"/>
    <p:sldId id="673" r:id="rId29"/>
    <p:sldId id="689" r:id="rId30"/>
    <p:sldId id="685" r:id="rId31"/>
    <p:sldId id="668" r:id="rId32"/>
    <p:sldId id="277" r:id="rId33"/>
    <p:sldId id="690" r:id="rId34"/>
    <p:sldId id="665" r:id="rId35"/>
    <p:sldId id="691" r:id="rId36"/>
    <p:sldId id="660" r:id="rId37"/>
    <p:sldId id="661" r:id="rId38"/>
    <p:sldId id="662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16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12/12/2019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66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70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7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342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05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489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164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508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67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928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75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082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925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994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16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86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96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29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49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77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49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93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12/12/2019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12/12/2019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12/12/2019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12/12/2019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12/12/2019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12/12/2019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12/12/2019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12/12/2019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12/12/2019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12/12/2019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12/12/2019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12/12/2019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0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9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14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64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59.png"/><Relationship Id="rId4" Type="http://schemas.openxmlformats.org/officeDocument/2006/relationships/image" Target="../media/image11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62.png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59.png"/><Relationship Id="rId4" Type="http://schemas.openxmlformats.org/officeDocument/2006/relationships/image" Target="../media/image11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66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160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82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indiana.edu/~jpa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.washington.edu/PROGRAMS/20-2c/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08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1000.png"/><Relationship Id="rId10" Type="http://schemas.openxmlformats.org/officeDocument/2006/relationships/image" Target="../media/image105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4" Type="http://schemas.openxmlformats.org/officeDocument/2006/relationships/image" Target="../media/image22.pn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analysis 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and exotic states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York, December 12</a:t>
            </a:r>
            <a:r>
              <a:rPr lang="it-IT" baseline="30000" dirty="0" smtClean="0"/>
              <a:t>th</a:t>
            </a:r>
            <a:r>
              <a:rPr lang="it-IT" dirty="0" smtClean="0"/>
              <a:t>, 2019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5" t="-5269" r="-5837" b="-5854"/>
          <a:stretch/>
        </p:blipFill>
        <p:spPr>
          <a:xfrm>
            <a:off x="1371600" y="4757140"/>
            <a:ext cx="1922106" cy="19221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9295" r="13367" b="15053"/>
          <a:stretch/>
        </p:blipFill>
        <p:spPr>
          <a:xfrm>
            <a:off x="5794310" y="4545002"/>
            <a:ext cx="3349690" cy="23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274180"/>
            <a:ext cx="9144000" cy="299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22201" r="2956" b="64466"/>
          <a:stretch/>
        </p:blipFill>
        <p:spPr>
          <a:xfrm>
            <a:off x="113752" y="3961013"/>
            <a:ext cx="7443306" cy="11637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5453" r="16233" b="86494"/>
          <a:stretch/>
        </p:blipFill>
        <p:spPr>
          <a:xfrm>
            <a:off x="113752" y="3292224"/>
            <a:ext cx="5449842" cy="7028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329000" y="5288651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64818" r="24993" b="27525"/>
          <a:stretch/>
        </p:blipFill>
        <p:spPr>
          <a:xfrm>
            <a:off x="5099747" y="4567440"/>
            <a:ext cx="4044253" cy="6683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Testing scenarios</a:t>
            </a:r>
            <a:endParaRPr lang="it-IT" sz="3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 smtClean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 smtClean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 smtClean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 smtClean="0"/>
                  <a:t>, this generates a pole in the closest unphysical sheet</a:t>
                </a:r>
                <a:br>
                  <a:rPr lang="it-IT" sz="2000" dirty="0" smtClean="0"/>
                </a:br>
                <a:r>
                  <a:rPr lang="it-IT" sz="2000" dirty="0" smtClean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 smtClean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IV+tr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the K matrix is constant, this generates a </a:t>
                </a:r>
                <a:r>
                  <a:rPr lang="it-IT" sz="2000" dirty="0" smtClean="0"/>
                  <a:t>virtual state pole </a:t>
                </a:r>
                <a:r>
                  <a:rPr lang="it-IT" sz="2000" dirty="0" smtClean="0"/>
                  <a:t>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13" r="-341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We approximate all the particles to be scalar</a:t>
            </a:r>
            <a:r>
              <a:rPr lang="it-IT" dirty="0" smtClean="0"/>
              <a:t> – </a:t>
            </a:r>
            <a:r>
              <a:rPr lang="it-IT" dirty="0"/>
              <a:t>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17816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</a:t>
            </a:r>
            <a:r>
              <a:rPr lang="it-IT" dirty="0" smtClean="0"/>
              <a:t>  data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</a:t>
            </a:r>
            <a:r>
              <a:rPr lang="it-IT" dirty="0" smtClean="0"/>
              <a:t>  data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</a:t>
            </a:r>
            <a:r>
              <a:rPr lang="it-IT" dirty="0" smtClean="0"/>
              <a:t>  data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</a:t>
            </a:r>
            <a:r>
              <a:rPr lang="it-IT" dirty="0" smtClean="0"/>
              <a:t>  data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 summary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34" y="105636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620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026" y="3230305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8680" y="1212094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9" y="3067620"/>
            <a:ext cx="2919661" cy="19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6303" y="322334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1855327"/>
            <a:ext cx="3893323" cy="2056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Naive loglikelihood ratio test give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 smtClean="0"/>
                  <a:t> significance of the scenario III+tr. </a:t>
                </a:r>
                <a:r>
                  <a:rPr lang="it-IT" dirty="0"/>
                  <a:t>o</a:t>
                </a:r>
                <a:r>
                  <a:rPr lang="it-IT" dirty="0" smtClean="0"/>
                  <a:t>ver IV+tr.,</a:t>
                </a:r>
                <a:br>
                  <a:rPr lang="it-IT" dirty="0" smtClean="0"/>
                </a:br>
                <a:r>
                  <a:rPr lang="it-IT" dirty="0" smtClean="0"/>
                  <a:t>looking at plots it looks too much – better using some more solid test</a:t>
                </a:r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593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sz="2000" dirty="0" smtClean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threshold appears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The old assignment of quantum numbers might be jeopardized by this new finding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1431" t="-962" r="-1288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674196" y="1425948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</a:t>
            </a:r>
            <a:r>
              <a:rPr lang="it-IT" dirty="0" smtClean="0">
                <a:solidFill>
                  <a:srgbClr val="C00000"/>
                </a:solidFill>
              </a:rPr>
              <a:t>122, 222001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33" y="2220475"/>
            <a:ext cx="558548" cy="3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3073" y="1622615"/>
                <a:ext cx="744999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Local analysis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400" dirty="0" smtClean="0"/>
                  <a:t> region</a:t>
                </a:r>
                <a:br>
                  <a:rPr lang="it-IT" sz="2400" dirty="0" smtClean="0"/>
                </a:br>
                <a:r>
                  <a:rPr lang="it-IT" sz="2400" dirty="0" smtClean="0"/>
                  <a:t>Three datasets (different cuts) studied</a:t>
                </a:r>
              </a:p>
              <a:p>
                <a:r>
                  <a:rPr lang="it-IT" sz="2400" dirty="0" smtClean="0"/>
                  <a:t>Experimental resolution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=2.3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 smtClean="0"/>
                  <a:t> included</a:t>
                </a:r>
              </a:p>
              <a:p>
                <a:r>
                  <a:rPr lang="it-IT" sz="2400" dirty="0" smtClean="0"/>
                  <a:t>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)=1.9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 smtClean="0"/>
                  <a:t> neglected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3" y="1622615"/>
                <a:ext cx="7449996" cy="1938992"/>
              </a:xfrm>
              <a:prstGeom prst="rect">
                <a:avLst/>
              </a:prstGeom>
              <a:blipFill rotWithShape="0">
                <a:blip r:embed="rId11"/>
                <a:stretch>
                  <a:fillRect l="-1227" t="-2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53" y="3329608"/>
            <a:ext cx="4130229" cy="2800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5168" y="3422375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31" y="3480305"/>
            <a:ext cx="355679" cy="2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14499" y="981603"/>
                <a:ext cx="89150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To exclude any rescattering mechanism, we propose to search the</a:t>
                </a:r>
                <a:r>
                  <a:rPr lang="it-IT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chemeClr val="tx1"/>
                    </a:solidFill>
                  </a:rPr>
                  <a:t>s </a:t>
                </a:r>
                <a:r>
                  <a:rPr lang="it-IT" sz="2400" dirty="0" smtClean="0"/>
                  <a:t>in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photoproduction. </a:t>
                </a:r>
                <a:endParaRPr lang="it-IT" sz="2400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981603"/>
                <a:ext cx="891500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094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14499" y="2358593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39" y="4856535"/>
            <a:ext cx="4347196" cy="92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03" y="5176349"/>
            <a:ext cx="32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Vector meson dominance</a:t>
            </a:r>
            <a:br>
              <a:rPr lang="it-IT" dirty="0" smtClean="0"/>
            </a:br>
            <a:r>
              <a:rPr lang="it-IT" dirty="0" smtClean="0"/>
              <a:t>relates the radiative width to the</a:t>
            </a:r>
            <a:br>
              <a:rPr lang="it-IT" dirty="0" smtClean="0"/>
            </a:br>
            <a:r>
              <a:rPr lang="it-IT" dirty="0" smtClean="0"/>
              <a:t>hadronic width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62403" y="4388867"/>
            <a:ext cx="449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a</a:t>
            </a:r>
            <a:r>
              <a:rPr lang="it-IT" dirty="0" smtClean="0"/>
              <a:t>ssume equal hadronic helicity couplings,</a:t>
            </a:r>
            <a:r>
              <a:rPr lang="it-IT" dirty="0"/>
              <a:t>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extracted </a:t>
            </a:r>
            <a:r>
              <a:rPr lang="it-IT" dirty="0" smtClean="0"/>
              <a:t>from </a:t>
            </a:r>
            <a:r>
              <a:rPr lang="it-IT" dirty="0" smtClean="0"/>
              <a:t>the unknown partial width</a:t>
            </a:r>
            <a:endParaRPr lang="it-IT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3946488" y="1367825"/>
            <a:ext cx="519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Hiller </a:t>
            </a:r>
            <a:r>
              <a:rPr lang="it-IT" dirty="0">
                <a:solidFill>
                  <a:srgbClr val="C00000"/>
                </a:solidFill>
              </a:rPr>
              <a:t>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</a:t>
            </a:r>
            <a:r>
              <a:rPr lang="it-IT" dirty="0" smtClean="0">
                <a:solidFill>
                  <a:srgbClr val="C00000"/>
                </a:solidFill>
              </a:rPr>
              <a:t>034002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D. Winney, C. Fanelli,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PRD100, 034019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15" y="2404265"/>
            <a:ext cx="6006886" cy="1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Background parameterization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5" b="15950"/>
          <a:stretch/>
        </p:blipFill>
        <p:spPr>
          <a:xfrm>
            <a:off x="6073010" y="1138217"/>
            <a:ext cx="2613790" cy="18573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8069" y="1743729"/>
            <a:ext cx="4145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background is described</a:t>
            </a:r>
            <a:br>
              <a:rPr lang="it-IT" sz="2400" dirty="0" smtClean="0"/>
            </a:br>
            <a:r>
              <a:rPr lang="it-IT" sz="2400" dirty="0" smtClean="0"/>
              <a:t>via an </a:t>
            </a:r>
            <a:r>
              <a:rPr lang="it-IT" sz="2400" dirty="0" smtClean="0">
                <a:solidFill>
                  <a:srgbClr val="0000FF"/>
                </a:solidFill>
              </a:rPr>
              <a:t>Effective </a:t>
            </a:r>
            <a:r>
              <a:rPr lang="it-IT" sz="2400" dirty="0" smtClean="0">
                <a:solidFill>
                  <a:srgbClr val="0000FF"/>
                </a:solidFill>
              </a:rPr>
              <a:t>Vector Pomeron</a:t>
            </a:r>
            <a:endParaRPr lang="it-IT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88" y="3429625"/>
            <a:ext cx="5989380" cy="23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8" y="1447799"/>
            <a:ext cx="9174928" cy="16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Polarization observables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One can take advantage of the polarized beam at Jlab</a:t>
                </a:r>
                <a:br>
                  <a:rPr lang="it-IT" dirty="0" smtClean="0"/>
                </a:br>
                <a:r>
                  <a:rPr lang="it-IT" dirty="0" smtClean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 smtClean="0"/>
                  <a:t>) or polarization of recoiling proton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(in SBS acceptance)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31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Conclusions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52" y="1398184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Bottom-up approaches are important!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6699" y="2282879"/>
            <a:ext cx="8843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They allow us to get the most out of high statistics data!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study of analytic stuctrures offer insights ino the nature of resonances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Dispersive methods can improve the rigour and robustness in the extraction of the spectrum</a:t>
            </a: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7054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flowchart(s)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  <p:sp>
        <p:nvSpPr>
          <p:cNvPr id="107" name="Rectangle 10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19" y="1258251"/>
            <a:ext cx="8866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Joint effort</a:t>
            </a:r>
            <a:r>
              <a:rPr lang="en-US" sz="2000" dirty="0"/>
              <a:t> between </a:t>
            </a:r>
            <a:r>
              <a:rPr lang="en-US" sz="2000" dirty="0">
                <a:solidFill>
                  <a:srgbClr val="FF0000"/>
                </a:solidFill>
              </a:rPr>
              <a:t>theorists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experimentalists</a:t>
            </a:r>
            <a:r>
              <a:rPr lang="en-US" sz="2000" dirty="0" smtClean="0"/>
              <a:t> </a:t>
            </a:r>
            <a:r>
              <a:rPr lang="en-US" sz="2000" dirty="0"/>
              <a:t>in support of </a:t>
            </a:r>
            <a:r>
              <a:rPr lang="en-US" sz="2000" dirty="0" smtClean="0"/>
              <a:t>experimental data </a:t>
            </a:r>
            <a:r>
              <a:rPr lang="en-US" sz="2000" dirty="0"/>
              <a:t>from JLab12 and other accelerator laboratories</a:t>
            </a:r>
          </a:p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Cooperation </a:t>
            </a:r>
            <a:r>
              <a:rPr lang="en-US" sz="2000" dirty="0"/>
              <a:t>between JPAC and </a:t>
            </a:r>
            <a:r>
              <a:rPr lang="en-US" sz="2000" dirty="0" smtClean="0"/>
              <a:t>experiment</a:t>
            </a:r>
            <a:r>
              <a:rPr lang="it-IT" sz="2000" dirty="0" smtClean="0"/>
              <a:t>s</a:t>
            </a:r>
            <a:r>
              <a:rPr lang="it-IT" sz="2000" dirty="0"/>
              <a:t>: co-authoring </a:t>
            </a:r>
            <a:r>
              <a:rPr lang="it-IT" sz="2000" dirty="0" smtClean="0"/>
              <a:t>papers</a:t>
            </a:r>
          </a:p>
          <a:p>
            <a:endParaRPr lang="it-IT" sz="2000" dirty="0"/>
          </a:p>
          <a:p>
            <a:r>
              <a:rPr lang="it-IT" sz="2000" dirty="0" smtClean="0">
                <a:hlinkClick r:id="rId2"/>
              </a:rPr>
              <a:t>http://ceem.indiana.edu/jpac</a:t>
            </a:r>
            <a:endParaRPr lang="it-IT" sz="2000" dirty="0" smtClean="0"/>
          </a:p>
          <a:p>
            <a:endParaRPr lang="it-IT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49" y="4996920"/>
            <a:ext cx="1818473" cy="1363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94898"/>
            <a:ext cx="593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See also talk by A. Szczepaniak tomorrow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2972743"/>
            <a:ext cx="9144000" cy="21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4"/>
          <a:stretch/>
        </p:blipFill>
        <p:spPr>
          <a:xfrm>
            <a:off x="2618067" y="3965659"/>
            <a:ext cx="6449733" cy="231918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6758" y="5019869"/>
            <a:ext cx="1156495" cy="11617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414" y="5914641"/>
            <a:ext cx="1088439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1266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Helvetica Neue"/>
              </a:rPr>
              <a:t>Briceno [ODU]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87" y="5098930"/>
            <a:ext cx="835089" cy="833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/>
          <a:stretch/>
        </p:blipFill>
        <p:spPr>
          <a:xfrm>
            <a:off x="746449" y="0"/>
            <a:ext cx="6926190" cy="468500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5458" y="4534767"/>
            <a:ext cx="4952147" cy="219102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2200" dirty="0">
                <a:sym typeface="Helvetica Neue Medium"/>
              </a:rPr>
              <a:t>INT Program : </a:t>
            </a:r>
            <a:r>
              <a:rPr lang="it-IT" sz="2200" dirty="0" smtClean="0">
                <a:sym typeface="Helvetica Neue Medium"/>
              </a:rPr>
              <a:t/>
            </a:r>
            <a:br>
              <a:rPr lang="it-IT" sz="2200" dirty="0" smtClean="0">
                <a:sym typeface="Helvetica Neue Medium"/>
              </a:rPr>
            </a:br>
            <a:r>
              <a:rPr lang="it-IT" sz="2200" dirty="0" smtClean="0">
                <a:sym typeface="Helvetica Neue Medium"/>
              </a:rPr>
              <a:t>«</a:t>
            </a:r>
            <a:r>
              <a:rPr lang="it-IT" sz="2200" dirty="0">
                <a:sym typeface="Helvetica Neue Medium"/>
              </a:rPr>
              <a:t>Accessing and Understanding the QCD spectrum» </a:t>
            </a:r>
            <a:r>
              <a:rPr lang="it-IT" sz="2200" dirty="0" smtClean="0">
                <a:sym typeface="Helvetica Neue Medium"/>
              </a:rPr>
              <a:t/>
            </a:r>
            <a:br>
              <a:rPr lang="it-IT" sz="2200" dirty="0" smtClean="0">
                <a:sym typeface="Helvetica Neue Medium"/>
              </a:rPr>
            </a:br>
            <a:r>
              <a:rPr lang="it-IT" sz="2200" dirty="0" smtClean="0">
                <a:sym typeface="Helvetica Neue Medium"/>
              </a:rPr>
              <a:t>August </a:t>
            </a:r>
            <a:r>
              <a:rPr lang="it-IT" sz="2200" dirty="0">
                <a:sym typeface="Helvetica Neue Medium"/>
              </a:rPr>
              <a:t>17-September 18, </a:t>
            </a:r>
            <a:r>
              <a:rPr lang="it-IT" sz="2200" dirty="0" smtClean="0">
                <a:sym typeface="Helvetica Neue Medium"/>
              </a:rPr>
              <a:t>2020</a:t>
            </a:r>
          </a:p>
          <a:p>
            <a:pPr algn="ctr" defTabSz="410751" hangingPunct="0"/>
            <a:r>
              <a:rPr lang="it-IT" dirty="0" smtClean="0">
                <a:sym typeface="Helvetica Neue Medium"/>
                <a:hlinkClick r:id="rId6"/>
              </a:rPr>
              <a:t>http://www.int.washington.edu/</a:t>
            </a:r>
            <a:br>
              <a:rPr lang="it-IT" dirty="0" smtClean="0">
                <a:sym typeface="Helvetica Neue Medium"/>
                <a:hlinkClick r:id="rId6"/>
              </a:rPr>
            </a:br>
            <a:r>
              <a:rPr lang="it-IT" dirty="0" smtClean="0">
                <a:sym typeface="Helvetica Neue Medium"/>
                <a:hlinkClick r:id="rId6"/>
              </a:rPr>
              <a:t>PROGRAMS/20-2c/</a:t>
            </a:r>
            <a:endParaRPr lang="it-IT" dirty="0" smtClean="0"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64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3 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99" y="1634913"/>
            <a:ext cx="5120852" cy="701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862474"/>
            <a:ext cx="3905128" cy="26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host of </a:t>
            </a:r>
            <a:r>
              <a:rPr lang="it-IT" dirty="0" smtClean="0">
                <a:solidFill>
                  <a:srgbClr val="FF0000"/>
                </a:solidFill>
              </a:rPr>
              <a:t>unexpected resonances </a:t>
            </a:r>
            <a:r>
              <a:rPr lang="it-IT" dirty="0" smtClean="0"/>
              <a:t>have appeared</a:t>
            </a:r>
          </a:p>
          <a:p>
            <a:endParaRPr lang="it-IT" dirty="0"/>
          </a:p>
          <a:p>
            <a:r>
              <a:rPr lang="it-IT" dirty="0" smtClean="0"/>
              <a:t>decaying mostly into</a:t>
            </a:r>
            <a:br>
              <a:rPr lang="it-IT" dirty="0" smtClean="0"/>
            </a:br>
            <a:r>
              <a:rPr lang="it-IT" dirty="0" smtClean="0"/>
              <a:t>charmonium + light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>
                <a:solidFill>
                  <a:srgbClr val="0000FF"/>
                </a:solidFill>
              </a:rPr>
              <a:t>Hardly reconciled </a:t>
            </a:r>
            <a:r>
              <a:rPr lang="it-IT" dirty="0" smtClean="0"/>
              <a:t>with usual charmonium interpretation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3 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1762125"/>
            <a:ext cx="9048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58620" y="2442917"/>
            <a:ext cx="8909180" cy="3827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How to improve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6" r="55989"/>
          <a:stretch/>
        </p:blipFill>
        <p:spPr>
          <a:xfrm>
            <a:off x="1747401" y="2442917"/>
            <a:ext cx="5280219" cy="16328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8" t="82155" r="2751" b="8208"/>
          <a:stretch/>
        </p:blipFill>
        <p:spPr>
          <a:xfrm>
            <a:off x="1434760" y="4344034"/>
            <a:ext cx="5905500" cy="1621971"/>
          </a:xfrm>
          <a:prstGeom prst="rect">
            <a:avLst/>
          </a:prstGeom>
        </p:spPr>
      </p:pic>
      <p:sp>
        <p:nvSpPr>
          <p:cNvPr id="34" name="Rettangolo 2"/>
          <p:cNvSpPr/>
          <p:nvPr/>
        </p:nvSpPr>
        <p:spPr>
          <a:xfrm>
            <a:off x="4497355" y="1025118"/>
            <a:ext cx="4570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Molnar, Danilkin, Vanderhaeghen, </a:t>
            </a:r>
            <a:r>
              <a:rPr lang="it-IT" sz="1600" dirty="0">
                <a:solidFill>
                  <a:srgbClr val="C00000"/>
                </a:solidFill>
              </a:rPr>
              <a:t>PLB </a:t>
            </a:r>
            <a:r>
              <a:rPr lang="it-IT" sz="1600" dirty="0" smtClean="0">
                <a:solidFill>
                  <a:srgbClr val="C00000"/>
                </a:solidFill>
              </a:rPr>
              <a:t>797, 134851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70310" y="1539346"/>
                <a:ext cx="566995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>
                    <a:solidFill>
                      <a:srgbClr val="FF0000"/>
                    </a:solidFill>
                  </a:rPr>
                  <a:t>Ex.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r>
                  <a:rPr lang="it-IT" sz="2200" dirty="0" smtClean="0">
                    <a:solidFill>
                      <a:srgbClr val="FF0000"/>
                    </a:solidFill>
                  </a:rPr>
                  <a:t>Khuri-Treiman with spin, Omnès function for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310" y="1539346"/>
                <a:ext cx="5669950" cy="769441"/>
              </a:xfrm>
              <a:prstGeom prst="rect">
                <a:avLst/>
              </a:prstGeom>
              <a:blipFill rotWithShape="0">
                <a:blip r:embed="rId4"/>
                <a:stretch>
                  <a:fillRect l="-1398" t="-5556" b="-15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7221894" y="4344034"/>
            <a:ext cx="335902" cy="563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025118"/>
            <a:ext cx="9144000" cy="567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4046604"/>
            <a:ext cx="3240000" cy="260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1284075"/>
            <a:ext cx="3240000" cy="2661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1284075"/>
            <a:ext cx="3240000" cy="260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3983429"/>
            <a:ext cx="3240000" cy="2587792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How to improve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4544008" y="879369"/>
            <a:ext cx="4523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Molnar, Danilkin, Vanderhaeghen, PLB </a:t>
            </a:r>
            <a:r>
              <a:rPr lang="it-IT" sz="1600" dirty="0">
                <a:solidFill>
                  <a:srgbClr val="C00000"/>
                </a:solidFill>
              </a:rPr>
              <a:t>797, 134851</a:t>
            </a:r>
            <a:endParaRPr lang="it-IT" sz="1600" dirty="0" smtClean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96624" y="2270425"/>
                <a:ext cx="12806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(3900)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24" y="2270425"/>
                <a:ext cx="1280607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193573" y="4974925"/>
                <a:ext cx="12806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(3900)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573" y="4974925"/>
                <a:ext cx="1280607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6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025118"/>
            <a:ext cx="9144000" cy="567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How to improve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4572000" y="879369"/>
            <a:ext cx="449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Molnar, Danilkin, Vanderhaeghen, </a:t>
            </a:r>
            <a:r>
              <a:rPr lang="it-IT" sz="1600" dirty="0">
                <a:solidFill>
                  <a:srgbClr val="C00000"/>
                </a:solidFill>
              </a:rPr>
              <a:t>PLB 797, 134851</a:t>
            </a:r>
            <a:endParaRPr lang="it-IT" sz="1600" dirty="0" smtClean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1284075"/>
            <a:ext cx="3240000" cy="256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1" y="4046604"/>
            <a:ext cx="3240000" cy="2614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3983429"/>
            <a:ext cx="3240000" cy="26774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" y="1284075"/>
            <a:ext cx="3240000" cy="2660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03411" y="2245242"/>
                <a:ext cx="7981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FF0000"/>
                    </a:solidFill>
                  </a:rPr>
                  <a:t>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411" y="2245242"/>
                <a:ext cx="798104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8397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96624" y="4953625"/>
                <a:ext cx="12116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FF0000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road</m:t>
                    </m:r>
                    <m: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24" y="4953625"/>
                <a:ext cx="1211678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5528" t="-9231" b="-2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0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flowchart(s)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 smtClean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</a:t>
            </a:r>
            <a:r>
              <a:rPr lang="it-IT" sz="2400" dirty="0" smtClean="0"/>
              <a:t>start </a:t>
            </a:r>
            <a:r>
              <a:rPr lang="it-IT" sz="2400" dirty="0"/>
              <a:t>with </a:t>
            </a:r>
            <a:r>
              <a:rPr lang="it-IT" sz="2400" dirty="0" smtClean="0"/>
              <a:t>data</a:t>
            </a:r>
            <a:endParaRPr 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</a:t>
            </a:r>
            <a:r>
              <a:rPr lang="it-IT" sz="2400" dirty="0" smtClean="0"/>
              <a:t>choose a set of generic amplitudes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chemeClr val="tx1"/>
                </a:solidFill>
              </a:rPr>
              <a:t>Less predictive </a:t>
            </a:r>
            <a:r>
              <a:rPr lang="it-IT" sz="2400" dirty="0">
                <a:solidFill>
                  <a:schemeClr val="tx1"/>
                </a:solidFill>
              </a:rPr>
              <a:t>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Some physical </a:t>
            </a:r>
            <a:r>
              <a:rPr lang="it-IT" sz="2400" dirty="0">
                <a:solidFill>
                  <a:schemeClr val="tx1"/>
                </a:solidFill>
              </a:rPr>
              <a:t>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These are </a:t>
            </a:r>
            <a:r>
              <a:rPr lang="it-IT" dirty="0" smtClean="0">
                <a:solidFill>
                  <a:srgbClr val="3333FF"/>
                </a:solidFill>
              </a:rPr>
              <a:t>constraints</a:t>
            </a:r>
            <a:r>
              <a:rPr lang="it-IT" dirty="0" smtClean="0"/>
              <a:t> the amplitudes have to satisfy, but </a:t>
            </a:r>
            <a:r>
              <a:rPr lang="it-IT" dirty="0" smtClean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 smtClean="0"/>
          </a:p>
          <a:p>
            <a:r>
              <a:rPr lang="it-IT" dirty="0" smtClean="0"/>
              <a:t>They can be imposed with an </a:t>
            </a:r>
            <a:r>
              <a:rPr lang="it-IT" dirty="0" smtClean="0">
                <a:solidFill>
                  <a:srgbClr val="3333FF"/>
                </a:solidFill>
              </a:rPr>
              <a:t>increasing amount of rigor</a:t>
            </a:r>
            <a:r>
              <a:rPr lang="it-IT" dirty="0" smtClean="0"/>
              <a:t>, to extract robust physics information</a:t>
            </a:r>
            <a:br>
              <a:rPr lang="it-IT" dirty="0" smtClean="0"/>
            </a:br>
            <a:r>
              <a:rPr lang="it-IT" dirty="0" smtClean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 smtClean="0"/>
              <a:t>The «background» phenomena can be effectively parameterized in a </a:t>
            </a:r>
            <a:r>
              <a:rPr lang="it-IT" dirty="0" smtClean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615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Triangle singularity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</a:t>
            </a:r>
            <a:r>
              <a:rPr lang="it-IT" dirty="0" smtClean="0">
                <a:solidFill>
                  <a:srgbClr val="C00000"/>
                </a:solidFill>
              </a:rPr>
              <a:t>PLB757, 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Meissner, Wang, Yang PRD92, </a:t>
            </a:r>
            <a:r>
              <a:rPr lang="it-IT" dirty="0">
                <a:solidFill>
                  <a:srgbClr val="C00000"/>
                </a:solidFill>
              </a:rPr>
              <a:t>071502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847" y="1548313"/>
            <a:ext cx="517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Logarithmic branch points </a:t>
            </a:r>
            <a:r>
              <a:rPr lang="it-IT" sz="2400" dirty="0" smtClean="0"/>
              <a:t>can </a:t>
            </a:r>
            <a:r>
              <a:rPr lang="it-IT" sz="2400" dirty="0" smtClean="0"/>
              <a:t>simulate a resonant </a:t>
            </a:r>
            <a:r>
              <a:rPr lang="it-IT" sz="2400" dirty="0" smtClean="0"/>
              <a:t>behavior</a:t>
            </a:r>
            <a:r>
              <a:rPr lang="it-IT" sz="2400" dirty="0" smtClean="0"/>
              <a:t>, only in </a:t>
            </a:r>
            <a:r>
              <a:rPr lang="it-IT" sz="2400" dirty="0" smtClean="0">
                <a:solidFill>
                  <a:srgbClr val="0000FF"/>
                </a:solidFill>
              </a:rPr>
              <a:t>very special kinematical conditions</a:t>
            </a:r>
            <a:r>
              <a:rPr lang="it-IT" sz="2400" dirty="0" smtClean="0"/>
              <a:t> </a:t>
            </a:r>
            <a:endParaRPr lang="it-IT" sz="2400" dirty="0" smtClean="0"/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Coleman </a:t>
            </a:r>
            <a:r>
              <a:rPr lang="it-IT" dirty="0" smtClean="0">
                <a:solidFill>
                  <a:srgbClr val="C00000"/>
                </a:solidFill>
              </a:rPr>
              <a:t>and Norton, Nuovo Cim. 38, </a:t>
            </a:r>
            <a:r>
              <a:rPr lang="it-IT" dirty="0" smtClean="0">
                <a:solidFill>
                  <a:srgbClr val="C00000"/>
                </a:solidFill>
              </a:rPr>
              <a:t>438</a:t>
            </a:r>
            <a:endParaRPr lang="it-IT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</a:t>
            </a:r>
            <a:r>
              <a:rPr lang="it-IT" dirty="0" smtClean="0"/>
              <a:t>, you might still see peaks in other channels only!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(4260)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3524473"/>
            <a:ext cx="7939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 smtClean="0">
                <a:solidFill>
                  <a:srgbClr val="C00000"/>
                </a:solidFill>
              </a:rPr>
              <a:t>Schmid</a:t>
            </a:r>
            <a:r>
              <a:rPr lang="it-IT" dirty="0">
                <a:solidFill>
                  <a:srgbClr val="C00000"/>
                </a:solidFill>
              </a:rPr>
              <a:t>, Phys.Rev. 154, </a:t>
            </a:r>
            <a:r>
              <a:rPr lang="it-IT" dirty="0" smtClean="0">
                <a:solidFill>
                  <a:srgbClr val="C00000"/>
                </a:solidFill>
              </a:rPr>
              <a:t>1363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30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One can test different parametrizations of the amplitude, 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26" y="2202174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00" y="2178929"/>
            <a:ext cx="2057117" cy="1766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29052" y="1642404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Immagin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0" y="4185845"/>
            <a:ext cx="3030134" cy="21748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14" y="4336897"/>
            <a:ext cx="510582" cy="2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9" y="4090651"/>
            <a:ext cx="3117259" cy="22700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3" y="421723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96838</TotalTime>
  <Words>2577</Words>
  <Application>Microsoft Office PowerPoint</Application>
  <PresentationFormat>On-screen Show (4:3)</PresentationFormat>
  <Paragraphs>401</Paragraphs>
  <Slides>38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Helvetica Neue</vt:lpstr>
      <vt:lpstr>Helvetica Neue Medium</vt:lpstr>
      <vt:lpstr>Arial</vt:lpstr>
      <vt:lpstr>Calibri</vt:lpstr>
      <vt:lpstr>Cambria</vt:lpstr>
      <vt:lpstr>Cambria Math</vt:lpstr>
      <vt:lpstr>Times</vt:lpstr>
      <vt:lpstr>Wingdings</vt:lpstr>
      <vt:lpstr>NewsPrint</vt:lpstr>
      <vt:lpstr>Amplitude analysis  and exotic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Amplitude</dc:title>
  <dc:creator>Pillaus</dc:creator>
  <cp:lastModifiedBy>pillaus</cp:lastModifiedBy>
  <cp:revision>850</cp:revision>
  <dcterms:created xsi:type="dcterms:W3CDTF">2012-05-23T17:12:57Z</dcterms:created>
  <dcterms:modified xsi:type="dcterms:W3CDTF">2019-12-12T03:11:05Z</dcterms:modified>
</cp:coreProperties>
</file>