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74"/>
  </p:notesMasterIdLst>
  <p:sldIdLst>
    <p:sldId id="493" r:id="rId2"/>
    <p:sldId id="707" r:id="rId3"/>
    <p:sldId id="665" r:id="rId4"/>
    <p:sldId id="683" r:id="rId5"/>
    <p:sldId id="687" r:id="rId6"/>
    <p:sldId id="688" r:id="rId7"/>
    <p:sldId id="662" r:id="rId8"/>
    <p:sldId id="667" r:id="rId9"/>
    <p:sldId id="668" r:id="rId10"/>
    <p:sldId id="602" r:id="rId11"/>
    <p:sldId id="643" r:id="rId12"/>
    <p:sldId id="641" r:id="rId13"/>
    <p:sldId id="669" r:id="rId14"/>
    <p:sldId id="694" r:id="rId15"/>
    <p:sldId id="706" r:id="rId16"/>
    <p:sldId id="666" r:id="rId17"/>
    <p:sldId id="679" r:id="rId18"/>
    <p:sldId id="597" r:id="rId19"/>
    <p:sldId id="603" r:id="rId20"/>
    <p:sldId id="606" r:id="rId21"/>
    <p:sldId id="651" r:id="rId22"/>
    <p:sldId id="655" r:id="rId23"/>
    <p:sldId id="695" r:id="rId24"/>
    <p:sldId id="680" r:id="rId25"/>
    <p:sldId id="689" r:id="rId26"/>
    <p:sldId id="690" r:id="rId27"/>
    <p:sldId id="698" r:id="rId28"/>
    <p:sldId id="692" r:id="rId29"/>
    <p:sldId id="699" r:id="rId30"/>
    <p:sldId id="700" r:id="rId31"/>
    <p:sldId id="701" r:id="rId32"/>
    <p:sldId id="697" r:id="rId33"/>
    <p:sldId id="681" r:id="rId34"/>
    <p:sldId id="703" r:id="rId35"/>
    <p:sldId id="682" r:id="rId36"/>
    <p:sldId id="677" r:id="rId37"/>
    <p:sldId id="659" r:id="rId38"/>
    <p:sldId id="277" r:id="rId39"/>
    <p:sldId id="702" r:id="rId40"/>
    <p:sldId id="705" r:id="rId41"/>
    <p:sldId id="631" r:id="rId42"/>
    <p:sldId id="633" r:id="rId43"/>
    <p:sldId id="624" r:id="rId44"/>
    <p:sldId id="637" r:id="rId45"/>
    <p:sldId id="623" r:id="rId46"/>
    <p:sldId id="600" r:id="rId47"/>
    <p:sldId id="639" r:id="rId48"/>
    <p:sldId id="529" r:id="rId49"/>
    <p:sldId id="652" r:id="rId50"/>
    <p:sldId id="660" r:id="rId51"/>
    <p:sldId id="661" r:id="rId52"/>
    <p:sldId id="656" r:id="rId53"/>
    <p:sldId id="650" r:id="rId54"/>
    <p:sldId id="704" r:id="rId55"/>
    <p:sldId id="473" r:id="rId56"/>
    <p:sldId id="591" r:id="rId57"/>
    <p:sldId id="592" r:id="rId58"/>
    <p:sldId id="539" r:id="rId59"/>
    <p:sldId id="540" r:id="rId60"/>
    <p:sldId id="541" r:id="rId61"/>
    <p:sldId id="542" r:id="rId62"/>
    <p:sldId id="545" r:id="rId63"/>
    <p:sldId id="648" r:id="rId64"/>
    <p:sldId id="608" r:id="rId65"/>
    <p:sldId id="393" r:id="rId66"/>
    <p:sldId id="452" r:id="rId67"/>
    <p:sldId id="525" r:id="rId68"/>
    <p:sldId id="565" r:id="rId69"/>
    <p:sldId id="548" r:id="rId70"/>
    <p:sldId id="550" r:id="rId71"/>
    <p:sldId id="475" r:id="rId72"/>
    <p:sldId id="557" r:id="rId7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CC00FF"/>
    <a:srgbClr val="FF66CC"/>
    <a:srgbClr val="33CCFF"/>
    <a:srgbClr val="7E0000"/>
    <a:srgbClr val="FFCC00"/>
    <a:srgbClr val="FFFF00"/>
    <a:srgbClr val="66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76" autoAdjust="0"/>
    <p:restoredTop sz="86545" autoAdjust="0"/>
  </p:normalViewPr>
  <p:slideViewPr>
    <p:cSldViewPr snapToGrid="0">
      <p:cViewPr varScale="1">
        <p:scale>
          <a:sx n="103" d="100"/>
          <a:sy n="103" d="100"/>
        </p:scale>
        <p:origin x="114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01/02/2019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589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311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080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72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08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314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250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857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793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362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00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913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798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976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551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3902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705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248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4225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0106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85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9080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906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8180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0948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3669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0865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2591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9181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9135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429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876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7893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217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357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3318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0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0144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9988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28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039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078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409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795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24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01/02/2019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01/02/2019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01/02/2019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01/02/2019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01/02/2019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01/02/2019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01/02/2019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01/02/2019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01/02/2019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01/02/2019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01/02/2019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01/02/2019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7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8.png"/><Relationship Id="rId7" Type="http://schemas.openxmlformats.org/officeDocument/2006/relationships/image" Target="../media/image27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1.png"/><Relationship Id="rId5" Type="http://schemas.openxmlformats.org/officeDocument/2006/relationships/image" Target="../media/image530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7" Type="http://schemas.openxmlformats.org/officeDocument/2006/relationships/image" Target="../media/image64.jpe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590.png"/><Relationship Id="rId4" Type="http://schemas.openxmlformats.org/officeDocument/2006/relationships/image" Target="../media/image58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1.png"/><Relationship Id="rId5" Type="http://schemas.openxmlformats.org/officeDocument/2006/relationships/image" Target="../media/image421.png"/><Relationship Id="rId4" Type="http://schemas.openxmlformats.org/officeDocument/2006/relationships/image" Target="../media/image4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1.png"/><Relationship Id="rId7" Type="http://schemas.openxmlformats.org/officeDocument/2006/relationships/image" Target="../media/image770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0.png"/><Relationship Id="rId11" Type="http://schemas.openxmlformats.org/officeDocument/2006/relationships/image" Target="../media/image81.png"/><Relationship Id="rId5" Type="http://schemas.openxmlformats.org/officeDocument/2006/relationships/image" Target="../media/image751.png"/><Relationship Id="rId10" Type="http://schemas.openxmlformats.org/officeDocument/2006/relationships/image" Target="../media/image80.png"/><Relationship Id="rId4" Type="http://schemas.openxmlformats.org/officeDocument/2006/relationships/image" Target="../media/image740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86.png"/><Relationship Id="rId4" Type="http://schemas.openxmlformats.org/officeDocument/2006/relationships/image" Target="../media/image75.png"/><Relationship Id="rId9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.png"/><Relationship Id="rId3" Type="http://schemas.openxmlformats.org/officeDocument/2006/relationships/image" Target="../media/image8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81.png"/><Relationship Id="rId5" Type="http://schemas.openxmlformats.org/officeDocument/2006/relationships/image" Target="../media/image89.jpeg"/><Relationship Id="rId15" Type="http://schemas.openxmlformats.org/officeDocument/2006/relationships/image" Target="../media/image97.png"/><Relationship Id="rId4" Type="http://schemas.openxmlformats.org/officeDocument/2006/relationships/image" Target="../media/image88.png"/><Relationship Id="rId1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0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950.png"/><Relationship Id="rId7" Type="http://schemas.openxmlformats.org/officeDocument/2006/relationships/image" Target="../media/image990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98.png"/><Relationship Id="rId9" Type="http://schemas.openxmlformats.org/officeDocument/2006/relationships/image" Target="../media/image1011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png"/><Relationship Id="rId3" Type="http://schemas.openxmlformats.org/officeDocument/2006/relationships/image" Target="../media/image99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117.png"/><Relationship Id="rId7" Type="http://schemas.openxmlformats.org/officeDocument/2006/relationships/image" Target="../media/image990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100.png"/><Relationship Id="rId9" Type="http://schemas.openxmlformats.org/officeDocument/2006/relationships/image" Target="../media/image10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01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3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6.png"/><Relationship Id="rId10" Type="http://schemas.openxmlformats.org/officeDocument/2006/relationships/image" Target="../media/image126.png"/><Relationship Id="rId4" Type="http://schemas.openxmlformats.org/officeDocument/2006/relationships/image" Target="../media/image114.png"/><Relationship Id="rId9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g"/><Relationship Id="rId3" Type="http://schemas.openxmlformats.org/officeDocument/2006/relationships/image" Target="../media/image131.png"/><Relationship Id="rId7" Type="http://schemas.openxmlformats.org/officeDocument/2006/relationships/image" Target="../media/image134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42.png"/><Relationship Id="rId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1.png"/><Relationship Id="rId11" Type="http://schemas.openxmlformats.org/officeDocument/2006/relationships/image" Target="../media/image18.png"/><Relationship Id="rId5" Type="http://schemas.openxmlformats.org/officeDocument/2006/relationships/image" Target="../media/image135.png"/><Relationship Id="rId10" Type="http://schemas.openxmlformats.org/officeDocument/2006/relationships/image" Target="../media/image170.png"/><Relationship Id="rId4" Type="http://schemas.openxmlformats.org/officeDocument/2006/relationships/image" Target="../media/image1210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0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2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3" Type="http://schemas.openxmlformats.org/officeDocument/2006/relationships/image" Target="../media/image67.png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11" Type="http://schemas.openxmlformats.org/officeDocument/2006/relationships/image" Target="../media/image750.png"/><Relationship Id="rId5" Type="http://schemas.openxmlformats.org/officeDocument/2006/relationships/image" Target="../media/image152.png"/><Relationship Id="rId10" Type="http://schemas.openxmlformats.org/officeDocument/2006/relationships/image" Target="../media/image890.png"/><Relationship Id="rId4" Type="http://schemas.openxmlformats.org/officeDocument/2006/relationships/image" Target="../media/image730.png"/><Relationship Id="rId9" Type="http://schemas.openxmlformats.org/officeDocument/2006/relationships/image" Target="../media/image8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12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155.png"/><Relationship Id="rId12" Type="http://schemas.openxmlformats.org/officeDocument/2006/relationships/image" Target="../media/image7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940.png"/><Relationship Id="rId5" Type="http://schemas.openxmlformats.org/officeDocument/2006/relationships/image" Target="../media/image600.png"/><Relationship Id="rId10" Type="http://schemas.openxmlformats.org/officeDocument/2006/relationships/image" Target="../media/image931.png"/><Relationship Id="rId4" Type="http://schemas.openxmlformats.org/officeDocument/2006/relationships/image" Target="../media/image730.png"/><Relationship Id="rId9" Type="http://schemas.openxmlformats.org/officeDocument/2006/relationships/image" Target="../media/image9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0.png"/><Relationship Id="rId13" Type="http://schemas.openxmlformats.org/officeDocument/2006/relationships/image" Target="../media/image1820.png"/><Relationship Id="rId3" Type="http://schemas.openxmlformats.org/officeDocument/2006/relationships/image" Target="../media/image1720.png"/><Relationship Id="rId7" Type="http://schemas.openxmlformats.org/officeDocument/2006/relationships/image" Target="../media/image1760.png"/><Relationship Id="rId12" Type="http://schemas.openxmlformats.org/officeDocument/2006/relationships/image" Target="../media/image18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0.png"/><Relationship Id="rId11" Type="http://schemas.openxmlformats.org/officeDocument/2006/relationships/image" Target="../media/image1801.png"/><Relationship Id="rId5" Type="http://schemas.openxmlformats.org/officeDocument/2006/relationships/image" Target="../media/image1740.png"/><Relationship Id="rId10" Type="http://schemas.openxmlformats.org/officeDocument/2006/relationships/image" Target="../media/image1790.png"/><Relationship Id="rId4" Type="http://schemas.openxmlformats.org/officeDocument/2006/relationships/image" Target="../media/image1730.png"/><Relationship Id="rId9" Type="http://schemas.openxmlformats.org/officeDocument/2006/relationships/image" Target="../media/image1780.png"/><Relationship Id="rId14" Type="http://schemas.openxmlformats.org/officeDocument/2006/relationships/image" Target="../media/image18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62.png"/><Relationship Id="rId7" Type="http://schemas.openxmlformats.org/officeDocument/2006/relationships/image" Target="../media/image11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1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732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png"/><Relationship Id="rId4" Type="http://schemas.openxmlformats.org/officeDocument/2006/relationships/image" Target="../media/image74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2.png"/><Relationship Id="rId13" Type="http://schemas.openxmlformats.org/officeDocument/2006/relationships/image" Target="../media/image871.png"/><Relationship Id="rId3" Type="http://schemas.openxmlformats.org/officeDocument/2006/relationships/image" Target="../media/image773.png"/><Relationship Id="rId7" Type="http://schemas.openxmlformats.org/officeDocument/2006/relationships/image" Target="../media/image812.png"/><Relationship Id="rId12" Type="http://schemas.openxmlformats.org/officeDocument/2006/relationships/image" Target="../media/image169.png"/><Relationship Id="rId17" Type="http://schemas.openxmlformats.org/officeDocument/2006/relationships/image" Target="../media/image911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9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1.png"/><Relationship Id="rId11" Type="http://schemas.openxmlformats.org/officeDocument/2006/relationships/image" Target="../media/image168.png"/><Relationship Id="rId5" Type="http://schemas.openxmlformats.org/officeDocument/2006/relationships/image" Target="../media/image791.png"/><Relationship Id="rId15" Type="http://schemas.openxmlformats.org/officeDocument/2006/relationships/image" Target="../media/image892.png"/><Relationship Id="rId10" Type="http://schemas.openxmlformats.org/officeDocument/2006/relationships/image" Target="../media/image841.png"/><Relationship Id="rId4" Type="http://schemas.openxmlformats.org/officeDocument/2006/relationships/image" Target="../media/image781.png"/><Relationship Id="rId9" Type="http://schemas.openxmlformats.org/officeDocument/2006/relationships/image" Target="../media/image831.png"/><Relationship Id="rId14" Type="http://schemas.openxmlformats.org/officeDocument/2006/relationships/image" Target="../media/image8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1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image" Target="../media/image260.png"/><Relationship Id="rId9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91.pn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7" Type="http://schemas.openxmlformats.org/officeDocument/2006/relationships/image" Target="../media/image1260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0.png"/><Relationship Id="rId5" Type="http://schemas.openxmlformats.org/officeDocument/2006/relationships/image" Target="../media/image1970.png"/><Relationship Id="rId4" Type="http://schemas.openxmlformats.org/officeDocument/2006/relationships/image" Target="../media/image20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17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0.png"/><Relationship Id="rId4" Type="http://schemas.openxmlformats.org/officeDocument/2006/relationships/image" Target="../media/image20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90.png"/><Relationship Id="rId7" Type="http://schemas.openxmlformats.org/officeDocument/2006/relationships/image" Target="../media/image20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gif"/><Relationship Id="rId11" Type="http://schemas.openxmlformats.org/officeDocument/2006/relationships/image" Target="../media/image430.png"/><Relationship Id="rId5" Type="http://schemas.openxmlformats.org/officeDocument/2006/relationships/image" Target="../media/image206.png"/><Relationship Id="rId4" Type="http://schemas.openxmlformats.org/officeDocument/2006/relationships/image" Target="../media/image231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280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71.png"/><Relationship Id="rId5" Type="http://schemas.openxmlformats.org/officeDocument/2006/relationships/image" Target="../media/image211.png"/><Relationship Id="rId10" Type="http://schemas.openxmlformats.org/officeDocument/2006/relationships/image" Target="../media/image360.png"/><Relationship Id="rId4" Type="http://schemas.openxmlformats.org/officeDocument/2006/relationships/image" Target="../media/image210.png"/><Relationship Id="rId9" Type="http://schemas.openxmlformats.org/officeDocument/2006/relationships/image" Target="../media/image21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411.png"/><Relationship Id="rId7" Type="http://schemas.openxmlformats.org/officeDocument/2006/relationships/image" Target="../media/image16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440.png"/><Relationship Id="rId4" Type="http://schemas.openxmlformats.org/officeDocument/2006/relationships/image" Target="../media/image420.png"/><Relationship Id="rId9" Type="http://schemas.openxmlformats.org/officeDocument/2006/relationships/image" Target="../media/image2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gif"/><Relationship Id="rId3" Type="http://schemas.openxmlformats.org/officeDocument/2006/relationships/image" Target="../media/image401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3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1811.png"/><Relationship Id="rId4" Type="http://schemas.openxmlformats.org/officeDocument/2006/relationships/image" Target="../media/image171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614.png"/><Relationship Id="rId4" Type="http://schemas.openxmlformats.org/officeDocument/2006/relationships/image" Target="../media/image5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Challenges in Hadron Spectroscopy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 smtClean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246043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Florida International University, January 31</a:t>
            </a:r>
            <a:r>
              <a:rPr lang="it-IT" baseline="30000" dirty="0" smtClean="0"/>
              <a:t>st</a:t>
            </a:r>
            <a:r>
              <a:rPr lang="it-IT" dirty="0" smtClean="0"/>
              <a:t>, 2019</a:t>
            </a:r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" t="10559" b="24995"/>
          <a:stretch/>
        </p:blipFill>
        <p:spPr>
          <a:xfrm>
            <a:off x="205274" y="4969636"/>
            <a:ext cx="3206620" cy="11663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906" y="5016783"/>
            <a:ext cx="2413615" cy="111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We have </a:t>
            </a:r>
            <a:r>
              <a:rPr lang="it-IT" sz="3600" dirty="0" smtClean="0"/>
              <a:t>strong </a:t>
            </a:r>
            <a:r>
              <a:rPr lang="it-IT" sz="3600" dirty="0"/>
              <a:t>theory: </a:t>
            </a:r>
            <a:r>
              <a:rPr lang="it-IT" sz="3600" dirty="0" smtClean="0"/>
              <a:t>QCD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953061" y="1898821"/>
            <a:ext cx="356657" cy="865497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6840" y="3408564"/>
            <a:ext cx="90171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Matrix equation</a:t>
            </a:r>
          </a:p>
          <a:p>
            <a:pPr>
              <a:spcBef>
                <a:spcPts val="1200"/>
              </a:spcBef>
              <a:buClr>
                <a:srgbClr val="C00000"/>
              </a:buClr>
              <a:buSzPct val="120000"/>
            </a:pPr>
            <a:endParaRPr lang="it-IT" sz="2400" dirty="0" smtClean="0"/>
          </a:p>
          <a:p>
            <a:pPr>
              <a:spcBef>
                <a:spcPts val="1200"/>
              </a:spcBef>
              <a:buClr>
                <a:schemeClr val="accent1"/>
              </a:buClr>
              <a:buSzPct val="120000"/>
            </a:pPr>
            <a:endParaRPr lang="it-IT" sz="2400" dirty="0" smtClean="0"/>
          </a:p>
          <a:p>
            <a:pPr algn="ctr">
              <a:spcBef>
                <a:spcPts val="1200"/>
              </a:spcBef>
              <a:buClr>
                <a:schemeClr val="accent1"/>
              </a:buClr>
              <a:buSzPct val="120000"/>
            </a:pPr>
            <a:r>
              <a:rPr lang="it-IT" sz="2400" dirty="0" smtClean="0"/>
              <a:t>Gluons self-interact </a:t>
            </a:r>
            <a:r>
              <a:rPr lang="it-IT" sz="2400" b="1" dirty="0" smtClean="0"/>
              <a:t>→ </a:t>
            </a:r>
            <a:r>
              <a:rPr lang="it-IT" sz="2400" dirty="0" smtClean="0"/>
              <a:t>Nonlinear even at classical level</a:t>
            </a:r>
            <a:endParaRPr lang="it-IT" sz="2400" dirty="0"/>
          </a:p>
          <a:p>
            <a:endParaRPr lang="it-IT" sz="24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4" t="34825" r="25090" b="34414"/>
          <a:stretch/>
        </p:blipFill>
        <p:spPr>
          <a:xfrm>
            <a:off x="6008389" y="2933216"/>
            <a:ext cx="2921007" cy="13608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8" t="-1662" r="-2544" b="70901"/>
          <a:stretch/>
        </p:blipFill>
        <p:spPr>
          <a:xfrm>
            <a:off x="2587164" y="2933216"/>
            <a:ext cx="2921007" cy="13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Asymptotic freedom</a:t>
            </a:r>
            <a:endParaRPr lang="it-I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5" y="2299519"/>
            <a:ext cx="3692117" cy="3916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20947" y="2641567"/>
                <a:ext cx="3684214" cy="668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At high energies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≪0.1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47" y="2641567"/>
                <a:ext cx="3684214" cy="668388"/>
              </a:xfrm>
              <a:prstGeom prst="rect">
                <a:avLst/>
              </a:prstGeom>
              <a:blipFill rotWithShape="0">
                <a:blip r:embed="rId4"/>
                <a:stretch>
                  <a:fillRect l="-4463" t="-12727" b="-218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6" y="2595437"/>
            <a:ext cx="679586" cy="6795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7886" r="7524" b="3725"/>
          <a:stretch/>
        </p:blipFill>
        <p:spPr>
          <a:xfrm>
            <a:off x="4776853" y="3653816"/>
            <a:ext cx="3909947" cy="3020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𝝅</m:t>
                        </m:r>
                      </m:den>
                    </m:f>
                    <m:r>
                      <a:rPr lang="it-IT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b="1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8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At low energies?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978998" y="2299519"/>
                <a:ext cx="5088802" cy="30690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At low energies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it-IT" sz="2400" dirty="0" smtClean="0"/>
                  <a:t>, no hierarchy</a:t>
                </a:r>
                <a:r>
                  <a:rPr lang="it-IT" sz="2400" dirty="0"/>
                  <a:t/>
                </a:r>
                <a:br>
                  <a:rPr lang="it-IT" sz="2400" dirty="0"/>
                </a:br>
                <a:endParaRPr lang="it-IT" sz="24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400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smtClean="0">
                    <a:solidFill>
                      <a:srgbClr val="FF0000"/>
                    </a:solidFill>
                  </a:rPr>
                  <a:t>Confinement; Mass generation;</a:t>
                </a:r>
                <a:br>
                  <a:rPr lang="it-IT" sz="2400" dirty="0" smtClean="0">
                    <a:solidFill>
                      <a:srgbClr val="FF0000"/>
                    </a:solidFill>
                  </a:rPr>
                </a:br>
                <a:r>
                  <a:rPr lang="it-IT" sz="2400" dirty="0" smtClean="0">
                    <a:solidFill>
                      <a:srgbClr val="FF0000"/>
                    </a:solidFill>
                  </a:rPr>
                  <a:t>Incalculable!!!!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998" y="2299519"/>
                <a:ext cx="5088802" cy="3069045"/>
              </a:xfrm>
              <a:prstGeom prst="rect">
                <a:avLst/>
              </a:prstGeom>
              <a:blipFill rotWithShape="0">
                <a:blip r:embed="rId3"/>
                <a:stretch>
                  <a:fillRect l="-3353" t="-2778" b="-33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584" y="5026456"/>
            <a:ext cx="684216" cy="6842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5" y="2299519"/>
            <a:ext cx="3692117" cy="3916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𝝅</m:t>
                        </m:r>
                      </m:den>
                    </m:f>
                    <m:r>
                      <a:rPr lang="it-IT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b="1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75"/>
          <a:stretch/>
        </p:blipFill>
        <p:spPr>
          <a:xfrm>
            <a:off x="4142666" y="2935230"/>
            <a:ext cx="4761465" cy="148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9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QCD has no solution. Don’t panic (yet) /1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4" y="1226196"/>
            <a:ext cx="5740269" cy="29068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334" y="4177867"/>
            <a:ext cx="50919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We can build </a:t>
            </a:r>
            <a:r>
              <a:rPr lang="it-IT" sz="2000" dirty="0" smtClean="0">
                <a:solidFill>
                  <a:srgbClr val="FF0000"/>
                </a:solidFill>
              </a:rPr>
              <a:t>models</a:t>
            </a:r>
            <a:r>
              <a:rPr lang="it-IT" sz="2000" dirty="0" smtClean="0"/>
              <a:t> to describe the spectrum.</a:t>
            </a:r>
            <a:br>
              <a:rPr lang="it-IT" sz="2000" dirty="0" smtClean="0"/>
            </a:br>
            <a:r>
              <a:rPr lang="it-IT" sz="2000" dirty="0" smtClean="0"/>
              <a:t>Grasp some aspects of QCD,  get </a:t>
            </a:r>
            <a:r>
              <a:rPr lang="it-IT" sz="2000" dirty="0" smtClean="0">
                <a:solidFill>
                  <a:srgbClr val="FF0000"/>
                </a:solidFill>
              </a:rPr>
              <a:t>insights</a:t>
            </a:r>
            <a:endParaRPr lang="it-IT" sz="2000" dirty="0" smtClean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 smtClean="0"/>
              <a:t>Quark models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 smtClean="0"/>
              <a:t>Effective Field Theories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 smtClean="0"/>
              <a:t>Dyson-Schwinger and Light-Front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 smtClean="0"/>
              <a:t>Lattice QCD (not a model but...)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274234" y="4793420"/>
                <a:ext cx="3762697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2000" dirty="0" smtClean="0"/>
                  <a:t>The excited spectrum is populated</a:t>
                </a:r>
                <a:br>
                  <a:rPr lang="it-IT" sz="2000" dirty="0" smtClean="0"/>
                </a:br>
                <a:r>
                  <a:rPr lang="it-IT" sz="2000" dirty="0" smtClean="0"/>
                  <a:t>by unstable states, is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it-IT" sz="2000" dirty="0" smtClean="0"/>
              </a:p>
              <a:p>
                <a:pPr algn="r"/>
                <a:endParaRPr lang="it-IT" sz="2000" dirty="0" smtClean="0"/>
              </a:p>
              <a:p>
                <a:pPr algn="r"/>
                <a:r>
                  <a:rPr lang="it-IT" sz="2000" dirty="0" smtClean="0">
                    <a:solidFill>
                      <a:srgbClr val="FF0000"/>
                    </a:solidFill>
                  </a:rPr>
                  <a:t>Feedback from experiments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234" y="4793420"/>
                <a:ext cx="3762697" cy="1323439"/>
              </a:xfrm>
              <a:prstGeom prst="rect">
                <a:avLst/>
              </a:prstGeom>
              <a:blipFill rotWithShape="0">
                <a:blip r:embed="rId3"/>
                <a:stretch>
                  <a:fillRect l="-972" t="-2304" r="-1783" b="-73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93" y="1226196"/>
            <a:ext cx="2608138" cy="2901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357" y="3622525"/>
            <a:ext cx="1439363" cy="50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4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0" y="1150265"/>
            <a:ext cx="8521520" cy="4796596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Probing QCD</a:t>
            </a:r>
            <a:endParaRPr lang="it-IT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79714" y="2401257"/>
            <a:ext cx="1810139" cy="1275004"/>
            <a:chOff x="979714" y="2401257"/>
            <a:chExt cx="1810139" cy="1275004"/>
          </a:xfrm>
        </p:grpSpPr>
        <p:sp>
          <p:nvSpPr>
            <p:cNvPr id="24" name="Rectangle 23"/>
            <p:cNvSpPr/>
            <p:nvPr/>
          </p:nvSpPr>
          <p:spPr>
            <a:xfrm>
              <a:off x="979714" y="2455596"/>
              <a:ext cx="1810139" cy="1220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" name="Straight Arrow Connector 2"/>
            <p:cNvCxnSpPr/>
            <p:nvPr/>
          </p:nvCxnSpPr>
          <p:spPr>
            <a:xfrm>
              <a:off x="1212979" y="3368351"/>
              <a:ext cx="1399592" cy="0"/>
            </a:xfrm>
            <a:prstGeom prst="straightConnector1">
              <a:avLst/>
            </a:prstGeom>
            <a:ln w="158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1010850" y="2401257"/>
              <a:ext cx="1612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 smtClean="0">
                  <a:solidFill>
                    <a:srgbClr val="FF0000"/>
                  </a:solidFill>
                </a:rPr>
                <a:t>Beam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47791" y="2401257"/>
            <a:ext cx="1810139" cy="1275004"/>
            <a:chOff x="979714" y="2401257"/>
            <a:chExt cx="1810139" cy="1275004"/>
          </a:xfrm>
        </p:grpSpPr>
        <p:sp>
          <p:nvSpPr>
            <p:cNvPr id="29" name="Rectangle 28"/>
            <p:cNvSpPr/>
            <p:nvPr/>
          </p:nvSpPr>
          <p:spPr>
            <a:xfrm>
              <a:off x="979714" y="2455596"/>
              <a:ext cx="1810139" cy="1220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1212979" y="3368351"/>
              <a:ext cx="1399592" cy="0"/>
            </a:xfrm>
            <a:prstGeom prst="straightConnector1">
              <a:avLst/>
            </a:prstGeom>
            <a:ln w="1587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10850" y="2401257"/>
              <a:ext cx="17323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 smtClean="0">
                  <a:solidFill>
                    <a:srgbClr val="FF0000"/>
                  </a:solidFill>
                </a:rPr>
                <a:t>Target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214376" y="3869450"/>
            <a:ext cx="2523608" cy="1663603"/>
            <a:chOff x="3524183" y="3822797"/>
            <a:chExt cx="2523608" cy="1663603"/>
          </a:xfrm>
        </p:grpSpPr>
        <p:sp>
          <p:nvSpPr>
            <p:cNvPr id="34" name="Rectangle 33"/>
            <p:cNvSpPr/>
            <p:nvPr/>
          </p:nvSpPr>
          <p:spPr>
            <a:xfrm>
              <a:off x="3524183" y="3915193"/>
              <a:ext cx="2523608" cy="15712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92551" y="3822797"/>
              <a:ext cx="23868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 smtClean="0">
                  <a:solidFill>
                    <a:srgbClr val="FF0000"/>
                  </a:solidFill>
                </a:rPr>
                <a:t>Products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875540" y="4707356"/>
              <a:ext cx="1820895" cy="680895"/>
              <a:chOff x="3884347" y="4707356"/>
              <a:chExt cx="1820895" cy="680895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flipV="1">
                <a:off x="4787813" y="4707356"/>
                <a:ext cx="13963" cy="680895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V="1">
                <a:off x="3884347" y="4707669"/>
                <a:ext cx="363939" cy="609494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H="1" flipV="1">
                <a:off x="5341303" y="4707669"/>
                <a:ext cx="363939" cy="609494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2200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Probing QCD at JLab</a:t>
            </a:r>
            <a:endParaRPr lang="it-IT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098400"/>
            <a:ext cx="7820025" cy="52133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333750" y="2266950"/>
            <a:ext cx="1543050" cy="1485900"/>
          </a:xfrm>
          <a:custGeom>
            <a:avLst/>
            <a:gdLst>
              <a:gd name="connsiteX0" fmla="*/ 0 w 1543050"/>
              <a:gd name="connsiteY0" fmla="*/ 1381125 h 1485900"/>
              <a:gd name="connsiteX1" fmla="*/ 457200 w 1543050"/>
              <a:gd name="connsiteY1" fmla="*/ 104775 h 1485900"/>
              <a:gd name="connsiteX2" fmla="*/ 581025 w 1543050"/>
              <a:gd name="connsiteY2" fmla="*/ 38100 h 1485900"/>
              <a:gd name="connsiteX3" fmla="*/ 619125 w 1543050"/>
              <a:gd name="connsiteY3" fmla="*/ 19050 h 1485900"/>
              <a:gd name="connsiteX4" fmla="*/ 723900 w 1543050"/>
              <a:gd name="connsiteY4" fmla="*/ 0 h 1485900"/>
              <a:gd name="connsiteX5" fmla="*/ 857250 w 1543050"/>
              <a:gd name="connsiteY5" fmla="*/ 9525 h 1485900"/>
              <a:gd name="connsiteX6" fmla="*/ 942975 w 1543050"/>
              <a:gd name="connsiteY6" fmla="*/ 76200 h 1485900"/>
              <a:gd name="connsiteX7" fmla="*/ 981075 w 1543050"/>
              <a:gd name="connsiteY7" fmla="*/ 95250 h 1485900"/>
              <a:gd name="connsiteX8" fmla="*/ 1000125 w 1543050"/>
              <a:gd name="connsiteY8" fmla="*/ 123825 h 1485900"/>
              <a:gd name="connsiteX9" fmla="*/ 1028700 w 1543050"/>
              <a:gd name="connsiteY9" fmla="*/ 133350 h 1485900"/>
              <a:gd name="connsiteX10" fmla="*/ 1038225 w 1543050"/>
              <a:gd name="connsiteY10" fmla="*/ 200025 h 1485900"/>
              <a:gd name="connsiteX11" fmla="*/ 1543050 w 1543050"/>
              <a:gd name="connsiteY11" fmla="*/ 1304925 h 1485900"/>
              <a:gd name="connsiteX12" fmla="*/ 1381125 w 1543050"/>
              <a:gd name="connsiteY12" fmla="*/ 1323975 h 1485900"/>
              <a:gd name="connsiteX13" fmla="*/ 1352550 w 1543050"/>
              <a:gd name="connsiteY13" fmla="*/ 1333500 h 1485900"/>
              <a:gd name="connsiteX14" fmla="*/ 1257300 w 1543050"/>
              <a:gd name="connsiteY14" fmla="*/ 1352550 h 1485900"/>
              <a:gd name="connsiteX15" fmla="*/ 1219200 w 1543050"/>
              <a:gd name="connsiteY15" fmla="*/ 1362075 h 1485900"/>
              <a:gd name="connsiteX16" fmla="*/ 1190625 w 1543050"/>
              <a:gd name="connsiteY16" fmla="*/ 1371600 h 1485900"/>
              <a:gd name="connsiteX17" fmla="*/ 1143000 w 1543050"/>
              <a:gd name="connsiteY17" fmla="*/ 1381125 h 1485900"/>
              <a:gd name="connsiteX18" fmla="*/ 1114425 w 1543050"/>
              <a:gd name="connsiteY18" fmla="*/ 1390650 h 1485900"/>
              <a:gd name="connsiteX19" fmla="*/ 1076325 w 1543050"/>
              <a:gd name="connsiteY19" fmla="*/ 1400175 h 1485900"/>
              <a:gd name="connsiteX20" fmla="*/ 1000125 w 1543050"/>
              <a:gd name="connsiteY20" fmla="*/ 1438275 h 1485900"/>
              <a:gd name="connsiteX21" fmla="*/ 971550 w 1543050"/>
              <a:gd name="connsiteY21" fmla="*/ 1447800 h 1485900"/>
              <a:gd name="connsiteX22" fmla="*/ 904875 w 1543050"/>
              <a:gd name="connsiteY22" fmla="*/ 1476375 h 1485900"/>
              <a:gd name="connsiteX23" fmla="*/ 714375 w 1543050"/>
              <a:gd name="connsiteY23" fmla="*/ 1485900 h 1485900"/>
              <a:gd name="connsiteX24" fmla="*/ 142875 w 1543050"/>
              <a:gd name="connsiteY24" fmla="*/ 1476375 h 1485900"/>
              <a:gd name="connsiteX25" fmla="*/ 133350 w 1543050"/>
              <a:gd name="connsiteY25" fmla="*/ 1447800 h 1485900"/>
              <a:gd name="connsiteX26" fmla="*/ 114300 w 1543050"/>
              <a:gd name="connsiteY26" fmla="*/ 1371600 h 1485900"/>
              <a:gd name="connsiteX27" fmla="*/ 95250 w 1543050"/>
              <a:gd name="connsiteY27" fmla="*/ 1143000 h 1485900"/>
              <a:gd name="connsiteX28" fmla="*/ 95250 w 1543050"/>
              <a:gd name="connsiteY28" fmla="*/ 11430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43050" h="1485900">
                <a:moveTo>
                  <a:pt x="0" y="1381125"/>
                </a:moveTo>
                <a:lnTo>
                  <a:pt x="457200" y="104775"/>
                </a:lnTo>
                <a:cubicBezTo>
                  <a:pt x="580429" y="27757"/>
                  <a:pt x="487021" y="79880"/>
                  <a:pt x="581025" y="38100"/>
                </a:cubicBezTo>
                <a:cubicBezTo>
                  <a:pt x="594000" y="32333"/>
                  <a:pt x="605405" y="22709"/>
                  <a:pt x="619125" y="19050"/>
                </a:cubicBezTo>
                <a:cubicBezTo>
                  <a:pt x="653424" y="9904"/>
                  <a:pt x="688975" y="6350"/>
                  <a:pt x="723900" y="0"/>
                </a:cubicBezTo>
                <a:cubicBezTo>
                  <a:pt x="768350" y="3175"/>
                  <a:pt x="814017" y="-1283"/>
                  <a:pt x="857250" y="9525"/>
                </a:cubicBezTo>
                <a:cubicBezTo>
                  <a:pt x="911083" y="22983"/>
                  <a:pt x="906757" y="50330"/>
                  <a:pt x="942975" y="76200"/>
                </a:cubicBezTo>
                <a:cubicBezTo>
                  <a:pt x="954529" y="84453"/>
                  <a:pt x="968375" y="88900"/>
                  <a:pt x="981075" y="95250"/>
                </a:cubicBezTo>
                <a:cubicBezTo>
                  <a:pt x="987425" y="104775"/>
                  <a:pt x="991186" y="116674"/>
                  <a:pt x="1000125" y="123825"/>
                </a:cubicBezTo>
                <a:cubicBezTo>
                  <a:pt x="1007965" y="130097"/>
                  <a:pt x="1021600" y="126250"/>
                  <a:pt x="1028700" y="133350"/>
                </a:cubicBezTo>
                <a:cubicBezTo>
                  <a:pt x="1042241" y="146891"/>
                  <a:pt x="1038225" y="186141"/>
                  <a:pt x="1038225" y="200025"/>
                </a:cubicBezTo>
                <a:lnTo>
                  <a:pt x="1543050" y="1304925"/>
                </a:lnTo>
                <a:cubicBezTo>
                  <a:pt x="1489075" y="1311275"/>
                  <a:pt x="1434871" y="1315913"/>
                  <a:pt x="1381125" y="1323975"/>
                </a:cubicBezTo>
                <a:cubicBezTo>
                  <a:pt x="1371196" y="1325464"/>
                  <a:pt x="1362333" y="1331242"/>
                  <a:pt x="1352550" y="1333500"/>
                </a:cubicBezTo>
                <a:cubicBezTo>
                  <a:pt x="1321000" y="1340781"/>
                  <a:pt x="1288712" y="1344697"/>
                  <a:pt x="1257300" y="1352550"/>
                </a:cubicBezTo>
                <a:cubicBezTo>
                  <a:pt x="1244600" y="1355725"/>
                  <a:pt x="1231787" y="1358479"/>
                  <a:pt x="1219200" y="1362075"/>
                </a:cubicBezTo>
                <a:cubicBezTo>
                  <a:pt x="1209546" y="1364833"/>
                  <a:pt x="1200365" y="1369165"/>
                  <a:pt x="1190625" y="1371600"/>
                </a:cubicBezTo>
                <a:cubicBezTo>
                  <a:pt x="1174919" y="1375527"/>
                  <a:pt x="1158706" y="1377198"/>
                  <a:pt x="1143000" y="1381125"/>
                </a:cubicBezTo>
                <a:cubicBezTo>
                  <a:pt x="1133260" y="1383560"/>
                  <a:pt x="1124079" y="1387892"/>
                  <a:pt x="1114425" y="1390650"/>
                </a:cubicBezTo>
                <a:cubicBezTo>
                  <a:pt x="1101838" y="1394246"/>
                  <a:pt x="1088409" y="1395140"/>
                  <a:pt x="1076325" y="1400175"/>
                </a:cubicBezTo>
                <a:cubicBezTo>
                  <a:pt x="1050111" y="1411097"/>
                  <a:pt x="1027066" y="1429295"/>
                  <a:pt x="1000125" y="1438275"/>
                </a:cubicBezTo>
                <a:cubicBezTo>
                  <a:pt x="990600" y="1441450"/>
                  <a:pt x="980778" y="1443845"/>
                  <a:pt x="971550" y="1447800"/>
                </a:cubicBezTo>
                <a:cubicBezTo>
                  <a:pt x="957510" y="1453817"/>
                  <a:pt x="923558" y="1474750"/>
                  <a:pt x="904875" y="1476375"/>
                </a:cubicBezTo>
                <a:cubicBezTo>
                  <a:pt x="841535" y="1481883"/>
                  <a:pt x="777875" y="1482725"/>
                  <a:pt x="714375" y="1485900"/>
                </a:cubicBezTo>
                <a:lnTo>
                  <a:pt x="142875" y="1476375"/>
                </a:lnTo>
                <a:cubicBezTo>
                  <a:pt x="132856" y="1475718"/>
                  <a:pt x="135785" y="1457540"/>
                  <a:pt x="133350" y="1447800"/>
                </a:cubicBezTo>
                <a:cubicBezTo>
                  <a:pt x="127916" y="1426063"/>
                  <a:pt x="125186" y="1393373"/>
                  <a:pt x="114300" y="1371600"/>
                </a:cubicBezTo>
                <a:cubicBezTo>
                  <a:pt x="58265" y="1259531"/>
                  <a:pt x="95250" y="1517655"/>
                  <a:pt x="95250" y="1143000"/>
                </a:cubicBezTo>
                <a:lnTo>
                  <a:pt x="95250" y="1143000"/>
                </a:ln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28649" y="2171700"/>
                <a:ext cx="23050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FF00"/>
                    </a:solidFill>
                  </a:rPr>
                  <a:t>Electrons at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12 </m:t>
                    </m:r>
                    <m:r>
                      <m:rPr>
                        <m:nor/>
                      </m:rPr>
                      <a:rPr lang="it-IT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 smtClean="0">
                  <a:solidFill>
                    <a:srgbClr val="FFFF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=99.9999999% </m:t>
                    </m:r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it-IT" dirty="0" smtClean="0">
                    <a:solidFill>
                      <a:srgbClr val="FFFF00"/>
                    </a:solidFill>
                  </a:rPr>
                  <a:t> </a:t>
                </a:r>
                <a:endParaRPr lang="it-IT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2171700"/>
                <a:ext cx="2305055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116" t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/>
          <p:cNvSpPr/>
          <p:nvPr/>
        </p:nvSpPr>
        <p:spPr>
          <a:xfrm>
            <a:off x="4400550" y="3600450"/>
            <a:ext cx="466725" cy="831668"/>
          </a:xfrm>
          <a:custGeom>
            <a:avLst/>
            <a:gdLst>
              <a:gd name="connsiteX0" fmla="*/ 466725 w 466725"/>
              <a:gd name="connsiteY0" fmla="*/ 0 h 831668"/>
              <a:gd name="connsiteX1" fmla="*/ 390525 w 466725"/>
              <a:gd name="connsiteY1" fmla="*/ 95250 h 831668"/>
              <a:gd name="connsiteX2" fmla="*/ 371475 w 466725"/>
              <a:gd name="connsiteY2" fmla="*/ 133350 h 831668"/>
              <a:gd name="connsiteX3" fmla="*/ 285750 w 466725"/>
              <a:gd name="connsiteY3" fmla="*/ 257175 h 831668"/>
              <a:gd name="connsiteX4" fmla="*/ 266700 w 466725"/>
              <a:gd name="connsiteY4" fmla="*/ 333375 h 831668"/>
              <a:gd name="connsiteX5" fmla="*/ 247650 w 466725"/>
              <a:gd name="connsiteY5" fmla="*/ 361950 h 831668"/>
              <a:gd name="connsiteX6" fmla="*/ 228600 w 466725"/>
              <a:gd name="connsiteY6" fmla="*/ 419100 h 831668"/>
              <a:gd name="connsiteX7" fmla="*/ 190500 w 466725"/>
              <a:gd name="connsiteY7" fmla="*/ 523875 h 831668"/>
              <a:gd name="connsiteX8" fmla="*/ 152400 w 466725"/>
              <a:gd name="connsiteY8" fmla="*/ 609600 h 831668"/>
              <a:gd name="connsiteX9" fmla="*/ 133350 w 466725"/>
              <a:gd name="connsiteY9" fmla="*/ 666750 h 831668"/>
              <a:gd name="connsiteX10" fmla="*/ 57150 w 466725"/>
              <a:gd name="connsiteY10" fmla="*/ 733425 h 831668"/>
              <a:gd name="connsiteX11" fmla="*/ 38100 w 466725"/>
              <a:gd name="connsiteY11" fmla="*/ 790575 h 831668"/>
              <a:gd name="connsiteX12" fmla="*/ 28575 w 466725"/>
              <a:gd name="connsiteY12" fmla="*/ 828675 h 831668"/>
              <a:gd name="connsiteX13" fmla="*/ 0 w 466725"/>
              <a:gd name="connsiteY13" fmla="*/ 828675 h 83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6725" h="831668">
                <a:moveTo>
                  <a:pt x="466725" y="0"/>
                </a:moveTo>
                <a:cubicBezTo>
                  <a:pt x="454188" y="15044"/>
                  <a:pt x="405010" y="72075"/>
                  <a:pt x="390525" y="95250"/>
                </a:cubicBezTo>
                <a:cubicBezTo>
                  <a:pt x="383000" y="107291"/>
                  <a:pt x="379557" y="121676"/>
                  <a:pt x="371475" y="133350"/>
                </a:cubicBezTo>
                <a:cubicBezTo>
                  <a:pt x="316311" y="213031"/>
                  <a:pt x="313055" y="193463"/>
                  <a:pt x="285750" y="257175"/>
                </a:cubicBezTo>
                <a:cubicBezTo>
                  <a:pt x="250496" y="339433"/>
                  <a:pt x="311425" y="214108"/>
                  <a:pt x="266700" y="333375"/>
                </a:cubicBezTo>
                <a:cubicBezTo>
                  <a:pt x="262680" y="344094"/>
                  <a:pt x="252299" y="351489"/>
                  <a:pt x="247650" y="361950"/>
                </a:cubicBezTo>
                <a:cubicBezTo>
                  <a:pt x="239495" y="380300"/>
                  <a:pt x="233470" y="399619"/>
                  <a:pt x="228600" y="419100"/>
                </a:cubicBezTo>
                <a:cubicBezTo>
                  <a:pt x="206774" y="506406"/>
                  <a:pt x="224073" y="473515"/>
                  <a:pt x="190500" y="523875"/>
                </a:cubicBezTo>
                <a:cubicBezTo>
                  <a:pt x="169087" y="609527"/>
                  <a:pt x="198172" y="508901"/>
                  <a:pt x="152400" y="609600"/>
                </a:cubicBezTo>
                <a:cubicBezTo>
                  <a:pt x="144091" y="627881"/>
                  <a:pt x="148462" y="653527"/>
                  <a:pt x="133350" y="666750"/>
                </a:cubicBezTo>
                <a:lnTo>
                  <a:pt x="57150" y="733425"/>
                </a:lnTo>
                <a:cubicBezTo>
                  <a:pt x="50800" y="752475"/>
                  <a:pt x="42970" y="771094"/>
                  <a:pt x="38100" y="790575"/>
                </a:cubicBezTo>
                <a:cubicBezTo>
                  <a:pt x="34925" y="803275"/>
                  <a:pt x="37832" y="819418"/>
                  <a:pt x="28575" y="828675"/>
                </a:cubicBezTo>
                <a:cubicBezTo>
                  <a:pt x="21840" y="835410"/>
                  <a:pt x="9525" y="828675"/>
                  <a:pt x="0" y="82867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eform 9"/>
          <p:cNvSpPr/>
          <p:nvPr/>
        </p:nvSpPr>
        <p:spPr>
          <a:xfrm>
            <a:off x="4886325" y="3619500"/>
            <a:ext cx="733425" cy="962025"/>
          </a:xfrm>
          <a:custGeom>
            <a:avLst/>
            <a:gdLst>
              <a:gd name="connsiteX0" fmla="*/ 0 w 733425"/>
              <a:gd name="connsiteY0" fmla="*/ 0 h 962025"/>
              <a:gd name="connsiteX1" fmla="*/ 638175 w 733425"/>
              <a:gd name="connsiteY1" fmla="*/ 819150 h 962025"/>
              <a:gd name="connsiteX2" fmla="*/ 695325 w 733425"/>
              <a:gd name="connsiteY2" fmla="*/ 895350 h 962025"/>
              <a:gd name="connsiteX3" fmla="*/ 733425 w 733425"/>
              <a:gd name="connsiteY3" fmla="*/ 962025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425" h="962025">
                <a:moveTo>
                  <a:pt x="0" y="0"/>
                </a:moveTo>
                <a:cubicBezTo>
                  <a:pt x="212725" y="273050"/>
                  <a:pt x="433875" y="539740"/>
                  <a:pt x="638175" y="819150"/>
                </a:cubicBezTo>
                <a:cubicBezTo>
                  <a:pt x="706979" y="913250"/>
                  <a:pt x="584590" y="873203"/>
                  <a:pt x="695325" y="895350"/>
                </a:cubicBezTo>
                <a:cubicBezTo>
                  <a:pt x="716620" y="959235"/>
                  <a:pt x="696414" y="943520"/>
                  <a:pt x="733425" y="96202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eform 10"/>
          <p:cNvSpPr/>
          <p:nvPr/>
        </p:nvSpPr>
        <p:spPr>
          <a:xfrm>
            <a:off x="4838700" y="3581400"/>
            <a:ext cx="1562100" cy="847750"/>
          </a:xfrm>
          <a:custGeom>
            <a:avLst/>
            <a:gdLst>
              <a:gd name="connsiteX0" fmla="*/ 0 w 1562100"/>
              <a:gd name="connsiteY0" fmla="*/ 0 h 847750"/>
              <a:gd name="connsiteX1" fmla="*/ 1285875 w 1562100"/>
              <a:gd name="connsiteY1" fmla="*/ 666750 h 847750"/>
              <a:gd name="connsiteX2" fmla="*/ 1333500 w 1562100"/>
              <a:gd name="connsiteY2" fmla="*/ 714375 h 847750"/>
              <a:gd name="connsiteX3" fmla="*/ 1362075 w 1562100"/>
              <a:gd name="connsiteY3" fmla="*/ 733425 h 847750"/>
              <a:gd name="connsiteX4" fmla="*/ 1390650 w 1562100"/>
              <a:gd name="connsiteY4" fmla="*/ 762000 h 847750"/>
              <a:gd name="connsiteX5" fmla="*/ 1447800 w 1562100"/>
              <a:gd name="connsiteY5" fmla="*/ 790575 h 847750"/>
              <a:gd name="connsiteX6" fmla="*/ 1466850 w 1562100"/>
              <a:gd name="connsiteY6" fmla="*/ 819150 h 847750"/>
              <a:gd name="connsiteX7" fmla="*/ 1524000 w 1562100"/>
              <a:gd name="connsiteY7" fmla="*/ 838200 h 847750"/>
              <a:gd name="connsiteX8" fmla="*/ 1562100 w 1562100"/>
              <a:gd name="connsiteY8" fmla="*/ 847725 h 8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100" h="847750">
                <a:moveTo>
                  <a:pt x="0" y="0"/>
                </a:moveTo>
                <a:lnTo>
                  <a:pt x="1285875" y="666750"/>
                </a:lnTo>
                <a:cubicBezTo>
                  <a:pt x="1338984" y="694459"/>
                  <a:pt x="1293091" y="673966"/>
                  <a:pt x="1333500" y="714375"/>
                </a:cubicBezTo>
                <a:cubicBezTo>
                  <a:pt x="1341595" y="722470"/>
                  <a:pt x="1353281" y="726096"/>
                  <a:pt x="1362075" y="733425"/>
                </a:cubicBezTo>
                <a:cubicBezTo>
                  <a:pt x="1372423" y="742049"/>
                  <a:pt x="1380302" y="753376"/>
                  <a:pt x="1390650" y="762000"/>
                </a:cubicBezTo>
                <a:cubicBezTo>
                  <a:pt x="1415269" y="782516"/>
                  <a:pt x="1419161" y="781029"/>
                  <a:pt x="1447800" y="790575"/>
                </a:cubicBezTo>
                <a:cubicBezTo>
                  <a:pt x="1454150" y="800100"/>
                  <a:pt x="1457142" y="813083"/>
                  <a:pt x="1466850" y="819150"/>
                </a:cubicBezTo>
                <a:cubicBezTo>
                  <a:pt x="1483878" y="829793"/>
                  <a:pt x="1504950" y="831850"/>
                  <a:pt x="1524000" y="838200"/>
                </a:cubicBezTo>
                <a:cubicBezTo>
                  <a:pt x="1555587" y="848729"/>
                  <a:pt x="1542535" y="847725"/>
                  <a:pt x="1562100" y="84772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 11"/>
          <p:cNvSpPr/>
          <p:nvPr/>
        </p:nvSpPr>
        <p:spPr>
          <a:xfrm>
            <a:off x="3629025" y="4429150"/>
            <a:ext cx="1685925" cy="111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Oval 12"/>
          <p:cNvSpPr/>
          <p:nvPr/>
        </p:nvSpPr>
        <p:spPr>
          <a:xfrm>
            <a:off x="3514725" y="2229496"/>
            <a:ext cx="323850" cy="1511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/>
          <p:cNvSpPr/>
          <p:nvPr/>
        </p:nvSpPr>
        <p:spPr>
          <a:xfrm rot="1681613">
            <a:off x="6228721" y="4449386"/>
            <a:ext cx="1685925" cy="90902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 14"/>
          <p:cNvSpPr/>
          <p:nvPr/>
        </p:nvSpPr>
        <p:spPr>
          <a:xfrm>
            <a:off x="5314950" y="4581525"/>
            <a:ext cx="1085850" cy="685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Box 15"/>
          <p:cNvSpPr txBox="1"/>
          <p:nvPr/>
        </p:nvSpPr>
        <p:spPr>
          <a:xfrm>
            <a:off x="707068" y="4588146"/>
            <a:ext cx="2586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Hydrogen target (mostly),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Clean (?) physics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r="5729"/>
          <a:stretch/>
        </p:blipFill>
        <p:spPr>
          <a:xfrm>
            <a:off x="4681535" y="3277001"/>
            <a:ext cx="3767139" cy="31906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35" y="313309"/>
            <a:ext cx="3886365" cy="29147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398" y="5879514"/>
            <a:ext cx="1098804" cy="58812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676275" y="2714625"/>
            <a:ext cx="1323975" cy="39052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74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43" y="1581327"/>
            <a:ext cx="4362557" cy="351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43" y="1581327"/>
            <a:ext cx="4362557" cy="3511423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From data to the spectrum</a:t>
            </a:r>
            <a:endParaRPr lang="it-IT" sz="3600" dirty="0"/>
          </a:p>
        </p:txBody>
      </p:sp>
      <p:pic>
        <p:nvPicPr>
          <p:cNvPr id="9" name="pip_pm.pdf" descr="pip_pm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4788" y="1859861"/>
            <a:ext cx="4192608" cy="295435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grpSp>
        <p:nvGrpSpPr>
          <p:cNvPr id="11" name="Group 10"/>
          <p:cNvGrpSpPr/>
          <p:nvPr/>
        </p:nvGrpSpPr>
        <p:grpSpPr>
          <a:xfrm>
            <a:off x="1779533" y="1948068"/>
            <a:ext cx="2437902" cy="1066209"/>
            <a:chOff x="1779533" y="1948068"/>
            <a:chExt cx="2437902" cy="1066209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1779533" y="2164701"/>
              <a:ext cx="543789" cy="1526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323322" y="19480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Wow!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00872" y="2416179"/>
              <a:ext cx="1116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Mmh...?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2693934" y="2785511"/>
              <a:ext cx="406938" cy="22876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748153" y="1948068"/>
            <a:ext cx="2016470" cy="1711042"/>
            <a:chOff x="5748153" y="1948068"/>
            <a:chExt cx="2016470" cy="1711042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5748153" y="2164701"/>
              <a:ext cx="543789" cy="1526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291942" y="19480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Wow!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48060" y="2923037"/>
              <a:ext cx="1116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Mmh...?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6391469" y="3292369"/>
              <a:ext cx="256591" cy="3667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03715" y="2967705"/>
                <a:ext cx="9473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(770)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715" y="2967705"/>
                <a:ext cx="947311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075048" y="3228927"/>
                <a:ext cx="10755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(1700)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048" y="3228927"/>
                <a:ext cx="1075551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866081" y="5136068"/>
            <a:ext cx="7014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The connection between data and hadrons is not easy!</a:t>
            </a:r>
            <a:endParaRPr lang="it-IT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350426" y="5691877"/>
            <a:ext cx="8443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If you use unconstrained functions, you risk to get random results!</a:t>
            </a:r>
            <a:endParaRPr lang="it-IT" sz="2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89" y="1712860"/>
            <a:ext cx="446599" cy="30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6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4" y="1766576"/>
            <a:ext cx="8950036" cy="325267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387628" y="4110273"/>
            <a:ext cx="1086416" cy="271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662249" y="5066787"/>
            <a:ext cx="988337" cy="3141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Hadron Spectroscopy</a:t>
            </a:r>
            <a:endParaRPr lang="it-IT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3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Hadron Spectroscopy</a:t>
            </a:r>
            <a:endParaRPr lang="it-IT" sz="36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049341" y="3176490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2438543" y="236133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2546733" y="261959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326485" y="267217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254862" y="61615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 smtClean="0">
                <a:solidFill>
                  <a:srgbClr val="CC00FF"/>
                </a:solidFill>
              </a:rPr>
              <a:t>Tetraquark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873702" y="616151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Hybrids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48" name="Gruppo 47"/>
          <p:cNvGrpSpPr/>
          <p:nvPr/>
        </p:nvGrpSpPr>
        <p:grpSpPr>
          <a:xfrm>
            <a:off x="5164394" y="2341622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6877400" y="2754889"/>
            <a:ext cx="207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Hadroquarkonium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Glueball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Meson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Baryon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Data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Amplitude analysis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solidFill>
                  <a:srgbClr val="CC00FF"/>
                </a:solidFill>
              </a:rPr>
              <a:t>QCD</a:t>
            </a:r>
            <a:endParaRPr lang="it-IT" sz="2400" dirty="0">
              <a:solidFill>
                <a:srgbClr val="CC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Experiment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Lattice QCD</a:t>
            </a:r>
            <a:endParaRPr lang="it-IT" sz="2000" dirty="0">
              <a:solidFill>
                <a:srgbClr val="0000FF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2341453" y="5421141"/>
            <a:ext cx="6726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With </a:t>
            </a:r>
            <a:r>
              <a:rPr lang="en-US" sz="2400" dirty="0">
                <a:solidFill>
                  <a:srgbClr val="FF0000"/>
                </a:solidFill>
              </a:rPr>
              <a:t>great </a:t>
            </a:r>
            <a:r>
              <a:rPr lang="en-US" sz="2400" dirty="0" smtClean="0">
                <a:solidFill>
                  <a:srgbClr val="FF0000"/>
                </a:solidFill>
              </a:rPr>
              <a:t>statistics comes </a:t>
            </a:r>
            <a:r>
              <a:rPr lang="en-US" sz="2400" dirty="0">
                <a:solidFill>
                  <a:srgbClr val="FF0000"/>
                </a:solidFill>
              </a:rPr>
              <a:t>great </a:t>
            </a:r>
            <a:r>
              <a:rPr lang="en-US" sz="2400" dirty="0" smtClean="0">
                <a:solidFill>
                  <a:srgbClr val="FF0000"/>
                </a:solidFill>
              </a:rPr>
              <a:t>responsibility!</a:t>
            </a:r>
          </a:p>
          <a:p>
            <a:pPr algn="r"/>
            <a:r>
              <a:rPr lang="en-US" sz="2200" b="1" dirty="0" smtClean="0"/>
              <a:t>Peter Parker, PhD</a:t>
            </a:r>
            <a:endParaRPr lang="it-IT" sz="2200" b="1" dirty="0"/>
          </a:p>
        </p:txBody>
      </p:sp>
      <p:cxnSp>
        <p:nvCxnSpPr>
          <p:cNvPr id="98" name="Straight Arrow Connector 97"/>
          <p:cNvCxnSpPr/>
          <p:nvPr/>
        </p:nvCxnSpPr>
        <p:spPr>
          <a:xfrm rot="5400000">
            <a:off x="5680755" y="5232063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  <p:cxnSp>
        <p:nvCxnSpPr>
          <p:cNvPr id="107" name="Straight Arrow Connector 106"/>
          <p:cNvCxnSpPr/>
          <p:nvPr/>
        </p:nvCxnSpPr>
        <p:spPr>
          <a:xfrm>
            <a:off x="3593707" y="2237709"/>
            <a:ext cx="3738815" cy="1814845"/>
          </a:xfrm>
          <a:prstGeom prst="straightConnector1">
            <a:avLst/>
          </a:prstGeom>
          <a:ln w="762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cxnSpLocks noChangeAspect="1"/>
          </p:cNvCxnSpPr>
          <p:nvPr/>
        </p:nvCxnSpPr>
        <p:spPr>
          <a:xfrm>
            <a:off x="5892293" y="3351968"/>
            <a:ext cx="1440000" cy="698985"/>
          </a:xfrm>
          <a:prstGeom prst="straightConnector1">
            <a:avLst/>
          </a:prstGeom>
          <a:ln w="762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1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 animBg="1"/>
      <p:bldP spid="35" grpId="0"/>
      <p:bldP spid="51" grpId="0"/>
      <p:bldP spid="60" grpId="0"/>
      <p:bldP spid="87" grpId="0"/>
      <p:bldP spid="109" grpId="0" animBg="1"/>
      <p:bldP spid="93" grpId="0"/>
      <p:bldP spid="94" grpId="0"/>
      <p:bldP spid="9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QCD has no solution. Don’t panic (yet) /2</a:t>
            </a:r>
            <a:endParaRPr lang="it-IT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837746" y="1442917"/>
            <a:ext cx="75388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When you are desperate, look for </a:t>
            </a:r>
            <a:r>
              <a:rPr lang="it-IT" sz="2400" dirty="0" smtClean="0">
                <a:solidFill>
                  <a:srgbClr val="FF0000"/>
                </a:solidFill>
              </a:rPr>
              <a:t>symmetries</a:t>
            </a:r>
            <a:r>
              <a:rPr lang="it-IT" sz="2400" dirty="0" smtClean="0"/>
              <a:t>: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Symmetries are beautiful</a:t>
            </a:r>
            <a:br>
              <a:rPr lang="it-IT" sz="2400" dirty="0" smtClean="0"/>
            </a:br>
            <a:r>
              <a:rPr lang="it-IT" sz="2400" dirty="0" smtClean="0"/>
              <a:t>(and group theory is fun!)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Symmetries constrain your results </a:t>
            </a:r>
            <a:r>
              <a:rPr lang="it-IT" sz="2400" dirty="0" smtClean="0">
                <a:solidFill>
                  <a:srgbClr val="FF0000"/>
                </a:solidFill>
              </a:rPr>
              <a:t>no matter how complicated your theory is 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Look for </a:t>
            </a:r>
            <a:r>
              <a:rPr lang="it-IT" sz="2400" dirty="0" smtClean="0">
                <a:solidFill>
                  <a:srgbClr val="FF0000"/>
                </a:solidFill>
              </a:rPr>
              <a:t>general properties</a:t>
            </a:r>
            <a:r>
              <a:rPr lang="it-IT" sz="2400" dirty="0" smtClean="0"/>
              <a:t> of interactions</a:t>
            </a:r>
            <a:endParaRPr lang="it-IT" sz="2400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5968" y="4397619"/>
            <a:ext cx="608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Luckily, strong interactions are the ones with most symmetries</a:t>
            </a:r>
            <a:endParaRPr lang="it-IT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6" y="2135255"/>
            <a:ext cx="1431415" cy="14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7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39162" y="1526183"/>
                <a:ext cx="400027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Standard model</a:t>
                </a:r>
                <a:br>
                  <a:rPr lang="it-IT" sz="2200" dirty="0" smtClean="0"/>
                </a:br>
                <a:r>
                  <a:rPr lang="it-IT" sz="2200" dirty="0" smtClean="0"/>
                  <a:t>of particle physics</a:t>
                </a:r>
                <a:br>
                  <a:rPr lang="it-IT" sz="2200" dirty="0" smtClean="0"/>
                </a:br>
                <a:r>
                  <a:rPr lang="it-IT" sz="2200" dirty="0" smtClean="0"/>
                  <a:t/>
                </a:r>
                <a:br>
                  <a:rPr lang="it-IT" sz="2200" dirty="0" smtClean="0"/>
                </a:br>
                <a:r>
                  <a:rPr lang="it-IT" sz="2200" dirty="0" smtClean="0"/>
                  <a:t>Works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it-IT" sz="2200" dirty="0" smtClean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−18</m:t>
                        </m:r>
                      </m:sup>
                    </m:sSup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it-IT" sz="22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62" y="1526183"/>
                <a:ext cx="4000272" cy="1446550"/>
              </a:xfrm>
              <a:prstGeom prst="rect">
                <a:avLst/>
              </a:prstGeom>
              <a:blipFill rotWithShape="0">
                <a:blip r:embed="rId3"/>
                <a:stretch>
                  <a:fillRect l="-1982" t="-2521" b="-75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176951" y="3658079"/>
                <a:ext cx="1717200" cy="772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sz="2500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951" y="3658079"/>
                <a:ext cx="1717200" cy="77207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5940241" y="3658079"/>
                <a:ext cx="1512273" cy="748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sz="25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241" y="3658079"/>
                <a:ext cx="1512273" cy="74866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four forces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2" y="1049482"/>
            <a:ext cx="4000272" cy="24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28" y="1049482"/>
            <a:ext cx="4000272" cy="2420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8"/>
          <a:stretch/>
        </p:blipFill>
        <p:spPr>
          <a:xfrm>
            <a:off x="4686528" y="3702083"/>
            <a:ext cx="4000272" cy="2419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2"/>
          <a:stretch/>
        </p:blipFill>
        <p:spPr>
          <a:xfrm>
            <a:off x="239162" y="3708786"/>
            <a:ext cx="4000272" cy="24127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784608" y="4551393"/>
                <a:ext cx="2997359" cy="1137747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m:rPr>
                              <m:lit/>
                            </m:r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it-IT" sz="2500" dirty="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∼1.4</m:t>
                      </m:r>
                      <m:r>
                        <a:rPr lang="it-IT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  <m:r>
                        <a:rPr lang="it-IT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it-IT" sz="25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608" y="4551393"/>
                <a:ext cx="2997359" cy="113774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5192504" y="4551393"/>
                <a:ext cx="3075457" cy="1133387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m:rPr>
                              <m:lit/>
                            </m:r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it-IT" sz="2500" b="0" dirty="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∼2.5×</m:t>
                      </m:r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5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it-IT" sz="25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504" y="4551393"/>
                <a:ext cx="3075457" cy="11333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66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9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</a:t>
            </a:r>
            <a:r>
              <a:rPr lang="it-IT" sz="3600" i="1" dirty="0" smtClean="0"/>
              <a:t>S</a:t>
            </a:r>
            <a:r>
              <a:rPr lang="it-IT" sz="3600" dirty="0" smtClean="0"/>
              <a:t>-Matrix principles</a:t>
            </a:r>
            <a:endParaRPr lang="it-IT" sz="3600" dirty="0"/>
          </a:p>
        </p:txBody>
      </p:sp>
      <p:sp>
        <p:nvSpPr>
          <p:cNvPr id="4" name="Rectangle 3"/>
          <p:cNvSpPr/>
          <p:nvPr/>
        </p:nvSpPr>
        <p:spPr>
          <a:xfrm>
            <a:off x="283408" y="1241873"/>
            <a:ext cx="8193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Future cannot change the </a:t>
            </a:r>
            <a:r>
              <a:rPr lang="it-IT" sz="2400" dirty="0" smtClean="0"/>
              <a:t>past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100%</a:t>
            </a:r>
            <a:r>
              <a:rPr lang="it-IT" sz="2400" dirty="0" smtClean="0"/>
              <a:t>, </a:t>
            </a:r>
            <a:r>
              <a:rPr lang="it-IT" sz="2400" dirty="0"/>
              <a:t>something will </a:t>
            </a:r>
            <a:r>
              <a:rPr lang="it-IT" sz="2400" dirty="0" smtClean="0"/>
              <a:t>happen</a:t>
            </a:r>
            <a:endParaRPr lang="it-IT" sz="2400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The anti-particle is an anti-particle </a:t>
            </a:r>
            <a:br>
              <a:rPr lang="it-IT" sz="2400" dirty="0" smtClean="0"/>
            </a:br>
            <a:r>
              <a:rPr lang="it-IT" sz="2400" dirty="0" smtClean="0"/>
              <a:t>and not just a different particle</a:t>
            </a:r>
            <a:endParaRPr lang="it-IT" sz="2400" dirty="0" smtClean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2629" y="2686694"/>
            <a:ext cx="2263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Sherlock Holmes, QFT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7679" y="5664789"/>
            <a:ext cx="3829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Parametrize your ignorance.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7260" y="1243201"/>
            <a:ext cx="1654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(analyticity)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9949" y="1605890"/>
            <a:ext cx="1431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 smtClean="0">
                <a:solidFill>
                  <a:srgbClr val="FF0000"/>
                </a:solidFill>
              </a:rPr>
              <a:t>(unitarity)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8246" y="2332185"/>
            <a:ext cx="26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 smtClean="0">
                <a:solidFill>
                  <a:srgbClr val="FF0000"/>
                </a:solidFill>
              </a:rPr>
              <a:t>(crossing symmetry)</a:t>
            </a:r>
            <a:endParaRPr lang="it-IT" sz="2400" dirty="0">
              <a:solidFill>
                <a:srgbClr val="FF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3251349"/>
            <a:ext cx="9144000" cy="2205549"/>
            <a:chOff x="0" y="3779713"/>
            <a:chExt cx="9144000" cy="2205549"/>
          </a:xfrm>
        </p:grpSpPr>
        <p:sp>
          <p:nvSpPr>
            <p:cNvPr id="24" name="Rectangle 23"/>
            <p:cNvSpPr/>
            <p:nvPr/>
          </p:nvSpPr>
          <p:spPr>
            <a:xfrm>
              <a:off x="0" y="3779713"/>
              <a:ext cx="9144000" cy="2161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" t="4535" r="5753" b="24303"/>
            <a:stretch/>
          </p:blipFill>
          <p:spPr>
            <a:xfrm>
              <a:off x="405798" y="3860727"/>
              <a:ext cx="1582696" cy="173050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57200" y="5585152"/>
              <a:ext cx="1479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Analyticity</a:t>
              </a:r>
              <a:endPara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5" t="29228" b="17452"/>
            <a:stretch/>
          </p:blipFill>
          <p:spPr>
            <a:xfrm>
              <a:off x="2897071" y="3884162"/>
              <a:ext cx="2865283" cy="15286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06"/>
            <a:stretch/>
          </p:blipFill>
          <p:spPr>
            <a:xfrm>
              <a:off x="6181534" y="3966132"/>
              <a:ext cx="2842559" cy="139873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320535" y="3943681"/>
              <a:ext cx="744911" cy="271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8243" y="5558830"/>
              <a:ext cx="1223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Unitarity</a:t>
              </a:r>
              <a:endPara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54239" y="5564889"/>
              <a:ext cx="12971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Crossing</a:t>
              </a:r>
              <a:endPara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173149" y="5668426"/>
            <a:ext cx="2046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Build </a:t>
            </a:r>
            <a:r>
              <a:rPr lang="it-IT" sz="2400" b="1" dirty="0">
                <a:solidFill>
                  <a:srgbClr val="FF0000"/>
                </a:solidFill>
              </a:rPr>
              <a:t>a model.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30867" y="5664789"/>
            <a:ext cx="1321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Fit </a:t>
            </a:r>
            <a:r>
              <a:rPr lang="it-IT" sz="2400" b="1" dirty="0">
                <a:solidFill>
                  <a:srgbClr val="FF0000"/>
                </a:solidFill>
              </a:rPr>
              <a:t>data</a:t>
            </a:r>
            <a:r>
              <a:rPr lang="it-IT" sz="2400" b="1" dirty="0" smtClean="0">
                <a:solidFill>
                  <a:srgbClr val="FF0000"/>
                </a:solidFill>
              </a:rPr>
              <a:t>.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102134" y="5664870"/>
            <a:ext cx="1549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Have </a:t>
            </a:r>
            <a:r>
              <a:rPr lang="it-IT" sz="2400" b="1" dirty="0">
                <a:solidFill>
                  <a:srgbClr val="FF0000"/>
                </a:solidFill>
              </a:rPr>
              <a:t>fun. </a:t>
            </a:r>
          </a:p>
        </p:txBody>
      </p:sp>
    </p:spTree>
    <p:extLst>
      <p:ext uri="{BB962C8B-B14F-4D97-AF65-F5344CB8AC3E}">
        <p14:creationId xmlns:p14="http://schemas.microsoft.com/office/powerpoint/2010/main" val="146196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12" grpId="0"/>
      <p:bldP spid="31" grpId="0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Resonances = Unstable states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1224147"/>
            <a:ext cx="4338735" cy="259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2" y="1224147"/>
            <a:ext cx="4189445" cy="2562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07910" y="4152122"/>
                <a:ext cx="4009431" cy="1189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wave function of an unstable state is</a:t>
                </a:r>
              </a:p>
              <a:p>
                <a:pPr/>
                <a:r>
                  <a:rPr lang="it-IT" dirty="0" smtClean="0"/>
                  <a:t/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10" y="4152122"/>
                <a:ext cx="4009431" cy="1189749"/>
              </a:xfrm>
              <a:prstGeom prst="rect">
                <a:avLst/>
              </a:prstGeom>
              <a:blipFill rotWithShape="0">
                <a:blip r:embed="rId4"/>
                <a:stretch>
                  <a:fillRect l="-1370" t="-2564" r="-4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206480" y="4152122"/>
                <a:ext cx="3174972" cy="16341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In Fourier transform, that is</a:t>
                </a:r>
              </a:p>
              <a:p>
                <a:pPr/>
                <a:r>
                  <a:rPr lang="it-IT" dirty="0" smtClean="0"/>
                  <a:t/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480" y="4152122"/>
                <a:ext cx="3174972" cy="1634102"/>
              </a:xfrm>
              <a:prstGeom prst="rect">
                <a:avLst/>
              </a:prstGeom>
              <a:blipFill rotWithShape="0">
                <a:blip r:embed="rId5"/>
                <a:stretch>
                  <a:fillRect l="-1536" t="-18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5830" y="4213060"/>
                <a:ext cx="2919261" cy="1080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30" y="4213060"/>
                <a:ext cx="2919261" cy="108010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0" y="972503"/>
            <a:ext cx="4218746" cy="2847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069077" y="4124626"/>
                <a:ext cx="3162212" cy="1611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 smtClean="0"/>
                  <a:t>The function explodes for</a:t>
                </a:r>
                <a:br>
                  <a:rPr lang="it-IT" sz="2000" dirty="0" smtClean="0"/>
                </a:br>
                <a:r>
                  <a:rPr lang="it-IT" sz="2000" dirty="0" smtClean="0"/>
                  <a:t>value of energy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𝑖</m:t>
                    </m:r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000">
                            <a:latin typeface="Cambria Math" panose="02040503050406030204" pitchFamily="18" charset="0"/>
                          </a:rPr>
                          <m:t>Γ</m:t>
                        </m:r>
                      </m:num>
                      <m:den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it-IT" sz="2000" dirty="0" smtClean="0"/>
              </a:p>
              <a:p>
                <a:pPr>
                  <a:spcBef>
                    <a:spcPts val="1200"/>
                  </a:spcBef>
                </a:pPr>
                <a:r>
                  <a:rPr lang="it-IT" sz="2000" dirty="0" smtClean="0"/>
                  <a:t>Resonances are poles </a:t>
                </a:r>
                <a:br>
                  <a:rPr lang="it-IT" sz="2000" dirty="0" smtClean="0"/>
                </a:br>
                <a:r>
                  <a:rPr lang="it-IT" sz="2000" dirty="0" smtClean="0"/>
                  <a:t>in the complex energy plane</a:t>
                </a:r>
                <a:endParaRPr lang="it-IT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077" y="4124626"/>
                <a:ext cx="3162212" cy="1611210"/>
              </a:xfrm>
              <a:prstGeom prst="rect">
                <a:avLst/>
              </a:prstGeom>
              <a:blipFill rotWithShape="0">
                <a:blip r:embed="rId8"/>
                <a:stretch>
                  <a:fillRect l="-2124" t="-2273" r="-193" b="-60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007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9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 &amp; 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23" y="2180339"/>
            <a:ext cx="4122005" cy="3242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77" y="2180339"/>
            <a:ext cx="4122005" cy="32426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3423" y="5053651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88976" y="5053652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680" y="5422984"/>
            <a:ext cx="6385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Finding resonances means writing analytic amplitude, </a:t>
            </a:r>
            <a:br>
              <a:rPr lang="it-IT" sz="2200" dirty="0" smtClean="0"/>
            </a:br>
            <a:r>
              <a:rPr lang="it-IT" sz="2200" dirty="0" smtClean="0"/>
              <a:t>and </a:t>
            </a:r>
            <a:r>
              <a:rPr lang="it-IT" sz="2200" dirty="0" smtClean="0">
                <a:solidFill>
                  <a:srgbClr val="FF0000"/>
                </a:solidFill>
              </a:rPr>
              <a:t>hunting for poles </a:t>
            </a:r>
            <a:r>
              <a:rPr lang="it-IT" sz="2200" dirty="0" smtClean="0"/>
              <a:t>in the complex plane</a:t>
            </a:r>
            <a:endParaRPr lang="it-IT" sz="2200" dirty="0"/>
          </a:p>
        </p:txBody>
      </p:sp>
      <p:sp>
        <p:nvSpPr>
          <p:cNvPr id="10" name="Rectangle 9"/>
          <p:cNvSpPr/>
          <p:nvPr/>
        </p:nvSpPr>
        <p:spPr>
          <a:xfrm>
            <a:off x="1664038" y="1326776"/>
            <a:ext cx="54255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dirty="0" smtClean="0"/>
              <a:t>Unitarity creates a </a:t>
            </a:r>
            <a:r>
              <a:rPr lang="it-IT" sz="2200" dirty="0" smtClean="0">
                <a:solidFill>
                  <a:srgbClr val="FF0000"/>
                </a:solidFill>
              </a:rPr>
              <a:t>branch cut </a:t>
            </a:r>
            <a:r>
              <a:rPr lang="it-IT" sz="2200" dirty="0" smtClean="0"/>
              <a:t>on the real </a:t>
            </a:r>
            <a:r>
              <a:rPr lang="it-IT" sz="2200" dirty="0"/>
              <a:t>axis</a:t>
            </a:r>
            <a:r>
              <a:rPr lang="it-IT" sz="2200" dirty="0" smtClean="0"/>
              <a:t>,</a:t>
            </a:r>
            <a:br>
              <a:rPr lang="it-IT" sz="2200" dirty="0" smtClean="0"/>
            </a:br>
            <a:r>
              <a:rPr lang="it-IT" sz="2200" dirty="0" smtClean="0"/>
              <a:t>two </a:t>
            </a:r>
            <a:r>
              <a:rPr lang="it-IT" sz="2200" dirty="0"/>
              <a:t>sheets continuosly </a:t>
            </a:r>
            <a:r>
              <a:rPr lang="it-IT" sz="2200" dirty="0" smtClean="0"/>
              <a:t>connected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415714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bg1"/>
                </a:solidFill>
              </a:rPr>
              <a:t>Can gluons be constituent of mesons?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91110" y="2064192"/>
            <a:ext cx="7041051" cy="330590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bg1"/>
                </a:solidFill>
              </a:rPr>
              <a:t>Hybrid mesons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1762240" y="2579138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240" y="2579138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 flipH="1">
            <a:off x="4906082" y="2733344"/>
            <a:ext cx="1366528" cy="529987"/>
            <a:chOff x="2856975" y="2759744"/>
            <a:chExt cx="2607154" cy="1011145"/>
          </a:xfrm>
        </p:grpSpPr>
        <p:sp>
          <p:nvSpPr>
            <p:cNvPr id="5" name="Freeform 4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CC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1" name="Oval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4"/>
                  <a:stretch>
                    <a:fillRect r="-6818"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0" name="Oval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 rot="19192826">
            <a:off x="3319343" y="4314522"/>
            <a:ext cx="1366528" cy="529987"/>
            <a:chOff x="2856975" y="2759744"/>
            <a:chExt cx="2607154" cy="1011145"/>
          </a:xfrm>
        </p:grpSpPr>
        <p:sp>
          <p:nvSpPr>
            <p:cNvPr id="33" name="Freeform 32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4" name="Oval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 t="-22472" r="-12500" b="-17978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5" name="Oval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 l="-2247" b="-6742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TextBox 37"/>
          <p:cNvSpPr txBox="1"/>
          <p:nvPr/>
        </p:nvSpPr>
        <p:spPr>
          <a:xfrm>
            <a:off x="1093607" y="1320366"/>
            <a:ext cx="4922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Can gluons be constituent of mesons?</a:t>
            </a:r>
            <a:endParaRPr lang="it-IT" sz="2400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 rot="2959613">
            <a:off x="1723940" y="2915341"/>
            <a:ext cx="1366528" cy="529987"/>
            <a:chOff x="2856975" y="2759744"/>
            <a:chExt cx="2607154" cy="1011145"/>
          </a:xfrm>
        </p:grpSpPr>
        <p:sp>
          <p:nvSpPr>
            <p:cNvPr id="26" name="Freeform 25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 26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7" name="Oval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8"/>
                  <a:stretch>
                    <a:fillRect l="-17978" r="-22472" b="-12360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val 27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8" name="Oval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9"/>
                  <a:stretch>
                    <a:fillRect l="-6742" t="-1124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/>
              <p:cNvSpPr/>
              <p:nvPr/>
            </p:nvSpPr>
            <p:spPr>
              <a:xfrm>
                <a:off x="1760909" y="2575511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7" name="Oval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909" y="2575511"/>
                <a:ext cx="979714" cy="979714"/>
              </a:xfrm>
              <a:prstGeom prst="ellips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 flipH="1">
            <a:off x="4906082" y="2735380"/>
            <a:ext cx="1366528" cy="529988"/>
            <a:chOff x="2856975" y="2759743"/>
            <a:chExt cx="2607154" cy="1011146"/>
          </a:xfrm>
        </p:grpSpPr>
        <p:sp>
          <p:nvSpPr>
            <p:cNvPr id="42" name="Freeform 41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Oval 42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 r="-32955" b="-2247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43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3363060" y="4242727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060" y="4242727"/>
                <a:ext cx="979714" cy="979714"/>
              </a:xfrm>
              <a:prstGeom prst="ellips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1680" y="5575221"/>
                <a:ext cx="90061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smtClean="0">
                    <a:solidFill>
                      <a:schemeClr val="bg1"/>
                    </a:solidFill>
                  </a:rPr>
                  <a:t>More quantum numbers allowed wrt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 smtClean="0">
                    <a:solidFill>
                      <a:schemeClr val="bg1"/>
                    </a:solidFill>
                  </a:rPr>
                  <a:t> states: </a:t>
                </a:r>
                <a:r>
                  <a:rPr lang="it-IT" sz="2400" b="1" dirty="0" smtClean="0">
                    <a:solidFill>
                      <a:schemeClr val="bg1"/>
                    </a:solidFill>
                  </a:rPr>
                  <a:t>smoking gun of exotics</a:t>
                </a:r>
                <a:endParaRPr lang="it-IT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0" y="5575221"/>
                <a:ext cx="9006120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947" t="-10667" r="-880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34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4444E-6 2.59259E-6 L 0.14046 0.2115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105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61111E-6 -4.07407E-6 L 0.18351 -0.1898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949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Learning about confinement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20816"/>
          <a:stretch/>
        </p:blipFill>
        <p:spPr>
          <a:xfrm>
            <a:off x="99213" y="3894586"/>
            <a:ext cx="3293706" cy="251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213" y="6041520"/>
            <a:ext cx="154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D. Leinweber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3830" y="1639600"/>
            <a:ext cx="4059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If quarks were infinitely heavy,</a:t>
            </a:r>
            <a:br>
              <a:rPr lang="it-IT" sz="2200" dirty="0" smtClean="0"/>
            </a:br>
            <a:r>
              <a:rPr lang="it-IT" sz="2200" dirty="0" smtClean="0"/>
              <a:t>gluonic field is confined in a </a:t>
            </a:r>
            <a:r>
              <a:rPr lang="it-IT" sz="2200" dirty="0" smtClean="0">
                <a:solidFill>
                  <a:srgbClr val="FF0000"/>
                </a:solidFill>
              </a:rPr>
              <a:t>string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9214" y="1111848"/>
            <a:ext cx="3330125" cy="2653689"/>
            <a:chOff x="99214" y="1111848"/>
            <a:chExt cx="3330125" cy="2653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4" y="1111848"/>
              <a:ext cx="3293706" cy="2653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707465" y="303572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C00000"/>
                  </a:solidFill>
                </a:rPr>
                <a:t>G. Bali</a:t>
              </a:r>
              <a:endParaRPr lang="it-IT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9909013">
              <a:off x="1207064" y="1792977"/>
              <a:ext cx="222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00FF"/>
                  </a:solidFill>
                </a:rPr>
                <a:t>Linear rising potential</a:t>
              </a:r>
              <a:endParaRPr lang="it-IT" dirty="0">
                <a:solidFill>
                  <a:srgbClr val="0000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 smtClean="0"/>
                  <a:t>What is a</a:t>
                </a:r>
                <a:r>
                  <a:rPr lang="it-IT" sz="2200" dirty="0" smtClean="0">
                    <a:solidFill>
                      <a:srgbClr val="FF0000"/>
                    </a:solidFill>
                  </a:rPr>
                  <a:t> constituent gluon</a:t>
                </a:r>
                <a:r>
                  <a:rPr lang="it-IT" sz="2200" dirty="0" smtClean="0"/>
                  <a:t>?</a:t>
                </a:r>
              </a:p>
              <a:p>
                <a:endParaRPr lang="it-IT" sz="2200" dirty="0" smtClean="0">
                  <a:solidFill>
                    <a:srgbClr val="FF0000"/>
                  </a:solidFill>
                </a:endParaRP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smtClean="0"/>
                  <a:t>vibration </a:t>
                </a:r>
                <a:r>
                  <a:rPr lang="it-IT" sz="2200" dirty="0"/>
                  <a:t>of the string</a:t>
                </a:r>
                <a:r>
                  <a:rPr lang="it-IT" sz="2200" dirty="0" smtClean="0"/>
                  <a:t>?</a:t>
                </a:r>
                <a:br>
                  <a:rPr lang="it-IT" sz="2200" dirty="0" smtClean="0"/>
                </a:br>
                <a:r>
                  <a:rPr lang="it-IT" sz="2200" b="1" dirty="0" smtClean="0"/>
                  <a:t>→ </a:t>
                </a:r>
                <a:r>
                  <a:rPr lang="it-IT" sz="2200" dirty="0" smtClean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,1,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sz="2200" dirty="0" smtClean="0"/>
                  <a:t>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excitation of a quasiparticle?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  <a:blipFill rotWithShape="0">
                <a:blip r:embed="rId5"/>
                <a:stretch>
                  <a:fillRect l="-1876" t="-1733" b="-42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1" y="2307072"/>
            <a:ext cx="906244" cy="1086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smtClean="0">
                    <a:solidFill>
                      <a:srgbClr val="FF0000"/>
                    </a:solidFill>
                  </a:rPr>
                  <a:t>excitation </a:t>
                </a:r>
                <a:r>
                  <a:rPr lang="it-IT" sz="2200" dirty="0">
                    <a:solidFill>
                      <a:srgbClr val="FF0000"/>
                    </a:solidFill>
                  </a:rPr>
                  <a:t>of a </a:t>
                </a:r>
                <a:r>
                  <a:rPr lang="it-IT" sz="2200" dirty="0" smtClean="0">
                    <a:solidFill>
                      <a:srgbClr val="FF0000"/>
                    </a:solidFill>
                  </a:rPr>
                  <a:t>quasiparticle!</a:t>
                </a:r>
                <a:r>
                  <a:rPr lang="it-IT" sz="2200" dirty="0" smtClean="0"/>
                  <a:t/>
                </a:r>
                <a:br>
                  <a:rPr lang="it-IT" sz="2200" dirty="0" smtClean="0"/>
                </a:br>
                <a:r>
                  <a:rPr lang="it-IT" sz="2200" b="1" dirty="0" smtClean="0"/>
                  <a:t>→ </a:t>
                </a:r>
                <a:r>
                  <a:rPr lang="it-IT" sz="2200" dirty="0" smtClean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sz="2200" dirty="0" smtClean="0"/>
                  <a:t/>
                </a:r>
                <a:br>
                  <a:rPr lang="it-IT" sz="2200" dirty="0" smtClean="0"/>
                </a:br>
                <a:r>
                  <a:rPr lang="it-IT" sz="2200" dirty="0" smtClean="0"/>
                  <a:t>says Lattice QCD... 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algn="ctr">
                  <a:buClr>
                    <a:srgbClr val="C00000"/>
                  </a:buClr>
                  <a:buSzPct val="120000"/>
                </a:pPr>
                <a:r>
                  <a:rPr lang="it-IT" sz="2200" dirty="0" smtClean="0">
                    <a:solidFill>
                      <a:srgbClr val="FF0000"/>
                    </a:solidFill>
                  </a:rPr>
                  <a:t>What about real data?</a:t>
                </a:r>
              </a:p>
              <a:p>
                <a:pPr>
                  <a:buClr>
                    <a:srgbClr val="C00000"/>
                  </a:buClr>
                  <a:buSzPct val="120000"/>
                </a:pPr>
                <a:endParaRPr lang="it-IT" sz="2200" dirty="0" smtClean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  <a:blipFill rotWithShape="0">
                <a:blip r:embed="rId7"/>
                <a:stretch>
                  <a:fillRect l="-1876" t="-42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1136212"/>
            <a:ext cx="3215486" cy="26293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1717410" y="3086884"/>
            <a:ext cx="15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C. Morningstar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3888527"/>
            <a:ext cx="3284613" cy="25223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0347" y="3898055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J. Dudek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2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  <p:bldP spid="19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511049"/>
            <a:ext cx="3645840" cy="2544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2939918"/>
            <a:ext cx="3645840" cy="2544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9328" y="5691518"/>
            <a:ext cx="25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Small signal in data</a:t>
            </a:r>
            <a:endParaRPr lang="it-IT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78" y="854792"/>
            <a:ext cx="494522" cy="4945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04567" y="1934217"/>
            <a:ext cx="2052746" cy="201140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1923223" y="2418525"/>
            <a:ext cx="1080689" cy="419130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 r="-32955" b="-2247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blipFill rotWithShape="0">
                <a:blip r:embed="rId13"/>
                <a:stretch>
                  <a:fillRect r="-19167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69183" y="1065600"/>
                <a:ext cx="2071401" cy="9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 smtClean="0"/>
                  <a:t>Excited gluon,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∼1.0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1.5 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183" y="1065600"/>
                <a:ext cx="2071401" cy="924227"/>
              </a:xfrm>
              <a:prstGeom prst="rect">
                <a:avLst/>
              </a:prstGeom>
              <a:blipFill rotWithShape="0">
                <a:blip r:embed="rId14"/>
                <a:stretch>
                  <a:fillRect l="-1471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400" dirty="0" smtClean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b="1" dirty="0" smtClean="0">
                  <a:solidFill>
                    <a:srgbClr val="0000FF"/>
                  </a:solidFill>
                </a:endParaRPr>
              </a:p>
              <a:p>
                <a:r>
                  <a:rPr lang="it-IT" sz="2400" dirty="0" smtClean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→3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→5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blipFill rotWithShape="0">
                <a:blip r:embed="rId15"/>
                <a:stretch>
                  <a:fillRect l="-2011" t="-19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881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Two hybrid states???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1078295"/>
            <a:ext cx="3747241" cy="262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3623290"/>
            <a:ext cx="3747241" cy="2619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41383" r="31977" b="29773"/>
          <a:stretch/>
        </p:blipFill>
        <p:spPr>
          <a:xfrm>
            <a:off x="4133460" y="1105716"/>
            <a:ext cx="4874686" cy="2052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41551" r="31738" b="27247"/>
          <a:stretch/>
        </p:blipFill>
        <p:spPr>
          <a:xfrm>
            <a:off x="4149671" y="4110135"/>
            <a:ext cx="4842263" cy="2191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Neither lattice nor models predict two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it-IT" sz="2400" dirty="0" smtClean="0"/>
                  <a:t> states in this region!</a:t>
                </a:r>
                <a:endParaRPr lang="it-IT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818" t="-5839" r="-970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81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Data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523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Hadron Spectroscopy at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JLab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 smtClean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 smtClean="0"/>
                  <a:t> contains all the </a:t>
                </a:r>
                <a:r>
                  <a:rPr lang="it-IT" sz="2400" dirty="0"/>
                  <a:t>Final State </a:t>
                </a:r>
                <a:r>
                  <a:rPr lang="it-IT" sz="2400" dirty="0" smtClean="0"/>
                  <a:t>Interactions constrained </a:t>
                </a:r>
                <a:r>
                  <a:rPr lang="it-IT" sz="2400" dirty="0"/>
                  <a:t>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 smtClean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</a:t>
            </a:r>
            <a:r>
              <a:rPr lang="it-IT" i="1" dirty="0" smtClean="0">
                <a:solidFill>
                  <a:srgbClr val="C00000"/>
                </a:solidFill>
              </a:rPr>
              <a:t>.</a:t>
            </a:r>
            <a:r>
              <a:rPr lang="it-IT" dirty="0" smtClean="0">
                <a:solidFill>
                  <a:srgbClr val="C00000"/>
                </a:solidFill>
              </a:rPr>
              <a:t> (JPAC)</a:t>
            </a:r>
            <a:r>
              <a:rPr lang="it-IT" i="1" dirty="0" smtClean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Jackura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Mikhasenko</a:t>
            </a:r>
            <a:r>
              <a:rPr lang="it-IT" dirty="0">
                <a:solidFill>
                  <a:srgbClr val="C00000"/>
                </a:solidFill>
              </a:rPr>
              <a:t>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</a:t>
            </a:r>
            <a:r>
              <a:rPr lang="it-IT" dirty="0" smtClean="0">
                <a:solidFill>
                  <a:srgbClr val="C00000"/>
                </a:solidFill>
              </a:rPr>
              <a:t>PLB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770940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 smtClean="0"/>
                  <a:t> </a:t>
                </a:r>
                <a:r>
                  <a:rPr lang="it-IT" sz="2400" b="1" dirty="0" smtClean="0"/>
                  <a:t>→</a:t>
                </a:r>
                <a:r>
                  <a:rPr lang="it-IT" sz="2400" dirty="0" smtClean="0"/>
                  <a:t> background physics, </a:t>
                </a:r>
                <a:r>
                  <a:rPr lang="it-IT" sz="2400" dirty="0" smtClean="0">
                    <a:solidFill>
                      <a:srgbClr val="0000FF"/>
                    </a:solidFill>
                  </a:rPr>
                  <a:t>process-dependent, smooth</a:t>
                </a:r>
                <a:endParaRPr lang="it-IT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7709405" cy="830997"/>
              </a:xfrm>
              <a:prstGeom prst="rect">
                <a:avLst/>
              </a:prstGeom>
              <a:blipFill rotWithShape="0">
                <a:blip r:embed="rId14"/>
                <a:stretch>
                  <a:fillRect l="-1186" t="-5839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9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568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strong force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2"/>
          <a:stretch/>
        </p:blipFill>
        <p:spPr>
          <a:xfrm>
            <a:off x="4997774" y="1147422"/>
            <a:ext cx="4000272" cy="24127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49299"/>
            <a:ext cx="4721291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It binds protons and neutrons inside nuclei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It is relevant at short distances only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Particles interacting via the strong force are called </a:t>
            </a:r>
            <a:r>
              <a:rPr lang="it-IT" sz="1900" dirty="0" smtClean="0">
                <a:solidFill>
                  <a:srgbClr val="FF0000"/>
                </a:solidFill>
              </a:rPr>
              <a:t>hadrons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Hadrons are composite objects,</a:t>
            </a:r>
            <a:br>
              <a:rPr lang="it-IT" sz="1900" dirty="0" smtClean="0"/>
            </a:br>
            <a:r>
              <a:rPr lang="it-IT" sz="1900" dirty="0" smtClean="0"/>
              <a:t>formed by </a:t>
            </a:r>
            <a:r>
              <a:rPr lang="it-IT" sz="1900" dirty="0" smtClean="0">
                <a:solidFill>
                  <a:srgbClr val="FF0000"/>
                </a:solidFill>
              </a:rPr>
              <a:t>quarks</a:t>
            </a:r>
            <a:r>
              <a:rPr lang="it-IT" sz="1900" dirty="0" smtClean="0"/>
              <a:t>, and bound by </a:t>
            </a:r>
            <a:r>
              <a:rPr lang="it-IT" sz="1900" dirty="0" smtClean="0">
                <a:solidFill>
                  <a:srgbClr val="FF0000"/>
                </a:solidFill>
              </a:rPr>
              <a:t>gluons</a:t>
            </a:r>
            <a:r>
              <a:rPr lang="it-IT" sz="1900" dirty="0" smtClean="0"/>
              <a:t/>
            </a:r>
            <a:br>
              <a:rPr lang="it-IT" sz="1900" dirty="0" smtClean="0"/>
            </a:br>
            <a:r>
              <a:rPr lang="it-IT" sz="1900" dirty="0" smtClean="0"/>
              <a:t>(the mediators of the strong force)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8333" r="11750" b="43666"/>
          <a:stretch/>
        </p:blipFill>
        <p:spPr>
          <a:xfrm>
            <a:off x="204459" y="4178641"/>
            <a:ext cx="4625364" cy="1853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7509" y="4176608"/>
            <a:ext cx="3271378" cy="17779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97774" y="4031490"/>
            <a:ext cx="423797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Quarks cannot be isolated (</a:t>
            </a:r>
            <a:r>
              <a:rPr lang="it-IT" sz="1900" dirty="0" smtClean="0">
                <a:solidFill>
                  <a:srgbClr val="FF0000"/>
                </a:solidFill>
              </a:rPr>
              <a:t>confinement</a:t>
            </a:r>
            <a:r>
              <a:rPr lang="it-IT" sz="1900" dirty="0" smtClean="0"/>
              <a:t>)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>
                <a:solidFill>
                  <a:srgbClr val="FF0000"/>
                </a:solidFill>
              </a:rPr>
              <a:t>Strong</a:t>
            </a:r>
            <a:r>
              <a:rPr lang="it-IT" sz="1900" dirty="0" smtClean="0"/>
              <a:t> means </a:t>
            </a:r>
            <a:r>
              <a:rPr lang="it-IT" sz="1900" dirty="0" smtClean="0">
                <a:solidFill>
                  <a:srgbClr val="FF0000"/>
                </a:solidFill>
              </a:rPr>
              <a:t>strong</a:t>
            </a:r>
            <a:r>
              <a:rPr lang="it-IT" sz="1900" dirty="0" smtClean="0"/>
              <a:t>:</a:t>
            </a:r>
            <a:br>
              <a:rPr lang="it-IT" sz="1900" dirty="0" smtClean="0"/>
            </a:br>
            <a:r>
              <a:rPr lang="it-IT" sz="1900" dirty="0" smtClean="0"/>
              <a:t>the force between two quarks in a hadron is roughly the same as the weight of a truck</a:t>
            </a:r>
            <a:endParaRPr lang="it-IT" sz="1900" dirty="0"/>
          </a:p>
        </p:txBody>
      </p:sp>
    </p:spTree>
    <p:extLst>
      <p:ext uri="{BB962C8B-B14F-4D97-AF65-F5344CB8AC3E}">
        <p14:creationId xmlns:p14="http://schemas.microsoft.com/office/powerpoint/2010/main" val="7059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7" y="1012937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187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243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4000" cy="4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For each fit, we search poles: two clusters in </a:t>
                </a:r>
                <a:r>
                  <a:rPr lang="it-IT" sz="2200" i="1" dirty="0" smtClean="0"/>
                  <a:t>D</a:t>
                </a:r>
                <a:r>
                  <a:rPr lang="it-IT" sz="2200" dirty="0" smtClean="0"/>
                  <a:t>-wave: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it-IT" sz="2200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853" t="-9859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6" cy="44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9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Only one stable cluster in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sz="2200" dirty="0" smtClean="0"/>
                  <a:t>-wave: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1491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Agreement with Lattice is restored</a:t>
            </a:r>
            <a:br>
              <a:rPr lang="it-IT" sz="2000" dirty="0" smtClean="0"/>
            </a:br>
            <a:endParaRPr lang="it-IT" sz="2000" dirty="0" smtClean="0"/>
          </a:p>
          <a:p>
            <a:r>
              <a:rPr lang="it-IT" sz="2000" dirty="0" smtClean="0"/>
              <a:t>That’s the </a:t>
            </a:r>
            <a:r>
              <a:rPr lang="it-IT" sz="2000" dirty="0" smtClean="0">
                <a:solidFill>
                  <a:srgbClr val="FF0000"/>
                </a:solidFill>
              </a:rPr>
              <a:t>most rigorous</a:t>
            </a:r>
            <a:r>
              <a:rPr lang="it-IT" sz="2000" dirty="0" smtClean="0"/>
              <a:t> extraction</a:t>
            </a:r>
            <a:br>
              <a:rPr lang="it-IT" sz="2000" dirty="0" smtClean="0"/>
            </a:br>
            <a:r>
              <a:rPr lang="it-IT" sz="2000" dirty="0" smtClean="0"/>
              <a:t>of an exotic meson available so far!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7210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" y="1347881"/>
            <a:ext cx="6804000" cy="4471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" y="1347881"/>
            <a:ext cx="6805531" cy="44717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Open challenges: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𝑋𝑌𝑍</m:t>
                    </m:r>
                  </m:oMath>
                </a14:m>
                <a:r>
                  <a:rPr lang="it-IT" sz="3600" dirty="0" smtClean="0"/>
                  <a:t> states</a:t>
                </a:r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5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5798" y="5293608"/>
            <a:ext cx="348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Esposito, AP, Polosa, Phys.Rept.</a:t>
            </a:r>
            <a:endParaRPr lang="it-IT" dirty="0">
              <a:solidFill>
                <a:srgbClr val="C00000"/>
              </a:solidFill>
            </a:endParaRPr>
          </a:p>
        </p:txBody>
      </p:sp>
      <p:grpSp>
        <p:nvGrpSpPr>
          <p:cNvPr id="10" name="Group 312"/>
          <p:cNvGrpSpPr/>
          <p:nvPr/>
        </p:nvGrpSpPr>
        <p:grpSpPr>
          <a:xfrm>
            <a:off x="5550572" y="3974833"/>
            <a:ext cx="3517228" cy="2385244"/>
            <a:chOff x="0" y="0"/>
            <a:chExt cx="1884978" cy="1278318"/>
          </a:xfrm>
        </p:grpSpPr>
        <p:pic>
          <p:nvPicPr>
            <p:cNvPr id="11" name="unknown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884979" cy="1278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Shape 308"/>
            <p:cNvSpPr/>
            <p:nvPr/>
          </p:nvSpPr>
          <p:spPr>
            <a:xfrm>
              <a:off x="1297665" y="216210"/>
              <a:ext cx="268502" cy="1921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00"/>
                <a:t>Pole</a:t>
              </a:r>
            </a:p>
          </p:txBody>
        </p:sp>
        <p:sp>
          <p:nvSpPr>
            <p:cNvPr id="13" name="Shape 309"/>
            <p:cNvSpPr/>
            <p:nvPr/>
          </p:nvSpPr>
          <p:spPr>
            <a:xfrm>
              <a:off x="1235096" y="319495"/>
              <a:ext cx="386776" cy="192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00" dirty="0"/>
                <a:t>Triangle</a:t>
              </a:r>
            </a:p>
          </p:txBody>
        </p:sp>
        <p:sp>
          <p:nvSpPr>
            <p:cNvPr id="14" name="Shape 310"/>
            <p:cNvSpPr/>
            <p:nvPr/>
          </p:nvSpPr>
          <p:spPr>
            <a:xfrm>
              <a:off x="1595778" y="312304"/>
              <a:ext cx="153919" cy="1"/>
            </a:xfrm>
            <a:prstGeom prst="line">
              <a:avLst/>
            </a:prstGeom>
            <a:noFill/>
            <a:ln w="25400" cap="flat">
              <a:solidFill>
                <a:srgbClr val="FEDF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  <p:sp>
          <p:nvSpPr>
            <p:cNvPr id="15" name="Shape 311"/>
            <p:cNvSpPr/>
            <p:nvPr/>
          </p:nvSpPr>
          <p:spPr>
            <a:xfrm>
              <a:off x="1595778" y="415588"/>
              <a:ext cx="153919" cy="1"/>
            </a:xfrm>
            <a:prstGeom prst="line">
              <a:avLst/>
            </a:prstGeom>
            <a:noFill/>
            <a:ln w="25400" cap="flat">
              <a:solidFill>
                <a:srgbClr val="ADC1F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6002171" y="4191195"/>
            <a:ext cx="1270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AP et al., </a:t>
            </a:r>
            <a:r>
              <a:rPr lang="it-IT" sz="1600" dirty="0" smtClean="0">
                <a:solidFill>
                  <a:srgbClr val="C00000"/>
                </a:solidFill>
              </a:rPr>
              <a:t>PLB</a:t>
            </a:r>
            <a:endParaRPr lang="it-IT" sz="1600" dirty="0">
              <a:solidFill>
                <a:srgbClr val="C00000"/>
              </a:solidFill>
            </a:endParaRPr>
          </a:p>
        </p:txBody>
      </p:sp>
      <p:pic>
        <p:nvPicPr>
          <p:cNvPr id="1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03844" y="1214750"/>
            <a:ext cx="4019705" cy="2346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" y="3022696"/>
            <a:ext cx="5161032" cy="233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0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Epilogue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4757" y="1373793"/>
            <a:ext cx="7014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Why bother about hadron spectroscopy?</a:t>
            </a:r>
            <a:endParaRPr lang="it-IT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2471" y="2324185"/>
            <a:ext cx="8843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Because it allows us to understand </a:t>
            </a:r>
            <a:r>
              <a:rPr lang="it-IT" sz="2400" dirty="0" smtClean="0">
                <a:solidFill>
                  <a:srgbClr val="FF0000"/>
                </a:solidFill>
              </a:rPr>
              <a:t>how the QCD degrees of freedom manifest in nature</a:t>
            </a:r>
            <a:r>
              <a:rPr lang="it-IT" sz="2400" dirty="0" smtClean="0"/>
              <a:t>. The role of models is crucial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2471" y="3216737"/>
                <a:ext cx="8843072" cy="1230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Because we need a better understanding of hadron amplitudes if we want to 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reduce the «hadronic uncertainties» </a:t>
                </a:r>
                <a:r>
                  <a:rPr lang="it-IT" sz="2400" dirty="0" smtClean="0"/>
                  <a:t>in precision physics (e.g.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it-IT" sz="2400" dirty="0" smtClean="0"/>
                  <a:t> EDM,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it-IT" sz="2400" dirty="0" smtClean="0"/>
                  <a:t>, CPV in hadronic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2400" dirty="0" smtClean="0"/>
                  <a:t> decays...)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71" y="3216737"/>
                <a:ext cx="8843072" cy="1230080"/>
              </a:xfrm>
              <a:prstGeom prst="rect">
                <a:avLst/>
              </a:prstGeom>
              <a:blipFill rotWithShape="0">
                <a:blip r:embed="rId3"/>
                <a:stretch>
                  <a:fillRect l="-1861" t="-17413" b="-89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22470" y="4471192"/>
            <a:ext cx="8843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(the honest answer would be «</a:t>
            </a:r>
            <a:r>
              <a:rPr lang="it-IT" sz="2400" dirty="0">
                <a:solidFill>
                  <a:srgbClr val="FF0000"/>
                </a:solidFill>
              </a:rPr>
              <a:t>because we are nerds 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>
                <a:solidFill>
                  <a:srgbClr val="FF0000"/>
                </a:solidFill>
              </a:rPr>
              <a:t>and we like it</a:t>
            </a:r>
            <a:r>
              <a:rPr lang="it-IT" sz="2400" dirty="0"/>
              <a:t>», but we cannot </a:t>
            </a:r>
            <a:r>
              <a:rPr lang="it-IT" sz="2400" dirty="0" smtClean="0"/>
              <a:t>answer like </a:t>
            </a:r>
            <a:r>
              <a:rPr lang="it-IT" sz="2400" dirty="0"/>
              <a:t>this to funding agencies)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Thank you!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15079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Backup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Understanding hadron interactions</a:t>
            </a:r>
            <a:endParaRPr lang="it-IT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63" y="1266045"/>
            <a:ext cx="7056903" cy="22513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17991" y="5400481"/>
            <a:ext cx="3749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Mai, Hu, Doring, AP, Szczepaniak, EPJA</a:t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dirty="0" smtClean="0">
                <a:solidFill>
                  <a:srgbClr val="C00000"/>
                </a:solidFill>
              </a:rPr>
              <a:t>Jackura, AP, et al., EPJC</a:t>
            </a:r>
            <a:endParaRPr lang="it-IT" dirty="0">
              <a:solidFill>
                <a:srgbClr val="C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108863" y="4133378"/>
            <a:ext cx="2867042" cy="1590268"/>
            <a:chOff x="333359" y="4290307"/>
            <a:chExt cx="2867042" cy="159026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94" b="8400"/>
            <a:stretch/>
          </p:blipFill>
          <p:spPr>
            <a:xfrm>
              <a:off x="333359" y="4290307"/>
              <a:ext cx="2867042" cy="1590268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/>
          </p:nvSpPr>
          <p:spPr>
            <a:xfrm>
              <a:off x="333359" y="4290307"/>
              <a:ext cx="2867042" cy="159026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59" y="4303702"/>
              <a:ext cx="2867042" cy="1576873"/>
            </a:xfrm>
            <a:prstGeom prst="rect">
              <a:avLst/>
            </a:prstGeom>
          </p:spPr>
        </p:pic>
      </p:grpSp>
      <p:sp>
        <p:nvSpPr>
          <p:cNvPr id="23" name="Freeform 22"/>
          <p:cNvSpPr/>
          <p:nvPr/>
        </p:nvSpPr>
        <p:spPr>
          <a:xfrm>
            <a:off x="258491" y="2845837"/>
            <a:ext cx="1514325" cy="1492898"/>
          </a:xfrm>
          <a:custGeom>
            <a:avLst/>
            <a:gdLst>
              <a:gd name="connsiteX0" fmla="*/ 562603 w 1514325"/>
              <a:gd name="connsiteY0" fmla="*/ 1492898 h 1492898"/>
              <a:gd name="connsiteX1" fmla="*/ 40089 w 1514325"/>
              <a:gd name="connsiteY1" fmla="*/ 597159 h 1492898"/>
              <a:gd name="connsiteX2" fmla="*/ 1514325 w 1514325"/>
              <a:gd name="connsiteY2" fmla="*/ 0 h 149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325" h="1492898">
                <a:moveTo>
                  <a:pt x="562603" y="1492898"/>
                </a:moveTo>
                <a:cubicBezTo>
                  <a:pt x="222036" y="1169436"/>
                  <a:pt x="-118531" y="845975"/>
                  <a:pt x="40089" y="597159"/>
                </a:cubicBezTo>
                <a:cubicBezTo>
                  <a:pt x="198709" y="348343"/>
                  <a:pt x="856517" y="174171"/>
                  <a:pt x="1514325" y="0"/>
                </a:cubicBezTo>
              </a:path>
            </a:pathLst>
          </a:custGeom>
          <a:noFill/>
          <a:ln w="38100">
            <a:solidFill>
              <a:srgbClr val="0000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08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bg1"/>
                </a:solidFill>
              </a:rPr>
              <a:t>Three quarks for Muster Mark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034" y="1376408"/>
            <a:ext cx="3352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Quarks appear in 3 colors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0277" y="1376408"/>
            <a:ext cx="4297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Antiquarks appear in 3 anticolors</a:t>
            </a:r>
            <a:endParaRPr lang="it-IT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877013" y="2873992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3" y="2873992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2083026" y="2599289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026" y="2599289"/>
                <a:ext cx="979714" cy="979714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1581474" y="3789377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474" y="3789377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6053076" y="2723166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076" y="2723166"/>
                <a:ext cx="979714" cy="979714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/>
              <p:cNvSpPr/>
              <p:nvPr/>
            </p:nvSpPr>
            <p:spPr>
              <a:xfrm>
                <a:off x="7259089" y="2448463"/>
                <a:ext cx="979714" cy="979714"/>
              </a:xfrm>
              <a:prstGeom prst="ellipse">
                <a:avLst/>
              </a:prstGeom>
              <a:solidFill>
                <a:srgbClr val="FF66CC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0" name="Oval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089" y="2448463"/>
                <a:ext cx="979714" cy="979714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/>
              <p:cNvSpPr/>
              <p:nvPr/>
            </p:nvSpPr>
            <p:spPr>
              <a:xfrm>
                <a:off x="6757537" y="3638551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1" name="Oval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537" y="3638551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/>
              <p:cNvSpPr/>
              <p:nvPr/>
            </p:nvSpPr>
            <p:spPr>
              <a:xfrm>
                <a:off x="3256382" y="2164999"/>
                <a:ext cx="1889385" cy="18893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382" y="2164999"/>
                <a:ext cx="1889385" cy="1889385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82530" y="5664920"/>
            <a:ext cx="3168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Hadrons must be white:</a:t>
            </a:r>
            <a:endParaRPr lang="it-IT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201075" y="5654479"/>
                <a:ext cx="30047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 smtClean="0">
                    <a:solidFill>
                      <a:schemeClr val="bg1"/>
                    </a:solidFill>
                  </a:rPr>
                  <a:t> pairs form a meson</a:t>
                </a:r>
                <a:endParaRPr lang="it-I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075" y="5654479"/>
                <a:ext cx="3004797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609" t="-10667" r="-2231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54" y="5402424"/>
            <a:ext cx="4853343" cy="92185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3264" y="5654569"/>
            <a:ext cx="343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Quarks appear in 6 flavors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8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23073 -0.026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5" y="-13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2816 -0.0555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/>
      <p:bldP spid="26" grpId="0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 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Joint Physics Analysis Center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60949"/>
          <a:stretch/>
        </p:blipFill>
        <p:spPr>
          <a:xfrm>
            <a:off x="0" y="1166327"/>
            <a:ext cx="9144000" cy="21180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1" t="60669" r="1870" b="11261"/>
          <a:stretch/>
        </p:blipFill>
        <p:spPr>
          <a:xfrm>
            <a:off x="3892420" y="3895682"/>
            <a:ext cx="5175380" cy="18536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01409"/>
            <a:ext cx="1818473" cy="13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4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How we probe the forces</a:t>
            </a:r>
            <a:endParaRPr lang="it-IT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40" y="1156335"/>
            <a:ext cx="6269720" cy="3025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41" y="4333813"/>
            <a:ext cx="90207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We </a:t>
            </a:r>
            <a:r>
              <a:rPr lang="it-IT" sz="2200" dirty="0" smtClean="0">
                <a:solidFill>
                  <a:srgbClr val="FF0000"/>
                </a:solidFill>
              </a:rPr>
              <a:t>smash particles against each other</a:t>
            </a:r>
            <a:r>
              <a:rPr lang="it-IT" sz="2200" dirty="0" smtClean="0"/>
              <a:t>, the best way of creating new particles</a:t>
            </a:r>
          </a:p>
          <a:p>
            <a:r>
              <a:rPr lang="it-IT" sz="2200" dirty="0" smtClean="0"/>
              <a:t>It’s like if in a car accident, the pieces of the collision would create </a:t>
            </a:r>
            <a:br>
              <a:rPr lang="it-IT" sz="2200" dirty="0" smtClean="0"/>
            </a:br>
            <a:r>
              <a:rPr lang="it-IT" sz="2200" dirty="0" smtClean="0"/>
              <a:t>new fancy, expensive cars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8163" y="5685795"/>
            <a:ext cx="61676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(Do not try with your car. Believe me, it’s a bad idea</a:t>
            </a:r>
            <a:r>
              <a:rPr lang="it-IT" sz="2200" dirty="0" smtClean="0">
                <a:solidFill>
                  <a:srgbClr val="FF0000"/>
                </a:solidFill>
              </a:rPr>
              <a:t>)</a:t>
            </a:r>
            <a:endParaRPr lang="it-IT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7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How we probe the forces at CERN</a:t>
            </a:r>
            <a:endParaRPr lang="it-IT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06"/>
          <a:stretch/>
        </p:blipFill>
        <p:spPr>
          <a:xfrm>
            <a:off x="555231" y="1181100"/>
            <a:ext cx="3581400" cy="4893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4" b="1666"/>
          <a:stretch/>
        </p:blipFill>
        <p:spPr>
          <a:xfrm>
            <a:off x="4648200" y="1181100"/>
            <a:ext cx="3581400" cy="4139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48575" y="3648076"/>
            <a:ext cx="257175" cy="104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22623" y="5391358"/>
                <a:ext cx="37069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LHC collides protons at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13 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r>
                  <a:rPr lang="it-IT" sz="2200" dirty="0" smtClean="0"/>
                  <a:t/>
                </a:r>
                <a:br>
                  <a:rPr lang="it-IT" sz="2200" dirty="0" smtClean="0"/>
                </a:br>
                <a:r>
                  <a:rPr lang="it-IT" sz="2200" dirty="0" smtClean="0"/>
                  <a:t>(kinetic energy of a mosquito)</a:t>
                </a:r>
                <a:endParaRPr lang="it-IT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623" y="5391358"/>
                <a:ext cx="3706977" cy="769441"/>
              </a:xfrm>
              <a:prstGeom prst="rect">
                <a:avLst/>
              </a:prstGeom>
              <a:blipFill rotWithShape="0">
                <a:blip r:embed="rId3"/>
                <a:stretch>
                  <a:fillRect l="-2138" t="-4724" b="-14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5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Standard Model Constituents</a:t>
            </a:r>
            <a:endParaRPr lang="it-IT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755685" y="3621717"/>
                <a:ext cx="4396791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Lightest massive particle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eV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200" dirty="0" smtClean="0"/>
              </a:p>
              <a:p>
                <a:r>
                  <a:rPr lang="it-IT" sz="2200" dirty="0" smtClean="0"/>
                  <a:t>Heaviest particle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∼175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2200" dirty="0" smtClean="0"/>
                  <a:t> </a:t>
                </a:r>
                <a:br>
                  <a:rPr lang="it-IT" sz="2200" dirty="0" smtClean="0"/>
                </a:br>
                <a:r>
                  <a:rPr lang="it-IT" sz="2200" dirty="0" smtClean="0"/>
                  <a:t>(gold atom)</a:t>
                </a:r>
              </a:p>
              <a:p>
                <a:endParaRPr lang="it-IT" sz="2200" dirty="0"/>
              </a:p>
              <a:p>
                <a:r>
                  <a:rPr lang="it-IT" sz="2200" dirty="0" smtClean="0"/>
                  <a:t>Masses span 17 orders of magnitude </a:t>
                </a:r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685" y="3621717"/>
                <a:ext cx="4396791" cy="1785104"/>
              </a:xfrm>
              <a:prstGeom prst="rect">
                <a:avLst/>
              </a:prstGeom>
              <a:blipFill rotWithShape="0">
                <a:blip r:embed="rId3"/>
                <a:stretch>
                  <a:fillRect l="-1803" t="-2389" r="-2080" b="-6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 smtClean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it-IT" sz="2200" i="1" dirty="0">
              <a:solidFill>
                <a:srgbClr val="E8CC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4174" y="1535478"/>
            <a:ext cx="421948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Standard model is a remarkable </a:t>
            </a:r>
            <a:br>
              <a:rPr lang="it-IT" sz="2200" dirty="0" smtClean="0"/>
            </a:br>
            <a:r>
              <a:rPr lang="it-IT" sz="2200" dirty="0" smtClean="0"/>
              <a:t>simple theory</a:t>
            </a:r>
          </a:p>
          <a:p>
            <a:endParaRPr lang="it-IT" sz="2200" dirty="0"/>
          </a:p>
          <a:p>
            <a:r>
              <a:rPr lang="it-IT" sz="2200" dirty="0" smtClean="0"/>
              <a:t>The particle in the spectrum can easily fit in a table</a:t>
            </a:r>
          </a:p>
        </p:txBody>
      </p:sp>
      <p:sp>
        <p:nvSpPr>
          <p:cNvPr id="3" name="Rectangle 2"/>
          <p:cNvSpPr/>
          <p:nvPr/>
        </p:nvSpPr>
        <p:spPr>
          <a:xfrm>
            <a:off x="2575181" y="1222218"/>
            <a:ext cx="2069247" cy="271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4562946" y="1303699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2643187" y="1296621"/>
            <a:ext cx="11216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3907571" y="3153430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1492514" y="3811104"/>
            <a:ext cx="119002" cy="50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/>
          <p:cNvSpPr/>
          <p:nvPr/>
        </p:nvSpPr>
        <p:spPr>
          <a:xfrm rot="5400000">
            <a:off x="3560412" y="2189392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/>
          <p:cNvSpPr/>
          <p:nvPr/>
        </p:nvSpPr>
        <p:spPr>
          <a:xfrm rot="5400000">
            <a:off x="2761541" y="2652427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/>
          <p:cNvSpPr/>
          <p:nvPr/>
        </p:nvSpPr>
        <p:spPr>
          <a:xfrm rot="5400000">
            <a:off x="2705912" y="3078342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2325670" y="1674890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60015" y="2927427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70419" y="2097881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18031" y="2500313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68631" y="364569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66997" y="362664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66250" y="3832536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66250" y="4253689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05046" y="1676400"/>
            <a:ext cx="0" cy="1251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3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Standard Model Constituents</a:t>
            </a:r>
            <a:endParaRPr lang="it-IT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 smtClean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it-IT" sz="2200" i="1" dirty="0">
              <a:solidFill>
                <a:srgbClr val="E8CC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75181" y="1222218"/>
            <a:ext cx="2069247" cy="271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4562946" y="1303699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2643187" y="1296621"/>
            <a:ext cx="11216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3907571" y="3153430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1492514" y="3811104"/>
            <a:ext cx="119002" cy="50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/>
          <p:cNvSpPr/>
          <p:nvPr/>
        </p:nvSpPr>
        <p:spPr>
          <a:xfrm rot="5400000">
            <a:off x="3560412" y="2189392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/>
          <p:cNvSpPr/>
          <p:nvPr/>
        </p:nvSpPr>
        <p:spPr>
          <a:xfrm rot="5400000">
            <a:off x="2761541" y="2652427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/>
          <p:cNvSpPr/>
          <p:nvPr/>
        </p:nvSpPr>
        <p:spPr>
          <a:xfrm rot="5400000">
            <a:off x="2705912" y="3078342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2325670" y="1674890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60015" y="2927427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70419" y="2097881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18031" y="2500313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68631" y="364569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66997" y="362664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66250" y="3832536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66250" y="4253689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05046" y="1676400"/>
            <a:ext cx="0" cy="1251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755685" y="1444687"/>
                <a:ext cx="4572000" cy="33565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it-IT" dirty="0"/>
                  <a:t>According to relativity, the interaction</a:t>
                </a:r>
                <a:br>
                  <a:rPr lang="it-IT" dirty="0"/>
                </a:br>
                <a:r>
                  <a:rPr lang="it-IT" dirty="0"/>
                  <a:t>cannot be instantaneous, but is mediated by</a:t>
                </a:r>
                <a:br>
                  <a:rPr lang="it-IT" dirty="0"/>
                </a:br>
                <a:r>
                  <a:rPr lang="it-IT" dirty="0"/>
                  <a:t>fields that propagate with finite speed</a:t>
                </a:r>
              </a:p>
              <a:p>
                <a:endParaRPr lang="it-IT" dirty="0"/>
              </a:p>
              <a:p>
                <a:r>
                  <a:rPr lang="it-IT" dirty="0"/>
                  <a:t>In relativistic quantum mechanichs,</a:t>
                </a:r>
                <a:br>
                  <a:rPr lang="it-IT" dirty="0"/>
                </a:br>
                <a:r>
                  <a:rPr lang="it-IT" dirty="0"/>
                  <a:t>these fields are quantized in particles</a:t>
                </a:r>
              </a:p>
              <a:p>
                <a:endParaRPr lang="it-IT" dirty="0"/>
              </a:p>
              <a:p>
                <a:r>
                  <a:rPr lang="it-IT" dirty="0"/>
                  <a:t>The range of the interaction depend on</a:t>
                </a:r>
                <a:br>
                  <a:rPr lang="it-IT" dirty="0"/>
                </a:br>
                <a:r>
                  <a:rPr lang="it-IT" dirty="0"/>
                  <a:t>the mass of the mediator,</a:t>
                </a:r>
              </a:p>
              <a:p>
                <a:endParaRPr lang="it-IT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2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  <m:r>
                          <a:rPr lang="it-IT" sz="22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it-IT" sz="2200" dirty="0"/>
                  <a:t> (Compton wavelength)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685" y="1444687"/>
                <a:ext cx="4572000" cy="3356560"/>
              </a:xfrm>
              <a:prstGeom prst="rect">
                <a:avLst/>
              </a:prstGeom>
              <a:blipFill rotWithShape="0">
                <a:blip r:embed="rId3"/>
                <a:stretch>
                  <a:fillRect l="-1067" t="-1089" b="-5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04774" y="3324293"/>
            <a:ext cx="4531907" cy="18661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ctangle 3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Quantum ChromoDynamics (QCD)</a:t>
            </a:r>
            <a:endParaRPr lang="it-IT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 smtClean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it-IT" sz="2200" i="1" dirty="0">
              <a:solidFill>
                <a:srgbClr val="E8CC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30077" y="1302399"/>
                <a:ext cx="4218529" cy="401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200" dirty="0" smtClean="0"/>
                  <a:t>Quarks appear in 6 flavors,</a:t>
                </a:r>
                <a:br>
                  <a:rPr lang="it-IT" sz="2200" dirty="0" smtClean="0"/>
                </a:br>
                <a:r>
                  <a:rPr lang="it-IT" sz="2200" dirty="0" smtClean="0"/>
                  <a:t>with (very) different masses</a:t>
                </a:r>
              </a:p>
              <a:p>
                <a:pPr algn="ctr"/>
                <a:endParaRPr lang="it-IT" sz="2200" dirty="0"/>
              </a:p>
              <a:p>
                <a:pPr algn="ctr"/>
                <a:r>
                  <a:rPr lang="it-IT" sz="2200" dirty="0" smtClean="0"/>
                  <a:t>Each quark can be in </a:t>
                </a:r>
                <a:br>
                  <a:rPr lang="it-IT" sz="2200" dirty="0" smtClean="0"/>
                </a:br>
                <a:r>
                  <a:rPr lang="it-IT" sz="2200" dirty="0" smtClean="0"/>
                  <a:t>3 identical colors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 smtClean="0">
                          <a:solidFill>
                            <a:srgbClr val="33CC33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2400" dirty="0" smtClean="0">
                  <a:solidFill>
                    <a:srgbClr val="0000FF"/>
                  </a:solidFill>
                </a:endParaRPr>
              </a:p>
              <a:p>
                <a:pPr algn="ctr"/>
                <a:endParaRPr lang="it-IT" sz="2400" dirty="0" smtClean="0"/>
              </a:p>
              <a:p>
                <a:pPr algn="ctr"/>
                <a:r>
                  <a:rPr lang="it-IT" sz="2400" dirty="0" smtClean="0"/>
                  <a:t>Each gluon can be in 8 colors</a:t>
                </a:r>
                <a:endParaRPr lang="it-IT" sz="2400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lang="it-IT" sz="2400" i="1" dirty="0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dirty="0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r>
                      <a:rPr lang="it-IT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lang="it-IT" sz="240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it-IT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it-IT" sz="2400" dirty="0" smtClean="0"/>
                  <a:t>,</a:t>
                </a:r>
                <a:r>
                  <a:rPr lang="it-IT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it-IT" sz="2400" dirty="0"/>
                  <a:t>,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33CC33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it-IT" sz="2400" dirty="0"/>
                  <a:t>,</a:t>
                </a:r>
                <a:r>
                  <a:rPr lang="it-IT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solidFill>
                          <a:srgbClr val="33CC33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it-IT" sz="2400" dirty="0" smtClean="0"/>
                  <a:t>,</a:t>
                </a:r>
                <a:br>
                  <a:rPr lang="it-IT" sz="240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it-IT" sz="2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it-IT" sz="2400" b="0" i="0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it-IT" sz="2400" i="1" dirty="0">
                          <a:solidFill>
                            <a:srgbClr val="33CC33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  <a:p>
                <a:pPr algn="ctr"/>
                <a:endParaRPr lang="it-IT" sz="2400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077" y="1302399"/>
                <a:ext cx="4218529" cy="4017382"/>
              </a:xfrm>
              <a:prstGeom prst="rect">
                <a:avLst/>
              </a:prstGeom>
              <a:blipFill rotWithShape="0">
                <a:blip r:embed="rId3"/>
                <a:stretch>
                  <a:fillRect t="-10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891586" y="5534839"/>
            <a:ext cx="53608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dirty="0" smtClean="0">
                <a:solidFill>
                  <a:srgbClr val="0000FF"/>
                </a:solidFill>
              </a:rPr>
              <a:t>Have you ever observed a quark?</a:t>
            </a:r>
            <a:endParaRPr lang="it-IT" sz="3000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03632" y="5057978"/>
            <a:ext cx="3071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/>
              <a:t>Gluon is massless. Long range?</a:t>
            </a:r>
          </a:p>
        </p:txBody>
      </p:sp>
    </p:spTree>
    <p:extLst>
      <p:ext uri="{BB962C8B-B14F-4D97-AF65-F5344CB8AC3E}">
        <p14:creationId xmlns:p14="http://schemas.microsoft.com/office/powerpoint/2010/main" val="254447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Welcome to Hell</a:t>
            </a:r>
            <a:endParaRPr lang="it-IT" sz="3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51" y="1128475"/>
            <a:ext cx="3652949" cy="27661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07" y="4490133"/>
            <a:ext cx="4566193" cy="1870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2377" r="10099" b="4423"/>
          <a:stretch/>
        </p:blipFill>
        <p:spPr>
          <a:xfrm>
            <a:off x="95880" y="1131581"/>
            <a:ext cx="4418245" cy="38748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537" y="4579109"/>
            <a:ext cx="2576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Review of Particle Physics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64" y="3244801"/>
            <a:ext cx="2861836" cy="1938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1842" y="5183581"/>
            <a:ext cx="457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Only white particles have been observed so far,</a:t>
            </a:r>
            <a:br>
              <a:rPr lang="it-IT" dirty="0" smtClean="0"/>
            </a:br>
            <a:r>
              <a:rPr lang="it-IT" dirty="0" smtClean="0"/>
              <a:t>forming an extremly rich zoo of hadrons</a:t>
            </a:r>
            <a:endParaRPr lang="it-IT" dirty="0"/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Flavor symmetry</a:t>
            </a:r>
            <a:endParaRPr lang="it-IT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8" y="2507566"/>
            <a:ext cx="4567473" cy="2783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2220" y="553191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Amplitudes of particles in the same multiplet are related</a:t>
            </a:r>
            <a:r>
              <a:rPr lang="it-IT" dirty="0"/>
              <a:t> </a:t>
            </a:r>
            <a:r>
              <a:rPr lang="it-IT" dirty="0" smtClean="0"/>
              <a:t>(Wigner-Eckart theorem)</a:t>
            </a:r>
            <a:endParaRPr lang="it-IT" dirty="0"/>
          </a:p>
        </p:txBody>
      </p:sp>
      <p:sp>
        <p:nvSpPr>
          <p:cNvPr id="3" name="Rectangle 2"/>
          <p:cNvSpPr/>
          <p:nvPr/>
        </p:nvSpPr>
        <p:spPr>
          <a:xfrm>
            <a:off x="142858" y="1508904"/>
            <a:ext cx="9001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Hadron appear in approximate degenerate multiplets (group theory needed)</a:t>
            </a:r>
          </a:p>
          <a:p>
            <a:r>
              <a:rPr lang="it-IT" dirty="0" smtClean="0"/>
              <a:t>This observation led to the discovery of quark constituents without observing a single quark!</a:t>
            </a:r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20" y="2511614"/>
            <a:ext cx="3937108" cy="277913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55137" y="3847724"/>
            <a:ext cx="353085" cy="344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>
            <a:endCxn id="7" idx="0"/>
          </p:cNvCxnSpPr>
          <p:nvPr/>
        </p:nvCxnSpPr>
        <p:spPr>
          <a:xfrm flipH="1" flipV="1">
            <a:off x="2231680" y="3847724"/>
            <a:ext cx="294237" cy="497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44" y="2782566"/>
            <a:ext cx="4608856" cy="21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1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1" b="6274"/>
          <a:stretch/>
        </p:blipFill>
        <p:spPr>
          <a:xfrm>
            <a:off x="4151360" y="3095940"/>
            <a:ext cx="4358829" cy="288167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27136" y="4536775"/>
            <a:ext cx="1466662" cy="4640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6" name="TextBox 25"/>
          <p:cNvSpPr txBox="1"/>
          <p:nvPr/>
        </p:nvSpPr>
        <p:spPr>
          <a:xfrm>
            <a:off x="3719798" y="1651496"/>
            <a:ext cx="5461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Bound states on the real axis 1st sheet</a:t>
            </a:r>
          </a:p>
          <a:p>
            <a:r>
              <a:rPr lang="it-IT" dirty="0" smtClean="0"/>
              <a:t>Not-so-bound (virtual) </a:t>
            </a:r>
            <a:r>
              <a:rPr lang="it-IT" dirty="0"/>
              <a:t>states on the real axis </a:t>
            </a:r>
            <a:r>
              <a:rPr lang="it-IT" dirty="0" smtClean="0"/>
              <a:t>2nd sheet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284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1168106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8225" y="1363294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Probability conservation implies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it-IT" sz="2200" dirty="0" smtClean="0"/>
              </a:p>
              <a:p>
                <a:endParaRPr lang="it-IT" sz="2200" dirty="0"/>
              </a:p>
              <a:p>
                <a:r>
                  <a:rPr lang="it-IT" sz="2200" dirty="0" smtClean="0"/>
                  <a:t>For the amplitude, this turns into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1493" t="-3297" b="-104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4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Example: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r>
                  <a:rPr lang="it-IT" sz="2400" dirty="0" smtClean="0"/>
                  <a:t>...</a:t>
                </a:r>
                <a:endParaRPr lang="it-IT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blipFill rotWithShape="0">
                <a:blip r:embed="rId6"/>
                <a:stretch>
                  <a:fillRect l="-4274" t="-2469" r="-3989" b="-283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165"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12" y="4024160"/>
            <a:ext cx="3809524" cy="2336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8341" y="2973098"/>
            <a:ext cx="126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Branch cut!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3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bg1"/>
                </a:solidFill>
              </a:rPr>
              <a:t>Three quarks for Muster Mark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034" y="1376408"/>
            <a:ext cx="3352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Quarks appear in 3 colors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0277" y="1376408"/>
            <a:ext cx="4297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Antiquarks appear in 3 anticolors</a:t>
            </a:r>
            <a:endParaRPr lang="it-IT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2045705" y="2516472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705" y="2516472"/>
                <a:ext cx="979714" cy="979714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1544153" y="3706560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153" y="3706560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/>
              <p:cNvSpPr/>
              <p:nvPr/>
            </p:nvSpPr>
            <p:spPr>
              <a:xfrm>
                <a:off x="7221768" y="2365646"/>
                <a:ext cx="979714" cy="979714"/>
              </a:xfrm>
              <a:prstGeom prst="ellipse">
                <a:avLst/>
              </a:prstGeom>
              <a:solidFill>
                <a:srgbClr val="FF66CC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0" name="Oval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768" y="2365646"/>
                <a:ext cx="979714" cy="979714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/>
              <p:cNvSpPr/>
              <p:nvPr/>
            </p:nvSpPr>
            <p:spPr>
              <a:xfrm>
                <a:off x="6720216" y="3555734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1" name="Oval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16" y="3555734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/>
              <p:cNvSpPr/>
              <p:nvPr/>
            </p:nvSpPr>
            <p:spPr>
              <a:xfrm>
                <a:off x="987863" y="2826196"/>
                <a:ext cx="1889385" cy="18893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863" y="2826196"/>
                <a:ext cx="1889385" cy="1889385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82530" y="5664920"/>
            <a:ext cx="3168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Hadrons must be white:</a:t>
            </a:r>
            <a:endParaRPr lang="it-IT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201075" y="5404998"/>
                <a:ext cx="34810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𝑞𝑞𝑞</m:t>
                    </m:r>
                  </m:oMath>
                </a14:m>
                <a:r>
                  <a:rPr lang="it-IT" sz="2400" dirty="0" smtClean="0">
                    <a:solidFill>
                      <a:schemeClr val="bg1"/>
                    </a:solidFill>
                  </a:rPr>
                  <a:t> triplets form a baryon</a:t>
                </a:r>
                <a:endParaRPr lang="it-I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075" y="5404998"/>
                <a:ext cx="3481081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525" t="-10667" r="-1576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201075" y="5847142"/>
                <a:ext cx="42101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 smtClean="0">
                    <a:solidFill>
                      <a:schemeClr val="bg1"/>
                    </a:solidFill>
                  </a:rPr>
                  <a:t> triplets form an antibaryon</a:t>
                </a:r>
                <a:endParaRPr lang="it-I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075" y="5847142"/>
                <a:ext cx="4210127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434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/>
              <p:cNvSpPr/>
              <p:nvPr/>
            </p:nvSpPr>
            <p:spPr>
              <a:xfrm>
                <a:off x="6222210" y="2535787"/>
                <a:ext cx="1889385" cy="18893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it-IT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8" name="Oval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210" y="2535787"/>
                <a:ext cx="1889385" cy="1889385"/>
              </a:xfrm>
              <a:prstGeom prst="ellips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12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5.55112E-17 L 0.05087 0.05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03038 0.0495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24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-0.04254 0.078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393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0138 -0.029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04028 0.049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" y="2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0.03906 -0.080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1" animBg="1"/>
      <p:bldP spid="18" grpId="1" animBg="1"/>
      <p:bldP spid="19" grpId="0" animBg="1"/>
      <p:bldP spid="20" grpId="0" animBg="1"/>
      <p:bldP spid="21" grpId="0" animBg="1"/>
      <p:bldP spid="23" grpId="0" animBg="1"/>
      <p:bldP spid="26" grpId="0"/>
      <p:bldP spid="27" grpId="0"/>
      <p:bldP spid="2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1168106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8225" y="1363294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Probability conservation implies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it-IT" sz="2200" dirty="0" smtClean="0"/>
              </a:p>
              <a:p>
                <a:endParaRPr lang="it-IT" sz="2200" dirty="0"/>
              </a:p>
              <a:p>
                <a:r>
                  <a:rPr lang="it-IT" sz="2200" dirty="0" smtClean="0"/>
                  <a:t>For the amplitude, this turns into</a:t>
                </a:r>
                <a:endParaRPr lang="it-IT" sz="2400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1493" t="-3297" b="-104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Example: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r>
                  <a:rPr lang="it-IT" sz="2400" dirty="0" smtClean="0"/>
                  <a:t>...</a:t>
                </a:r>
                <a:endParaRPr lang="it-IT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blipFill rotWithShape="0">
                <a:blip r:embed="rId5"/>
                <a:stretch>
                  <a:fillRect l="-4274" t="-2469" r="-3989" b="-283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12" y="4024160"/>
            <a:ext cx="3809524" cy="23365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00702" y="3984857"/>
            <a:ext cx="4479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...but I can decide to get the negative solution</a:t>
            </a:r>
            <a:endParaRPr lang="it-IT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3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  <a:blipFill rotWithShape="0">
                <a:blip r:embed="rId12"/>
                <a:stretch>
                  <a:fillRect l="-165"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678341" y="2973098"/>
            <a:ext cx="126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Branch cut!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6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71282"/>
            <a:ext cx="9144000" cy="850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6782"/>
            <a:ext cx="9144000" cy="4770119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8376" y="1071283"/>
            <a:ext cx="68648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smtClean="0"/>
              <a:t>Probability conservation a </a:t>
            </a:r>
            <a:r>
              <a:rPr lang="it-IT" sz="2400" dirty="0" smtClean="0">
                <a:solidFill>
                  <a:srgbClr val="FF0000"/>
                </a:solidFill>
              </a:rPr>
              <a:t>branch cut </a:t>
            </a:r>
            <a:r>
              <a:rPr lang="it-IT" sz="2400" dirty="0" smtClean="0"/>
              <a:t>on the real </a:t>
            </a:r>
            <a:r>
              <a:rPr lang="it-IT" sz="2400" dirty="0"/>
              <a:t>axis</a:t>
            </a:r>
            <a:r>
              <a:rPr lang="it-IT" sz="2400" dirty="0" smtClean="0"/>
              <a:t>,</a:t>
            </a:r>
            <a:br>
              <a:rPr lang="it-IT" sz="2400" dirty="0" smtClean="0"/>
            </a:br>
            <a:r>
              <a:rPr lang="it-IT" sz="2400" dirty="0" smtClean="0"/>
              <a:t>two </a:t>
            </a:r>
            <a:r>
              <a:rPr lang="it-IT" sz="2400" dirty="0"/>
              <a:t>sheets continuosly </a:t>
            </a:r>
            <a:r>
              <a:rPr lang="it-IT" sz="2400" dirty="0" smtClean="0"/>
              <a:t>connected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6818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Crossing symmetry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9488" y="1695450"/>
            <a:ext cx="8640258" cy="1562100"/>
            <a:chOff x="249488" y="1695450"/>
            <a:chExt cx="8640258" cy="1562100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419332" y="1695450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988807" y="1989601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19332" y="2795462"/>
              <a:ext cx="569475" cy="4472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794668" y="1695450"/>
              <a:ext cx="61245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794668" y="2795462"/>
              <a:ext cx="666179" cy="294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258159" y="1894229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159" y="1894229"/>
                  <a:ext cx="584367" cy="41663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249488" y="2647988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488" y="2647988"/>
                  <a:ext cx="584367" cy="41663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2100895" y="1854478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0895" y="1854478"/>
                  <a:ext cx="612433" cy="41663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154630" y="2525906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4630" y="2525906"/>
                  <a:ext cx="612433" cy="41663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/>
            <p:cNvCxnSpPr/>
            <p:nvPr/>
          </p:nvCxnSpPr>
          <p:spPr>
            <a:xfrm>
              <a:off x="3513839" y="1710296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4083314" y="2004447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3513839" y="2810308"/>
              <a:ext cx="569475" cy="447242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4889175" y="1710296"/>
              <a:ext cx="612455" cy="397558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889175" y="2810308"/>
              <a:ext cx="666179" cy="294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352666" y="1909075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666" y="1909075"/>
                  <a:ext cx="584367" cy="41663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343995" y="2662834"/>
                  <a:ext cx="584368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3995" y="2662834"/>
                  <a:ext cx="584368" cy="41663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195402" y="1869324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5402" y="1869324"/>
                  <a:ext cx="612433" cy="41663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249137" y="2540753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9137" y="2540753"/>
                  <a:ext cx="612433" cy="41663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/>
            <p:cNvCxnSpPr/>
            <p:nvPr/>
          </p:nvCxnSpPr>
          <p:spPr>
            <a:xfrm>
              <a:off x="6542014" y="1710296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7111490" y="2004447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6542014" y="2810308"/>
              <a:ext cx="569475" cy="447242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7917351" y="1710296"/>
              <a:ext cx="61245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7917351" y="2810308"/>
              <a:ext cx="666179" cy="294151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6380842" y="1909075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0842" y="1909075"/>
                  <a:ext cx="584367" cy="41663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6372171" y="2662834"/>
                  <a:ext cx="584368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2171" y="2662834"/>
                  <a:ext cx="584368" cy="41663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8223578" y="1869324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3578" y="1869324"/>
                  <a:ext cx="612433" cy="41663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8277313" y="2540753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7313" y="2540753"/>
                  <a:ext cx="612433" cy="41663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TextBox 44"/>
          <p:cNvSpPr txBox="1"/>
          <p:nvPr/>
        </p:nvSpPr>
        <p:spPr>
          <a:xfrm>
            <a:off x="1831921" y="3971539"/>
            <a:ext cx="579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All these processes are not independent, </a:t>
            </a:r>
            <a:br>
              <a:rPr lang="it-IT" sz="2200" dirty="0" smtClean="0"/>
            </a:br>
            <a:r>
              <a:rPr lang="it-IT" sz="2200" dirty="0" smtClean="0"/>
              <a:t>but are described by the same amplitude!</a:t>
            </a:r>
          </a:p>
          <a:p>
            <a:r>
              <a:rPr lang="it-IT" sz="2200" dirty="0" smtClean="0"/>
              <a:t>Simplification – Complication!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11754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5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3940813"/>
            <a:ext cx="8699878" cy="2665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07" y="1565605"/>
            <a:ext cx="3588190" cy="19961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888894"/>
            <a:ext cx="4026277" cy="3051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6367604" y="4078965"/>
            <a:ext cx="2251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Precise determination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of pole position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1045" y="1404141"/>
            <a:ext cx="212987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Smooth «background»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Systematic studies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Determination of the lightest hybrid meson pole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1482"/>
            <a:ext cx="4572000" cy="309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80"/>
            <a:ext cx="4572000" cy="3097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674637"/>
            <a:ext cx="8343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For each class, the maximum deviation of mass and width is taken as a systematic error</a:t>
            </a:r>
            <a:br>
              <a:rPr lang="it-IT" dirty="0" smtClean="0"/>
            </a:br>
            <a:r>
              <a:rPr lang="it-IT" dirty="0" smtClean="0"/>
              <a:t>Deviation smaller than the statistical error are neglected</a:t>
            </a:r>
            <a:br>
              <a:rPr lang="it-IT" dirty="0" smtClean="0"/>
            </a:br>
            <a:r>
              <a:rPr lang="it-IT" dirty="0" smtClean="0"/>
              <a:t>Systematic of different classes are summed in quadrature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2660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7" y="1446663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2" y="1752585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32894" y="4484950"/>
                <a:ext cx="2691121" cy="791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∼0.3</m:t>
                      </m:r>
                    </m:oMath>
                  </m:oMathPara>
                </a14:m>
                <a:endParaRPr lang="it-IT" sz="2400" dirty="0" smtClean="0"/>
              </a:p>
              <a:p>
                <a:pPr algn="ctr"/>
                <a:r>
                  <a:rPr lang="it-IT" sz="2400" dirty="0" smtClean="0">
                    <a:solidFill>
                      <a:srgbClr val="3333FF"/>
                    </a:solidFill>
                  </a:rPr>
                  <a:t>(perturbative regime)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94" y="4484950"/>
                <a:ext cx="2691121" cy="791179"/>
              </a:xfrm>
              <a:prstGeom prst="rect">
                <a:avLst/>
              </a:prstGeom>
              <a:blipFill rotWithShape="0">
                <a:blip r:embed="rId6"/>
                <a:stretch>
                  <a:fillRect l="-6335" r="-6335" b="-21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2935433" y="4644479"/>
            <a:ext cx="2173534" cy="847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08967" y="4265368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 smtClean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 smtClean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it-IT" dirty="0" smtClean="0"/>
                  <a:t> large)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67" y="4265368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773744" y="5044769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Solve NR Schrödinger eq. </a:t>
            </a:r>
            <a:r>
              <a:rPr lang="it-IT" sz="2000" b="1" dirty="0" smtClean="0"/>
              <a:t>→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rgbClr val="FF0000"/>
                </a:solidFill>
              </a:rPr>
              <a:t>spectrum 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Quarkonium orthodoxy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790783" y="953094"/>
            <a:ext cx="2896017" cy="317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9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=3888.7±3.4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35±7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blipFill rotWithShape="0">
                <a:blip r:embed="rId3"/>
                <a:stretch>
                  <a:fillRect t="-3604" b="-991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Example: The charged</a:t>
                </a:r>
                <a:r>
                  <a:rPr lang="it-IT" sz="3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1412381"/>
            <a:ext cx="3482072" cy="2499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14" y="1712384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0023" y="1049482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 </a:t>
            </a:r>
            <a:r>
              <a:rPr lang="it-IT" dirty="0" smtClean="0">
                <a:solidFill>
                  <a:srgbClr val="FF0000"/>
                </a:solidFill>
              </a:rPr>
              <a:t>charged charmonium-like</a:t>
            </a:r>
            <a:r>
              <a:rPr lang="it-IT" dirty="0" smtClean="0"/>
              <a:t> resonance has been claimed by BESIII in 2013.</a:t>
            </a:r>
            <a:endParaRPr lang="it-IT" dirty="0"/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3911574"/>
            <a:ext cx="3462150" cy="25220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95" y="4163546"/>
            <a:ext cx="510582" cy="239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6042" y="5462511"/>
            <a:ext cx="477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Such a state would require a </a:t>
            </a:r>
            <a:r>
              <a:rPr lang="it-IT" dirty="0" smtClean="0">
                <a:solidFill>
                  <a:srgbClr val="FF0000"/>
                </a:solidFill>
              </a:rPr>
              <a:t>minimal 4q content 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/>
              <a:t>and would be manifestly exotic</a:t>
            </a:r>
            <a:endParaRPr lang="it-I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8" t="25125" r="21764" b="47669"/>
          <a:stretch/>
        </p:blipFill>
        <p:spPr>
          <a:xfrm>
            <a:off x="4398595" y="2585898"/>
            <a:ext cx="3918205" cy="283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35885"/>
            <a:ext cx="9127378" cy="236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One can test different parametrizations of the amplitude, which correspond to</a:t>
            </a:r>
            <a:br>
              <a:rPr lang="it-IT" dirty="0" smtClean="0"/>
            </a:br>
            <a:r>
              <a:rPr lang="it-IT" dirty="0" smtClean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7" y="5852640"/>
            <a:ext cx="278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Szczepaniak, PLB747, 410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31832" y="4712736"/>
            <a:ext cx="2048005" cy="1101598"/>
            <a:chOff x="0" y="3567065"/>
            <a:chExt cx="4025559" cy="2087655"/>
          </a:xfrm>
        </p:grpSpPr>
        <p:sp>
          <p:nvSpPr>
            <p:cNvPr id="36" name="Rectangle 35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878" b="-7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1951" r="-9756" b="-8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6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390" r="-7317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7742" r="-16129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762" t="-4000" r="-40476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36178" y="3993089"/>
            <a:ext cx="277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Triangle rescattering,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logarithmic branching point</a:t>
            </a:r>
            <a:endParaRPr lang="it-IT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81870" y="4448781"/>
            <a:ext cx="1764070" cy="1055012"/>
            <a:chOff x="3791831" y="4268181"/>
            <a:chExt cx="1764070" cy="1055012"/>
          </a:xfrm>
        </p:grpSpPr>
        <p:sp>
          <p:nvSpPr>
            <p:cNvPr id="30" name="Ovale 33"/>
            <p:cNvSpPr/>
            <p:nvPr/>
          </p:nvSpPr>
          <p:spPr>
            <a:xfrm rot="683251">
              <a:off x="3791831" y="4268181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2" name="Gruppo 5"/>
            <p:cNvGrpSpPr/>
            <p:nvPr/>
          </p:nvGrpSpPr>
          <p:grpSpPr>
            <a:xfrm>
              <a:off x="3900021" y="4526439"/>
              <a:ext cx="792643" cy="496596"/>
              <a:chOff x="397037" y="2317619"/>
              <a:chExt cx="892884" cy="559397"/>
            </a:xfrm>
          </p:grpSpPr>
          <p:sp>
            <p:nvSpPr>
              <p:cNvPr id="3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uppo 8"/>
            <p:cNvGrpSpPr/>
            <p:nvPr/>
          </p:nvGrpSpPr>
          <p:grpSpPr>
            <a:xfrm>
              <a:off x="4679773" y="4579026"/>
              <a:ext cx="792643" cy="496596"/>
              <a:chOff x="2165075" y="2492259"/>
              <a:chExt cx="892884" cy="559397"/>
            </a:xfrm>
          </p:grpSpPr>
          <p:sp>
            <p:nvSpPr>
              <p:cNvPr id="42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6920322" y="4483510"/>
            <a:ext cx="1678860" cy="1121319"/>
            <a:chOff x="4042235" y="1368305"/>
            <a:chExt cx="1891175" cy="1263125"/>
          </a:xfrm>
        </p:grpSpPr>
        <p:sp>
          <p:nvSpPr>
            <p:cNvPr id="46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474377" y="3962253"/>
            <a:ext cx="1865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(anti)bound state,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II/IV sheet pole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(«molecule»)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05832" y="4001323"/>
            <a:ext cx="1884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Resonance,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III sheet pole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(«compact state»)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76090" y="5340214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C00000"/>
                </a:solidFill>
              </a:rPr>
              <a:t>Tornqvist, </a:t>
            </a:r>
            <a:r>
              <a:rPr lang="it-IT" sz="1600" dirty="0">
                <a:solidFill>
                  <a:srgbClr val="C00000"/>
                </a:solidFill>
              </a:rPr>
              <a:t>Z.Phys. </a:t>
            </a:r>
            <a:r>
              <a:rPr lang="it-IT" sz="1600" dirty="0" smtClean="0">
                <a:solidFill>
                  <a:srgbClr val="C00000"/>
                </a:solidFill>
              </a:rPr>
              <a:t>C61, 525</a:t>
            </a:r>
            <a:endParaRPr lang="it-IT" sz="1600" dirty="0">
              <a:solidFill>
                <a:srgbClr val="C00000"/>
              </a:solidFill>
            </a:endParaRPr>
          </a:p>
          <a:p>
            <a:r>
              <a:rPr lang="it-IT" sz="1600" dirty="0" smtClean="0">
                <a:solidFill>
                  <a:srgbClr val="C00000"/>
                </a:solidFill>
              </a:rPr>
              <a:t>Swanson, Phys.Rept. 429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Hanhart </a:t>
            </a:r>
            <a:r>
              <a:rPr lang="it-IT" sz="1600" i="1" dirty="0" smtClean="0">
                <a:solidFill>
                  <a:srgbClr val="C00000"/>
                </a:solidFill>
              </a:rPr>
              <a:t>et al.</a:t>
            </a:r>
            <a:r>
              <a:rPr lang="it-IT" sz="1600" dirty="0" smtClean="0">
                <a:solidFill>
                  <a:srgbClr val="C00000"/>
                </a:solidFill>
              </a:rPr>
              <a:t> PRL111, 132003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49899" y="5365795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Maiani </a:t>
            </a:r>
            <a:r>
              <a:rPr lang="it-IT" sz="1600" i="1" dirty="0" smtClean="0">
                <a:solidFill>
                  <a:srgbClr val="C00000"/>
                </a:solidFill>
              </a:rPr>
              <a:t>et al.</a:t>
            </a:r>
            <a:r>
              <a:rPr lang="it-IT" sz="1600" dirty="0" smtClean="0">
                <a:solidFill>
                  <a:srgbClr val="C00000"/>
                </a:solidFill>
              </a:rPr>
              <a:t>, PRD71, 014028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Faccini </a:t>
            </a:r>
            <a:r>
              <a:rPr lang="it-IT" sz="1600" i="1" dirty="0" smtClean="0">
                <a:solidFill>
                  <a:srgbClr val="C00000"/>
                </a:solidFill>
              </a:rPr>
              <a:t>et </a:t>
            </a:r>
            <a:r>
              <a:rPr lang="it-IT" sz="1600" i="1" dirty="0">
                <a:solidFill>
                  <a:srgbClr val="C00000"/>
                </a:solidFill>
              </a:rPr>
              <a:t>al.</a:t>
            </a:r>
            <a:r>
              <a:rPr lang="it-IT" sz="1600" dirty="0" smtClean="0">
                <a:solidFill>
                  <a:srgbClr val="C00000"/>
                </a:solidFill>
              </a:rPr>
              <a:t>, PRD87, 111102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Esposito </a:t>
            </a:r>
            <a:r>
              <a:rPr lang="it-IT" sz="1600" i="1" dirty="0" smtClean="0">
                <a:solidFill>
                  <a:srgbClr val="C00000"/>
                </a:solidFill>
              </a:rPr>
              <a:t>et al.,</a:t>
            </a:r>
            <a:r>
              <a:rPr lang="it-IT" sz="1600" dirty="0" smtClean="0">
                <a:solidFill>
                  <a:srgbClr val="C00000"/>
                </a:solidFill>
              </a:rPr>
              <a:t> Phys.Rept. 668</a:t>
            </a:r>
            <a:endParaRPr lang="it-IT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(3900)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280765" y="1293418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</a:t>
            </a:r>
            <a:r>
              <a:rPr lang="it-IT" dirty="0" smtClean="0">
                <a:solidFill>
                  <a:srgbClr val="C00000"/>
                </a:solidFill>
              </a:rPr>
              <a:t>PLB772, 200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58" y="1735953"/>
            <a:ext cx="1711614" cy="145052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25" y="1635885"/>
            <a:ext cx="1711614" cy="1469861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>
            <a:off x="3871750" y="2303191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blipFill rotWithShape="0">
                <a:blip r:embed="rId13"/>
                <a:stretch>
                  <a:fillRect r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/>
          <p:cNvCxnSpPr/>
          <p:nvPr/>
        </p:nvCxnSpPr>
        <p:spPr>
          <a:xfrm flipV="1">
            <a:off x="2421871" y="3293151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(2420)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blipFill rotWithShape="0">
                <a:blip r:embed="rId14"/>
                <a:stretch>
                  <a:fillRect r="-1266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/>
          <p:cNvCxnSpPr/>
          <p:nvPr/>
        </p:nvCxnSpPr>
        <p:spPr>
          <a:xfrm flipV="1">
            <a:off x="929005" y="3120990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(2400)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blipFill rotWithShape="0">
                <a:blip r:embed="rId15"/>
                <a:stretch>
                  <a:fillRect r="-12299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blipFill rotWithShape="0">
                <a:blip r:embed="rId16"/>
                <a:stretch>
                  <a:fillRect r="-9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 flipV="1">
            <a:off x="5781697" y="3051173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979142" y="3137613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(980)"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blipFill rotWithShape="0">
                <a:blip r:embed="rId17"/>
                <a:stretch>
                  <a:fillRect r="-31333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71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9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8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Oval 22"/>
          <p:cNvSpPr/>
          <p:nvPr/>
        </p:nvSpPr>
        <p:spPr>
          <a:xfrm>
            <a:off x="457200" y="2095500"/>
            <a:ext cx="7629525" cy="233235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bg1"/>
                </a:solidFill>
              </a:rPr>
              <a:t>Three quarks for Muster Mark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6762" y="1266107"/>
            <a:ext cx="6190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Gluons appear in 8 color-anticolor combinations</a:t>
            </a:r>
            <a:endParaRPr lang="it-IT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843879" y="3016038"/>
            <a:ext cx="1366528" cy="529987"/>
            <a:chOff x="2856975" y="2759744"/>
            <a:chExt cx="2607154" cy="1011145"/>
          </a:xfrm>
        </p:grpSpPr>
        <p:sp>
          <p:nvSpPr>
            <p:cNvPr id="5" name="Freeform 4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CC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1" name="Oval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 r="-6742"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0" name="Oval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val 30"/>
              <p:cNvSpPr/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1" name="Oval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839692" y="3007800"/>
            <a:ext cx="1366528" cy="529987"/>
            <a:chOff x="2856975" y="2759744"/>
            <a:chExt cx="2607154" cy="1011145"/>
          </a:xfrm>
        </p:grpSpPr>
        <p:sp>
          <p:nvSpPr>
            <p:cNvPr id="33" name="Freeform 32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4" name="Oval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9"/>
                  <a:stretch>
                    <a:fillRect r="-32955" b="-2273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5" name="Oval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/>
              <p:cNvSpPr/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solidFill>
                <a:srgbClr val="FF66CC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6" name="Oval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/>
              <p:cNvSpPr/>
              <p:nvPr/>
            </p:nvSpPr>
            <p:spPr>
              <a:xfrm>
                <a:off x="839692" y="2782937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7" name="Oval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82937"/>
                <a:ext cx="979714" cy="979714"/>
              </a:xfrm>
              <a:prstGeom prst="ellips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1633055" y="4796506"/>
            <a:ext cx="5877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They mediate the interaction between quarks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0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-2.22222E-6 L 0.52049 -0.0157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4" y="-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05556E-6 -4.81481E-6 L 0.52049 -0.015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4" y="-78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8" grpId="1" animBg="1"/>
      <p:bldP spid="19" grpId="0" animBg="1"/>
      <p:bldP spid="31" grpId="0" animBg="1"/>
      <p:bldP spid="31" grpId="1" animBg="1"/>
      <p:bldP spid="36" grpId="0" animBg="1"/>
      <p:bldP spid="3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3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4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Not conclusive at this stage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4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08230" y="1325761"/>
            <a:ext cx="8754701" cy="4794382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Finite energy sum rules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01"/>
          <a:stretch/>
        </p:blipFill>
        <p:spPr>
          <a:xfrm>
            <a:off x="375619" y="1325761"/>
            <a:ext cx="8311181" cy="36808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0937" y="4499572"/>
            <a:ext cx="688064" cy="506995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539408" y="4836783"/>
            <a:ext cx="204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PWA in the low energy region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Resonance extraction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6399" y="5192012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Regge exchanges 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at high energy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1604" y="1683945"/>
            <a:ext cx="2236206" cy="443619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ounded Rectangle 15"/>
          <p:cNvSpPr/>
          <p:nvPr/>
        </p:nvSpPr>
        <p:spPr>
          <a:xfrm>
            <a:off x="5973387" y="1600914"/>
            <a:ext cx="2817427" cy="44361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680599" y="5624894"/>
            <a:ext cx="3229090" cy="0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3347159" y="5101803"/>
            <a:ext cx="1895971" cy="1018340"/>
          </a:xfrm>
          <a:prstGeom prst="roundRect">
            <a:avLst/>
          </a:prstGeom>
          <a:solidFill>
            <a:srgbClr val="F4F3F5"/>
          </a:solidFill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>
                <a:solidFill>
                  <a:srgbClr val="CC00FF"/>
                </a:solidFill>
              </a:rPr>
              <a:t>Analytically</a:t>
            </a:r>
            <a:br>
              <a:rPr lang="it-IT" sz="2200" b="1" dirty="0">
                <a:solidFill>
                  <a:srgbClr val="CC00FF"/>
                </a:solidFill>
              </a:rPr>
            </a:br>
            <a:r>
              <a:rPr lang="it-IT" sz="2200" b="1" dirty="0" smtClean="0">
                <a:solidFill>
                  <a:srgbClr val="CC00FF"/>
                </a:solidFill>
              </a:rPr>
              <a:t>connected</a:t>
            </a:r>
            <a:endParaRPr lang="it-IT" sz="2200" b="1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5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0" y="306716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5192" y="1109784"/>
            <a:ext cx="3871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 smtClean="0"/>
              <a:t>Extracting physics information means to hunt for poles in the complex plane </a:t>
            </a:r>
            <a:endParaRPr lang="it-IT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27" y="3123552"/>
            <a:ext cx="4141276" cy="2832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068816" y="484360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581870" y="352179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188451" y="484360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37071" y="504171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Bound state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89956" y="312427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18401"/>
                </a:solidFill>
              </a:rPr>
              <a:t>Virtual state</a:t>
            </a:r>
            <a:endParaRPr lang="it-IT" dirty="0">
              <a:solidFill>
                <a:srgbClr val="01840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75787" y="504961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4077" y="2273140"/>
            <a:ext cx="320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Pole position → Mass and width</a:t>
            </a:r>
          </a:p>
          <a:p>
            <a:r>
              <a:rPr lang="it-IT" dirty="0" smtClean="0"/>
              <a:t>Residues </a:t>
            </a:r>
            <a:r>
              <a:rPr lang="it-IT" dirty="0"/>
              <a:t>→ </a:t>
            </a:r>
            <a:r>
              <a:rPr lang="it-IT" dirty="0" smtClean="0"/>
              <a:t>Couplings</a:t>
            </a:r>
            <a:endParaRPr lang="it-IT" dirty="0"/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3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 smtClean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 smtClean="0">
                  <a:solidFill>
                    <a:srgbClr val="FF0000"/>
                  </a:solidFill>
                </a:endParaRPr>
              </a:p>
              <a:p>
                <a:r>
                  <a:rPr lang="it-IT" dirty="0" smtClean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 smtClean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 threshold</a:t>
                </a:r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Too </a:t>
                </a:r>
                <a:r>
                  <a:rPr lang="it-IT" dirty="0">
                    <a:solidFill>
                      <a:srgbClr val="FF0000"/>
                    </a:solidFill>
                  </a:rPr>
                  <a:t>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0.8±0.3</m:t>
                    </m:r>
                  </m:oMath>
                </a14:m>
                <a:endParaRPr lang="it-IT" dirty="0" smtClean="0">
                  <a:solidFill>
                    <a:schemeClr val="accent1"/>
                  </a:solidFill>
                </a:endParaRPr>
              </a:p>
              <a:p>
                <a:r>
                  <a:rPr lang="it-IT" dirty="0" smtClean="0">
                    <a:solidFill>
                      <a:srgbClr val="0000FF"/>
                    </a:solidFill>
                  </a:rPr>
                  <a:t>Mass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 rotWithShape="0"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=3871.68±0.17 </m:t>
                    </m:r>
                  </m:oMath>
                </a14:m>
                <a:r>
                  <a:rPr lang="it-IT" sz="2000" b="0" i="0" dirty="0" smtClean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=−3±192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1.2 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 @90%</m:t>
                    </m:r>
                  </m:oMath>
                </a14:m>
                <a:r>
                  <a:rPr lang="it-IT" sz="2000" dirty="0" smtClean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 rotWithShape="0">
                <a:blip r:embed="rId6"/>
                <a:stretch>
                  <a:fillRect t="-3614" b="-6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" y="3369899"/>
            <a:ext cx="2845236" cy="272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6" y="574012"/>
            <a:ext cx="5463767" cy="5552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Large prompt production </a:t>
                </a:r>
                <a:br>
                  <a:rPr lang="it-IT" dirty="0" smtClean="0"/>
                </a:br>
                <a:r>
                  <a:rPr lang="it-IT" dirty="0" smtClean="0"/>
                  <a:t>at hadron colliders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𝑇𝑂𝑇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26.3±2.3±1.6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dirty="0" smtClean="0"/>
              </a:p>
              <a:p>
                <a:endParaRPr lang="it-IT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𝜓𝜋𝜋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1.06±0.11±0.15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r">
                  <a:spcBef>
                    <a:spcPts val="1200"/>
                  </a:spcBef>
                </a:pPr>
                <a:r>
                  <a:rPr lang="it-IT" dirty="0" smtClean="0">
                    <a:solidFill>
                      <a:srgbClr val="C00000"/>
                    </a:solidFill>
                  </a:rPr>
                  <a:t>CMS, JHEP 1304, 154</a:t>
                </a:r>
                <a:endParaRPr lang="it-IT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blipFill rotWithShape="0">
                <a:blip r:embed="rId5"/>
                <a:stretch>
                  <a:fillRect t="-1397" r="-1356" b="-3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8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Vector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 smtClean="0"/>
                  <a:t> states</a:t>
                </a:r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Lots of unexpected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dirty="0"/>
                  <a:t> states </a:t>
                </a:r>
                <a:br>
                  <a:rPr lang="it-IT" dirty="0"/>
                </a:br>
                <a:r>
                  <a:rPr lang="it-IT" dirty="0"/>
                  <a:t>found in ISR/direct production (and nowhere else</a:t>
                </a:r>
                <a:r>
                  <a:rPr lang="it-IT" dirty="0" smtClean="0"/>
                  <a:t>!)</a:t>
                </a:r>
              </a:p>
              <a:p>
                <a:r>
                  <a:rPr lang="it-IT" dirty="0" smtClean="0">
                    <a:latin typeface="Cambria Math" panose="02040503050406030204" pitchFamily="18" charset="0"/>
                  </a:rPr>
                  <a:t>Seen in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few final states</a:t>
                </a:r>
                <a:r>
                  <a:rPr lang="it-IT" dirty="0" smtClean="0">
                    <a:latin typeface="Cambria Math" panose="02040503050406030204" pitchFamily="18" charset="0"/>
                  </a:rPr>
                  <a:t>, </a:t>
                </a:r>
                <a:br>
                  <a:rPr lang="it-IT" dirty="0" smtClean="0">
                    <a:latin typeface="Cambria Math" panose="02040503050406030204" pitchFamily="18" charset="0"/>
                  </a:rPr>
                </a:br>
                <a:r>
                  <a:rPr lang="it-IT" dirty="0" smtClean="0">
                    <a:latin typeface="Cambria Math" panose="02040503050406030204" pitchFamily="18" charset="0"/>
                  </a:rPr>
                  <a:t>mostly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 smtClean="0">
                  <a:latin typeface="Cambria Math" panose="02040503050406030204" pitchFamily="18" charset="0"/>
                </a:endParaRPr>
              </a:p>
              <a:p>
                <a:endParaRPr lang="it-IT" dirty="0">
                  <a:latin typeface="Cambria Math" panose="02040503050406030204" pitchFamily="18" charset="0"/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Not seen decaying into open charm </a:t>
                </a:r>
                <a:r>
                  <a:rPr lang="it-IT" dirty="0" smtClean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pairs</a:t>
                </a:r>
              </a:p>
              <a:p>
                <a:r>
                  <a:rPr lang="it-IT" dirty="0" smtClean="0">
                    <a:latin typeface="Cambria Math" panose="02040503050406030204" pitchFamily="18" charset="0"/>
                  </a:rPr>
                  <a:t>Large HQSS violation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  <a:blipFill rotWithShape="0">
                <a:blip r:embed="rId4"/>
                <a:stretch>
                  <a:fillRect l="-980" t="-1502" r="-24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3758579"/>
            <a:ext cx="3449831" cy="2475114"/>
          </a:xfrm>
          <a:prstGeom prst="rect">
            <a:avLst/>
          </a:prstGeom>
        </p:spPr>
      </p:pic>
      <p:pic>
        <p:nvPicPr>
          <p:cNvPr id="13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9" y="3947441"/>
            <a:ext cx="520699" cy="423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1049482"/>
            <a:ext cx="3693908" cy="2582122"/>
          </a:xfrm>
          <a:prstGeom prst="rect">
            <a:avLst/>
          </a:prstGeom>
        </p:spPr>
      </p:pic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980AFCF-CBFA-4E17-B0A8-29991F15D43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95" y="3150063"/>
            <a:ext cx="4378105" cy="29191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Oval 17"/>
          <p:cNvSpPr/>
          <p:nvPr/>
        </p:nvSpPr>
        <p:spPr>
          <a:xfrm>
            <a:off x="7568807" y="3363601"/>
            <a:ext cx="90000" cy="9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68807" y="3655460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0000FF"/>
                    </a:solidFill>
                  </a:rPr>
                  <a:t>Belle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it-IT" dirty="0" smtClean="0">
                  <a:solidFill>
                    <a:srgbClr val="0000FF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BES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blipFill rotWithShape="0">
                <a:blip r:embed="rId11"/>
                <a:stretch>
                  <a:fillRect l="-3687" t="-5660" r="-46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47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Vector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smtClean="0"/>
                  <a:t>states in BESIII</a:t>
                </a:r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52321" r="51590" b="16271"/>
          <a:stretch/>
        </p:blipFill>
        <p:spPr>
          <a:xfrm>
            <a:off x="249350" y="1332736"/>
            <a:ext cx="4005563" cy="2550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03" y="1021799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chemeClr val="accent1"/>
                </a:solidFill>
              </a:rPr>
              <a:t>BESIII, PRL118, 092001 (2017) 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10" y="1265768"/>
            <a:ext cx="3612334" cy="2445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49" y="1538867"/>
            <a:ext cx="510582" cy="2393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33" y="1373472"/>
            <a:ext cx="510582" cy="2393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79327" y="781382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chemeClr val="accent1"/>
                </a:solidFill>
              </a:rPr>
              <a:t>BESIII, PRL118, 092002 (2017) 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6007" r="1683" b="-792"/>
          <a:stretch/>
        </p:blipFill>
        <p:spPr>
          <a:xfrm>
            <a:off x="4507364" y="3903338"/>
            <a:ext cx="4468837" cy="26182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19" y="6259436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New BESIII data show a peculiar lineshape</a:t>
                </a:r>
                <a:br>
                  <a:rPr lang="it-IT" dirty="0" smtClean="0"/>
                </a:br>
                <a:r>
                  <a:rPr lang="it-IT" dirty="0" smtClean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The state appear lighter and narrower,</a:t>
                </a:r>
                <a:br>
                  <a:rPr lang="it-IT" dirty="0" smtClean="0"/>
                </a:br>
                <a:r>
                  <a:rPr lang="it-IT" dirty="0" smtClean="0"/>
                  <a:t>compatible with the ones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A broader old-fashioned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dirty="0" smtClean="0"/>
                  <a:t> is appearing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, maybe indicating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  <a:p>
                <a:r>
                  <a:rPr lang="it-IT" dirty="0" smtClean="0"/>
                  <a:t>dominance</a:t>
                </a:r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blipFill rotWithShape="0">
                <a:blip r:embed="rId11"/>
                <a:stretch>
                  <a:fillRect l="-1275" t="-1502" r="-1133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309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=3888.7±3.4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35±7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=4023.9±2.4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=10±6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</a:t>
                </a:r>
                <a:endParaRPr lang="it-IT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3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(4020)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smtClean="0">
                    <a:latin typeface="Cambria Math" panose="02040503050406030204" pitchFamily="18" charset="0"/>
                  </a:rPr>
                  <a:t>appear</a:t>
                </a:r>
                <a:br>
                  <a:rPr lang="it-IT" dirty="0" smtClean="0">
                    <a:latin typeface="Cambria Math" panose="02040503050406030204" pitchFamily="18" charset="0"/>
                  </a:rPr>
                </a:br>
                <a:r>
                  <a:rPr lang="it-IT" dirty="0" smtClean="0"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5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004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967373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Charged quarkonium-like resonances have been found, </a:t>
            </a:r>
            <a:r>
              <a:rPr lang="it-IT" b="1" dirty="0" smtClean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9" y="3752484"/>
            <a:ext cx="3633157" cy="2608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88" y="3972103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3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Hydrogen vs. Hadron Spectrum</a:t>
            </a:r>
            <a:endParaRPr lang="it-IT" sz="3600" dirty="0"/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" y="1429131"/>
            <a:ext cx="3726717" cy="2613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736150"/>
            <a:ext cx="41012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If you solve the spectrum of</a:t>
            </a:r>
            <a:br>
              <a:rPr lang="it-IT" sz="2200" dirty="0" smtClean="0"/>
            </a:br>
            <a:r>
              <a:rPr lang="it-IT" sz="2200" dirty="0" smtClean="0"/>
              <a:t>the Hydrogen atom,</a:t>
            </a:r>
            <a:br>
              <a:rPr lang="it-IT" sz="2200" dirty="0" smtClean="0"/>
            </a:br>
            <a:r>
              <a:rPr lang="it-IT" sz="2200" dirty="0" smtClean="0"/>
              <a:t>you pass Quantum Mechanics 101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4113" y="4905428"/>
            <a:ext cx="51598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200" dirty="0" smtClean="0"/>
              <a:t>If you solve the strong interaction spectrum</a:t>
            </a:r>
            <a:br>
              <a:rPr lang="it-IT" sz="2200" dirty="0" smtClean="0"/>
            </a:br>
            <a:r>
              <a:rPr lang="it-IT" sz="600" dirty="0" smtClean="0"/>
              <a:t/>
            </a:r>
            <a:br>
              <a:rPr lang="it-IT" sz="600" dirty="0" smtClean="0"/>
            </a:br>
            <a:r>
              <a:rPr lang="it-IT" sz="2200" dirty="0" smtClean="0"/>
              <a:t>you win a             Prize, etc. etc. etc...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2377" r="10099" b="4423"/>
          <a:stretch/>
        </p:blipFill>
        <p:spPr>
          <a:xfrm>
            <a:off x="4446572" y="1049482"/>
            <a:ext cx="4174913" cy="36614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46572" y="4341626"/>
            <a:ext cx="295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Review of Particle Physics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61" y="5229704"/>
            <a:ext cx="692409" cy="6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3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10610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(10650)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171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11"/>
              <p:cNvSpPr/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=10607.2±2.0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18.4±2.4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=10652.2±1.5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=11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2.2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</a:t>
                </a:r>
                <a:endParaRPr lang="it-IT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blipFill rotWithShape="0">
                <a:blip r:embed="rId4"/>
                <a:stretch>
                  <a:fillRect b="-3279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96" y="1472891"/>
            <a:ext cx="2698433" cy="2476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" y="1588898"/>
            <a:ext cx="2626117" cy="205874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Anomalous dipion width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b="0" dirty="0" smtClean="0"/>
                  <a:t>,</a:t>
                </a:r>
              </a:p>
              <a:p>
                <a:r>
                  <a:rPr lang="it-IT" dirty="0" smtClean="0"/>
                  <a:t>2 orders of magnitude larger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it-IT" dirty="0" smtClean="0"/>
              </a:p>
              <a:p>
                <a:endParaRPr lang="it-IT" dirty="0"/>
              </a:p>
              <a:p>
                <a:r>
                  <a:rPr lang="it-IT" dirty="0" smtClean="0"/>
                  <a:t>Moreover,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which violates HQSS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210" t="-247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5706" y="4773323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00FF"/>
                </a:solidFill>
              </a:rPr>
              <a:t>2 twin resonances!</a:t>
            </a:r>
            <a:endParaRPr lang="it-IT" sz="2400" dirty="0">
              <a:solidFill>
                <a:srgbClr val="0000FF"/>
              </a:solidFill>
            </a:endParaRP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093"/>
            <a:ext cx="520699" cy="4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</a:t>
            </a:r>
            <a:r>
              <a:rPr lang="it-IT" dirty="0" smtClean="0">
                <a:solidFill>
                  <a:srgbClr val="C00000"/>
                </a:solidFill>
              </a:rPr>
              <a:t>072001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LHCb, PRL 117, 082003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Quantum numbers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 smtClean="0"/>
              </a:p>
              <a:p>
                <a:pPr algn="ctr"/>
                <a:r>
                  <a:rPr lang="it-IT" dirty="0" smtClean="0"/>
                  <a:t>Opposite parities needed for the interference to correctly describe angular distributions,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(model dependence?)</a:t>
                </a:r>
                <a:endParaRPr lang="it-IT" dirty="0" smtClean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 smtClean="0"/>
                  <a:t>No obvious threshold nearby</a:t>
                </a:r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 smtClean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=4380±8±29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=205±18±86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 smtClean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=4449.8±1.7±2.5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=39±5±19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t="3839" r="3620" b="30689"/>
          <a:stretch/>
        </p:blipFill>
        <p:spPr>
          <a:xfrm>
            <a:off x="184920" y="3365917"/>
            <a:ext cx="4164595" cy="29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6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</a:t>
            </a:r>
            <a:r>
              <a:rPr lang="it-IT" dirty="0" smtClean="0">
                <a:solidFill>
                  <a:srgbClr val="C00000"/>
                </a:solidFill>
              </a:rPr>
              <a:t>072001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LHCb, PRL 117, 082003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Quantum numbers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 smtClean="0"/>
              </a:p>
              <a:p>
                <a:pPr algn="ctr"/>
                <a:r>
                  <a:rPr lang="it-IT" dirty="0" smtClean="0"/>
                  <a:t>Opposite parities needed for the interference to correctly describe angular distributions,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(model dependence?)</a:t>
                </a:r>
                <a:endParaRPr lang="it-IT" dirty="0" smtClean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 smtClean="0"/>
                  <a:t>No obvious threshold nearby</a:t>
                </a:r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 smtClean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=4380±8±29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=205±18±86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 smtClean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=4449.8±1.7±2.5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=39±5±19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/>
          <a:stretch/>
        </p:blipFill>
        <p:spPr>
          <a:xfrm>
            <a:off x="79180" y="3676617"/>
            <a:ext cx="3644315" cy="2420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723" y="3965418"/>
            <a:ext cx="106318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MC simul.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72451" r="29526" b="-3212"/>
          <a:stretch/>
        </p:blipFill>
        <p:spPr>
          <a:xfrm>
            <a:off x="5093990" y="2922250"/>
            <a:ext cx="3211810" cy="16782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48" y="3013626"/>
            <a:ext cx="2733869" cy="27338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52" y="2135264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19" y="4691844"/>
            <a:ext cx="2967800" cy="1973327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We have E&amp;M theory: QED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9" y="1269771"/>
            <a:ext cx="7924241" cy="1155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341" y="3295323"/>
            <a:ext cx="3778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Linear at the classical level </a:t>
            </a:r>
            <a:r>
              <a:rPr lang="it-IT" sz="2400" b="1" dirty="0" smtClean="0"/>
              <a:t>→</a:t>
            </a:r>
            <a:r>
              <a:rPr lang="it-IT" sz="2400" dirty="0" smtClean="0"/>
              <a:t> Maxwell equations</a:t>
            </a:r>
            <a:endParaRPr lang="it-IT" sz="2400" dirty="0"/>
          </a:p>
        </p:txBody>
      </p:sp>
      <p:sp>
        <p:nvSpPr>
          <p:cNvPr id="8" name="Rectangle 7"/>
          <p:cNvSpPr/>
          <p:nvPr/>
        </p:nvSpPr>
        <p:spPr>
          <a:xfrm>
            <a:off x="115367" y="454716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/>
              <a:t>Any electromagnetic process</a:t>
            </a:r>
            <a:br>
              <a:rPr lang="it-IT" sz="2400" dirty="0"/>
            </a:br>
            <a:r>
              <a:rPr lang="it-IT" sz="2400" dirty="0"/>
              <a:t>is described by this equation</a:t>
            </a:r>
            <a:br>
              <a:rPr lang="it-IT" sz="2400" dirty="0"/>
            </a:br>
            <a:r>
              <a:rPr lang="it-IT" sz="2400" dirty="0"/>
              <a:t>(in principle)</a:t>
            </a:r>
          </a:p>
        </p:txBody>
      </p:sp>
    </p:spTree>
    <p:extLst>
      <p:ext uri="{BB962C8B-B14F-4D97-AF65-F5344CB8AC3E}">
        <p14:creationId xmlns:p14="http://schemas.microsoft.com/office/powerpoint/2010/main" val="291986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We have E&amp;M theory: QED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9" y="1269771"/>
            <a:ext cx="7924241" cy="11558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554752" y="4810970"/>
                <a:ext cx="3513048" cy="833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137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752" y="4810970"/>
                <a:ext cx="3513048" cy="83343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64926" y="3092059"/>
                <a:ext cx="7614146" cy="1002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926" y="3092059"/>
                <a:ext cx="7614146" cy="100264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09895" y="2612649"/>
            <a:ext cx="55794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The electric charge is small, «Taylor» expansion</a:t>
            </a:r>
            <a:endParaRPr lang="it-IT" sz="22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883189" y="4114660"/>
            <a:ext cx="365489" cy="4666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792752" y="4112494"/>
            <a:ext cx="189795" cy="3292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59"/>
          <a:stretch/>
        </p:blipFill>
        <p:spPr>
          <a:xfrm>
            <a:off x="1072314" y="4441716"/>
            <a:ext cx="4367434" cy="173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4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105002</TotalTime>
  <Words>4078</Words>
  <Application>Microsoft Office PowerPoint</Application>
  <PresentationFormat>On-screen Show (4:3)</PresentationFormat>
  <Paragraphs>844</Paragraphs>
  <Slides>72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9" baseType="lpstr">
      <vt:lpstr>Arial</vt:lpstr>
      <vt:lpstr>Calibri</vt:lpstr>
      <vt:lpstr>Cambria</vt:lpstr>
      <vt:lpstr>Cambria Math</vt:lpstr>
      <vt:lpstr>Helvetica</vt:lpstr>
      <vt:lpstr>Times New Roman</vt:lpstr>
      <vt:lpstr>NewsPrint</vt:lpstr>
      <vt:lpstr>Challenges in Hadron Spectroscopy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in Hadron Spectroscopy</dc:title>
  <dc:creator>Pillaus</dc:creator>
  <cp:lastModifiedBy>pillaus</cp:lastModifiedBy>
  <cp:revision>946</cp:revision>
  <dcterms:created xsi:type="dcterms:W3CDTF">2012-05-23T17:12:57Z</dcterms:created>
  <dcterms:modified xsi:type="dcterms:W3CDTF">2019-02-01T13:13:56Z</dcterms:modified>
</cp:coreProperties>
</file>