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103"/>
  </p:notesMasterIdLst>
  <p:sldIdLst>
    <p:sldId id="493" r:id="rId2"/>
    <p:sldId id="622" r:id="rId3"/>
    <p:sldId id="665" r:id="rId4"/>
    <p:sldId id="662" r:id="rId5"/>
    <p:sldId id="667" r:id="rId6"/>
    <p:sldId id="668" r:id="rId7"/>
    <p:sldId id="602" r:id="rId8"/>
    <p:sldId id="643" r:id="rId9"/>
    <p:sldId id="641" r:id="rId10"/>
    <p:sldId id="669" r:id="rId11"/>
    <p:sldId id="663" r:id="rId12"/>
    <p:sldId id="651" r:id="rId13"/>
    <p:sldId id="670" r:id="rId14"/>
    <p:sldId id="664" r:id="rId15"/>
    <p:sldId id="666" r:id="rId16"/>
    <p:sldId id="678" r:id="rId17"/>
    <p:sldId id="679" r:id="rId18"/>
    <p:sldId id="597" r:id="rId19"/>
    <p:sldId id="603" r:id="rId20"/>
    <p:sldId id="606" r:id="rId21"/>
    <p:sldId id="638" r:id="rId22"/>
    <p:sldId id="645" r:id="rId23"/>
    <p:sldId id="652" r:id="rId24"/>
    <p:sldId id="660" r:id="rId25"/>
    <p:sldId id="661" r:id="rId26"/>
    <p:sldId id="655" r:id="rId27"/>
    <p:sldId id="677" r:id="rId28"/>
    <p:sldId id="671" r:id="rId29"/>
    <p:sldId id="672" r:id="rId30"/>
    <p:sldId id="673" r:id="rId31"/>
    <p:sldId id="674" r:id="rId32"/>
    <p:sldId id="675" r:id="rId33"/>
    <p:sldId id="676" r:id="rId34"/>
    <p:sldId id="680" r:id="rId35"/>
    <p:sldId id="681" r:id="rId36"/>
    <p:sldId id="682" r:id="rId37"/>
    <p:sldId id="519" r:id="rId38"/>
    <p:sldId id="659" r:id="rId39"/>
    <p:sldId id="277" r:id="rId40"/>
    <p:sldId id="631" r:id="rId41"/>
    <p:sldId id="633" r:id="rId42"/>
    <p:sldId id="635" r:id="rId43"/>
    <p:sldId id="624" r:id="rId44"/>
    <p:sldId id="637" r:id="rId45"/>
    <p:sldId id="623" r:id="rId46"/>
    <p:sldId id="600" r:id="rId47"/>
    <p:sldId id="639" r:id="rId48"/>
    <p:sldId id="529" r:id="rId49"/>
    <p:sldId id="656" r:id="rId50"/>
    <p:sldId id="649" r:id="rId51"/>
    <p:sldId id="650" r:id="rId52"/>
    <p:sldId id="646" r:id="rId53"/>
    <p:sldId id="473" r:id="rId54"/>
    <p:sldId id="591" r:id="rId55"/>
    <p:sldId id="592" r:id="rId56"/>
    <p:sldId id="539" r:id="rId57"/>
    <p:sldId id="540" r:id="rId58"/>
    <p:sldId id="541" r:id="rId59"/>
    <p:sldId id="542" r:id="rId60"/>
    <p:sldId id="545" r:id="rId61"/>
    <p:sldId id="648" r:id="rId62"/>
    <p:sldId id="608" r:id="rId63"/>
    <p:sldId id="393" r:id="rId64"/>
    <p:sldId id="452" r:id="rId65"/>
    <p:sldId id="525" r:id="rId66"/>
    <p:sldId id="565" r:id="rId67"/>
    <p:sldId id="548" r:id="rId68"/>
    <p:sldId id="550" r:id="rId69"/>
    <p:sldId id="475" r:id="rId70"/>
    <p:sldId id="557" r:id="rId71"/>
    <p:sldId id="629" r:id="rId72"/>
    <p:sldId id="609" r:id="rId73"/>
    <p:sldId id="610" r:id="rId74"/>
    <p:sldId id="611" r:id="rId75"/>
    <p:sldId id="612" r:id="rId76"/>
    <p:sldId id="614" r:id="rId77"/>
    <p:sldId id="615" r:id="rId78"/>
    <p:sldId id="616" r:id="rId79"/>
    <p:sldId id="534" r:id="rId80"/>
    <p:sldId id="535" r:id="rId81"/>
    <p:sldId id="537" r:id="rId82"/>
    <p:sldId id="538" r:id="rId83"/>
    <p:sldId id="471" r:id="rId84"/>
    <p:sldId id="549" r:id="rId85"/>
    <p:sldId id="454" r:id="rId86"/>
    <p:sldId id="490" r:id="rId87"/>
    <p:sldId id="558" r:id="rId88"/>
    <p:sldId id="516" r:id="rId89"/>
    <p:sldId id="476" r:id="rId90"/>
    <p:sldId id="567" r:id="rId91"/>
    <p:sldId id="566" r:id="rId92"/>
    <p:sldId id="507" r:id="rId93"/>
    <p:sldId id="559" r:id="rId94"/>
    <p:sldId id="560" r:id="rId95"/>
    <p:sldId id="564" r:id="rId96"/>
    <p:sldId id="563" r:id="rId97"/>
    <p:sldId id="544" r:id="rId98"/>
    <p:sldId id="587" r:id="rId99"/>
    <p:sldId id="588" r:id="rId100"/>
    <p:sldId id="589" r:id="rId101"/>
    <p:sldId id="590" r:id="rId10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EFFEA"/>
    <a:srgbClr val="FFF1F7"/>
    <a:srgbClr val="F0FFFD"/>
    <a:srgbClr val="33CC33"/>
    <a:srgbClr val="CC00FF"/>
    <a:srgbClr val="00FFFF"/>
    <a:srgbClr val="99CCFF"/>
    <a:srgbClr val="FF99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13" d="100"/>
          <a:sy n="113" d="100"/>
        </p:scale>
        <p:origin x="18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7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03/10/2018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795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976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458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221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979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56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961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080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589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36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2208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798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407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551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705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5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038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6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7853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094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9080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3669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865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2591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18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9135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4294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7893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17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57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331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4098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83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30733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2209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093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1910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0146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097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7664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7373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6056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0927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3883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6902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1896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9796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8950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6320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3392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1056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1669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168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248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422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010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03/10/2018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03/10/2018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03/10/2018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03/10/2018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03/10/2018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03/10/2018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03/10/2018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03/10/2018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03/10/2018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03/10/2018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03/10/2018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03/10/2018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170.png"/><Relationship Id="rId3" Type="http://schemas.openxmlformats.org/officeDocument/2006/relationships/image" Target="../media/image184.png"/><Relationship Id="rId7" Type="http://schemas.openxmlformats.org/officeDocument/2006/relationships/image" Target="../media/image189.png"/><Relationship Id="rId12" Type="http://schemas.openxmlformats.org/officeDocument/2006/relationships/image" Target="../media/image21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2150.png"/><Relationship Id="rId5" Type="http://schemas.openxmlformats.org/officeDocument/2006/relationships/image" Target="../media/image2090.png"/><Relationship Id="rId10" Type="http://schemas.openxmlformats.org/officeDocument/2006/relationships/image" Target="../media/image2140.png"/><Relationship Id="rId4" Type="http://schemas.openxmlformats.org/officeDocument/2006/relationships/image" Target="../media/image2050.png"/><Relationship Id="rId9" Type="http://schemas.openxmlformats.org/officeDocument/2006/relationships/image" Target="../media/image2130.png"/><Relationship Id="rId14" Type="http://schemas.openxmlformats.org/officeDocument/2006/relationships/image" Target="../media/image21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7" Type="http://schemas.openxmlformats.org/officeDocument/2006/relationships/image" Target="../media/image38.jpe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2.png"/><Relationship Id="rId5" Type="http://schemas.openxmlformats.org/officeDocument/2006/relationships/image" Target="../media/image64.png"/><Relationship Id="rId10" Type="http://schemas.openxmlformats.org/officeDocument/2006/relationships/image" Target="../media/image71.png"/><Relationship Id="rId4" Type="http://schemas.openxmlformats.org/officeDocument/2006/relationships/image" Target="../media/image63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1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89.png"/><Relationship Id="rId4" Type="http://schemas.openxmlformats.org/officeDocument/2006/relationships/image" Target="../media/image73.png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8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94.png"/><Relationship Id="rId5" Type="http://schemas.openxmlformats.org/officeDocument/2006/relationships/image" Target="../media/image600.png"/><Relationship Id="rId10" Type="http://schemas.openxmlformats.org/officeDocument/2006/relationships/image" Target="../media/image93.png"/><Relationship Id="rId4" Type="http://schemas.openxmlformats.org/officeDocument/2006/relationships/image" Target="../media/image73.png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9.png"/><Relationship Id="rId3" Type="http://schemas.openxmlformats.org/officeDocument/2006/relationships/image" Target="../media/image83.png"/><Relationship Id="rId7" Type="http://schemas.openxmlformats.org/officeDocument/2006/relationships/image" Target="../media/image90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7.png"/><Relationship Id="rId5" Type="http://schemas.openxmlformats.org/officeDocument/2006/relationships/image" Target="../media/image85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84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0.pn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0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184.png"/><Relationship Id="rId7" Type="http://schemas.openxmlformats.org/officeDocument/2006/relationships/image" Target="../media/image190.png"/><Relationship Id="rId12" Type="http://schemas.openxmlformats.org/officeDocument/2006/relationships/image" Target="../media/image11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150.png"/><Relationship Id="rId5" Type="http://schemas.openxmlformats.org/officeDocument/2006/relationships/image" Target="../media/image188.png"/><Relationship Id="rId10" Type="http://schemas.openxmlformats.org/officeDocument/2006/relationships/image" Target="../media/image1140.png"/><Relationship Id="rId4" Type="http://schemas.openxmlformats.org/officeDocument/2006/relationships/image" Target="../media/image1050.png"/><Relationship Id="rId9" Type="http://schemas.openxmlformats.org/officeDocument/2006/relationships/image" Target="../media/image113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91.png"/><Relationship Id="rId7" Type="http://schemas.openxmlformats.org/officeDocument/2006/relationships/image" Target="../media/image11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1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732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image" Target="../media/image193.png"/><Relationship Id="rId4" Type="http://schemas.openxmlformats.org/officeDocument/2006/relationships/image" Target="../media/image74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2.png"/><Relationship Id="rId13" Type="http://schemas.openxmlformats.org/officeDocument/2006/relationships/image" Target="../media/image871.png"/><Relationship Id="rId3" Type="http://schemas.openxmlformats.org/officeDocument/2006/relationships/image" Target="../media/image773.png"/><Relationship Id="rId7" Type="http://schemas.openxmlformats.org/officeDocument/2006/relationships/image" Target="../media/image812.png"/><Relationship Id="rId12" Type="http://schemas.openxmlformats.org/officeDocument/2006/relationships/image" Target="../media/image98.png"/><Relationship Id="rId17" Type="http://schemas.openxmlformats.org/officeDocument/2006/relationships/image" Target="../media/image911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11" Type="http://schemas.openxmlformats.org/officeDocument/2006/relationships/image" Target="../media/image97.png"/><Relationship Id="rId5" Type="http://schemas.openxmlformats.org/officeDocument/2006/relationships/image" Target="../media/image791.png"/><Relationship Id="rId15" Type="http://schemas.openxmlformats.org/officeDocument/2006/relationships/image" Target="../media/image892.png"/><Relationship Id="rId10" Type="http://schemas.openxmlformats.org/officeDocument/2006/relationships/image" Target="../media/image841.png"/><Relationship Id="rId4" Type="http://schemas.openxmlformats.org/officeDocument/2006/relationships/image" Target="../media/image781.png"/><Relationship Id="rId9" Type="http://schemas.openxmlformats.org/officeDocument/2006/relationships/image" Target="../media/image831.png"/><Relationship Id="rId14" Type="http://schemas.openxmlformats.org/officeDocument/2006/relationships/image" Target="../media/image8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10" Type="http://schemas.openxmlformats.org/officeDocument/2006/relationships/image" Target="../media/image198.png"/><Relationship Id="rId4" Type="http://schemas.openxmlformats.org/officeDocument/2006/relationships/image" Target="../media/image125.png"/><Relationship Id="rId9" Type="http://schemas.openxmlformats.org/officeDocument/2006/relationships/image" Target="../media/image1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image" Target="../media/image1260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1970.png"/><Relationship Id="rId4" Type="http://schemas.openxmlformats.org/officeDocument/2006/relationships/image" Target="../media/image20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20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90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gif"/><Relationship Id="rId11" Type="http://schemas.openxmlformats.org/officeDocument/2006/relationships/image" Target="../media/image430.png"/><Relationship Id="rId5" Type="http://schemas.openxmlformats.org/officeDocument/2006/relationships/image" Target="../media/image206.png"/><Relationship Id="rId4" Type="http://schemas.openxmlformats.org/officeDocument/2006/relationships/image" Target="../media/image231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280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71.png"/><Relationship Id="rId5" Type="http://schemas.openxmlformats.org/officeDocument/2006/relationships/image" Target="../media/image211.png"/><Relationship Id="rId10" Type="http://schemas.openxmlformats.org/officeDocument/2006/relationships/image" Target="../media/image360.png"/><Relationship Id="rId4" Type="http://schemas.openxmlformats.org/officeDocument/2006/relationships/image" Target="../media/image210.png"/><Relationship Id="rId9" Type="http://schemas.openxmlformats.org/officeDocument/2006/relationships/image" Target="../media/image21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411.png"/><Relationship Id="rId7" Type="http://schemas.openxmlformats.org/officeDocument/2006/relationships/image" Target="../media/image19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440.png"/><Relationship Id="rId4" Type="http://schemas.openxmlformats.org/officeDocument/2006/relationships/image" Target="../media/image420.png"/><Relationship Id="rId9" Type="http://schemas.openxmlformats.org/officeDocument/2006/relationships/image" Target="../media/image21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3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1811.png"/><Relationship Id="rId4" Type="http://schemas.openxmlformats.org/officeDocument/2006/relationships/image" Target="../media/image17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614.png"/><Relationship Id="rId4" Type="http://schemas.openxmlformats.org/officeDocument/2006/relationships/image" Target="../media/image5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2.png"/><Relationship Id="rId2" Type="http://schemas.openxmlformats.org/officeDocument/2006/relationships/image" Target="../media/image10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2.png"/><Relationship Id="rId3" Type="http://schemas.openxmlformats.org/officeDocument/2006/relationships/image" Target="../media/image226.png"/><Relationship Id="rId7" Type="http://schemas.openxmlformats.org/officeDocument/2006/relationships/image" Target="../media/image1013.png"/><Relationship Id="rId2" Type="http://schemas.openxmlformats.org/officeDocument/2006/relationships/image" Target="../media/image10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2.png"/><Relationship Id="rId5" Type="http://schemas.openxmlformats.org/officeDocument/2006/relationships/image" Target="../media/image228.png"/><Relationship Id="rId4" Type="http://schemas.openxmlformats.org/officeDocument/2006/relationships/image" Target="../media/image227.jpeg"/><Relationship Id="rId9" Type="http://schemas.openxmlformats.org/officeDocument/2006/relationships/image" Target="../media/image22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1.png"/><Relationship Id="rId2" Type="http://schemas.openxmlformats.org/officeDocument/2006/relationships/image" Target="../media/image10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2.png"/><Relationship Id="rId7" Type="http://schemas.openxmlformats.org/officeDocument/2006/relationships/image" Target="../media/image1180.png"/><Relationship Id="rId2" Type="http://schemas.openxmlformats.org/officeDocument/2006/relationships/image" Target="../media/image1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0.png"/><Relationship Id="rId5" Type="http://schemas.openxmlformats.org/officeDocument/2006/relationships/image" Target="../media/image1161.png"/><Relationship Id="rId4" Type="http://schemas.openxmlformats.org/officeDocument/2006/relationships/image" Target="../media/image115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2.png"/><Relationship Id="rId2" Type="http://schemas.openxmlformats.org/officeDocument/2006/relationships/image" Target="../media/image1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1.png"/><Relationship Id="rId4" Type="http://schemas.openxmlformats.org/officeDocument/2006/relationships/image" Target="../media/image12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123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98.png"/><Relationship Id="rId7" Type="http://schemas.openxmlformats.org/officeDocument/2006/relationships/image" Target="../media/image91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891.png"/><Relationship Id="rId4" Type="http://schemas.openxmlformats.org/officeDocument/2006/relationships/image" Target="../media/image881.png"/><Relationship Id="rId9" Type="http://schemas.openxmlformats.org/officeDocument/2006/relationships/image" Target="../media/image9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1.png"/><Relationship Id="rId3" Type="http://schemas.openxmlformats.org/officeDocument/2006/relationships/image" Target="../media/image234.png"/><Relationship Id="rId7" Type="http://schemas.openxmlformats.org/officeDocument/2006/relationships/image" Target="../media/image991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5" Type="http://schemas.openxmlformats.org/officeDocument/2006/relationships/image" Target="../media/image972.png"/><Relationship Id="rId10" Type="http://schemas.openxmlformats.org/officeDocument/2006/relationships/image" Target="../media/image1021.png"/><Relationship Id="rId4" Type="http://schemas.openxmlformats.org/officeDocument/2006/relationships/image" Target="../media/image961.png"/><Relationship Id="rId9" Type="http://schemas.openxmlformats.org/officeDocument/2006/relationships/image" Target="../media/image101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2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613.png"/><Relationship Id="rId4" Type="http://schemas.openxmlformats.org/officeDocument/2006/relationships/image" Target="../media/image51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480.pn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5" Type="http://schemas.openxmlformats.org/officeDocument/2006/relationships/image" Target="../media/image500.png"/><Relationship Id="rId4" Type="http://schemas.openxmlformats.org/officeDocument/2006/relationships/image" Target="../media/image240.png"/><Relationship Id="rId9" Type="http://schemas.openxmlformats.org/officeDocument/2006/relationships/image" Target="../media/image24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1.png"/><Relationship Id="rId5" Type="http://schemas.openxmlformats.org/officeDocument/2006/relationships/image" Target="../media/image245.png"/><Relationship Id="rId4" Type="http://schemas.openxmlformats.org/officeDocument/2006/relationships/image" Target="../media/image54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5.png"/><Relationship Id="rId3" Type="http://schemas.openxmlformats.org/officeDocument/2006/relationships/image" Target="../media/image530.png"/><Relationship Id="rId7" Type="http://schemas.openxmlformats.org/officeDocument/2006/relationships/image" Target="../media/image2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243.jpeg"/><Relationship Id="rId4" Type="http://schemas.openxmlformats.org/officeDocument/2006/relationships/image" Target="../media/image24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1011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jpg"/><Relationship Id="rId5" Type="http://schemas.openxmlformats.org/officeDocument/2006/relationships/image" Target="../media/image521.png"/><Relationship Id="rId4" Type="http://schemas.openxmlformats.org/officeDocument/2006/relationships/image" Target="../media/image249.png"/><Relationship Id="rId9" Type="http://schemas.openxmlformats.org/officeDocument/2006/relationships/image" Target="../media/image25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7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0.png"/><Relationship Id="rId3" Type="http://schemas.openxmlformats.org/officeDocument/2006/relationships/image" Target="../media/image1921.png"/><Relationship Id="rId7" Type="http://schemas.openxmlformats.org/officeDocument/2006/relationships/image" Target="../media/image19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image" Target="../media/image2010.png"/><Relationship Id="rId5" Type="http://schemas.openxmlformats.org/officeDocument/2006/relationships/image" Target="../media/image184.png"/><Relationship Id="rId10" Type="http://schemas.openxmlformats.org/officeDocument/2006/relationships/image" Target="../media/image2000.png"/><Relationship Id="rId4" Type="http://schemas.openxmlformats.org/officeDocument/2006/relationships/image" Target="../media/image1930.png"/><Relationship Id="rId9" Type="http://schemas.openxmlformats.org/officeDocument/2006/relationships/image" Target="../media/image199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031.png"/><Relationship Id="rId4" Type="http://schemas.openxmlformats.org/officeDocument/2006/relationships/image" Target="../media/image20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55567" y="4581779"/>
            <a:ext cx="2360645" cy="2024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Challenges in Hadron Spectroscopy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 smtClean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821990" y="4212447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University of Manitoba, October 5</a:t>
            </a:r>
            <a:r>
              <a:rPr lang="it-IT" baseline="30000" dirty="0" smtClean="0"/>
              <a:t>th</a:t>
            </a:r>
            <a:r>
              <a:rPr lang="it-IT" dirty="0" smtClean="0"/>
              <a:t>, 2018</a:t>
            </a: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6" y="4949590"/>
            <a:ext cx="3523626" cy="11011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/>
        </p:blipFill>
        <p:spPr>
          <a:xfrm>
            <a:off x="6130212" y="4721738"/>
            <a:ext cx="2204357" cy="181083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QCD has no solution. Don’t panic </a:t>
            </a:r>
            <a:r>
              <a:rPr lang="it-IT" sz="3600" dirty="0" smtClean="0"/>
              <a:t>(yet) /1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33" y="1159298"/>
            <a:ext cx="3464767" cy="28670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5" y="3920272"/>
            <a:ext cx="4819123" cy="2440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656" y="1164071"/>
            <a:ext cx="52731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We can build </a:t>
            </a:r>
            <a:r>
              <a:rPr lang="it-IT" dirty="0" smtClean="0">
                <a:solidFill>
                  <a:srgbClr val="FF0000"/>
                </a:solidFill>
              </a:rPr>
              <a:t>models</a:t>
            </a:r>
            <a:r>
              <a:rPr lang="it-IT" dirty="0" smtClean="0"/>
              <a:t> to describe the spectrum.</a:t>
            </a:r>
            <a:br>
              <a:rPr lang="it-IT" dirty="0" smtClean="0"/>
            </a:br>
            <a:r>
              <a:rPr lang="it-IT" dirty="0" smtClean="0"/>
              <a:t>They can grasp some aspects of QCD, and </a:t>
            </a:r>
            <a:r>
              <a:rPr lang="it-IT" dirty="0" smtClean="0">
                <a:solidFill>
                  <a:srgbClr val="FF0000"/>
                </a:solidFill>
              </a:rPr>
              <a:t>give insights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/>
              <a:t>on what’s going on</a:t>
            </a:r>
            <a:br>
              <a:rPr lang="it-IT" dirty="0" smtClean="0"/>
            </a:br>
            <a:endParaRPr lang="it-IT" dirty="0" smtClean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/>
              <a:t>Quark models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/>
              <a:t>Effective Field Theories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/>
              <a:t>Lattice QCD (not a model but...)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Clr>
                <a:srgbClr val="C00000"/>
              </a:buClr>
              <a:buSzPct val="120000"/>
            </a:pPr>
            <a:r>
              <a:rPr lang="it-IT" dirty="0" smtClean="0"/>
              <a:t>Some artisanal work required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481873" y="4316367"/>
                <a:ext cx="3415230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excited spectrum is populated</a:t>
                </a:r>
                <a:br>
                  <a:rPr lang="it-IT" dirty="0" smtClean="0"/>
                </a:br>
                <a:r>
                  <a:rPr lang="it-IT" dirty="0" smtClean="0"/>
                  <a:t>by unstable states, whose lifetime </a:t>
                </a:r>
                <a:br>
                  <a:rPr lang="it-IT" dirty="0" smtClean="0"/>
                </a:br>
                <a:r>
                  <a:rPr lang="it-IT" dirty="0" smtClean="0"/>
                  <a:t>is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it-IT" dirty="0" smtClean="0"/>
              </a:p>
              <a:p>
                <a:endParaRPr lang="it-IT" dirty="0" smtClean="0"/>
              </a:p>
              <a:p>
                <a:r>
                  <a:rPr lang="it-IT" dirty="0" smtClean="0"/>
                  <a:t>They don’t live enough to tell us</a:t>
                </a:r>
                <a:br>
                  <a:rPr lang="it-IT" dirty="0" smtClean="0"/>
                </a:br>
                <a:r>
                  <a:rPr lang="it-IT" dirty="0" smtClean="0"/>
                  <a:t> what they are!</a:t>
                </a:r>
                <a:endParaRPr lang="it-IT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873" y="4316367"/>
                <a:ext cx="3415230" cy="1754326"/>
              </a:xfrm>
              <a:prstGeom prst="rect">
                <a:avLst/>
              </a:prstGeom>
              <a:blipFill rotWithShape="0">
                <a:blip r:embed="rId4"/>
                <a:stretch>
                  <a:fillRect l="-1429" t="-1736" r="-893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194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Precise determination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of pole position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Smooth «background»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7" y="4324140"/>
            <a:ext cx="3188697" cy="205815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2" name="Freeform 21"/>
          <p:cNvSpPr/>
          <p:nvPr/>
        </p:nvSpPr>
        <p:spPr>
          <a:xfrm>
            <a:off x="461818" y="4560922"/>
            <a:ext cx="895972" cy="610847"/>
          </a:xfrm>
          <a:custGeom>
            <a:avLst/>
            <a:gdLst>
              <a:gd name="connsiteX0" fmla="*/ 0 w 895972"/>
              <a:gd name="connsiteY0" fmla="*/ 72909 h 610847"/>
              <a:gd name="connsiteX1" fmla="*/ 0 w 895972"/>
              <a:gd name="connsiteY1" fmla="*/ 72909 h 610847"/>
              <a:gd name="connsiteX2" fmla="*/ 240146 w 895972"/>
              <a:gd name="connsiteY2" fmla="*/ 359236 h 610847"/>
              <a:gd name="connsiteX3" fmla="*/ 295564 w 895972"/>
              <a:gd name="connsiteY3" fmla="*/ 368472 h 610847"/>
              <a:gd name="connsiteX4" fmla="*/ 360218 w 895972"/>
              <a:gd name="connsiteY4" fmla="*/ 405418 h 610847"/>
              <a:gd name="connsiteX5" fmla="*/ 397164 w 895972"/>
              <a:gd name="connsiteY5" fmla="*/ 580909 h 610847"/>
              <a:gd name="connsiteX6" fmla="*/ 498764 w 895972"/>
              <a:gd name="connsiteY6" fmla="*/ 571672 h 610847"/>
              <a:gd name="connsiteX7" fmla="*/ 535709 w 895972"/>
              <a:gd name="connsiteY7" fmla="*/ 562436 h 610847"/>
              <a:gd name="connsiteX8" fmla="*/ 581891 w 895972"/>
              <a:gd name="connsiteY8" fmla="*/ 553200 h 610847"/>
              <a:gd name="connsiteX9" fmla="*/ 609600 w 895972"/>
              <a:gd name="connsiteY9" fmla="*/ 543963 h 610847"/>
              <a:gd name="connsiteX10" fmla="*/ 646546 w 895972"/>
              <a:gd name="connsiteY10" fmla="*/ 534727 h 610847"/>
              <a:gd name="connsiteX11" fmla="*/ 701964 w 895972"/>
              <a:gd name="connsiteY11" fmla="*/ 516254 h 610847"/>
              <a:gd name="connsiteX12" fmla="*/ 729673 w 895972"/>
              <a:gd name="connsiteY12" fmla="*/ 507018 h 610847"/>
              <a:gd name="connsiteX13" fmla="*/ 757382 w 895972"/>
              <a:gd name="connsiteY13" fmla="*/ 497782 h 610847"/>
              <a:gd name="connsiteX14" fmla="*/ 775855 w 895972"/>
              <a:gd name="connsiteY14" fmla="*/ 470072 h 610847"/>
              <a:gd name="connsiteX15" fmla="*/ 831273 w 895972"/>
              <a:gd name="connsiteY15" fmla="*/ 433127 h 610847"/>
              <a:gd name="connsiteX16" fmla="*/ 886691 w 895972"/>
              <a:gd name="connsiteY16" fmla="*/ 405418 h 610847"/>
              <a:gd name="connsiteX17" fmla="*/ 895927 w 895972"/>
              <a:gd name="connsiteY17" fmla="*/ 377709 h 610847"/>
              <a:gd name="connsiteX18" fmla="*/ 886691 w 895972"/>
              <a:gd name="connsiteY18" fmla="*/ 248400 h 610847"/>
              <a:gd name="connsiteX19" fmla="*/ 831273 w 895972"/>
              <a:gd name="connsiteY19" fmla="*/ 220691 h 610847"/>
              <a:gd name="connsiteX20" fmla="*/ 674255 w 895972"/>
              <a:gd name="connsiteY20" fmla="*/ 211454 h 610847"/>
              <a:gd name="connsiteX21" fmla="*/ 646546 w 895972"/>
              <a:gd name="connsiteY21" fmla="*/ 146800 h 610847"/>
              <a:gd name="connsiteX22" fmla="*/ 609600 w 895972"/>
              <a:gd name="connsiteY22" fmla="*/ 128327 h 610847"/>
              <a:gd name="connsiteX23" fmla="*/ 406400 w 895972"/>
              <a:gd name="connsiteY23" fmla="*/ 109854 h 610847"/>
              <a:gd name="connsiteX24" fmla="*/ 397164 w 895972"/>
              <a:gd name="connsiteY24" fmla="*/ 63672 h 610847"/>
              <a:gd name="connsiteX25" fmla="*/ 360218 w 895972"/>
              <a:gd name="connsiteY25" fmla="*/ 54436 h 610847"/>
              <a:gd name="connsiteX26" fmla="*/ 221673 w 895972"/>
              <a:gd name="connsiteY26" fmla="*/ 45200 h 610847"/>
              <a:gd name="connsiteX27" fmla="*/ 55418 w 895972"/>
              <a:gd name="connsiteY27" fmla="*/ 26727 h 610847"/>
              <a:gd name="connsiteX28" fmla="*/ 36946 w 895972"/>
              <a:gd name="connsiteY28" fmla="*/ 54436 h 610847"/>
              <a:gd name="connsiteX29" fmla="*/ 27709 w 895972"/>
              <a:gd name="connsiteY29" fmla="*/ 119091 h 610847"/>
              <a:gd name="connsiteX30" fmla="*/ 0 w 895972"/>
              <a:gd name="connsiteY30" fmla="*/ 72909 h 6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95972" h="610847">
                <a:moveTo>
                  <a:pt x="0" y="72909"/>
                </a:moveTo>
                <a:lnTo>
                  <a:pt x="0" y="72909"/>
                </a:lnTo>
                <a:cubicBezTo>
                  <a:pt x="80049" y="168351"/>
                  <a:pt x="152063" y="271154"/>
                  <a:pt x="240146" y="359236"/>
                </a:cubicBezTo>
                <a:cubicBezTo>
                  <a:pt x="253388" y="372478"/>
                  <a:pt x="278451" y="360866"/>
                  <a:pt x="295564" y="368472"/>
                </a:cubicBezTo>
                <a:cubicBezTo>
                  <a:pt x="437060" y="431360"/>
                  <a:pt x="208745" y="367551"/>
                  <a:pt x="360218" y="405418"/>
                </a:cubicBezTo>
                <a:cubicBezTo>
                  <a:pt x="375103" y="703095"/>
                  <a:pt x="310151" y="593340"/>
                  <a:pt x="397164" y="580909"/>
                </a:cubicBezTo>
                <a:cubicBezTo>
                  <a:pt x="430829" y="576100"/>
                  <a:pt x="464897" y="574751"/>
                  <a:pt x="498764" y="571672"/>
                </a:cubicBezTo>
                <a:cubicBezTo>
                  <a:pt x="511079" y="568593"/>
                  <a:pt x="523317" y="565190"/>
                  <a:pt x="535709" y="562436"/>
                </a:cubicBezTo>
                <a:cubicBezTo>
                  <a:pt x="551034" y="559031"/>
                  <a:pt x="566661" y="557008"/>
                  <a:pt x="581891" y="553200"/>
                </a:cubicBezTo>
                <a:cubicBezTo>
                  <a:pt x="591336" y="550839"/>
                  <a:pt x="600239" y="546638"/>
                  <a:pt x="609600" y="543963"/>
                </a:cubicBezTo>
                <a:cubicBezTo>
                  <a:pt x="621806" y="540476"/>
                  <a:pt x="634387" y="538375"/>
                  <a:pt x="646546" y="534727"/>
                </a:cubicBezTo>
                <a:cubicBezTo>
                  <a:pt x="665197" y="529132"/>
                  <a:pt x="683491" y="522412"/>
                  <a:pt x="701964" y="516254"/>
                </a:cubicBezTo>
                <a:lnTo>
                  <a:pt x="729673" y="507018"/>
                </a:lnTo>
                <a:lnTo>
                  <a:pt x="757382" y="497782"/>
                </a:lnTo>
                <a:cubicBezTo>
                  <a:pt x="763540" y="488545"/>
                  <a:pt x="767501" y="477382"/>
                  <a:pt x="775855" y="470072"/>
                </a:cubicBezTo>
                <a:cubicBezTo>
                  <a:pt x="792563" y="455452"/>
                  <a:pt x="812800" y="445442"/>
                  <a:pt x="831273" y="433127"/>
                </a:cubicBezTo>
                <a:cubicBezTo>
                  <a:pt x="867084" y="409253"/>
                  <a:pt x="848450" y="418165"/>
                  <a:pt x="886691" y="405418"/>
                </a:cubicBezTo>
                <a:cubicBezTo>
                  <a:pt x="889770" y="396182"/>
                  <a:pt x="895927" y="387445"/>
                  <a:pt x="895927" y="377709"/>
                </a:cubicBezTo>
                <a:cubicBezTo>
                  <a:pt x="895927" y="334496"/>
                  <a:pt x="897172" y="290323"/>
                  <a:pt x="886691" y="248400"/>
                </a:cubicBezTo>
                <a:cubicBezTo>
                  <a:pt x="884096" y="238021"/>
                  <a:pt x="840382" y="221602"/>
                  <a:pt x="831273" y="220691"/>
                </a:cubicBezTo>
                <a:cubicBezTo>
                  <a:pt x="779103" y="215474"/>
                  <a:pt x="726594" y="214533"/>
                  <a:pt x="674255" y="211454"/>
                </a:cubicBezTo>
                <a:cubicBezTo>
                  <a:pt x="668469" y="188311"/>
                  <a:pt x="666687" y="163584"/>
                  <a:pt x="646546" y="146800"/>
                </a:cubicBezTo>
                <a:cubicBezTo>
                  <a:pt x="635968" y="137985"/>
                  <a:pt x="622256" y="133751"/>
                  <a:pt x="609600" y="128327"/>
                </a:cubicBezTo>
                <a:cubicBezTo>
                  <a:pt x="547419" y="101678"/>
                  <a:pt x="464661" y="112921"/>
                  <a:pt x="406400" y="109854"/>
                </a:cubicBezTo>
                <a:cubicBezTo>
                  <a:pt x="403321" y="94460"/>
                  <a:pt x="407214" y="75732"/>
                  <a:pt x="397164" y="63672"/>
                </a:cubicBezTo>
                <a:cubicBezTo>
                  <a:pt x="389037" y="53920"/>
                  <a:pt x="372843" y="55765"/>
                  <a:pt x="360218" y="54436"/>
                </a:cubicBezTo>
                <a:cubicBezTo>
                  <a:pt x="314188" y="49591"/>
                  <a:pt x="267855" y="48279"/>
                  <a:pt x="221673" y="45200"/>
                </a:cubicBezTo>
                <a:cubicBezTo>
                  <a:pt x="179135" y="-18606"/>
                  <a:pt x="199546" y="-5301"/>
                  <a:pt x="55418" y="26727"/>
                </a:cubicBezTo>
                <a:cubicBezTo>
                  <a:pt x="44582" y="29135"/>
                  <a:pt x="41910" y="44507"/>
                  <a:pt x="36946" y="54436"/>
                </a:cubicBezTo>
                <a:cubicBezTo>
                  <a:pt x="23814" y="80699"/>
                  <a:pt x="27709" y="89016"/>
                  <a:pt x="27709" y="119091"/>
                </a:cubicBezTo>
                <a:lnTo>
                  <a:pt x="0" y="729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071517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1559" y="980157"/>
                <a:ext cx="8375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The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coupled channel analysis</a:t>
                </a:r>
                <a:r>
                  <a:rPr lang="it-IT" dirty="0" smtClean="0"/>
                  <a:t> involving the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it-IT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 for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-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-wave </a:t>
                </a:r>
                <a:r>
                  <a:rPr lang="it-IT" dirty="0" smtClean="0"/>
                  <a:t>is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ongoing</a:t>
                </a:r>
                <a:endParaRPr lang="it-IT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559" y="980157"/>
                <a:ext cx="8375241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801" t="-20000" b="-3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6084000" y="1354374"/>
            <a:ext cx="3060000" cy="29628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0" y="1354375"/>
            <a:ext cx="3060000" cy="29628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3009710" y="1354375"/>
            <a:ext cx="3060000" cy="296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1929" y="2398549"/>
            <a:ext cx="6246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b="1" dirty="0" smtClean="0">
                <a:solidFill>
                  <a:schemeClr val="bg1">
                    <a:lumMod val="65000"/>
                    <a:alpha val="39000"/>
                  </a:schemeClr>
                </a:solidFill>
                <a:latin typeface="Courier" pitchFamily="49" charset="0"/>
              </a:rPr>
              <a:t>Preliminary</a:t>
            </a:r>
            <a:endParaRPr lang="it-IT" sz="7200" b="1" dirty="0">
              <a:solidFill>
                <a:schemeClr val="bg1">
                  <a:lumMod val="65000"/>
                  <a:alpha val="39000"/>
                </a:schemeClr>
              </a:solidFill>
              <a:latin typeface="Courier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08478" y="1759272"/>
                <a:ext cx="1178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(1320)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78" y="1759272"/>
                <a:ext cx="117846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0843" y="2341696"/>
                <a:ext cx="1178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(1700)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843" y="2341696"/>
                <a:ext cx="1178464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9991" y="201830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991" y="2018305"/>
                <a:ext cx="1278170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23065" y="4901566"/>
                <a:ext cx="452186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The </a:t>
                </a:r>
                <a:r>
                  <a:rPr lang="it-IT" dirty="0"/>
                  <a:t>extention to the GlueX production </a:t>
                </a:r>
                <a:r>
                  <a:rPr lang="it-IT" dirty="0" smtClean="0"/>
                  <a:t>mechanism </a:t>
                </a:r>
                <a:r>
                  <a:rPr lang="it-IT" dirty="0"/>
                  <a:t>and </a:t>
                </a:r>
                <a:r>
                  <a:rPr lang="it-IT" dirty="0" smtClean="0"/>
                  <a:t>kinematics is also ongoing</a:t>
                </a:r>
              </a:p>
              <a:p>
                <a:pPr marL="285750" indent="-285750">
                  <a:buClr>
                    <a:srgbClr val="FF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Same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, different numerator</a:t>
                </a:r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065" y="4901566"/>
                <a:ext cx="4521869" cy="923330"/>
              </a:xfrm>
              <a:prstGeom prst="rect">
                <a:avLst/>
              </a:prstGeom>
              <a:blipFill rotWithShape="0">
                <a:blip r:embed="rId12"/>
                <a:stretch>
                  <a:fillRect l="-1482" t="-7895" b="-111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9405" y="5097544"/>
                <a:ext cx="87934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5" y="5097544"/>
                <a:ext cx="879343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6250" r="-6250" b="-239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0"/>
          <p:cNvSpPr/>
          <p:nvPr/>
        </p:nvSpPr>
        <p:spPr>
          <a:xfrm>
            <a:off x="748145" y="4718753"/>
            <a:ext cx="655782" cy="269381"/>
          </a:xfrm>
          <a:custGeom>
            <a:avLst/>
            <a:gdLst>
              <a:gd name="connsiteX0" fmla="*/ 0 w 655782"/>
              <a:gd name="connsiteY0" fmla="*/ 44387 h 269381"/>
              <a:gd name="connsiteX1" fmla="*/ 166255 w 655782"/>
              <a:gd name="connsiteY1" fmla="*/ 7441 h 269381"/>
              <a:gd name="connsiteX2" fmla="*/ 157019 w 655782"/>
              <a:gd name="connsiteY2" fmla="*/ 173696 h 269381"/>
              <a:gd name="connsiteX3" fmla="*/ 332510 w 655782"/>
              <a:gd name="connsiteY3" fmla="*/ 62860 h 269381"/>
              <a:gd name="connsiteX4" fmla="*/ 360219 w 655782"/>
              <a:gd name="connsiteY4" fmla="*/ 229114 h 269381"/>
              <a:gd name="connsiteX5" fmla="*/ 517237 w 655782"/>
              <a:gd name="connsiteY5" fmla="*/ 145987 h 269381"/>
              <a:gd name="connsiteX6" fmla="*/ 544946 w 655782"/>
              <a:gd name="connsiteY6" fmla="*/ 266060 h 269381"/>
              <a:gd name="connsiteX7" fmla="*/ 655782 w 655782"/>
              <a:gd name="connsiteY7" fmla="*/ 238351 h 269381"/>
              <a:gd name="connsiteX8" fmla="*/ 655782 w 655782"/>
              <a:gd name="connsiteY8" fmla="*/ 238351 h 26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782" h="269381">
                <a:moveTo>
                  <a:pt x="0" y="44387"/>
                </a:moveTo>
                <a:cubicBezTo>
                  <a:pt x="70042" y="15138"/>
                  <a:pt x="140085" y="-14111"/>
                  <a:pt x="166255" y="7441"/>
                </a:cubicBezTo>
                <a:cubicBezTo>
                  <a:pt x="192425" y="28993"/>
                  <a:pt x="129310" y="164460"/>
                  <a:pt x="157019" y="173696"/>
                </a:cubicBezTo>
                <a:cubicBezTo>
                  <a:pt x="184728" y="182933"/>
                  <a:pt x="298643" y="53624"/>
                  <a:pt x="332510" y="62860"/>
                </a:cubicBezTo>
                <a:cubicBezTo>
                  <a:pt x="366377" y="72096"/>
                  <a:pt x="329431" y="215260"/>
                  <a:pt x="360219" y="229114"/>
                </a:cubicBezTo>
                <a:cubicBezTo>
                  <a:pt x="391007" y="242968"/>
                  <a:pt x="486449" y="139829"/>
                  <a:pt x="517237" y="145987"/>
                </a:cubicBezTo>
                <a:cubicBezTo>
                  <a:pt x="548025" y="152145"/>
                  <a:pt x="521855" y="250666"/>
                  <a:pt x="544946" y="266060"/>
                </a:cubicBezTo>
                <a:cubicBezTo>
                  <a:pt x="568037" y="281454"/>
                  <a:pt x="655782" y="238351"/>
                  <a:pt x="655782" y="238351"/>
                </a:cubicBezTo>
                <a:lnTo>
                  <a:pt x="655782" y="238351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65338" y="4415696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38" y="4415696"/>
                <a:ext cx="365613" cy="369332"/>
              </a:xfrm>
              <a:prstGeom prst="rect">
                <a:avLst/>
              </a:prstGeom>
              <a:blipFill rotWithShape="0">
                <a:blip r:embed="rId14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337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Hadroquarkonium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C00FF"/>
                </a:solidFill>
              </a:rPr>
              <a:t>Properties,</a:t>
            </a:r>
          </a:p>
          <a:p>
            <a:pPr algn="ctr"/>
            <a:r>
              <a:rPr lang="it-IT" dirty="0" smtClean="0">
                <a:solidFill>
                  <a:srgbClr val="CC00FF"/>
                </a:solidFill>
              </a:rPr>
              <a:t>Model building</a:t>
            </a:r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2" r="9273"/>
          <a:stretch/>
        </p:blipFill>
        <p:spPr>
          <a:xfrm>
            <a:off x="82297" y="4894252"/>
            <a:ext cx="2176859" cy="1750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23481" y="3811498"/>
            <a:ext cx="80342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?</a:t>
            </a:r>
            <a:endParaRPr lang="it-IT" sz="100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76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Resonances = Unstable states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224147"/>
            <a:ext cx="4338735" cy="259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07910" y="4152122"/>
                <a:ext cx="4009431" cy="1189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wave function of an unstable state is</a:t>
                </a:r>
              </a:p>
              <a:p>
                <a:r>
                  <a:rPr lang="it-IT" dirty="0" smtClean="0"/>
                  <a:t/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10" y="4152122"/>
                <a:ext cx="4009431" cy="1189749"/>
              </a:xfrm>
              <a:prstGeom prst="rect">
                <a:avLst/>
              </a:prstGeom>
              <a:blipFill rotWithShape="0">
                <a:blip r:embed="rId4"/>
                <a:stretch>
                  <a:fillRect l="-1370" t="-2564" r="-4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206480" y="4152122"/>
                <a:ext cx="3174972" cy="16341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In Fourier transform, that is</a:t>
                </a:r>
              </a:p>
              <a:p>
                <a:r>
                  <a:rPr lang="it-IT" dirty="0" smtClean="0"/>
                  <a:t/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480" y="4152122"/>
                <a:ext cx="3174972" cy="1634102"/>
              </a:xfrm>
              <a:prstGeom prst="rect">
                <a:avLst/>
              </a:prstGeom>
              <a:blipFill rotWithShape="0">
                <a:blip r:embed="rId5"/>
                <a:stretch>
                  <a:fillRect l="-1536" t="-18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00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Resonances = Unstable states</a:t>
            </a:r>
            <a:endParaRPr lang="it-IT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405830" y="4213060"/>
                <a:ext cx="2919261" cy="1080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30" y="4213060"/>
                <a:ext cx="2919261" cy="10801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4" y="939037"/>
            <a:ext cx="4218746" cy="28476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5069077" y="4124626"/>
                <a:ext cx="3162212" cy="1611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 smtClean="0"/>
                  <a:t>The function explodes for</a:t>
                </a:r>
                <a:br>
                  <a:rPr lang="it-IT" sz="2000" dirty="0" smtClean="0"/>
                </a:br>
                <a:r>
                  <a:rPr lang="it-IT" sz="2000" dirty="0" smtClean="0"/>
                  <a:t>value of energy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sz="2000" dirty="0" smtClean="0"/>
              </a:p>
              <a:p>
                <a:pPr>
                  <a:spcBef>
                    <a:spcPts val="1200"/>
                  </a:spcBef>
                </a:pPr>
                <a:r>
                  <a:rPr lang="it-IT" sz="2000" dirty="0" smtClean="0"/>
                  <a:t>Resonances are poles </a:t>
                </a:r>
                <a:br>
                  <a:rPr lang="it-IT" sz="2000" dirty="0" smtClean="0"/>
                </a:br>
                <a:r>
                  <a:rPr lang="it-IT" sz="2000" dirty="0" smtClean="0"/>
                  <a:t>in the complex energy plane</a:t>
                </a:r>
                <a:endParaRPr lang="it-IT" sz="20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077" y="4124626"/>
                <a:ext cx="3162212" cy="1611210"/>
              </a:xfrm>
              <a:prstGeom prst="rect">
                <a:avLst/>
              </a:prstGeom>
              <a:blipFill rotWithShape="0">
                <a:blip r:embed="rId5"/>
                <a:stretch>
                  <a:fillRect l="-2124" t="-2273" r="-193" b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057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What is an amplitude?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230457"/>
            <a:ext cx="3924300" cy="25821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235595" y="1894296"/>
                <a:ext cx="4829175" cy="1254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d>
                      <m:dPr>
                        <m:ctrlPr>
                          <a:rPr lang="it-IT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30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it-IT" sz="3000" dirty="0" smtClean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d>
                      <m:d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3000" i="1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3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num>
                      <m:den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it-IT" sz="3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000" b="0" i="1" smtClean="0">
                            <a:latin typeface="Cambria Math" panose="02040503050406030204" pitchFamily="18" charset="0"/>
                          </a:rPr>
                          <m:t>𝑖𝑘𝑟</m:t>
                        </m:r>
                      </m:sup>
                    </m:sSup>
                  </m:oMath>
                </a14:m>
                <a:r>
                  <a:rPr lang="it-IT" sz="3000" dirty="0" smtClean="0"/>
                  <a:t> </a:t>
                </a:r>
                <a:endParaRPr lang="it-IT" sz="30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595" y="1894296"/>
                <a:ext cx="4829175" cy="125451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50849" y="4371516"/>
                <a:ext cx="85479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it-IT" sz="2400" dirty="0" smtClean="0"/>
                  <a:t> is the amplitude. Remember that I can measure only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400" dirty="0" smtClean="0"/>
                  <a:t> </a:t>
                </a:r>
                <a:endParaRPr lang="it-IT" sz="2400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49" y="4371516"/>
                <a:ext cx="8547917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642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049194" y="5115051"/>
                <a:ext cx="504561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000" dirty="0" smtClean="0"/>
                  <a:t>(</a:t>
                </a:r>
                <a:r>
                  <a:rPr lang="it-IT" sz="24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400" dirty="0" smtClean="0"/>
                  <a:t>-matrix is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it-IT" sz="2400" i="1">
                        <a:latin typeface="Cambria Math" panose="02040503050406030204" pitchFamily="18" charset="0"/>
                      </a:rPr>
                      <m:t>=1+2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𝑖𝑘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000" dirty="0" smtClean="0"/>
                  <a:t>)</a:t>
                </a:r>
                <a:endParaRPr lang="it-IT" sz="30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194" y="5115051"/>
                <a:ext cx="5045612" cy="553998"/>
              </a:xfrm>
              <a:prstGeom prst="rect">
                <a:avLst/>
              </a:prstGeom>
              <a:blipFill rotWithShape="0">
                <a:blip r:embed="rId5"/>
                <a:stretch>
                  <a:fillRect l="-2778" t="-13187" r="-2415" b="-340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824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43" y="1581327"/>
            <a:ext cx="4362557" cy="351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43" y="1581327"/>
            <a:ext cx="4362557" cy="3511423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From data to the spectrum</a:t>
            </a:r>
            <a:endParaRPr lang="it-IT" sz="3600" dirty="0"/>
          </a:p>
        </p:txBody>
      </p:sp>
      <p:pic>
        <p:nvPicPr>
          <p:cNvPr id="9" name="pip_pm.pdf" descr="pip_pm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788" y="1859861"/>
            <a:ext cx="4192608" cy="295435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grpSp>
        <p:nvGrpSpPr>
          <p:cNvPr id="11" name="Group 10"/>
          <p:cNvGrpSpPr/>
          <p:nvPr/>
        </p:nvGrpSpPr>
        <p:grpSpPr>
          <a:xfrm>
            <a:off x="1779533" y="1948068"/>
            <a:ext cx="2437902" cy="1066209"/>
            <a:chOff x="1779533" y="1948068"/>
            <a:chExt cx="2437902" cy="1066209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1779533" y="2164701"/>
              <a:ext cx="543789" cy="1526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323322" y="19480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Wow!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00872" y="2416179"/>
              <a:ext cx="1116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Mmh...?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693934" y="2785511"/>
              <a:ext cx="406938" cy="22876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748153" y="1948068"/>
            <a:ext cx="2016470" cy="1711042"/>
            <a:chOff x="5748153" y="1948068"/>
            <a:chExt cx="2016470" cy="1711042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5748153" y="2164701"/>
              <a:ext cx="543789" cy="1526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291942" y="19480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Wow!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48060" y="2923037"/>
              <a:ext cx="11165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Mmh...?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6391469" y="3292369"/>
              <a:ext cx="256591" cy="366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1103715" y="2967705"/>
                <a:ext cx="9473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(770)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715" y="2967705"/>
                <a:ext cx="947311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2075048" y="3228927"/>
                <a:ext cx="10755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(1700)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048" y="3228927"/>
                <a:ext cx="107555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866081" y="5136068"/>
            <a:ext cx="741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The connection between data and resonances is not easy!</a:t>
            </a:r>
            <a:endParaRPr lang="it-IT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350426" y="5691877"/>
            <a:ext cx="8443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If you use unconstrained functions, you risk to get random results!</a:t>
            </a:r>
            <a:endParaRPr lang="it-IT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89" y="1712860"/>
            <a:ext cx="446599" cy="3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6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5" t="11652" r="15841" b="13696"/>
          <a:stretch/>
        </p:blipFill>
        <p:spPr>
          <a:xfrm>
            <a:off x="645164" y="1049482"/>
            <a:ext cx="7853671" cy="50239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4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1766576"/>
            <a:ext cx="8950036" cy="32526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87628" y="4110273"/>
            <a:ext cx="1086416" cy="27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662249" y="5066787"/>
            <a:ext cx="988337" cy="314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Hadroquarkonium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Amplitude analysis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C00FF"/>
                </a:solidFill>
              </a:rPr>
              <a:t>Properties,</a:t>
            </a:r>
          </a:p>
          <a:p>
            <a:pPr algn="ctr"/>
            <a:r>
              <a:rPr lang="it-IT" dirty="0" smtClean="0">
                <a:solidFill>
                  <a:srgbClr val="CC00FF"/>
                </a:solidFill>
              </a:rPr>
              <a:t>Model building</a:t>
            </a:r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2" r="9273"/>
          <a:stretch/>
        </p:blipFill>
        <p:spPr>
          <a:xfrm>
            <a:off x="82297" y="4894252"/>
            <a:ext cx="2176859" cy="1750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2341453" y="5421141"/>
            <a:ext cx="6726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</a:rPr>
              <a:t>With </a:t>
            </a:r>
            <a:r>
              <a:rPr lang="en-US" sz="2400" dirty="0">
                <a:solidFill>
                  <a:srgbClr val="FF0000"/>
                </a:solidFill>
              </a:rPr>
              <a:t>great </a:t>
            </a:r>
            <a:r>
              <a:rPr lang="en-US" sz="2400" dirty="0" smtClean="0">
                <a:solidFill>
                  <a:srgbClr val="FF0000"/>
                </a:solidFill>
              </a:rPr>
              <a:t>statistics comes </a:t>
            </a:r>
            <a:r>
              <a:rPr lang="en-US" sz="2400" dirty="0">
                <a:solidFill>
                  <a:srgbClr val="FF0000"/>
                </a:solidFill>
              </a:rPr>
              <a:t>great </a:t>
            </a:r>
            <a:r>
              <a:rPr lang="en-US" sz="2400" dirty="0" smtClean="0">
                <a:solidFill>
                  <a:srgbClr val="FF0000"/>
                </a:solidFill>
              </a:rPr>
              <a:t>responsibility!</a:t>
            </a:r>
          </a:p>
          <a:p>
            <a:pPr algn="r"/>
            <a:r>
              <a:rPr lang="en-US" sz="2200" b="1" dirty="0" smtClean="0"/>
              <a:t>Peter Parker, PhD</a:t>
            </a:r>
            <a:endParaRPr lang="it-IT" sz="2200" b="1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5680755" y="5232063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1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QCD has no solution. Don’t panic </a:t>
            </a:r>
            <a:r>
              <a:rPr lang="it-IT" sz="3600" dirty="0" smtClean="0"/>
              <a:t>(yet) /2</a:t>
            </a:r>
            <a:endParaRPr lang="it-IT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66938" y="1049482"/>
            <a:ext cx="85006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When you are desperate, look for </a:t>
            </a:r>
            <a:r>
              <a:rPr lang="it-IT" sz="2000" dirty="0" smtClean="0">
                <a:solidFill>
                  <a:srgbClr val="FF0000"/>
                </a:solidFill>
              </a:rPr>
              <a:t>symmetries</a:t>
            </a:r>
            <a:r>
              <a:rPr lang="it-IT" sz="2000" dirty="0" smtClean="0"/>
              <a:t>: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000" dirty="0" smtClean="0"/>
              <a:t>Symmetries are beautiful</a:t>
            </a:r>
            <a:br>
              <a:rPr lang="it-IT" sz="2000" dirty="0" smtClean="0"/>
            </a:br>
            <a:r>
              <a:rPr lang="it-IT" sz="2000" dirty="0" smtClean="0"/>
              <a:t>(and group theory is fun!)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000" dirty="0" smtClean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000" dirty="0" smtClean="0"/>
              <a:t>Symmetries constrain your results </a:t>
            </a:r>
            <a:r>
              <a:rPr lang="it-IT" sz="2000" dirty="0" smtClean="0">
                <a:solidFill>
                  <a:srgbClr val="FF0000"/>
                </a:solidFill>
              </a:rPr>
              <a:t>no matter how complicated your theory is 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587442"/>
            <a:ext cx="608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Luckily, strong interactions are the ones with most symmetries:</a:t>
            </a:r>
            <a:endParaRPr lang="it-IT" dirty="0"/>
          </a:p>
        </p:txBody>
      </p:sp>
      <p:sp>
        <p:nvSpPr>
          <p:cNvPr id="8" name="Rectangle 7"/>
          <p:cNvSpPr/>
          <p:nvPr/>
        </p:nvSpPr>
        <p:spPr>
          <a:xfrm>
            <a:off x="869699" y="3999459"/>
            <a:ext cx="63640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Under Parity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Under Charge Conjugation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Under Time reversal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Conserve Flavor (isospin, strangeness...)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Conserve electric charge and baryonic number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422786" y="5631391"/>
            <a:ext cx="8388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Moreover, there are some generic properties that any interaction has to satisfy</a:t>
            </a:r>
            <a:endParaRPr lang="it-IT" sz="20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4" y="1627289"/>
            <a:ext cx="1431415" cy="14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four forces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2" y="1049482"/>
            <a:ext cx="4000272" cy="24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28" y="1049482"/>
            <a:ext cx="4000272" cy="2420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8"/>
          <a:stretch/>
        </p:blipFill>
        <p:spPr>
          <a:xfrm>
            <a:off x="4686528" y="3702083"/>
            <a:ext cx="4000272" cy="2419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239162" y="3708786"/>
            <a:ext cx="4000272" cy="2412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4608" y="4551393"/>
                <a:ext cx="2662845" cy="1156792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∼1.4 </m:t>
                      </m:r>
                      <m:r>
                        <m:rPr>
                          <m:nor/>
                        </m:rPr>
                        <a:rPr lang="it-IT" sz="2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08" y="4551393"/>
                <a:ext cx="2662845" cy="115679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92504" y="4551393"/>
                <a:ext cx="2940805" cy="1156792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b="0" dirty="0" smtClean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∼2.5×</m:t>
                      </m:r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fm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04" y="4551393"/>
                <a:ext cx="2940805" cy="115679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737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</a:t>
            </a:r>
            <a:r>
              <a:rPr lang="it-IT" sz="3600" i="1" dirty="0" smtClean="0"/>
              <a:t>S</a:t>
            </a:r>
            <a:r>
              <a:rPr lang="it-IT" sz="3600" dirty="0" smtClean="0"/>
              <a:t>-Matrix principles</a:t>
            </a:r>
            <a:endParaRPr lang="it-IT" sz="3600" dirty="0"/>
          </a:p>
        </p:txBody>
      </p:sp>
      <p:sp>
        <p:nvSpPr>
          <p:cNvPr id="4" name="Rectangle 3"/>
          <p:cNvSpPr/>
          <p:nvPr/>
        </p:nvSpPr>
        <p:spPr>
          <a:xfrm>
            <a:off x="283408" y="1241873"/>
            <a:ext cx="8193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Future cannot change the </a:t>
            </a:r>
            <a:r>
              <a:rPr lang="it-IT" sz="2400" dirty="0" smtClean="0"/>
              <a:t>past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100%</a:t>
            </a:r>
            <a:r>
              <a:rPr lang="it-IT" sz="2400" dirty="0" smtClean="0"/>
              <a:t>, </a:t>
            </a:r>
            <a:r>
              <a:rPr lang="it-IT" sz="2400" dirty="0"/>
              <a:t>something will </a:t>
            </a:r>
            <a:r>
              <a:rPr lang="it-IT" sz="2400" dirty="0" smtClean="0"/>
              <a:t>happen</a:t>
            </a:r>
            <a:endParaRPr lang="it-IT" sz="240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The anti-particle is an anti-particle </a:t>
            </a:r>
            <a:br>
              <a:rPr lang="it-IT" sz="2400" dirty="0" smtClean="0"/>
            </a:br>
            <a:r>
              <a:rPr lang="it-IT" sz="2400" dirty="0" smtClean="0"/>
              <a:t>and not just a different particle</a:t>
            </a:r>
            <a:endParaRPr lang="it-IT" sz="2400" dirty="0" smtClean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25241" y="2819258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Sherlock Holmes, QFT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412" y="3133382"/>
            <a:ext cx="87894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Even though these </a:t>
            </a:r>
            <a:r>
              <a:rPr lang="it-IT" dirty="0" smtClean="0">
                <a:solidFill>
                  <a:srgbClr val="FF0000"/>
                </a:solidFill>
              </a:rPr>
              <a:t>look so obvious</a:t>
            </a:r>
            <a:r>
              <a:rPr lang="it-IT" dirty="0" smtClean="0"/>
              <a:t>, there is </a:t>
            </a:r>
            <a:r>
              <a:rPr lang="it-IT" dirty="0" smtClean="0">
                <a:solidFill>
                  <a:srgbClr val="FF0000"/>
                </a:solidFill>
              </a:rPr>
              <a:t>no amplitude</a:t>
            </a:r>
            <a:r>
              <a:rPr lang="it-IT" dirty="0" smtClean="0"/>
              <a:t> which is known to satisfy all these</a:t>
            </a:r>
            <a:br>
              <a:rPr lang="it-IT" dirty="0" smtClean="0"/>
            </a:br>
            <a:r>
              <a:rPr lang="it-IT" dirty="0" smtClean="0"/>
              <a:t>principles at the same time</a:t>
            </a:r>
          </a:p>
          <a:p>
            <a:endParaRPr lang="it-IT" dirty="0"/>
          </a:p>
          <a:p>
            <a:r>
              <a:rPr lang="it-IT" dirty="0" smtClean="0"/>
              <a:t>In the ‘60s, people tried to </a:t>
            </a:r>
            <a:r>
              <a:rPr lang="it-IT" dirty="0" smtClean="0">
                <a:solidFill>
                  <a:srgbClr val="0000FF"/>
                </a:solidFill>
              </a:rPr>
              <a:t>guess</a:t>
            </a:r>
            <a:r>
              <a:rPr lang="it-IT" dirty="0" smtClean="0"/>
              <a:t> how the real solution looks like, just by implementing </a:t>
            </a:r>
            <a:br>
              <a:rPr lang="it-IT" dirty="0" smtClean="0"/>
            </a:br>
            <a:r>
              <a:rPr lang="it-IT" dirty="0" smtClean="0"/>
              <a:t>these principles. </a:t>
            </a:r>
            <a:r>
              <a:rPr lang="it-IT" dirty="0" smtClean="0">
                <a:solidFill>
                  <a:srgbClr val="0000FF"/>
                </a:solidFill>
              </a:rPr>
              <a:t>It did not work. </a:t>
            </a:r>
            <a:r>
              <a:rPr lang="it-IT" dirty="0" smtClean="0"/>
              <a:t>Now we have</a:t>
            </a:r>
            <a:r>
              <a:rPr lang="it-IT" dirty="0" smtClean="0">
                <a:solidFill>
                  <a:srgbClr val="0000FF"/>
                </a:solidFill>
              </a:rPr>
              <a:t> QCD,</a:t>
            </a:r>
            <a:r>
              <a:rPr lang="it-IT" dirty="0" smtClean="0"/>
              <a:t> but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r>
              <a:rPr lang="it-IT" dirty="0" smtClean="0"/>
              <a:t>it</a:t>
            </a:r>
            <a:r>
              <a:rPr lang="it-IT" dirty="0" smtClean="0">
                <a:solidFill>
                  <a:srgbClr val="0000FF"/>
                </a:solidFill>
              </a:rPr>
              <a:t> doesn’t work either</a:t>
            </a:r>
          </a:p>
          <a:p>
            <a:endParaRPr lang="it-IT" dirty="0"/>
          </a:p>
          <a:p>
            <a:r>
              <a:rPr lang="it-IT" dirty="0" smtClean="0"/>
              <a:t>Imposing those in a clever way allow us to </a:t>
            </a:r>
            <a:r>
              <a:rPr lang="it-IT" dirty="0" smtClean="0">
                <a:solidFill>
                  <a:srgbClr val="FF0000"/>
                </a:solidFill>
              </a:rPr>
              <a:t>constrain</a:t>
            </a:r>
            <a:r>
              <a:rPr lang="it-IT" dirty="0" smtClean="0"/>
              <a:t> as much as possible the arbitrariness of</a:t>
            </a:r>
            <a:br>
              <a:rPr lang="it-IT" dirty="0" smtClean="0"/>
            </a:br>
            <a:r>
              <a:rPr lang="it-IT" dirty="0" smtClean="0"/>
              <a:t>choosing a model to </a:t>
            </a:r>
            <a:r>
              <a:rPr lang="it-IT" dirty="0" smtClean="0">
                <a:solidFill>
                  <a:srgbClr val="FF0000"/>
                </a:solidFill>
              </a:rPr>
              <a:t>extract physics from experiments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9749" y="5755830"/>
            <a:ext cx="7540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Parametrize your ignorance. Build a reasonable model. Fit data. Have fun.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7260" y="1243201"/>
            <a:ext cx="165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(analyticity)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9949" y="1605890"/>
            <a:ext cx="143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 smtClean="0">
                <a:solidFill>
                  <a:srgbClr val="FF0000"/>
                </a:solidFill>
              </a:rPr>
              <a:t>(unitarity)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68246" y="2332185"/>
            <a:ext cx="26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 smtClean="0">
                <a:solidFill>
                  <a:srgbClr val="FF0000"/>
                </a:solidFill>
              </a:rPr>
              <a:t>(crossing symmetry)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-Matrix principles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  <a:endParaRPr lang="it-IT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+ Lorentz, discrete &amp; global symmetries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405774" y="3812763"/>
            <a:ext cx="44958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/>
              <a:t>These are constraints the amplitudes have to satisfy, but do not fix the dynamics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it-IT" sz="2400" dirty="0" smtClean="0">
                <a:solidFill>
                  <a:srgbClr val="FF0000"/>
                </a:solidFill>
              </a:rPr>
              <a:t>Need for complex analysis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/>
          <p:cNvSpPr/>
          <p:nvPr/>
        </p:nvSpPr>
        <p:spPr>
          <a:xfrm>
            <a:off x="1774479" y="1045218"/>
            <a:ext cx="995881" cy="321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6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Analyticity &amp; Crossing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354" y="1170867"/>
            <a:ext cx="4163348" cy="2428720"/>
            <a:chOff x="4572000" y="1045218"/>
            <a:chExt cx="4163348" cy="2428720"/>
          </a:xfrm>
        </p:grpSpPr>
        <p:sp>
          <p:nvSpPr>
            <p:cNvPr id="6" name="Rectangle 5"/>
            <p:cNvSpPr/>
            <p:nvPr/>
          </p:nvSpPr>
          <p:spPr>
            <a:xfrm>
              <a:off x="4572000" y="1050604"/>
              <a:ext cx="4163348" cy="2423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94744" y="3062363"/>
              <a:ext cx="1488501" cy="397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  <a:endPara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572000" y="1045218"/>
              <a:ext cx="2163778" cy="204608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228702" y="1057650"/>
            <a:ext cx="47084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smtClean="0"/>
              <a:t>Complex analytic functions are extremely regular and smooth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smtClean="0"/>
              <a:t>If you know the function in a region, you can extend it in a unique way everywhere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smtClean="0"/>
              <a:t>Complex functions are characterized by its non-analyticities (poles and cuts)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531918" y="4364005"/>
            <a:ext cx="5612082" cy="1562100"/>
            <a:chOff x="65354" y="3906805"/>
            <a:chExt cx="5612082" cy="1562100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235198" y="3906805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804673" y="4200956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235198" y="5006817"/>
              <a:ext cx="569475" cy="4472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1610534" y="3906805"/>
              <a:ext cx="61245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610534" y="5006817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74025" y="4105584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25" y="4105584"/>
                  <a:ext cx="584367" cy="41663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5354" y="4859343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54" y="4859343"/>
                  <a:ext cx="584367" cy="4166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916761" y="4065833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6761" y="4065833"/>
                  <a:ext cx="612433" cy="41663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970496" y="4737261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0496" y="4737261"/>
                  <a:ext cx="612433" cy="41663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/>
            <p:cNvCxnSpPr/>
            <p:nvPr/>
          </p:nvCxnSpPr>
          <p:spPr>
            <a:xfrm>
              <a:off x="3329705" y="3921651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3899180" y="4215802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3329705" y="5021663"/>
              <a:ext cx="569475" cy="447242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705041" y="3921651"/>
              <a:ext cx="612455" cy="397558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705041" y="5021663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3168532" y="4120430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8532" y="4120430"/>
                  <a:ext cx="584367" cy="41663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3159861" y="4874189"/>
                  <a:ext cx="584368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9861" y="4874189"/>
                  <a:ext cx="584368" cy="41663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011268" y="4080679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1268" y="4080679"/>
                  <a:ext cx="612433" cy="416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065003" y="4752108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5003" y="4752108"/>
                  <a:ext cx="612433" cy="41663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TextBox 42"/>
          <p:cNvSpPr txBox="1"/>
          <p:nvPr/>
        </p:nvSpPr>
        <p:spPr>
          <a:xfrm>
            <a:off x="35997" y="4462760"/>
            <a:ext cx="3384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All these processes are not independent, </a:t>
            </a:r>
            <a:br>
              <a:rPr lang="it-IT" sz="2200" dirty="0" smtClean="0"/>
            </a:br>
            <a:r>
              <a:rPr lang="it-IT" sz="2200" dirty="0" smtClean="0"/>
              <a:t>but are described by the same amplitude</a:t>
            </a:r>
            <a:r>
              <a:rPr lang="it-IT" sz="2200" dirty="0" smtClean="0"/>
              <a:t>!</a:t>
            </a:r>
            <a:endParaRPr lang="it-IT" sz="2200" dirty="0" smtClean="0"/>
          </a:p>
        </p:txBody>
      </p:sp>
      <p:sp>
        <p:nvSpPr>
          <p:cNvPr id="44" name="TextBox 43"/>
          <p:cNvSpPr txBox="1"/>
          <p:nvPr/>
        </p:nvSpPr>
        <p:spPr>
          <a:xfrm>
            <a:off x="5592505" y="3863291"/>
            <a:ext cx="1409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</a:t>
            </a:r>
            <a:endParaRPr lang="it-IT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0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 smtClean="0"/>
                  <a:t>For the amplitude, this turns into </a:t>
                </a: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1493" t="-3297" b="-104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4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 smtClean="0"/>
                  <a:t>...</a:t>
                </a:r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6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165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8341" y="2973098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Branch cut!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3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sz="2200" dirty="0" smtClean="0"/>
              </a:p>
              <a:p>
                <a:endParaRPr lang="it-IT" sz="2200" dirty="0"/>
              </a:p>
              <a:p>
                <a:r>
                  <a:rPr lang="it-IT" sz="2200" dirty="0" smtClean="0"/>
                  <a:t>For the amplitude, this turns </a:t>
                </a:r>
                <a:r>
                  <a:rPr lang="it-IT" sz="2200" dirty="0" smtClean="0"/>
                  <a:t>into</a:t>
                </a:r>
                <a:endParaRPr lang="it-IT" sz="2400" dirty="0" smtClean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1493" t="-3297" b="-104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 smtClean="0"/>
                  <a:t>...</a:t>
                </a:r>
                <a:endParaRPr lang="it-IT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5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00702" y="3984857"/>
            <a:ext cx="4479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...but I can decide to get the negative solution</a:t>
            </a:r>
            <a:endParaRPr lang="it-IT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3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  <a:blipFill rotWithShape="0">
                <a:blip r:embed="rId12"/>
                <a:stretch>
                  <a:fillRect l="-165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678341" y="2973098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Branch cut!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782"/>
            <a:ext cx="9144000" cy="4770119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51094" y="1025118"/>
            <a:ext cx="5441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The two sheets are continuosly connected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6818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0" y="1482672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38" y="1482671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24344" y="1025118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42886" y="1025118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5918" y="5158271"/>
            <a:ext cx="67321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Finding resonances means writing an analytic amplitude, </a:t>
            </a:r>
            <a:br>
              <a:rPr lang="it-IT" sz="2200" dirty="0" smtClean="0"/>
            </a:br>
            <a:r>
              <a:rPr lang="it-IT" sz="2200" dirty="0" smtClean="0"/>
              <a:t>and hunting for its poles in the complex plane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415714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" y="1384041"/>
            <a:ext cx="6805531" cy="44717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3731" y="2464525"/>
            <a:ext cx="21740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host of </a:t>
            </a:r>
            <a:r>
              <a:rPr lang="it-IT" dirty="0" smtClean="0">
                <a:solidFill>
                  <a:srgbClr val="FF0000"/>
                </a:solidFill>
              </a:rPr>
              <a:t>unexpected resonances </a:t>
            </a:r>
            <a:r>
              <a:rPr lang="it-IT" dirty="0" smtClean="0"/>
              <a:t>have appeared</a:t>
            </a:r>
          </a:p>
          <a:p>
            <a:endParaRPr lang="it-IT" dirty="0"/>
          </a:p>
          <a:p>
            <a:r>
              <a:rPr lang="it-IT" dirty="0" smtClean="0"/>
              <a:t>decaying mostly into</a:t>
            </a:r>
            <a:br>
              <a:rPr lang="it-IT" dirty="0" smtClean="0"/>
            </a:br>
            <a:r>
              <a:rPr lang="it-IT" dirty="0" smtClean="0"/>
              <a:t>charmonium + light</a:t>
            </a:r>
            <a:br>
              <a:rPr lang="it-IT" dirty="0" smtClean="0"/>
            </a:br>
            <a:endParaRPr lang="it-IT" dirty="0" smtClean="0"/>
          </a:p>
          <a:p>
            <a:r>
              <a:rPr lang="it-IT" dirty="0" smtClean="0">
                <a:solidFill>
                  <a:srgbClr val="0000FF"/>
                </a:solidFill>
              </a:rPr>
              <a:t>Hardly reconciled </a:t>
            </a:r>
            <a:r>
              <a:rPr lang="it-IT" dirty="0" smtClean="0"/>
              <a:t>with usual charmonium interpretation</a:t>
            </a:r>
            <a:endParaRPr 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Exotic landscape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0965" y="978735"/>
            <a:ext cx="565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Esposito, AP, Polosa, Phys.Rept. 668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0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35885"/>
            <a:ext cx="9127378" cy="236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One can test different parametrizations of the amplitude, which correspond to</a:t>
            </a:r>
            <a:br>
              <a:rPr lang="it-IT" dirty="0" smtClean="0"/>
            </a:br>
            <a:r>
              <a:rPr lang="it-IT" dirty="0" smtClean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" y="5852640"/>
            <a:ext cx="278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Szczepaniak, PLB747, 410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1832" y="4712736"/>
            <a:ext cx="2048005" cy="1101598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78" b="-7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951" r="-9756" b="-8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7317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42" r="-16129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62" t="-4000" r="-40476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36178" y="3993089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Triangle rescattering,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logarithmic branching point</a:t>
            </a:r>
            <a:endParaRPr lang="it-IT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81870" y="4448781"/>
            <a:ext cx="1764070" cy="1055012"/>
            <a:chOff x="3791831" y="4268181"/>
            <a:chExt cx="1764070" cy="1055012"/>
          </a:xfrm>
        </p:grpSpPr>
        <p:sp>
          <p:nvSpPr>
            <p:cNvPr id="30" name="Ovale 33"/>
            <p:cNvSpPr/>
            <p:nvPr/>
          </p:nvSpPr>
          <p:spPr>
            <a:xfrm rot="683251">
              <a:off x="3791831" y="4268181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uppo 5"/>
            <p:cNvGrpSpPr/>
            <p:nvPr/>
          </p:nvGrpSpPr>
          <p:grpSpPr>
            <a:xfrm>
              <a:off x="3900021" y="4526439"/>
              <a:ext cx="792643" cy="496596"/>
              <a:chOff x="397037" y="2317619"/>
              <a:chExt cx="892884" cy="559397"/>
            </a:xfrm>
          </p:grpSpPr>
          <p:sp>
            <p:nvSpPr>
              <p:cNvPr id="3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8"/>
            <p:cNvGrpSpPr/>
            <p:nvPr/>
          </p:nvGrpSpPr>
          <p:grpSpPr>
            <a:xfrm>
              <a:off x="4679773" y="4579026"/>
              <a:ext cx="792643" cy="496596"/>
              <a:chOff x="2165075" y="2492259"/>
              <a:chExt cx="892884" cy="559397"/>
            </a:xfrm>
          </p:grpSpPr>
          <p:sp>
            <p:nvSpPr>
              <p:cNvPr id="42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920322" y="4483510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74377" y="3962253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(anti)bound state,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(«molecule»)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05832" y="4001323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Resonance,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(«compact state»)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C00000"/>
                </a:solidFill>
              </a:rPr>
              <a:t>Tornqvist, </a:t>
            </a:r>
            <a:r>
              <a:rPr lang="it-IT" sz="1600" dirty="0">
                <a:solidFill>
                  <a:srgbClr val="C00000"/>
                </a:solidFill>
              </a:rPr>
              <a:t>Z.Phys. </a:t>
            </a:r>
            <a:r>
              <a:rPr lang="it-IT" sz="1600" dirty="0" smtClean="0">
                <a:solidFill>
                  <a:srgbClr val="C00000"/>
                </a:solidFill>
              </a:rPr>
              <a:t>C61, 525</a:t>
            </a:r>
            <a:endParaRPr lang="it-IT" sz="1600" dirty="0">
              <a:solidFill>
                <a:srgbClr val="C00000"/>
              </a:solidFill>
            </a:endParaRPr>
          </a:p>
          <a:p>
            <a:r>
              <a:rPr lang="it-IT" sz="1600" dirty="0" smtClean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Hanhart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 PRL111, 132003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Maiani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Faccini </a:t>
            </a:r>
            <a:r>
              <a:rPr lang="it-IT" sz="1600" i="1" dirty="0" smtClean="0">
                <a:solidFill>
                  <a:srgbClr val="C00000"/>
                </a:solidFill>
              </a:rPr>
              <a:t>et </a:t>
            </a:r>
            <a:r>
              <a:rPr lang="it-IT" sz="1600" i="1" dirty="0">
                <a:solidFill>
                  <a:srgbClr val="C00000"/>
                </a:solidFill>
              </a:rPr>
              <a:t>al.</a:t>
            </a:r>
            <a:r>
              <a:rPr lang="it-IT" sz="1600" dirty="0" smtClean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Esposito </a:t>
            </a:r>
            <a:r>
              <a:rPr lang="it-IT" sz="1600" i="1" dirty="0" smtClean="0">
                <a:solidFill>
                  <a:srgbClr val="C00000"/>
                </a:solidFill>
              </a:rPr>
              <a:t>et al.,</a:t>
            </a:r>
            <a:r>
              <a:rPr lang="it-IT" sz="1600" dirty="0" smtClean="0">
                <a:solidFill>
                  <a:srgbClr val="C00000"/>
                </a:solidFill>
              </a:rPr>
              <a:t> Phys.Rept. 668</a:t>
            </a:r>
            <a:endParaRPr lang="it-IT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280765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58" y="1735953"/>
            <a:ext cx="1711614" cy="1450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5" y="1635885"/>
            <a:ext cx="1711614" cy="1469861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3871750" y="2303191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/>
              <p:cNvSpPr txBox="1"/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blipFill rotWithShape="0">
                <a:blip r:embed="rId13"/>
                <a:stretch>
                  <a:fillRect r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/>
          <p:nvPr/>
        </p:nvCxnSpPr>
        <p:spPr>
          <a:xfrm flipV="1">
            <a:off x="2421871" y="3293151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/>
              <p:cNvSpPr txBox="1"/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blipFill rotWithShape="0">
                <a:blip r:embed="rId14"/>
                <a:stretch>
                  <a:fillRect r="-1266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929005" y="3120990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/>
              <p:cNvSpPr txBox="1"/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blipFill rotWithShape="0">
                <a:blip r:embed="rId15"/>
                <a:stretch>
                  <a:fillRect r="-12299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7" name="TextBox 66"/>
              <p:cNvSpPr txBox="1"/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blipFill rotWithShape="0">
                <a:blip r:embed="rId16"/>
                <a:stretch>
                  <a:fillRect r="-9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5781697" y="3051173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79142" y="3137613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/>
              <p:cNvSpPr txBox="1"/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blipFill rotWithShape="0">
                <a:blip r:embed="rId17"/>
                <a:stretch>
                  <a:fillRect r="-31333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918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</a:t>
            </a:r>
            <a:r>
              <a:rPr lang="it-IT" sz="3600" dirty="0" smtClean="0"/>
              <a:t>strong force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4997774" y="1147422"/>
            <a:ext cx="4000272" cy="2412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49299"/>
            <a:ext cx="4721291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It binds protons and neutrons inside nuclei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It is relevant at short distances only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Particles interacting via the strong force are called </a:t>
            </a:r>
            <a:r>
              <a:rPr lang="it-IT" sz="1900" dirty="0" smtClean="0">
                <a:solidFill>
                  <a:srgbClr val="FF0000"/>
                </a:solidFill>
              </a:rPr>
              <a:t>hadrons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Hadrons are composite objects,</a:t>
            </a:r>
            <a:br>
              <a:rPr lang="it-IT" sz="1900" dirty="0" smtClean="0"/>
            </a:br>
            <a:r>
              <a:rPr lang="it-IT" sz="1900" dirty="0" smtClean="0"/>
              <a:t>formed by </a:t>
            </a:r>
            <a:r>
              <a:rPr lang="it-IT" sz="1900" dirty="0" smtClean="0">
                <a:solidFill>
                  <a:srgbClr val="FF0000"/>
                </a:solidFill>
              </a:rPr>
              <a:t>quarks</a:t>
            </a:r>
            <a:r>
              <a:rPr lang="it-IT" sz="1900" dirty="0" smtClean="0"/>
              <a:t>, and bound by </a:t>
            </a:r>
            <a:r>
              <a:rPr lang="it-IT" sz="1900" dirty="0" smtClean="0">
                <a:solidFill>
                  <a:srgbClr val="FF0000"/>
                </a:solidFill>
              </a:rPr>
              <a:t>gluons</a:t>
            </a:r>
            <a:r>
              <a:rPr lang="it-IT" sz="1900" dirty="0" smtClean="0"/>
              <a:t/>
            </a:r>
            <a:br>
              <a:rPr lang="it-IT" sz="1900" dirty="0" smtClean="0"/>
            </a:br>
            <a:r>
              <a:rPr lang="it-IT" sz="1900" dirty="0" smtClean="0"/>
              <a:t>(the mediators of the strong force)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8333" r="11750" b="43666"/>
          <a:stretch/>
        </p:blipFill>
        <p:spPr>
          <a:xfrm>
            <a:off x="204459" y="4178641"/>
            <a:ext cx="4625364" cy="1853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7509" y="4176608"/>
            <a:ext cx="3271378" cy="17779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97774" y="4031490"/>
            <a:ext cx="423797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/>
              <a:t>Quarks cannot be isolated (</a:t>
            </a:r>
            <a:r>
              <a:rPr lang="it-IT" sz="1900" dirty="0" smtClean="0">
                <a:solidFill>
                  <a:srgbClr val="FF0000"/>
                </a:solidFill>
              </a:rPr>
              <a:t>confinement</a:t>
            </a:r>
            <a:r>
              <a:rPr lang="it-IT" sz="1900" dirty="0" smtClean="0"/>
              <a:t>)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 smtClean="0">
                <a:solidFill>
                  <a:srgbClr val="FF0000"/>
                </a:solidFill>
              </a:rPr>
              <a:t>Strong</a:t>
            </a:r>
            <a:r>
              <a:rPr lang="it-IT" sz="1900" dirty="0" smtClean="0"/>
              <a:t> means </a:t>
            </a:r>
            <a:r>
              <a:rPr lang="it-IT" sz="1900" dirty="0" smtClean="0">
                <a:solidFill>
                  <a:srgbClr val="FF0000"/>
                </a:solidFill>
              </a:rPr>
              <a:t>strong</a:t>
            </a:r>
            <a:r>
              <a:rPr lang="it-IT" sz="1900" dirty="0" smtClean="0"/>
              <a:t>:</a:t>
            </a:r>
            <a:br>
              <a:rPr lang="it-IT" sz="1900" dirty="0" smtClean="0"/>
            </a:br>
            <a:r>
              <a:rPr lang="it-IT" sz="1900" dirty="0" smtClean="0"/>
              <a:t>the force between two quarks in a hadron is roughly the same as the weight of a truck</a:t>
            </a:r>
            <a:endParaRPr lang="it-IT" sz="1900" dirty="0"/>
          </a:p>
        </p:txBody>
      </p:sp>
    </p:spTree>
    <p:extLst>
      <p:ext uri="{BB962C8B-B14F-4D97-AF65-F5344CB8AC3E}">
        <p14:creationId xmlns:p14="http://schemas.microsoft.com/office/powerpoint/2010/main" val="705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9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1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70855" y="5705112"/>
            <a:ext cx="60022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Not conclusive at this </a:t>
            </a:r>
            <a:r>
              <a:rPr lang="it-IT" dirty="0" smtClean="0">
                <a:solidFill>
                  <a:srgbClr val="FF0000"/>
                </a:solidFill>
              </a:rPr>
              <a:t>stage, call for new data!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69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Another example: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(1600)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34425" y="1432330"/>
            <a:ext cx="9075150" cy="4097720"/>
            <a:chOff x="70950" y="1480346"/>
            <a:chExt cx="9075150" cy="409772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000" y="1480346"/>
              <a:ext cx="3024000" cy="20488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0" y="1504738"/>
              <a:ext cx="3024000" cy="204884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000" y="3529220"/>
              <a:ext cx="3024000" cy="20488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100" y="1480346"/>
              <a:ext cx="3024000" cy="204884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50" y="3529220"/>
              <a:ext cx="3024000" cy="204884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100" y="3529220"/>
              <a:ext cx="3024000" cy="2048846"/>
            </a:xfrm>
            <a:prstGeom prst="rect">
              <a:avLst/>
            </a:prstGeom>
          </p:spPr>
        </p:pic>
      </p:grp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67951" y="5726391"/>
                <a:ext cx="60512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Two displaced peak appear 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. Is it the same state?</a:t>
                </a:r>
                <a:endParaRPr lang="it-IT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51" y="5726391"/>
                <a:ext cx="6051208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907" t="-8197" r="-202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V="1">
            <a:off x="2052735" y="4724060"/>
            <a:ext cx="121298" cy="10366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22514" y="2962874"/>
            <a:ext cx="877078" cy="27635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49105" y="1095459"/>
            <a:ext cx="2894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A. Rodas, AP et al., to appear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609511" y="3975300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11" y="3975300"/>
                <a:ext cx="1278170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682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Bootstrap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3600" i="1">
                        <a:latin typeface="Cambria Math" panose="02040503050406030204" pitchFamily="18" charset="0"/>
                      </a:rPr>
                      <m:t>(1600)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6093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093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7081" y="4962490"/>
            <a:ext cx="6629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Two stable isolated poles are indentifiable in the </a:t>
            </a:r>
            <a:r>
              <a:rPr lang="it-IT" sz="2200" i="1" dirty="0" smtClean="0"/>
              <a:t>D</a:t>
            </a:r>
            <a:r>
              <a:rPr lang="it-IT" sz="2200" dirty="0" smtClean="0"/>
              <a:t>-wave</a:t>
            </a:r>
            <a:br>
              <a:rPr lang="it-IT" sz="2200" dirty="0" smtClean="0"/>
            </a:br>
            <a:r>
              <a:rPr lang="it-IT" sz="2200" dirty="0" smtClean="0"/>
              <a:t>Only one is stable in the </a:t>
            </a:r>
            <a:r>
              <a:rPr lang="it-IT" sz="2200" i="1" dirty="0" smtClean="0"/>
              <a:t>P</a:t>
            </a:r>
            <a:r>
              <a:rPr lang="it-IT" sz="2200" dirty="0" smtClean="0"/>
              <a:t>-wave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46889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Final </a:t>
                </a:r>
                <a:r>
                  <a:rPr lang="it-IT" sz="3600" dirty="0" smtClean="0"/>
                  <a:t>results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3600" i="1">
                        <a:latin typeface="Cambria Math" panose="02040503050406030204" pitchFamily="18" charset="0"/>
                      </a:rPr>
                      <m:t>(1600)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6612" y="4619426"/>
            <a:ext cx="5187820" cy="1215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3" t="61502" r="-758" b="-628"/>
          <a:stretch/>
        </p:blipFill>
        <p:spPr>
          <a:xfrm>
            <a:off x="251926" y="4682054"/>
            <a:ext cx="5029200" cy="10803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7750" y="4926563"/>
            <a:ext cx="346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That’s the most rigorous extraction</a:t>
            </a:r>
            <a:br>
              <a:rPr lang="it-IT" dirty="0" smtClean="0"/>
            </a:br>
            <a:r>
              <a:rPr lang="it-IT" dirty="0" smtClean="0"/>
              <a:t>of an exotic meson available so far!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21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" y="4824022"/>
            <a:ext cx="5140248" cy="15746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" y="1384042"/>
            <a:ext cx="5235238" cy="34399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Have fun!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4524" y="4337571"/>
            <a:ext cx="3902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Esposito, AP, Polosa, Phys.Rept. 668</a:t>
            </a:r>
          </a:p>
        </p:txBody>
      </p:sp>
      <p:grpSp>
        <p:nvGrpSpPr>
          <p:cNvPr id="11" name="Group 312"/>
          <p:cNvGrpSpPr/>
          <p:nvPr/>
        </p:nvGrpSpPr>
        <p:grpSpPr>
          <a:xfrm>
            <a:off x="5481917" y="660582"/>
            <a:ext cx="3517228" cy="2385244"/>
            <a:chOff x="0" y="0"/>
            <a:chExt cx="1884978" cy="1278318"/>
          </a:xfrm>
        </p:grpSpPr>
        <p:pic>
          <p:nvPicPr>
            <p:cNvPr id="12" name="unknow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884979" cy="1278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Shape 308"/>
            <p:cNvSpPr/>
            <p:nvPr/>
          </p:nvSpPr>
          <p:spPr>
            <a:xfrm>
              <a:off x="1297665" y="216210"/>
              <a:ext cx="268502" cy="1921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/>
                <a:t>Pole</a:t>
              </a:r>
            </a:p>
          </p:txBody>
        </p:sp>
        <p:sp>
          <p:nvSpPr>
            <p:cNvPr id="14" name="Shape 309"/>
            <p:cNvSpPr/>
            <p:nvPr/>
          </p:nvSpPr>
          <p:spPr>
            <a:xfrm>
              <a:off x="1235096" y="319495"/>
              <a:ext cx="386776" cy="192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 dirty="0"/>
                <a:t>Triangle</a:t>
              </a:r>
            </a:p>
          </p:txBody>
        </p:sp>
        <p:sp>
          <p:nvSpPr>
            <p:cNvPr id="15" name="Shape 310"/>
            <p:cNvSpPr/>
            <p:nvPr/>
          </p:nvSpPr>
          <p:spPr>
            <a:xfrm>
              <a:off x="1595778" y="312304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FEDF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sp>
          <p:nvSpPr>
            <p:cNvPr id="16" name="Shape 311"/>
            <p:cNvSpPr/>
            <p:nvPr/>
          </p:nvSpPr>
          <p:spPr>
            <a:xfrm>
              <a:off x="1595778" y="415588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ADC1F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659" y="719112"/>
            <a:ext cx="1587012" cy="10752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30501" y="403314"/>
            <a:ext cx="26537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AP et al., Phys.Lett. B772, 200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23" y="3253081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Rectangle 17"/>
          <p:cNvSpPr/>
          <p:nvPr/>
        </p:nvSpPr>
        <p:spPr>
          <a:xfrm>
            <a:off x="3857730" y="4971919"/>
            <a:ext cx="2519985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Jackura, AP et al., PLB779, 464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20" name="Screen Shot 2018-04-17 at 9.16.44 PM.png"/>
          <p:cNvPicPr>
            <a:picLocks noChangeAspect="1"/>
          </p:cNvPicPr>
          <p:nvPr/>
        </p:nvPicPr>
        <p:blipFill>
          <a:blip r:embed="rId8">
            <a:extLst/>
          </a:blip>
          <a:srcRect l="7779" t="7815" r="4486" b="4786"/>
          <a:stretch>
            <a:fillRect/>
          </a:stretch>
        </p:blipFill>
        <p:spPr>
          <a:xfrm>
            <a:off x="5506637" y="1794358"/>
            <a:ext cx="1008200" cy="87640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2" name="eta_pi_amp_v3.pdf"/>
          <p:cNvPicPr>
            <a:picLocks noChangeAspect="1"/>
          </p:cNvPicPr>
          <p:nvPr/>
        </p:nvPicPr>
        <p:blipFill>
          <a:blip r:embed="rId9">
            <a:extLst/>
          </a:blip>
          <a:srcRect t="7045" r="10949" b="17664"/>
          <a:stretch>
            <a:fillRect/>
          </a:stretch>
        </p:blipFill>
        <p:spPr>
          <a:xfrm>
            <a:off x="7418449" y="4853298"/>
            <a:ext cx="1499058" cy="8865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433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Epilogue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490" y="1511929"/>
            <a:ext cx="7701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Why do we care about hadron spectroscopy?</a:t>
            </a:r>
            <a:endParaRPr lang="it-IT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2471" y="2324185"/>
            <a:ext cx="88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Because it allows us to understand </a:t>
            </a:r>
            <a:r>
              <a:rPr lang="it-IT" sz="2400" dirty="0" smtClean="0">
                <a:solidFill>
                  <a:srgbClr val="FF0000"/>
                </a:solidFill>
              </a:rPr>
              <a:t>how the QCD degrees of freedom manifest in nature</a:t>
            </a:r>
            <a:r>
              <a:rPr lang="it-IT" sz="2400" dirty="0" smtClean="0"/>
              <a:t>. The role of models is crucial</a:t>
            </a:r>
            <a:endParaRPr lang="it-IT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22471" y="3216737"/>
                <a:ext cx="8843072" cy="1230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Because we need a better understanding of hadron amplitudes if we want to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reduce the «hadronic uncertainties» </a:t>
                </a:r>
                <a:r>
                  <a:rPr lang="it-IT" sz="2400" dirty="0" smtClean="0"/>
                  <a:t>in precision physics (e.g.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it-IT" sz="2400" dirty="0" smtClean="0"/>
                  <a:t> EDM,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it-IT" sz="2400" dirty="0" smtClean="0"/>
                  <a:t>, CPV in hadronic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 smtClean="0"/>
                  <a:t> decays...)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71" y="3216737"/>
                <a:ext cx="8843072" cy="1230080"/>
              </a:xfrm>
              <a:prstGeom prst="rect">
                <a:avLst/>
              </a:prstGeom>
              <a:blipFill rotWithShape="0">
                <a:blip r:embed="rId3"/>
                <a:stretch>
                  <a:fillRect l="-1861" t="-17413" b="-89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2470" y="4471192"/>
            <a:ext cx="8536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(the honest answer would be «</a:t>
            </a:r>
            <a:r>
              <a:rPr lang="it-IT" sz="2400" dirty="0">
                <a:solidFill>
                  <a:srgbClr val="FF0000"/>
                </a:solidFill>
              </a:rPr>
              <a:t>because we are nerds 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and we like it</a:t>
            </a:r>
            <a:r>
              <a:rPr lang="it-IT" sz="2400" dirty="0"/>
              <a:t>», but we cannot reply like this to funding agencies)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Thank you!</a:t>
            </a: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215079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Backup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Hydrogen vs. Hadron Spectrum</a:t>
            </a:r>
            <a:endParaRPr lang="it-IT" sz="3600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" y="1304928"/>
            <a:ext cx="3726717" cy="26139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959" y="1304927"/>
            <a:ext cx="5080379" cy="2572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895" y="4422710"/>
            <a:ext cx="3400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If you solve the spectrum of</a:t>
            </a:r>
            <a:br>
              <a:rPr lang="it-IT" dirty="0" smtClean="0"/>
            </a:br>
            <a:r>
              <a:rPr lang="it-IT" dirty="0" smtClean="0"/>
              <a:t>the Hydrogen atom,</a:t>
            </a:r>
            <a:br>
              <a:rPr lang="it-IT" dirty="0" smtClean="0"/>
            </a:br>
            <a:r>
              <a:rPr lang="it-IT" dirty="0" smtClean="0"/>
              <a:t>you pass Quantum Mechanics 101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9435" y="4422710"/>
            <a:ext cx="4761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If you solve the strong interaction spectrum</a:t>
            </a:r>
            <a:br>
              <a:rPr lang="it-IT" dirty="0" smtClean="0"/>
            </a:br>
            <a:r>
              <a:rPr lang="it-IT" dirty="0" smtClean="0"/>
              <a:t>you win a Nobel Prize, the Clay Millennium Prize,</a:t>
            </a:r>
            <a:br>
              <a:rPr lang="it-IT" dirty="0" smtClean="0"/>
            </a:br>
            <a:r>
              <a:rPr lang="it-IT" dirty="0" smtClean="0"/>
              <a:t>etc. etc. etc...</a:t>
            </a:r>
          </a:p>
        </p:txBody>
      </p:sp>
    </p:spTree>
    <p:extLst>
      <p:ext uri="{BB962C8B-B14F-4D97-AF65-F5344CB8AC3E}">
        <p14:creationId xmlns:p14="http://schemas.microsoft.com/office/powerpoint/2010/main" val="28114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we probe the forces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40" y="1156335"/>
            <a:ext cx="6269720" cy="3025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41" y="4333813"/>
            <a:ext cx="90207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We </a:t>
            </a:r>
            <a:r>
              <a:rPr lang="it-IT" sz="2200" dirty="0" smtClean="0">
                <a:solidFill>
                  <a:srgbClr val="FF0000"/>
                </a:solidFill>
              </a:rPr>
              <a:t>smash particles against each other</a:t>
            </a:r>
            <a:r>
              <a:rPr lang="it-IT" sz="2200" dirty="0" smtClean="0"/>
              <a:t>, the best way of creating new particles</a:t>
            </a:r>
          </a:p>
          <a:p>
            <a:r>
              <a:rPr lang="it-IT" sz="2200" dirty="0" smtClean="0"/>
              <a:t>It’s like if in a car accident, the pieces of the collision would create </a:t>
            </a:r>
            <a:br>
              <a:rPr lang="it-IT" sz="2200" dirty="0" smtClean="0"/>
            </a:br>
            <a:r>
              <a:rPr lang="it-IT" sz="2200" dirty="0" smtClean="0"/>
              <a:t>new fancy, expensive cars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8163" y="5685795"/>
            <a:ext cx="61676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(Do not try with your car. Believe me, it’s a bad idea</a:t>
            </a:r>
            <a:r>
              <a:rPr lang="it-IT" sz="2200" dirty="0" smtClean="0">
                <a:solidFill>
                  <a:srgbClr val="FF0000"/>
                </a:solidFill>
              </a:rPr>
              <a:t>)</a:t>
            </a:r>
            <a:endParaRPr lang="it-IT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we probe the forces at CERN</a:t>
            </a:r>
            <a:endParaRPr lang="it-IT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6"/>
          <a:stretch/>
        </p:blipFill>
        <p:spPr>
          <a:xfrm>
            <a:off x="555231" y="1181100"/>
            <a:ext cx="3581400" cy="4893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4" b="1666"/>
          <a:stretch/>
        </p:blipFill>
        <p:spPr>
          <a:xfrm>
            <a:off x="4648200" y="1181100"/>
            <a:ext cx="3581400" cy="413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8575" y="3648076"/>
            <a:ext cx="257175" cy="10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LHC collides protons at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13 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(kinetic energy of a mosquito)</a:t>
                </a:r>
                <a:endParaRPr lang="it-IT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blipFill rotWithShape="0">
                <a:blip r:embed="rId3"/>
                <a:stretch>
                  <a:fillRect l="-2138" t="-4724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5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How we probe the forces at JLab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098400"/>
            <a:ext cx="7820025" cy="521335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3333750" y="2266950"/>
            <a:ext cx="1543050" cy="1485900"/>
          </a:xfrm>
          <a:custGeom>
            <a:avLst/>
            <a:gdLst>
              <a:gd name="connsiteX0" fmla="*/ 0 w 1543050"/>
              <a:gd name="connsiteY0" fmla="*/ 1381125 h 1485900"/>
              <a:gd name="connsiteX1" fmla="*/ 457200 w 1543050"/>
              <a:gd name="connsiteY1" fmla="*/ 104775 h 1485900"/>
              <a:gd name="connsiteX2" fmla="*/ 581025 w 1543050"/>
              <a:gd name="connsiteY2" fmla="*/ 38100 h 1485900"/>
              <a:gd name="connsiteX3" fmla="*/ 619125 w 1543050"/>
              <a:gd name="connsiteY3" fmla="*/ 19050 h 1485900"/>
              <a:gd name="connsiteX4" fmla="*/ 723900 w 1543050"/>
              <a:gd name="connsiteY4" fmla="*/ 0 h 1485900"/>
              <a:gd name="connsiteX5" fmla="*/ 857250 w 1543050"/>
              <a:gd name="connsiteY5" fmla="*/ 9525 h 1485900"/>
              <a:gd name="connsiteX6" fmla="*/ 942975 w 1543050"/>
              <a:gd name="connsiteY6" fmla="*/ 76200 h 1485900"/>
              <a:gd name="connsiteX7" fmla="*/ 981075 w 1543050"/>
              <a:gd name="connsiteY7" fmla="*/ 95250 h 1485900"/>
              <a:gd name="connsiteX8" fmla="*/ 1000125 w 1543050"/>
              <a:gd name="connsiteY8" fmla="*/ 123825 h 1485900"/>
              <a:gd name="connsiteX9" fmla="*/ 1028700 w 1543050"/>
              <a:gd name="connsiteY9" fmla="*/ 133350 h 1485900"/>
              <a:gd name="connsiteX10" fmla="*/ 1038225 w 1543050"/>
              <a:gd name="connsiteY10" fmla="*/ 200025 h 1485900"/>
              <a:gd name="connsiteX11" fmla="*/ 1543050 w 1543050"/>
              <a:gd name="connsiteY11" fmla="*/ 1304925 h 1485900"/>
              <a:gd name="connsiteX12" fmla="*/ 1381125 w 1543050"/>
              <a:gd name="connsiteY12" fmla="*/ 1323975 h 1485900"/>
              <a:gd name="connsiteX13" fmla="*/ 1352550 w 1543050"/>
              <a:gd name="connsiteY13" fmla="*/ 1333500 h 1485900"/>
              <a:gd name="connsiteX14" fmla="*/ 1257300 w 1543050"/>
              <a:gd name="connsiteY14" fmla="*/ 1352550 h 1485900"/>
              <a:gd name="connsiteX15" fmla="*/ 1219200 w 1543050"/>
              <a:gd name="connsiteY15" fmla="*/ 1362075 h 1485900"/>
              <a:gd name="connsiteX16" fmla="*/ 1190625 w 1543050"/>
              <a:gd name="connsiteY16" fmla="*/ 1371600 h 1485900"/>
              <a:gd name="connsiteX17" fmla="*/ 1143000 w 1543050"/>
              <a:gd name="connsiteY17" fmla="*/ 1381125 h 1485900"/>
              <a:gd name="connsiteX18" fmla="*/ 1114425 w 1543050"/>
              <a:gd name="connsiteY18" fmla="*/ 1390650 h 1485900"/>
              <a:gd name="connsiteX19" fmla="*/ 1076325 w 1543050"/>
              <a:gd name="connsiteY19" fmla="*/ 1400175 h 1485900"/>
              <a:gd name="connsiteX20" fmla="*/ 1000125 w 1543050"/>
              <a:gd name="connsiteY20" fmla="*/ 1438275 h 1485900"/>
              <a:gd name="connsiteX21" fmla="*/ 971550 w 1543050"/>
              <a:gd name="connsiteY21" fmla="*/ 1447800 h 1485900"/>
              <a:gd name="connsiteX22" fmla="*/ 904875 w 1543050"/>
              <a:gd name="connsiteY22" fmla="*/ 1476375 h 1485900"/>
              <a:gd name="connsiteX23" fmla="*/ 714375 w 1543050"/>
              <a:gd name="connsiteY23" fmla="*/ 1485900 h 1485900"/>
              <a:gd name="connsiteX24" fmla="*/ 142875 w 1543050"/>
              <a:gd name="connsiteY24" fmla="*/ 1476375 h 1485900"/>
              <a:gd name="connsiteX25" fmla="*/ 133350 w 1543050"/>
              <a:gd name="connsiteY25" fmla="*/ 1447800 h 1485900"/>
              <a:gd name="connsiteX26" fmla="*/ 114300 w 1543050"/>
              <a:gd name="connsiteY26" fmla="*/ 1371600 h 1485900"/>
              <a:gd name="connsiteX27" fmla="*/ 95250 w 1543050"/>
              <a:gd name="connsiteY27" fmla="*/ 1143000 h 1485900"/>
              <a:gd name="connsiteX28" fmla="*/ 95250 w 1543050"/>
              <a:gd name="connsiteY28" fmla="*/ 11430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43050" h="1485900">
                <a:moveTo>
                  <a:pt x="0" y="1381125"/>
                </a:moveTo>
                <a:lnTo>
                  <a:pt x="457200" y="104775"/>
                </a:lnTo>
                <a:cubicBezTo>
                  <a:pt x="580429" y="27757"/>
                  <a:pt x="487021" y="79880"/>
                  <a:pt x="581025" y="38100"/>
                </a:cubicBezTo>
                <a:cubicBezTo>
                  <a:pt x="594000" y="32333"/>
                  <a:pt x="605405" y="22709"/>
                  <a:pt x="619125" y="19050"/>
                </a:cubicBezTo>
                <a:cubicBezTo>
                  <a:pt x="653424" y="9904"/>
                  <a:pt x="688975" y="6350"/>
                  <a:pt x="723900" y="0"/>
                </a:cubicBezTo>
                <a:cubicBezTo>
                  <a:pt x="768350" y="3175"/>
                  <a:pt x="814017" y="-1283"/>
                  <a:pt x="857250" y="9525"/>
                </a:cubicBezTo>
                <a:cubicBezTo>
                  <a:pt x="911083" y="22983"/>
                  <a:pt x="906757" y="50330"/>
                  <a:pt x="942975" y="76200"/>
                </a:cubicBezTo>
                <a:cubicBezTo>
                  <a:pt x="954529" y="84453"/>
                  <a:pt x="968375" y="88900"/>
                  <a:pt x="981075" y="95250"/>
                </a:cubicBezTo>
                <a:cubicBezTo>
                  <a:pt x="987425" y="104775"/>
                  <a:pt x="991186" y="116674"/>
                  <a:pt x="1000125" y="123825"/>
                </a:cubicBezTo>
                <a:cubicBezTo>
                  <a:pt x="1007965" y="130097"/>
                  <a:pt x="1021600" y="126250"/>
                  <a:pt x="1028700" y="133350"/>
                </a:cubicBezTo>
                <a:cubicBezTo>
                  <a:pt x="1042241" y="146891"/>
                  <a:pt x="1038225" y="186141"/>
                  <a:pt x="1038225" y="200025"/>
                </a:cubicBezTo>
                <a:lnTo>
                  <a:pt x="1543050" y="1304925"/>
                </a:lnTo>
                <a:cubicBezTo>
                  <a:pt x="1489075" y="1311275"/>
                  <a:pt x="1434871" y="1315913"/>
                  <a:pt x="1381125" y="1323975"/>
                </a:cubicBezTo>
                <a:cubicBezTo>
                  <a:pt x="1371196" y="1325464"/>
                  <a:pt x="1362333" y="1331242"/>
                  <a:pt x="1352550" y="1333500"/>
                </a:cubicBezTo>
                <a:cubicBezTo>
                  <a:pt x="1321000" y="1340781"/>
                  <a:pt x="1288712" y="1344697"/>
                  <a:pt x="1257300" y="1352550"/>
                </a:cubicBezTo>
                <a:cubicBezTo>
                  <a:pt x="1244600" y="1355725"/>
                  <a:pt x="1231787" y="1358479"/>
                  <a:pt x="1219200" y="1362075"/>
                </a:cubicBezTo>
                <a:cubicBezTo>
                  <a:pt x="1209546" y="1364833"/>
                  <a:pt x="1200365" y="1369165"/>
                  <a:pt x="1190625" y="1371600"/>
                </a:cubicBezTo>
                <a:cubicBezTo>
                  <a:pt x="1174919" y="1375527"/>
                  <a:pt x="1158706" y="1377198"/>
                  <a:pt x="1143000" y="1381125"/>
                </a:cubicBezTo>
                <a:cubicBezTo>
                  <a:pt x="1133260" y="1383560"/>
                  <a:pt x="1124079" y="1387892"/>
                  <a:pt x="1114425" y="1390650"/>
                </a:cubicBezTo>
                <a:cubicBezTo>
                  <a:pt x="1101838" y="1394246"/>
                  <a:pt x="1088409" y="1395140"/>
                  <a:pt x="1076325" y="1400175"/>
                </a:cubicBezTo>
                <a:cubicBezTo>
                  <a:pt x="1050111" y="1411097"/>
                  <a:pt x="1027066" y="1429295"/>
                  <a:pt x="1000125" y="1438275"/>
                </a:cubicBezTo>
                <a:cubicBezTo>
                  <a:pt x="990600" y="1441450"/>
                  <a:pt x="980778" y="1443845"/>
                  <a:pt x="971550" y="1447800"/>
                </a:cubicBezTo>
                <a:cubicBezTo>
                  <a:pt x="957510" y="1453817"/>
                  <a:pt x="923558" y="1474750"/>
                  <a:pt x="904875" y="1476375"/>
                </a:cubicBezTo>
                <a:cubicBezTo>
                  <a:pt x="841535" y="1481883"/>
                  <a:pt x="777875" y="1482725"/>
                  <a:pt x="714375" y="1485900"/>
                </a:cubicBezTo>
                <a:lnTo>
                  <a:pt x="142875" y="1476375"/>
                </a:lnTo>
                <a:cubicBezTo>
                  <a:pt x="132856" y="1475718"/>
                  <a:pt x="135785" y="1457540"/>
                  <a:pt x="133350" y="1447800"/>
                </a:cubicBezTo>
                <a:cubicBezTo>
                  <a:pt x="127916" y="1426063"/>
                  <a:pt x="125186" y="1393373"/>
                  <a:pt x="114300" y="1371600"/>
                </a:cubicBezTo>
                <a:cubicBezTo>
                  <a:pt x="58265" y="1259531"/>
                  <a:pt x="95250" y="1517655"/>
                  <a:pt x="95250" y="1143000"/>
                </a:cubicBezTo>
                <a:lnTo>
                  <a:pt x="95250" y="1143000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4400550" y="3600450"/>
            <a:ext cx="466725" cy="831668"/>
          </a:xfrm>
          <a:custGeom>
            <a:avLst/>
            <a:gdLst>
              <a:gd name="connsiteX0" fmla="*/ 466725 w 466725"/>
              <a:gd name="connsiteY0" fmla="*/ 0 h 831668"/>
              <a:gd name="connsiteX1" fmla="*/ 390525 w 466725"/>
              <a:gd name="connsiteY1" fmla="*/ 95250 h 831668"/>
              <a:gd name="connsiteX2" fmla="*/ 371475 w 466725"/>
              <a:gd name="connsiteY2" fmla="*/ 133350 h 831668"/>
              <a:gd name="connsiteX3" fmla="*/ 285750 w 466725"/>
              <a:gd name="connsiteY3" fmla="*/ 257175 h 831668"/>
              <a:gd name="connsiteX4" fmla="*/ 266700 w 466725"/>
              <a:gd name="connsiteY4" fmla="*/ 333375 h 831668"/>
              <a:gd name="connsiteX5" fmla="*/ 247650 w 466725"/>
              <a:gd name="connsiteY5" fmla="*/ 361950 h 831668"/>
              <a:gd name="connsiteX6" fmla="*/ 228600 w 466725"/>
              <a:gd name="connsiteY6" fmla="*/ 419100 h 831668"/>
              <a:gd name="connsiteX7" fmla="*/ 190500 w 466725"/>
              <a:gd name="connsiteY7" fmla="*/ 523875 h 831668"/>
              <a:gd name="connsiteX8" fmla="*/ 152400 w 466725"/>
              <a:gd name="connsiteY8" fmla="*/ 609600 h 831668"/>
              <a:gd name="connsiteX9" fmla="*/ 133350 w 466725"/>
              <a:gd name="connsiteY9" fmla="*/ 666750 h 831668"/>
              <a:gd name="connsiteX10" fmla="*/ 57150 w 466725"/>
              <a:gd name="connsiteY10" fmla="*/ 733425 h 831668"/>
              <a:gd name="connsiteX11" fmla="*/ 38100 w 466725"/>
              <a:gd name="connsiteY11" fmla="*/ 790575 h 831668"/>
              <a:gd name="connsiteX12" fmla="*/ 28575 w 466725"/>
              <a:gd name="connsiteY12" fmla="*/ 828675 h 831668"/>
              <a:gd name="connsiteX13" fmla="*/ 0 w 466725"/>
              <a:gd name="connsiteY13" fmla="*/ 828675 h 83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6725" h="831668">
                <a:moveTo>
                  <a:pt x="466725" y="0"/>
                </a:moveTo>
                <a:cubicBezTo>
                  <a:pt x="454188" y="15044"/>
                  <a:pt x="405010" y="72075"/>
                  <a:pt x="390525" y="95250"/>
                </a:cubicBezTo>
                <a:cubicBezTo>
                  <a:pt x="383000" y="107291"/>
                  <a:pt x="379557" y="121676"/>
                  <a:pt x="371475" y="133350"/>
                </a:cubicBezTo>
                <a:cubicBezTo>
                  <a:pt x="316311" y="213031"/>
                  <a:pt x="313055" y="193463"/>
                  <a:pt x="285750" y="257175"/>
                </a:cubicBezTo>
                <a:cubicBezTo>
                  <a:pt x="250496" y="339433"/>
                  <a:pt x="311425" y="214108"/>
                  <a:pt x="266700" y="333375"/>
                </a:cubicBezTo>
                <a:cubicBezTo>
                  <a:pt x="262680" y="344094"/>
                  <a:pt x="252299" y="351489"/>
                  <a:pt x="247650" y="361950"/>
                </a:cubicBezTo>
                <a:cubicBezTo>
                  <a:pt x="239495" y="380300"/>
                  <a:pt x="233470" y="399619"/>
                  <a:pt x="228600" y="419100"/>
                </a:cubicBezTo>
                <a:cubicBezTo>
                  <a:pt x="206774" y="506406"/>
                  <a:pt x="224073" y="473515"/>
                  <a:pt x="190500" y="523875"/>
                </a:cubicBezTo>
                <a:cubicBezTo>
                  <a:pt x="169087" y="609527"/>
                  <a:pt x="198172" y="508901"/>
                  <a:pt x="152400" y="609600"/>
                </a:cubicBezTo>
                <a:cubicBezTo>
                  <a:pt x="144091" y="627881"/>
                  <a:pt x="148462" y="653527"/>
                  <a:pt x="133350" y="666750"/>
                </a:cubicBezTo>
                <a:lnTo>
                  <a:pt x="57150" y="733425"/>
                </a:lnTo>
                <a:cubicBezTo>
                  <a:pt x="50800" y="752475"/>
                  <a:pt x="42970" y="771094"/>
                  <a:pt x="38100" y="790575"/>
                </a:cubicBezTo>
                <a:cubicBezTo>
                  <a:pt x="34925" y="803275"/>
                  <a:pt x="37832" y="819418"/>
                  <a:pt x="28575" y="828675"/>
                </a:cubicBezTo>
                <a:cubicBezTo>
                  <a:pt x="21840" y="835410"/>
                  <a:pt x="9525" y="828675"/>
                  <a:pt x="0" y="82867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eform 5"/>
          <p:cNvSpPr/>
          <p:nvPr/>
        </p:nvSpPr>
        <p:spPr>
          <a:xfrm>
            <a:off x="4886325" y="3619500"/>
            <a:ext cx="733425" cy="962025"/>
          </a:xfrm>
          <a:custGeom>
            <a:avLst/>
            <a:gdLst>
              <a:gd name="connsiteX0" fmla="*/ 0 w 733425"/>
              <a:gd name="connsiteY0" fmla="*/ 0 h 962025"/>
              <a:gd name="connsiteX1" fmla="*/ 638175 w 733425"/>
              <a:gd name="connsiteY1" fmla="*/ 819150 h 962025"/>
              <a:gd name="connsiteX2" fmla="*/ 695325 w 733425"/>
              <a:gd name="connsiteY2" fmla="*/ 895350 h 962025"/>
              <a:gd name="connsiteX3" fmla="*/ 733425 w 733425"/>
              <a:gd name="connsiteY3" fmla="*/ 962025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425" h="962025">
                <a:moveTo>
                  <a:pt x="0" y="0"/>
                </a:moveTo>
                <a:cubicBezTo>
                  <a:pt x="212725" y="273050"/>
                  <a:pt x="433875" y="539740"/>
                  <a:pt x="638175" y="819150"/>
                </a:cubicBezTo>
                <a:cubicBezTo>
                  <a:pt x="706979" y="913250"/>
                  <a:pt x="584590" y="873203"/>
                  <a:pt x="695325" y="895350"/>
                </a:cubicBezTo>
                <a:cubicBezTo>
                  <a:pt x="716620" y="959235"/>
                  <a:pt x="696414" y="943520"/>
                  <a:pt x="733425" y="96202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eform 6"/>
          <p:cNvSpPr/>
          <p:nvPr/>
        </p:nvSpPr>
        <p:spPr>
          <a:xfrm>
            <a:off x="4838700" y="3581400"/>
            <a:ext cx="1562100" cy="847750"/>
          </a:xfrm>
          <a:custGeom>
            <a:avLst/>
            <a:gdLst>
              <a:gd name="connsiteX0" fmla="*/ 0 w 1562100"/>
              <a:gd name="connsiteY0" fmla="*/ 0 h 847750"/>
              <a:gd name="connsiteX1" fmla="*/ 1285875 w 1562100"/>
              <a:gd name="connsiteY1" fmla="*/ 666750 h 847750"/>
              <a:gd name="connsiteX2" fmla="*/ 1333500 w 1562100"/>
              <a:gd name="connsiteY2" fmla="*/ 714375 h 847750"/>
              <a:gd name="connsiteX3" fmla="*/ 1362075 w 1562100"/>
              <a:gd name="connsiteY3" fmla="*/ 733425 h 847750"/>
              <a:gd name="connsiteX4" fmla="*/ 1390650 w 1562100"/>
              <a:gd name="connsiteY4" fmla="*/ 762000 h 847750"/>
              <a:gd name="connsiteX5" fmla="*/ 1447800 w 1562100"/>
              <a:gd name="connsiteY5" fmla="*/ 790575 h 847750"/>
              <a:gd name="connsiteX6" fmla="*/ 1466850 w 1562100"/>
              <a:gd name="connsiteY6" fmla="*/ 819150 h 847750"/>
              <a:gd name="connsiteX7" fmla="*/ 1524000 w 1562100"/>
              <a:gd name="connsiteY7" fmla="*/ 838200 h 847750"/>
              <a:gd name="connsiteX8" fmla="*/ 1562100 w 1562100"/>
              <a:gd name="connsiteY8" fmla="*/ 847725 h 8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00" h="847750">
                <a:moveTo>
                  <a:pt x="0" y="0"/>
                </a:moveTo>
                <a:lnTo>
                  <a:pt x="1285875" y="666750"/>
                </a:lnTo>
                <a:cubicBezTo>
                  <a:pt x="1338984" y="694459"/>
                  <a:pt x="1293091" y="673966"/>
                  <a:pt x="1333500" y="714375"/>
                </a:cubicBezTo>
                <a:cubicBezTo>
                  <a:pt x="1341595" y="722470"/>
                  <a:pt x="1353281" y="726096"/>
                  <a:pt x="1362075" y="733425"/>
                </a:cubicBezTo>
                <a:cubicBezTo>
                  <a:pt x="1372423" y="742049"/>
                  <a:pt x="1380302" y="753376"/>
                  <a:pt x="1390650" y="762000"/>
                </a:cubicBezTo>
                <a:cubicBezTo>
                  <a:pt x="1415269" y="782516"/>
                  <a:pt x="1419161" y="781029"/>
                  <a:pt x="1447800" y="790575"/>
                </a:cubicBezTo>
                <a:cubicBezTo>
                  <a:pt x="1454150" y="800100"/>
                  <a:pt x="1457142" y="813083"/>
                  <a:pt x="1466850" y="819150"/>
                </a:cubicBezTo>
                <a:cubicBezTo>
                  <a:pt x="1483878" y="829793"/>
                  <a:pt x="1504950" y="831850"/>
                  <a:pt x="1524000" y="838200"/>
                </a:cubicBezTo>
                <a:cubicBezTo>
                  <a:pt x="1555587" y="848729"/>
                  <a:pt x="1542535" y="847725"/>
                  <a:pt x="1562100" y="84772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 8"/>
          <p:cNvSpPr/>
          <p:nvPr/>
        </p:nvSpPr>
        <p:spPr>
          <a:xfrm>
            <a:off x="3629025" y="4429150"/>
            <a:ext cx="1685925" cy="111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 9"/>
          <p:cNvSpPr/>
          <p:nvPr/>
        </p:nvSpPr>
        <p:spPr>
          <a:xfrm>
            <a:off x="3514725" y="2228400"/>
            <a:ext cx="323850" cy="1511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681613">
            <a:off x="6228721" y="4449386"/>
            <a:ext cx="1685925" cy="90902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5314950" y="4581525"/>
            <a:ext cx="1085850" cy="685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TextBox 14"/>
          <p:cNvSpPr txBox="1"/>
          <p:nvPr/>
        </p:nvSpPr>
        <p:spPr>
          <a:xfrm>
            <a:off x="707068" y="4588146"/>
            <a:ext cx="2586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Hydrogen target (mostly),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Clean (?) physics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28649" y="2171700"/>
                <a:ext cx="23050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FF00"/>
                    </a:solidFill>
                  </a:rPr>
                  <a:t>Electrons 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12 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 smtClean="0">
                  <a:solidFill>
                    <a:srgbClr val="FFFF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=99.9999999% </m:t>
                    </m:r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it-IT" dirty="0" smtClean="0">
                    <a:solidFill>
                      <a:srgbClr val="FFFF00"/>
                    </a:solidFill>
                  </a:rPr>
                  <a:t> </a:t>
                </a:r>
                <a:endParaRPr lang="it-IT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2171700"/>
                <a:ext cx="2305055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116" t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5729"/>
          <a:stretch/>
        </p:blipFill>
        <p:spPr>
          <a:xfrm>
            <a:off x="4681535" y="3277001"/>
            <a:ext cx="3767139" cy="31906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5" y="313309"/>
            <a:ext cx="3886365" cy="2914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98" y="5879514"/>
            <a:ext cx="1098804" cy="58812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676275" y="2714625"/>
            <a:ext cx="1323975" cy="3905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35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1" grpId="0" animBg="1"/>
      <p:bldP spid="11" grpId="1" animBg="1"/>
      <p:bldP spid="15" grpId="0"/>
      <p:bldP spid="15" grpId="1"/>
      <p:bldP spid="17" grpId="0"/>
      <p:bldP spid="17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Standard Model Constituents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Lightest massive particle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200" dirty="0" smtClean="0"/>
              </a:p>
              <a:p>
                <a:r>
                  <a:rPr lang="it-IT" sz="2200" dirty="0" smtClean="0"/>
                  <a:t>Heaviest particle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∼175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 smtClean="0"/>
                  <a:t> </a:t>
                </a:r>
                <a:br>
                  <a:rPr lang="it-IT" sz="2200" dirty="0" smtClean="0"/>
                </a:br>
                <a:r>
                  <a:rPr lang="it-IT" sz="2200" dirty="0" smtClean="0"/>
                  <a:t>(gold atom)</a:t>
                </a:r>
              </a:p>
              <a:p>
                <a:endParaRPr lang="it-IT" sz="2200" dirty="0"/>
              </a:p>
              <a:p>
                <a:r>
                  <a:rPr lang="it-IT" sz="2200" dirty="0" smtClean="0"/>
                  <a:t>Masses span 17 orders of magnitude </a:t>
                </a:r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blipFill rotWithShape="0">
                <a:blip r:embed="rId3"/>
                <a:stretch>
                  <a:fillRect l="-1803" t="-2389" r="-2080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4174" y="1535478"/>
            <a:ext cx="42194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Standard model is a remarkable </a:t>
            </a:r>
            <a:br>
              <a:rPr lang="it-IT" sz="2200" dirty="0" smtClean="0"/>
            </a:br>
            <a:r>
              <a:rPr lang="it-IT" sz="2200" dirty="0" smtClean="0"/>
              <a:t>simple theory</a:t>
            </a:r>
          </a:p>
          <a:p>
            <a:endParaRPr lang="it-IT" sz="2200" dirty="0"/>
          </a:p>
          <a:p>
            <a:r>
              <a:rPr lang="it-IT" sz="2200" dirty="0" smtClean="0"/>
              <a:t>The particle in the spectrum can easily fit in a table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3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Standard Model Constituents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dirty="0"/>
                  <a:t>According to relativity, the interaction</a:t>
                </a:r>
                <a:br>
                  <a:rPr lang="it-IT" dirty="0"/>
                </a:br>
                <a:r>
                  <a:rPr lang="it-IT" dirty="0"/>
                  <a:t>cannot be instantaneous, but is mediated by</a:t>
                </a:r>
                <a:br>
                  <a:rPr lang="it-IT" dirty="0"/>
                </a:br>
                <a:r>
                  <a:rPr lang="it-IT" dirty="0"/>
                  <a:t>fields that propagate with finite speed</a:t>
                </a:r>
              </a:p>
              <a:p>
                <a:endParaRPr lang="it-IT" dirty="0"/>
              </a:p>
              <a:p>
                <a:r>
                  <a:rPr lang="it-IT" dirty="0"/>
                  <a:t>In relativistic quantum mechanichs,</a:t>
                </a:r>
                <a:br>
                  <a:rPr lang="it-IT" dirty="0"/>
                </a:br>
                <a:r>
                  <a:rPr lang="it-IT" dirty="0"/>
                  <a:t>these fields are quantized in particles</a:t>
                </a:r>
              </a:p>
              <a:p>
                <a:endParaRPr lang="it-IT" dirty="0"/>
              </a:p>
              <a:p>
                <a:r>
                  <a:rPr lang="it-IT" dirty="0"/>
                  <a:t>The range of the interaction depend on</a:t>
                </a:r>
                <a:br>
                  <a:rPr lang="it-IT" dirty="0"/>
                </a:br>
                <a:r>
                  <a:rPr lang="it-IT" dirty="0"/>
                  <a:t>the mass of the mediator,</a:t>
                </a:r>
              </a:p>
              <a:p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it-IT" sz="2200" dirty="0"/>
                  <a:t> (Compton wavelength)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  <a:blipFill rotWithShape="0">
                <a:blip r:embed="rId3"/>
                <a:stretch>
                  <a:fillRect l="-1067" t="-1089" b="-5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04774" y="3324293"/>
            <a:ext cx="4531907" cy="1866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ctangle 3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0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Quantum ChromoDynamics (QCD)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 smtClean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it-IT" sz="2200" i="1" dirty="0">
              <a:solidFill>
                <a:srgbClr val="E8CC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  <a:endParaRPr lang="it-IT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dirty="0" smtClean="0"/>
                  <a:t>Quarks appear in 6 flavors,</a:t>
                </a:r>
                <a:br>
                  <a:rPr lang="it-IT" sz="2200" dirty="0" smtClean="0"/>
                </a:br>
                <a:r>
                  <a:rPr lang="it-IT" sz="2200" dirty="0" smtClean="0"/>
                  <a:t>with (very) different masses</a:t>
                </a:r>
              </a:p>
              <a:p>
                <a:pPr algn="ctr"/>
                <a:endParaRPr lang="it-IT" sz="2200" dirty="0"/>
              </a:p>
              <a:p>
                <a:pPr algn="ctr"/>
                <a:r>
                  <a:rPr lang="it-IT" sz="2200" dirty="0" smtClean="0"/>
                  <a:t>Each quark can be in </a:t>
                </a:r>
                <a:br>
                  <a:rPr lang="it-IT" sz="2200" dirty="0" smtClean="0"/>
                </a:br>
                <a:r>
                  <a:rPr lang="it-IT" sz="2200" dirty="0" smtClean="0"/>
                  <a:t>3 identical colors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2400" dirty="0" smtClean="0">
                  <a:solidFill>
                    <a:srgbClr val="0000FF"/>
                  </a:solidFill>
                </a:endParaRPr>
              </a:p>
              <a:p>
                <a:pPr algn="ctr"/>
                <a:endParaRPr lang="it-IT" sz="2400" dirty="0" smtClean="0"/>
              </a:p>
              <a:p>
                <a:pPr algn="ctr"/>
                <a:r>
                  <a:rPr lang="it-IT" sz="2400" dirty="0" smtClean="0"/>
                  <a:t>Each gluon can be in 8 colors</a:t>
                </a:r>
                <a:endParaRPr lang="it-IT" sz="2400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it-IT" sz="2400" dirty="0" smtClean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 smtClean="0"/>
                  <a:t>,</a:t>
                </a:r>
                <a:br>
                  <a:rPr lang="it-IT" sz="24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it-IT" sz="2400" i="1" dirty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  <a:p>
                <a:pPr algn="ctr"/>
                <a:endParaRPr lang="it-IT" sz="240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blipFill rotWithShape="0">
                <a:blip r:embed="rId3"/>
                <a:stretch>
                  <a:fillRect t="-10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891586" y="5534839"/>
            <a:ext cx="5360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dirty="0" smtClean="0">
                <a:solidFill>
                  <a:srgbClr val="0000FF"/>
                </a:solidFill>
              </a:rPr>
              <a:t>Have you ever observed a quark?</a:t>
            </a:r>
            <a:endParaRPr lang="it-IT" sz="30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3632" y="5057978"/>
            <a:ext cx="3071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Gluon is massless. Long range?</a:t>
            </a:r>
          </a:p>
        </p:txBody>
      </p:sp>
    </p:spTree>
    <p:extLst>
      <p:ext uri="{BB962C8B-B14F-4D97-AF65-F5344CB8AC3E}">
        <p14:creationId xmlns:p14="http://schemas.microsoft.com/office/powerpoint/2010/main" val="254447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Welcome to Hell</a:t>
            </a:r>
            <a:endParaRPr lang="it-IT" sz="3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51" y="1128475"/>
            <a:ext cx="3652949" cy="27661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07" y="4490133"/>
            <a:ext cx="4566193" cy="1870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2377" r="10099" b="4423"/>
          <a:stretch/>
        </p:blipFill>
        <p:spPr>
          <a:xfrm>
            <a:off x="95880" y="1131581"/>
            <a:ext cx="4418245" cy="38748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537" y="4579109"/>
            <a:ext cx="257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Review of Particle Physics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64" y="3244801"/>
            <a:ext cx="2861836" cy="1938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1842" y="5183581"/>
            <a:ext cx="457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Only white particles have been observed so far,</a:t>
            </a:r>
            <a:br>
              <a:rPr lang="it-IT" dirty="0" smtClean="0"/>
            </a:br>
            <a:r>
              <a:rPr lang="it-IT" dirty="0" smtClean="0"/>
              <a:t>forming an extremly rich zoo of hadrons</a:t>
            </a:r>
            <a:endParaRPr lang="it-IT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Flavor symmetry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" y="2507566"/>
            <a:ext cx="4567473" cy="2783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220" y="553191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Amplitudes of particles in the same multiplet are related</a:t>
            </a:r>
            <a:r>
              <a:rPr lang="it-IT" dirty="0"/>
              <a:t> </a:t>
            </a:r>
            <a:r>
              <a:rPr lang="it-IT" dirty="0" smtClean="0"/>
              <a:t>(Wigner-Eckart theorem)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142858" y="1508904"/>
            <a:ext cx="9001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Hadron appear in approximate degenerate multiplets (group theory needed)</a:t>
            </a:r>
          </a:p>
          <a:p>
            <a:r>
              <a:rPr lang="it-IT" dirty="0" smtClean="0"/>
              <a:t>This observation led to the discovery of quark constituents without observing a single quark!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20" y="2511614"/>
            <a:ext cx="3937108" cy="27791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55137" y="3847724"/>
            <a:ext cx="353085" cy="344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>
            <a:endCxn id="7" idx="0"/>
          </p:cNvCxnSpPr>
          <p:nvPr/>
        </p:nvCxnSpPr>
        <p:spPr>
          <a:xfrm flipH="1" flipV="1">
            <a:off x="2231680" y="3847724"/>
            <a:ext cx="294237" cy="497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44" y="2782566"/>
            <a:ext cx="4608856" cy="21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 b="6274"/>
          <a:stretch/>
        </p:blipFill>
        <p:spPr>
          <a:xfrm>
            <a:off x="4151360" y="3095940"/>
            <a:ext cx="4358829" cy="288167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27136" y="4536775"/>
            <a:ext cx="1466662" cy="4640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6" name="TextBox 25"/>
          <p:cNvSpPr txBox="1"/>
          <p:nvPr/>
        </p:nvSpPr>
        <p:spPr>
          <a:xfrm>
            <a:off x="3719798" y="1651496"/>
            <a:ext cx="5461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Bound states on the real axis 1st sheet</a:t>
            </a:r>
          </a:p>
          <a:p>
            <a:r>
              <a:rPr lang="it-IT" dirty="0" smtClean="0"/>
              <a:t>Not-so-bound (virtual) </a:t>
            </a:r>
            <a:r>
              <a:rPr lang="it-IT" dirty="0"/>
              <a:t>states on the real axis </a:t>
            </a:r>
            <a:r>
              <a:rPr lang="it-IT" dirty="0" smtClean="0"/>
              <a:t>2nd sheet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284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Crossing symmetry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488" y="1695450"/>
            <a:ext cx="8640258" cy="1562100"/>
            <a:chOff x="249488" y="1695450"/>
            <a:chExt cx="8640258" cy="15621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19332" y="1695450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988807" y="1989601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19332" y="2795462"/>
              <a:ext cx="569475" cy="4472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794668" y="1695450"/>
              <a:ext cx="61245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794668" y="2795462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258159" y="1894229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59" y="1894229"/>
                  <a:ext cx="584367" cy="41663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49488" y="2647988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8" y="2647988"/>
                  <a:ext cx="584367" cy="41663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100895" y="1854478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0895" y="1854478"/>
                  <a:ext cx="612433" cy="4166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154630" y="2525906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4630" y="2525906"/>
                  <a:ext cx="612433" cy="41663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>
            <a:xfrm>
              <a:off x="3513839" y="1710296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4083314" y="2004447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513839" y="2810308"/>
              <a:ext cx="569475" cy="447242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889175" y="1710296"/>
              <a:ext cx="612455" cy="397558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889175" y="2810308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352666" y="1909075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666" y="1909075"/>
                  <a:ext cx="584367" cy="41663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343995" y="2662834"/>
                  <a:ext cx="584368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3995" y="2662834"/>
                  <a:ext cx="584368" cy="41663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195402" y="1869324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5402" y="1869324"/>
                  <a:ext cx="612433" cy="41663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249137" y="2540753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9137" y="2540753"/>
                  <a:ext cx="612433" cy="416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>
              <a:off x="6542014" y="1710296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7111490" y="2004447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6542014" y="2810308"/>
              <a:ext cx="569475" cy="447242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7917351" y="1710296"/>
              <a:ext cx="61245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917351" y="2810308"/>
              <a:ext cx="666179" cy="294151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380842" y="1909075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0842" y="1909075"/>
                  <a:ext cx="584367" cy="41663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6372171" y="2662834"/>
                  <a:ext cx="584368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2171" y="2662834"/>
                  <a:ext cx="584368" cy="41663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8223578" y="1869324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3578" y="1869324"/>
                  <a:ext cx="612433" cy="41663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8277313" y="2540753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7313" y="2540753"/>
                  <a:ext cx="612433" cy="41663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/>
          <p:cNvSpPr txBox="1"/>
          <p:nvPr/>
        </p:nvSpPr>
        <p:spPr>
          <a:xfrm>
            <a:off x="1831921" y="3971539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All these processes are not independent, </a:t>
            </a:r>
            <a:br>
              <a:rPr lang="it-IT" sz="2200" dirty="0" smtClean="0"/>
            </a:br>
            <a:r>
              <a:rPr lang="it-IT" sz="2200" dirty="0" smtClean="0"/>
              <a:t>but are described by the same amplitude!</a:t>
            </a:r>
          </a:p>
          <a:p>
            <a:r>
              <a:rPr lang="it-IT" sz="2200" dirty="0" smtClean="0"/>
              <a:t>Simplification – Complication!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11754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48" y="3013626"/>
            <a:ext cx="2733869" cy="27338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52" y="2135264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60" y="4775067"/>
            <a:ext cx="2967800" cy="1973327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 have E&amp;M theory: </a:t>
            </a:r>
            <a:r>
              <a:rPr lang="it-IT" sz="3600" dirty="0" smtClean="0"/>
              <a:t>QED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" y="1269771"/>
            <a:ext cx="7924241" cy="115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73" y="3295323"/>
            <a:ext cx="3778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Any electromagnetic process</a:t>
            </a:r>
            <a:br>
              <a:rPr lang="it-IT" sz="2400" dirty="0" smtClean="0"/>
            </a:br>
            <a:r>
              <a:rPr lang="it-IT" sz="2400" dirty="0" smtClean="0"/>
              <a:t>is described by this equation</a:t>
            </a:r>
            <a:br>
              <a:rPr lang="it-IT" sz="2400" dirty="0" smtClean="0"/>
            </a:br>
            <a:r>
              <a:rPr lang="it-IT" sz="2400" dirty="0"/>
              <a:t>(in principle</a:t>
            </a:r>
            <a:r>
              <a:rPr lang="it-IT" sz="2400" dirty="0" smtClean="0"/>
              <a:t>)</a:t>
            </a:r>
          </a:p>
          <a:p>
            <a:endParaRPr lang="it-IT" sz="2400" dirty="0"/>
          </a:p>
          <a:p>
            <a:r>
              <a:rPr lang="it-IT" sz="2400" dirty="0" smtClean="0"/>
              <a:t>At the classical level it’s linear </a:t>
            </a:r>
            <a:r>
              <a:rPr lang="it-IT" sz="2400" b="1" dirty="0" smtClean="0"/>
              <a:t>→</a:t>
            </a:r>
            <a:r>
              <a:rPr lang="it-IT" sz="2400" dirty="0" smtClean="0"/>
              <a:t> Maxwell equations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9198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4437" y="2788933"/>
            <a:ext cx="549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A. Jackura, AP, </a:t>
            </a:r>
            <a:r>
              <a:rPr lang="it-IT" i="1" dirty="0" smtClean="0">
                <a:solidFill>
                  <a:srgbClr val="C00000"/>
                </a:solidFill>
              </a:rPr>
              <a:t>et al. </a:t>
            </a:r>
            <a:r>
              <a:rPr lang="it-IT" dirty="0" smtClean="0">
                <a:solidFill>
                  <a:srgbClr val="C00000"/>
                </a:solidFill>
              </a:rPr>
              <a:t>(JPAC &amp; COMPASS), accepted on PLB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4471" y="1514073"/>
                <a:ext cx="867505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r>
                  <a:rPr lang="it-IT" sz="2200" dirty="0" smtClean="0">
                    <a:solidFill>
                      <a:srgbClr val="FF0000"/>
                    </a:solidFill>
                  </a:rPr>
                  <a:t> system</a:t>
                </a:r>
                <a:r>
                  <a:rPr lang="it-IT" sz="2200" dirty="0" smtClean="0"/>
                  <a:t> is one of the golden modes for hunting </a:t>
                </a:r>
                <a:r>
                  <a:rPr lang="it-IT" sz="2200" dirty="0" smtClean="0">
                    <a:solidFill>
                      <a:srgbClr val="FF0000"/>
                    </a:solidFill>
                  </a:rPr>
                  <a:t>hybrid mesons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We test against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 smtClean="0"/>
                  <a:t>-wave data, where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2200" dirty="0" smtClean="0"/>
                  <a:t> and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it-IT" sz="2200" dirty="0" smtClean="0"/>
                  <a:t> show up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71" y="1514073"/>
                <a:ext cx="8675057" cy="769441"/>
              </a:xfrm>
              <a:prstGeom prst="rect">
                <a:avLst/>
              </a:prstGeom>
              <a:blipFill rotWithShape="0">
                <a:blip r:embed="rId3"/>
                <a:stretch>
                  <a:fillRect l="-772" t="-4724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1052502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6" y="3264054"/>
            <a:ext cx="3599370" cy="2323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066" y="3687031"/>
            <a:ext cx="5433934" cy="16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Precise determination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of pole position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Smooth «background»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4" y="4323837"/>
            <a:ext cx="3188697" cy="205815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2" name="Freeform 21"/>
          <p:cNvSpPr/>
          <p:nvPr/>
        </p:nvSpPr>
        <p:spPr>
          <a:xfrm>
            <a:off x="461818" y="4560922"/>
            <a:ext cx="895972" cy="610847"/>
          </a:xfrm>
          <a:custGeom>
            <a:avLst/>
            <a:gdLst>
              <a:gd name="connsiteX0" fmla="*/ 0 w 895972"/>
              <a:gd name="connsiteY0" fmla="*/ 72909 h 610847"/>
              <a:gd name="connsiteX1" fmla="*/ 0 w 895972"/>
              <a:gd name="connsiteY1" fmla="*/ 72909 h 610847"/>
              <a:gd name="connsiteX2" fmla="*/ 240146 w 895972"/>
              <a:gd name="connsiteY2" fmla="*/ 359236 h 610847"/>
              <a:gd name="connsiteX3" fmla="*/ 295564 w 895972"/>
              <a:gd name="connsiteY3" fmla="*/ 368472 h 610847"/>
              <a:gd name="connsiteX4" fmla="*/ 360218 w 895972"/>
              <a:gd name="connsiteY4" fmla="*/ 405418 h 610847"/>
              <a:gd name="connsiteX5" fmla="*/ 397164 w 895972"/>
              <a:gd name="connsiteY5" fmla="*/ 580909 h 610847"/>
              <a:gd name="connsiteX6" fmla="*/ 498764 w 895972"/>
              <a:gd name="connsiteY6" fmla="*/ 571672 h 610847"/>
              <a:gd name="connsiteX7" fmla="*/ 535709 w 895972"/>
              <a:gd name="connsiteY7" fmla="*/ 562436 h 610847"/>
              <a:gd name="connsiteX8" fmla="*/ 581891 w 895972"/>
              <a:gd name="connsiteY8" fmla="*/ 553200 h 610847"/>
              <a:gd name="connsiteX9" fmla="*/ 609600 w 895972"/>
              <a:gd name="connsiteY9" fmla="*/ 543963 h 610847"/>
              <a:gd name="connsiteX10" fmla="*/ 646546 w 895972"/>
              <a:gd name="connsiteY10" fmla="*/ 534727 h 610847"/>
              <a:gd name="connsiteX11" fmla="*/ 701964 w 895972"/>
              <a:gd name="connsiteY11" fmla="*/ 516254 h 610847"/>
              <a:gd name="connsiteX12" fmla="*/ 729673 w 895972"/>
              <a:gd name="connsiteY12" fmla="*/ 507018 h 610847"/>
              <a:gd name="connsiteX13" fmla="*/ 757382 w 895972"/>
              <a:gd name="connsiteY13" fmla="*/ 497782 h 610847"/>
              <a:gd name="connsiteX14" fmla="*/ 775855 w 895972"/>
              <a:gd name="connsiteY14" fmla="*/ 470072 h 610847"/>
              <a:gd name="connsiteX15" fmla="*/ 831273 w 895972"/>
              <a:gd name="connsiteY15" fmla="*/ 433127 h 610847"/>
              <a:gd name="connsiteX16" fmla="*/ 886691 w 895972"/>
              <a:gd name="connsiteY16" fmla="*/ 405418 h 610847"/>
              <a:gd name="connsiteX17" fmla="*/ 895927 w 895972"/>
              <a:gd name="connsiteY17" fmla="*/ 377709 h 610847"/>
              <a:gd name="connsiteX18" fmla="*/ 886691 w 895972"/>
              <a:gd name="connsiteY18" fmla="*/ 248400 h 610847"/>
              <a:gd name="connsiteX19" fmla="*/ 831273 w 895972"/>
              <a:gd name="connsiteY19" fmla="*/ 220691 h 610847"/>
              <a:gd name="connsiteX20" fmla="*/ 674255 w 895972"/>
              <a:gd name="connsiteY20" fmla="*/ 211454 h 610847"/>
              <a:gd name="connsiteX21" fmla="*/ 646546 w 895972"/>
              <a:gd name="connsiteY21" fmla="*/ 146800 h 610847"/>
              <a:gd name="connsiteX22" fmla="*/ 609600 w 895972"/>
              <a:gd name="connsiteY22" fmla="*/ 128327 h 610847"/>
              <a:gd name="connsiteX23" fmla="*/ 406400 w 895972"/>
              <a:gd name="connsiteY23" fmla="*/ 109854 h 610847"/>
              <a:gd name="connsiteX24" fmla="*/ 397164 w 895972"/>
              <a:gd name="connsiteY24" fmla="*/ 63672 h 610847"/>
              <a:gd name="connsiteX25" fmla="*/ 360218 w 895972"/>
              <a:gd name="connsiteY25" fmla="*/ 54436 h 610847"/>
              <a:gd name="connsiteX26" fmla="*/ 221673 w 895972"/>
              <a:gd name="connsiteY26" fmla="*/ 45200 h 610847"/>
              <a:gd name="connsiteX27" fmla="*/ 55418 w 895972"/>
              <a:gd name="connsiteY27" fmla="*/ 26727 h 610847"/>
              <a:gd name="connsiteX28" fmla="*/ 36946 w 895972"/>
              <a:gd name="connsiteY28" fmla="*/ 54436 h 610847"/>
              <a:gd name="connsiteX29" fmla="*/ 27709 w 895972"/>
              <a:gd name="connsiteY29" fmla="*/ 119091 h 610847"/>
              <a:gd name="connsiteX30" fmla="*/ 0 w 895972"/>
              <a:gd name="connsiteY30" fmla="*/ 72909 h 6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95972" h="610847">
                <a:moveTo>
                  <a:pt x="0" y="72909"/>
                </a:moveTo>
                <a:lnTo>
                  <a:pt x="0" y="72909"/>
                </a:lnTo>
                <a:cubicBezTo>
                  <a:pt x="80049" y="168351"/>
                  <a:pt x="152063" y="271154"/>
                  <a:pt x="240146" y="359236"/>
                </a:cubicBezTo>
                <a:cubicBezTo>
                  <a:pt x="253388" y="372478"/>
                  <a:pt x="278451" y="360866"/>
                  <a:pt x="295564" y="368472"/>
                </a:cubicBezTo>
                <a:cubicBezTo>
                  <a:pt x="437060" y="431360"/>
                  <a:pt x="208745" y="367551"/>
                  <a:pt x="360218" y="405418"/>
                </a:cubicBezTo>
                <a:cubicBezTo>
                  <a:pt x="375103" y="703095"/>
                  <a:pt x="310151" y="593340"/>
                  <a:pt x="397164" y="580909"/>
                </a:cubicBezTo>
                <a:cubicBezTo>
                  <a:pt x="430829" y="576100"/>
                  <a:pt x="464897" y="574751"/>
                  <a:pt x="498764" y="571672"/>
                </a:cubicBezTo>
                <a:cubicBezTo>
                  <a:pt x="511079" y="568593"/>
                  <a:pt x="523317" y="565190"/>
                  <a:pt x="535709" y="562436"/>
                </a:cubicBezTo>
                <a:cubicBezTo>
                  <a:pt x="551034" y="559031"/>
                  <a:pt x="566661" y="557008"/>
                  <a:pt x="581891" y="553200"/>
                </a:cubicBezTo>
                <a:cubicBezTo>
                  <a:pt x="591336" y="550839"/>
                  <a:pt x="600239" y="546638"/>
                  <a:pt x="609600" y="543963"/>
                </a:cubicBezTo>
                <a:cubicBezTo>
                  <a:pt x="621806" y="540476"/>
                  <a:pt x="634387" y="538375"/>
                  <a:pt x="646546" y="534727"/>
                </a:cubicBezTo>
                <a:cubicBezTo>
                  <a:pt x="665197" y="529132"/>
                  <a:pt x="683491" y="522412"/>
                  <a:pt x="701964" y="516254"/>
                </a:cubicBezTo>
                <a:lnTo>
                  <a:pt x="729673" y="507018"/>
                </a:lnTo>
                <a:lnTo>
                  <a:pt x="757382" y="497782"/>
                </a:lnTo>
                <a:cubicBezTo>
                  <a:pt x="763540" y="488545"/>
                  <a:pt x="767501" y="477382"/>
                  <a:pt x="775855" y="470072"/>
                </a:cubicBezTo>
                <a:cubicBezTo>
                  <a:pt x="792563" y="455452"/>
                  <a:pt x="812800" y="445442"/>
                  <a:pt x="831273" y="433127"/>
                </a:cubicBezTo>
                <a:cubicBezTo>
                  <a:pt x="867084" y="409253"/>
                  <a:pt x="848450" y="418165"/>
                  <a:pt x="886691" y="405418"/>
                </a:cubicBezTo>
                <a:cubicBezTo>
                  <a:pt x="889770" y="396182"/>
                  <a:pt x="895927" y="387445"/>
                  <a:pt x="895927" y="377709"/>
                </a:cubicBezTo>
                <a:cubicBezTo>
                  <a:pt x="895927" y="334496"/>
                  <a:pt x="897172" y="290323"/>
                  <a:pt x="886691" y="248400"/>
                </a:cubicBezTo>
                <a:cubicBezTo>
                  <a:pt x="884096" y="238021"/>
                  <a:pt x="840382" y="221602"/>
                  <a:pt x="831273" y="220691"/>
                </a:cubicBezTo>
                <a:cubicBezTo>
                  <a:pt x="779103" y="215474"/>
                  <a:pt x="726594" y="214533"/>
                  <a:pt x="674255" y="211454"/>
                </a:cubicBezTo>
                <a:cubicBezTo>
                  <a:pt x="668469" y="188311"/>
                  <a:pt x="666687" y="163584"/>
                  <a:pt x="646546" y="146800"/>
                </a:cubicBezTo>
                <a:cubicBezTo>
                  <a:pt x="635968" y="137985"/>
                  <a:pt x="622256" y="133751"/>
                  <a:pt x="609600" y="128327"/>
                </a:cubicBezTo>
                <a:cubicBezTo>
                  <a:pt x="547419" y="101678"/>
                  <a:pt x="464661" y="112921"/>
                  <a:pt x="406400" y="109854"/>
                </a:cubicBezTo>
                <a:cubicBezTo>
                  <a:pt x="403321" y="94460"/>
                  <a:pt x="407214" y="75732"/>
                  <a:pt x="397164" y="63672"/>
                </a:cubicBezTo>
                <a:cubicBezTo>
                  <a:pt x="389037" y="53920"/>
                  <a:pt x="372843" y="55765"/>
                  <a:pt x="360218" y="54436"/>
                </a:cubicBezTo>
                <a:cubicBezTo>
                  <a:pt x="314188" y="49591"/>
                  <a:pt x="267855" y="48279"/>
                  <a:pt x="221673" y="45200"/>
                </a:cubicBezTo>
                <a:cubicBezTo>
                  <a:pt x="179135" y="-18606"/>
                  <a:pt x="199546" y="-5301"/>
                  <a:pt x="55418" y="26727"/>
                </a:cubicBezTo>
                <a:cubicBezTo>
                  <a:pt x="44582" y="29135"/>
                  <a:pt x="41910" y="44507"/>
                  <a:pt x="36946" y="54436"/>
                </a:cubicBezTo>
                <a:cubicBezTo>
                  <a:pt x="23814" y="80699"/>
                  <a:pt x="27709" y="89016"/>
                  <a:pt x="27709" y="119091"/>
                </a:cubicBezTo>
                <a:lnTo>
                  <a:pt x="0" y="729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071517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6084000" y="1354374"/>
            <a:ext cx="3060000" cy="296280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0" y="1354375"/>
            <a:ext cx="3060000" cy="29628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3009710" y="1354375"/>
            <a:ext cx="3060000" cy="296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1929" y="2398549"/>
            <a:ext cx="6246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b="1" dirty="0" smtClean="0">
                <a:solidFill>
                  <a:schemeClr val="bg1">
                    <a:lumMod val="65000"/>
                    <a:alpha val="39000"/>
                  </a:schemeClr>
                </a:solidFill>
                <a:latin typeface="Courier" pitchFamily="49" charset="0"/>
              </a:rPr>
              <a:t>Preliminary</a:t>
            </a:r>
            <a:endParaRPr lang="it-IT" sz="7200" b="1" dirty="0">
              <a:solidFill>
                <a:schemeClr val="bg1">
                  <a:lumMod val="65000"/>
                  <a:alpha val="39000"/>
                </a:schemeClr>
              </a:solidFill>
              <a:latin typeface="Courier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08478" y="1759272"/>
                <a:ext cx="1178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(1320)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478" y="1759272"/>
                <a:ext cx="1178464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370843" y="2341696"/>
                <a:ext cx="1178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(1700)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843" y="2341696"/>
                <a:ext cx="117846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29991" y="201830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991" y="2018305"/>
                <a:ext cx="1278170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823065" y="4901566"/>
            <a:ext cx="4521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/>
              <a:t>The </a:t>
            </a:r>
            <a:r>
              <a:rPr lang="it-IT" dirty="0"/>
              <a:t>extention to the </a:t>
            </a:r>
            <a:r>
              <a:rPr lang="it-IT" dirty="0" smtClean="0"/>
              <a:t>JLab </a:t>
            </a:r>
            <a:r>
              <a:rPr lang="it-IT" dirty="0"/>
              <a:t>production </a:t>
            </a:r>
            <a:r>
              <a:rPr lang="it-IT" dirty="0" smtClean="0"/>
              <a:t>mechanism </a:t>
            </a:r>
            <a:r>
              <a:rPr lang="it-IT" dirty="0"/>
              <a:t>and </a:t>
            </a:r>
            <a:r>
              <a:rPr lang="it-IT" dirty="0" smtClean="0"/>
              <a:t>kinematics is also ongoing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9405" y="5097544"/>
                <a:ext cx="87934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5" y="5097544"/>
                <a:ext cx="879343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6250" r="-6250" b="-239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0"/>
          <p:cNvSpPr/>
          <p:nvPr/>
        </p:nvSpPr>
        <p:spPr>
          <a:xfrm>
            <a:off x="748145" y="4718753"/>
            <a:ext cx="655782" cy="269381"/>
          </a:xfrm>
          <a:custGeom>
            <a:avLst/>
            <a:gdLst>
              <a:gd name="connsiteX0" fmla="*/ 0 w 655782"/>
              <a:gd name="connsiteY0" fmla="*/ 44387 h 269381"/>
              <a:gd name="connsiteX1" fmla="*/ 166255 w 655782"/>
              <a:gd name="connsiteY1" fmla="*/ 7441 h 269381"/>
              <a:gd name="connsiteX2" fmla="*/ 157019 w 655782"/>
              <a:gd name="connsiteY2" fmla="*/ 173696 h 269381"/>
              <a:gd name="connsiteX3" fmla="*/ 332510 w 655782"/>
              <a:gd name="connsiteY3" fmla="*/ 62860 h 269381"/>
              <a:gd name="connsiteX4" fmla="*/ 360219 w 655782"/>
              <a:gd name="connsiteY4" fmla="*/ 229114 h 269381"/>
              <a:gd name="connsiteX5" fmla="*/ 517237 w 655782"/>
              <a:gd name="connsiteY5" fmla="*/ 145987 h 269381"/>
              <a:gd name="connsiteX6" fmla="*/ 544946 w 655782"/>
              <a:gd name="connsiteY6" fmla="*/ 266060 h 269381"/>
              <a:gd name="connsiteX7" fmla="*/ 655782 w 655782"/>
              <a:gd name="connsiteY7" fmla="*/ 238351 h 269381"/>
              <a:gd name="connsiteX8" fmla="*/ 655782 w 655782"/>
              <a:gd name="connsiteY8" fmla="*/ 238351 h 26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782" h="269381">
                <a:moveTo>
                  <a:pt x="0" y="44387"/>
                </a:moveTo>
                <a:cubicBezTo>
                  <a:pt x="70042" y="15138"/>
                  <a:pt x="140085" y="-14111"/>
                  <a:pt x="166255" y="7441"/>
                </a:cubicBezTo>
                <a:cubicBezTo>
                  <a:pt x="192425" y="28993"/>
                  <a:pt x="129310" y="164460"/>
                  <a:pt x="157019" y="173696"/>
                </a:cubicBezTo>
                <a:cubicBezTo>
                  <a:pt x="184728" y="182933"/>
                  <a:pt x="298643" y="53624"/>
                  <a:pt x="332510" y="62860"/>
                </a:cubicBezTo>
                <a:cubicBezTo>
                  <a:pt x="366377" y="72096"/>
                  <a:pt x="329431" y="215260"/>
                  <a:pt x="360219" y="229114"/>
                </a:cubicBezTo>
                <a:cubicBezTo>
                  <a:pt x="391007" y="242968"/>
                  <a:pt x="486449" y="139829"/>
                  <a:pt x="517237" y="145987"/>
                </a:cubicBezTo>
                <a:cubicBezTo>
                  <a:pt x="548025" y="152145"/>
                  <a:pt x="521855" y="250666"/>
                  <a:pt x="544946" y="266060"/>
                </a:cubicBezTo>
                <a:cubicBezTo>
                  <a:pt x="568037" y="281454"/>
                  <a:pt x="655782" y="238351"/>
                  <a:pt x="655782" y="238351"/>
                </a:cubicBezTo>
                <a:lnTo>
                  <a:pt x="655782" y="238351"/>
                </a:ln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65338" y="4415696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338" y="4415696"/>
                <a:ext cx="365613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262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7" y="1446663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2" y="1752585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sz="2400" dirty="0" smtClean="0"/>
              </a:p>
              <a:p>
                <a:pPr algn="ctr"/>
                <a:r>
                  <a:rPr lang="it-IT" sz="2400" dirty="0" smtClean="0">
                    <a:solidFill>
                      <a:srgbClr val="3333FF"/>
                    </a:solidFill>
                  </a:rPr>
                  <a:t>(perturbative regime)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blipFill rotWithShape="0">
                <a:blip r:embed="rId6"/>
                <a:stretch>
                  <a:fillRect l="-6335" r="-6335" b="-2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2935433" y="4644479"/>
            <a:ext cx="2173534" cy="847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 smtClean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 smtClean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it-IT" dirty="0" smtClean="0"/>
                  <a:t> large)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773744" y="5044769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Solve NR Schrödinger eq. </a:t>
            </a:r>
            <a:r>
              <a:rPr lang="it-IT" sz="2000" b="1" dirty="0" smtClean="0"/>
              <a:t>→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FF0000"/>
                </a:solidFill>
              </a:rPr>
              <a:t>spectrum 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Quarkonium orthodoxy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790783" y="953094"/>
            <a:ext cx="2896017" cy="31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3604" b="-991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Example: The charged</a:t>
                </a:r>
                <a:r>
                  <a:rPr lang="it-IT" sz="3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1412381"/>
            <a:ext cx="3482072" cy="2499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4" y="1712384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023" y="1049482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 </a:t>
            </a:r>
            <a:r>
              <a:rPr lang="it-IT" dirty="0" smtClean="0">
                <a:solidFill>
                  <a:srgbClr val="FF0000"/>
                </a:solidFill>
              </a:rPr>
              <a:t>charged charmonium-like</a:t>
            </a:r>
            <a:r>
              <a:rPr lang="it-IT" dirty="0" smtClean="0"/>
              <a:t> resonance has been claimed by BESIII in 2013.</a:t>
            </a:r>
            <a:endParaRPr lang="it-IT" dirty="0"/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3911574"/>
            <a:ext cx="3462150" cy="2522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95" y="4163546"/>
            <a:ext cx="510582" cy="239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6042" y="5462511"/>
            <a:ext cx="477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Such a state would require a </a:t>
            </a:r>
            <a:r>
              <a:rPr lang="it-IT" dirty="0" smtClean="0">
                <a:solidFill>
                  <a:srgbClr val="FF0000"/>
                </a:solidFill>
              </a:rPr>
              <a:t>minimal 4q content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/>
              <a:t>and would be manifestly exotic</a:t>
            </a:r>
            <a:endParaRPr lang="it-I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8" t="25125" r="21764" b="47669"/>
          <a:stretch/>
        </p:blipFill>
        <p:spPr>
          <a:xfrm>
            <a:off x="4398595" y="2585898"/>
            <a:ext cx="3918205" cy="28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35885"/>
            <a:ext cx="9127378" cy="236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One can test different parametrizations of the amplitude, which correspond to</a:t>
            </a:r>
            <a:br>
              <a:rPr lang="it-IT" dirty="0" smtClean="0"/>
            </a:br>
            <a:r>
              <a:rPr lang="it-IT" dirty="0" smtClean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" y="5852640"/>
            <a:ext cx="278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Szczepaniak, PLB747, 410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1832" y="4712736"/>
            <a:ext cx="2048005" cy="1101598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78" b="-7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951" r="-9756" b="-8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7317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42" r="-16129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62" t="-4000" r="-40476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36178" y="3993089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Triangle rescattering,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logarithmic branching point</a:t>
            </a:r>
            <a:endParaRPr lang="it-IT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81870" y="4448781"/>
            <a:ext cx="1764070" cy="1055012"/>
            <a:chOff x="3791831" y="4268181"/>
            <a:chExt cx="1764070" cy="1055012"/>
          </a:xfrm>
        </p:grpSpPr>
        <p:sp>
          <p:nvSpPr>
            <p:cNvPr id="30" name="Ovale 33"/>
            <p:cNvSpPr/>
            <p:nvPr/>
          </p:nvSpPr>
          <p:spPr>
            <a:xfrm rot="683251">
              <a:off x="3791831" y="4268181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uppo 5"/>
            <p:cNvGrpSpPr/>
            <p:nvPr/>
          </p:nvGrpSpPr>
          <p:grpSpPr>
            <a:xfrm>
              <a:off x="3900021" y="4526439"/>
              <a:ext cx="792643" cy="496596"/>
              <a:chOff x="397037" y="2317619"/>
              <a:chExt cx="892884" cy="559397"/>
            </a:xfrm>
          </p:grpSpPr>
          <p:sp>
            <p:nvSpPr>
              <p:cNvPr id="3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8"/>
            <p:cNvGrpSpPr/>
            <p:nvPr/>
          </p:nvGrpSpPr>
          <p:grpSpPr>
            <a:xfrm>
              <a:off x="4679773" y="4579026"/>
              <a:ext cx="792643" cy="496596"/>
              <a:chOff x="2165075" y="2492259"/>
              <a:chExt cx="892884" cy="559397"/>
            </a:xfrm>
          </p:grpSpPr>
          <p:sp>
            <p:nvSpPr>
              <p:cNvPr id="42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920322" y="4483510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74377" y="3962253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(anti)bound state,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(«molecule»)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05832" y="4001323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Resonance,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(«compact state»)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C00000"/>
                </a:solidFill>
              </a:rPr>
              <a:t>Tornqvist, </a:t>
            </a:r>
            <a:r>
              <a:rPr lang="it-IT" sz="1600" dirty="0">
                <a:solidFill>
                  <a:srgbClr val="C00000"/>
                </a:solidFill>
              </a:rPr>
              <a:t>Z.Phys. </a:t>
            </a:r>
            <a:r>
              <a:rPr lang="it-IT" sz="1600" dirty="0" smtClean="0">
                <a:solidFill>
                  <a:srgbClr val="C00000"/>
                </a:solidFill>
              </a:rPr>
              <a:t>C61, 525</a:t>
            </a:r>
            <a:endParaRPr lang="it-IT" sz="1600" dirty="0">
              <a:solidFill>
                <a:srgbClr val="C00000"/>
              </a:solidFill>
            </a:endParaRPr>
          </a:p>
          <a:p>
            <a:r>
              <a:rPr lang="it-IT" sz="1600" dirty="0" smtClean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Hanhart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 PRL111, 132003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Maiani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Faccini </a:t>
            </a:r>
            <a:r>
              <a:rPr lang="it-IT" sz="1600" i="1" dirty="0" smtClean="0">
                <a:solidFill>
                  <a:srgbClr val="C00000"/>
                </a:solidFill>
              </a:rPr>
              <a:t>et </a:t>
            </a:r>
            <a:r>
              <a:rPr lang="it-IT" sz="1600" i="1" dirty="0">
                <a:solidFill>
                  <a:srgbClr val="C00000"/>
                </a:solidFill>
              </a:rPr>
              <a:t>al.</a:t>
            </a:r>
            <a:r>
              <a:rPr lang="it-IT" sz="1600" dirty="0" smtClean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Esposito </a:t>
            </a:r>
            <a:r>
              <a:rPr lang="it-IT" sz="1600" i="1" dirty="0" smtClean="0">
                <a:solidFill>
                  <a:srgbClr val="C00000"/>
                </a:solidFill>
              </a:rPr>
              <a:t>et al.,</a:t>
            </a:r>
            <a:r>
              <a:rPr lang="it-IT" sz="1600" dirty="0" smtClean="0">
                <a:solidFill>
                  <a:srgbClr val="C00000"/>
                </a:solidFill>
              </a:rPr>
              <a:t> Phys.Rept. 668</a:t>
            </a:r>
            <a:endParaRPr lang="it-IT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280765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58" y="1735953"/>
            <a:ext cx="1711614" cy="1450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5" y="1635885"/>
            <a:ext cx="1711614" cy="1469861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3871750" y="2303191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blipFill rotWithShape="0">
                <a:blip r:embed="rId13"/>
                <a:stretch>
                  <a:fillRect r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/>
          <p:nvPr/>
        </p:nvCxnSpPr>
        <p:spPr>
          <a:xfrm flipV="1">
            <a:off x="2421871" y="3293151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blipFill rotWithShape="0">
                <a:blip r:embed="rId14"/>
                <a:stretch>
                  <a:fillRect r="-1266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929005" y="3120990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blipFill rotWithShape="0">
                <a:blip r:embed="rId15"/>
                <a:stretch>
                  <a:fillRect r="-12299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blipFill rotWithShape="0">
                <a:blip r:embed="rId16"/>
                <a:stretch>
                  <a:fillRect r="-9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5781697" y="3051173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79142" y="3137613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blipFill rotWithShape="0">
                <a:blip r:embed="rId17"/>
                <a:stretch>
                  <a:fillRect r="-31333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7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3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We have E&amp;M theory: </a:t>
            </a:r>
            <a:r>
              <a:rPr lang="it-IT" sz="3600" dirty="0" smtClean="0"/>
              <a:t>QED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" y="1269771"/>
            <a:ext cx="7924241" cy="11558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792752" y="4740057"/>
                <a:ext cx="3513048" cy="83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752" y="4740057"/>
                <a:ext cx="3513048" cy="83343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710220" y="4380561"/>
            <a:ext cx="3423241" cy="1652506"/>
            <a:chOff x="2534320" y="4550641"/>
            <a:chExt cx="3423241" cy="16525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35" r="54694" b="27385"/>
            <a:stretch/>
          </p:blipFill>
          <p:spPr>
            <a:xfrm>
              <a:off x="4218905" y="4550641"/>
              <a:ext cx="1738656" cy="165250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35" r="54694" b="27385"/>
            <a:stretch/>
          </p:blipFill>
          <p:spPr>
            <a:xfrm>
              <a:off x="2534320" y="4550641"/>
              <a:ext cx="1738656" cy="1652506"/>
            </a:xfrm>
            <a:prstGeom prst="rect">
              <a:avLst/>
            </a:prstGeom>
          </p:spPr>
        </p:pic>
        <p:sp>
          <p:nvSpPr>
            <p:cNvPr id="19" name="Freeform 18"/>
            <p:cNvSpPr/>
            <p:nvPr/>
          </p:nvSpPr>
          <p:spPr>
            <a:xfrm>
              <a:off x="2819400" y="4648200"/>
              <a:ext cx="1114425" cy="523875"/>
            </a:xfrm>
            <a:custGeom>
              <a:avLst/>
              <a:gdLst>
                <a:gd name="connsiteX0" fmla="*/ 28575 w 1114425"/>
                <a:gd name="connsiteY0" fmla="*/ 466725 h 523875"/>
                <a:gd name="connsiteX1" fmla="*/ 200025 w 1114425"/>
                <a:gd name="connsiteY1" fmla="*/ 523875 h 523875"/>
                <a:gd name="connsiteX2" fmla="*/ 990600 w 1114425"/>
                <a:gd name="connsiteY2" fmla="*/ 485775 h 523875"/>
                <a:gd name="connsiteX3" fmla="*/ 1114425 w 1114425"/>
                <a:gd name="connsiteY3" fmla="*/ 419100 h 523875"/>
                <a:gd name="connsiteX4" fmla="*/ 762000 w 1114425"/>
                <a:gd name="connsiteY4" fmla="*/ 0 h 523875"/>
                <a:gd name="connsiteX5" fmla="*/ 0 w 1114425"/>
                <a:gd name="connsiteY5" fmla="*/ 133350 h 523875"/>
                <a:gd name="connsiteX6" fmla="*/ 28575 w 1114425"/>
                <a:gd name="connsiteY6" fmla="*/ 46672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4425" h="523875">
                  <a:moveTo>
                    <a:pt x="28575" y="466725"/>
                  </a:moveTo>
                  <a:lnTo>
                    <a:pt x="200025" y="523875"/>
                  </a:lnTo>
                  <a:lnTo>
                    <a:pt x="990600" y="485775"/>
                  </a:lnTo>
                  <a:lnTo>
                    <a:pt x="1114425" y="419100"/>
                  </a:lnTo>
                  <a:lnTo>
                    <a:pt x="762000" y="0"/>
                  </a:lnTo>
                  <a:lnTo>
                    <a:pt x="0" y="133350"/>
                  </a:lnTo>
                  <a:lnTo>
                    <a:pt x="28575" y="4667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764926" y="3092059"/>
                <a:ext cx="7614146" cy="1002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26" y="3092059"/>
                <a:ext cx="7614146" cy="100264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5314" y="2539759"/>
            <a:ext cx="900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Observables can be Taylor expanded, because the electric charge is small (perturbation theory)</a:t>
            </a:r>
            <a:endParaRPr lang="it-IT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552512" y="4094706"/>
            <a:ext cx="425578" cy="5332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1" idx="2"/>
          </p:cNvCxnSpPr>
          <p:nvPr/>
        </p:nvCxnSpPr>
        <p:spPr>
          <a:xfrm flipV="1">
            <a:off x="3890865" y="4094706"/>
            <a:ext cx="681134" cy="3834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6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Not conclusive at this stage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8230" y="1325761"/>
            <a:ext cx="8754701" cy="4794382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Finite energy sum rules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1"/>
          <a:stretch/>
        </p:blipFill>
        <p:spPr>
          <a:xfrm>
            <a:off x="375619" y="1325761"/>
            <a:ext cx="8311181" cy="3680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0937" y="4499572"/>
            <a:ext cx="688064" cy="506995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539408" y="4836783"/>
            <a:ext cx="204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PWA in the low energy region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Resonance extraction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6399" y="5192012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Regge exchanges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at high energy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1604" y="1683945"/>
            <a:ext cx="2236206" cy="443619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ounded Rectangle 15"/>
          <p:cNvSpPr/>
          <p:nvPr/>
        </p:nvSpPr>
        <p:spPr>
          <a:xfrm>
            <a:off x="5973387" y="1600914"/>
            <a:ext cx="2817427" cy="4436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80599" y="5624894"/>
            <a:ext cx="3229090" cy="0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347159" y="5101803"/>
            <a:ext cx="1895971" cy="1018340"/>
          </a:xfrm>
          <a:prstGeom prst="roundRect">
            <a:avLst/>
          </a:prstGeom>
          <a:solidFill>
            <a:srgbClr val="F4F3F5"/>
          </a:solidFill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CC00FF"/>
                </a:solidFill>
              </a:rPr>
              <a:t>Analytically</a:t>
            </a:r>
            <a:br>
              <a:rPr lang="it-IT" sz="2200" b="1" dirty="0">
                <a:solidFill>
                  <a:srgbClr val="CC00FF"/>
                </a:solidFill>
              </a:rPr>
            </a:br>
            <a:r>
              <a:rPr lang="it-IT" sz="2200" b="1" dirty="0" smtClean="0">
                <a:solidFill>
                  <a:srgbClr val="CC00FF"/>
                </a:solidFill>
              </a:rPr>
              <a:t>connected</a:t>
            </a:r>
            <a:endParaRPr lang="it-IT" sz="2200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306716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5192" y="1109784"/>
            <a:ext cx="3871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smtClean="0"/>
              <a:t>Extracting physics information means to hunt for poles in the complex plane </a:t>
            </a:r>
            <a:endParaRPr lang="it-IT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27" y="3123552"/>
            <a:ext cx="4141276" cy="2832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68816" y="484360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81870" y="352179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88451" y="484360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7071" y="504171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9956" y="312427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5787" y="504961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4077" y="2273140"/>
            <a:ext cx="32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Pole position → Mass and width</a:t>
            </a:r>
          </a:p>
          <a:p>
            <a:r>
              <a:rPr lang="it-IT" dirty="0" smtClean="0"/>
              <a:t>Residues </a:t>
            </a:r>
            <a:r>
              <a:rPr lang="it-IT" dirty="0"/>
              <a:t>→ </a:t>
            </a:r>
            <a:r>
              <a:rPr lang="it-IT" dirty="0" smtClean="0"/>
              <a:t>Couplings</a:t>
            </a:r>
            <a:endParaRPr lang="it-IT" dirty="0"/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r>
                  <a:rPr lang="it-IT" dirty="0" smtClean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threshold</a:t>
                </a:r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Too </a:t>
                </a:r>
                <a:r>
                  <a:rPr lang="it-IT" dirty="0">
                    <a:solidFill>
                      <a:srgbClr val="FF0000"/>
                    </a:solidFill>
                  </a:rPr>
                  <a:t>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0.8±0.3</m:t>
                    </m:r>
                  </m:oMath>
                </a14:m>
                <a:endParaRPr lang="it-IT" dirty="0" smtClean="0">
                  <a:solidFill>
                    <a:schemeClr val="accent1"/>
                  </a:solidFill>
                </a:endParaRPr>
              </a:p>
              <a:p>
                <a:r>
                  <a:rPr lang="it-IT" dirty="0" smtClean="0">
                    <a:solidFill>
                      <a:srgbClr val="0000FF"/>
                    </a:solidFill>
                  </a:rPr>
                  <a:t>Mass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=3871.68±0.17 </m:t>
                    </m:r>
                  </m:oMath>
                </a14:m>
                <a:r>
                  <a:rPr lang="it-IT" sz="2000" b="0" i="0" dirty="0" smtClean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1.2 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 @90%</m:t>
                    </m:r>
                  </m:oMath>
                </a14:m>
                <a:r>
                  <a:rPr lang="it-IT" sz="2000" dirty="0" smtClean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6"/>
                <a:stretch>
                  <a:fillRect t="-3614" b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Large prompt production </a:t>
                </a:r>
                <a:br>
                  <a:rPr lang="it-IT" dirty="0" smtClean="0"/>
                </a:br>
                <a:r>
                  <a:rPr lang="it-IT" dirty="0" smtClean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26.3±2.3±1.6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 smtClean="0"/>
              </a:p>
              <a:p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1.06±0.11±0.15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 smtClean="0">
                    <a:solidFill>
                      <a:srgbClr val="C00000"/>
                    </a:solidFill>
                  </a:rPr>
                  <a:t>CMS, JHEP 1304, 154</a:t>
                </a:r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8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states</a:t>
                </a:r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</a:t>
                </a:r>
                <a:r>
                  <a:rPr lang="it-IT" dirty="0" smtClean="0"/>
                  <a:t>!)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Seen in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 smtClean="0">
                    <a:latin typeface="Cambria Math" panose="02040503050406030204" pitchFamily="18" charset="0"/>
                  </a:rPr>
                  <a:t>, 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 smtClean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</a:t>
                </a:r>
                <a:r>
                  <a:rPr lang="it-IT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pairs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Large HQSS violation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 smtClean="0">
                  <a:solidFill>
                    <a:srgbClr val="0000FF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11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7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smtClean="0"/>
                  <a:t>states in BESIII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10" y="1265768"/>
            <a:ext cx="3612334" cy="244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9" y="1538867"/>
            <a:ext cx="510582" cy="2393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New BESIII data show a peculiar lineshape</a:t>
                </a:r>
                <a:br>
                  <a:rPr lang="it-IT" dirty="0" smtClean="0"/>
                </a:br>
                <a:r>
                  <a:rPr lang="it-IT" dirty="0" smtClean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The state appear lighter and narrower,</a:t>
                </a:r>
                <a:br>
                  <a:rPr lang="it-IT" dirty="0" smtClean="0"/>
                </a:br>
                <a:r>
                  <a:rPr lang="it-IT" dirty="0" smtClean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dirty="0" smtClean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 smtClean="0"/>
                  <a:t>dominance</a:t>
                </a:r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11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09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=4023.9±2.4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=10±6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(4020)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smtClean="0">
                    <a:latin typeface="Cambria Math" panose="02040503050406030204" pitchFamily="18" charset="0"/>
                  </a:rPr>
                  <a:t>appear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04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Charged quarkonium-like resonances have been found, </a:t>
            </a:r>
            <a:r>
              <a:rPr lang="it-IT" b="1" dirty="0" smtClean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(10650)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=10607.2±2.0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18.4±2.4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=10652.2±1.5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2.2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 smtClean="0"/>
                  <a:t>,</a:t>
                </a:r>
              </a:p>
              <a:p>
                <a:r>
                  <a:rPr lang="it-IT" dirty="0" smtClean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smtClean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2 twin resonances!</a:t>
            </a:r>
            <a:endParaRPr lang="it-IT" sz="2400" dirty="0">
              <a:solidFill>
                <a:srgbClr val="0000FF"/>
              </a:solidFill>
            </a:endParaRP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We have </a:t>
            </a:r>
            <a:r>
              <a:rPr lang="it-IT" sz="3600" dirty="0" smtClean="0"/>
              <a:t>strong </a:t>
            </a:r>
            <a:r>
              <a:rPr lang="it-IT" sz="3600" dirty="0"/>
              <a:t>theory: </a:t>
            </a:r>
            <a:r>
              <a:rPr lang="it-IT" sz="3600" dirty="0" smtClean="0"/>
              <a:t>QCD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674636" y="2764318"/>
            <a:ext cx="4251028" cy="1357769"/>
            <a:chOff x="3295055" y="3914586"/>
            <a:chExt cx="5391746" cy="15049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02" t="16528" r="1660" b="65833"/>
            <a:stretch/>
          </p:blipFill>
          <p:spPr>
            <a:xfrm>
              <a:off x="3295055" y="3914586"/>
              <a:ext cx="5391746" cy="15049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972300" y="5267136"/>
              <a:ext cx="257175" cy="152400"/>
            </a:xfrm>
            <a:prstGeom prst="rect">
              <a:avLst/>
            </a:prstGeom>
            <a:solidFill>
              <a:srgbClr val="FFF1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953061" y="1898821"/>
            <a:ext cx="356657" cy="865497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276130" y="2422117"/>
                <a:ext cx="4081265" cy="3890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It looks similar, </a:t>
                </a:r>
                <a:br>
                  <a:rPr lang="it-IT" dirty="0" smtClean="0"/>
                </a:br>
                <a:r>
                  <a:rPr lang="it-IT" dirty="0" smtClean="0"/>
                  <a:t>but it’s a matrix equation:</a:t>
                </a:r>
              </a:p>
              <a:p>
                <a:pPr marL="285750" indent="-285750">
                  <a:spcBef>
                    <a:spcPts val="1200"/>
                  </a:spcBef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Quarks appear in 3 different colors</a:t>
                </a:r>
                <a:br>
                  <a:rPr lang="it-IT" dirty="0" smtClean="0"/>
                </a:br>
                <a14:m>
                  <m:oMath xmlns:m="http://schemas.openxmlformats.org/officeDocument/2006/math">
                    <m:r>
                      <a:rPr lang="it-IT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i="1" dirty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it-IT" dirty="0" smtClean="0"/>
              </a:p>
              <a:p>
                <a:pPr marL="285750" indent="-285750">
                  <a:spcBef>
                    <a:spcPts val="1200"/>
                  </a:spcBef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Gluons appear in 8 different color-anticolor combinations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it-IT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r>
                      <a:rPr lang="it-IT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it-IT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it-IT" dirty="0"/>
                  <a:t>,</a:t>
                </a:r>
                <a:r>
                  <a:rPr lang="it-IT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dirty="0"/>
                  <a:t>,</a:t>
                </a:r>
                <a14:m>
                  <m:oMath xmlns:m="http://schemas.openxmlformats.org/officeDocument/2006/math">
                    <m:r>
                      <a:rPr lang="it-IT" i="1" dirty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it-IT" dirty="0"/>
                  <a:t>,</a:t>
                </a:r>
                <a:r>
                  <a:rPr lang="it-IT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i="1" dirty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dirty="0"/>
                  <a:t>,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i="1" dirty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it-IT" i="1" dirty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acc>
                        <m:accPr>
                          <m:chr m:val="̅"/>
                          <m:ctrlPr>
                            <a:rPr lang="it-IT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dirty="0" smtClean="0"/>
              </a:p>
              <a:p>
                <a:pPr marL="285750" indent="-285750">
                  <a:spcBef>
                    <a:spcPts val="1200"/>
                  </a:spcBef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/>
                  <a:t>Gluons </a:t>
                </a:r>
                <a:r>
                  <a:rPr lang="it-IT" dirty="0" smtClean="0"/>
                  <a:t>carry color and interact with each other </a:t>
                </a:r>
                <a:r>
                  <a:rPr lang="it-IT" b="1" dirty="0" smtClean="0"/>
                  <a:t>→ </a:t>
                </a:r>
                <a:r>
                  <a:rPr lang="it-IT" dirty="0" smtClean="0"/>
                  <a:t>Equations are nonlinear</a:t>
                </a:r>
                <a:br>
                  <a:rPr lang="it-IT" dirty="0" smtClean="0"/>
                </a:br>
                <a:r>
                  <a:rPr lang="it-IT" dirty="0" smtClean="0"/>
                  <a:t>even at the classical level</a:t>
                </a:r>
                <a:endParaRPr lang="it-IT" dirty="0"/>
              </a:p>
              <a:p>
                <a:endParaRPr lang="it-IT" dirty="0" smtClean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30" y="2422117"/>
                <a:ext cx="4081265" cy="3890168"/>
              </a:xfrm>
              <a:prstGeom prst="rect">
                <a:avLst/>
              </a:prstGeom>
              <a:blipFill rotWithShape="0">
                <a:blip r:embed="rId4"/>
                <a:stretch>
                  <a:fillRect l="-1642" t="-7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4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>
          <a:xfrm>
            <a:off x="79180" y="3676617"/>
            <a:ext cx="3644315" cy="2420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723" y="3965418"/>
            <a:ext cx="10631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MC simul.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Reminder</a:t>
            </a:r>
            <a:endParaRPr lang="it-IT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1217697" y="1314592"/>
                <a:ext cx="6708605" cy="5070528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txBody>
              <a:bodyPr wrap="none" lIns="360000" tIns="360000" rIns="360000" bIns="36000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eV</m:t>
                      </m:r>
                      <m:r>
                        <m:rPr>
                          <m:nor/>
                        </m:rPr>
                        <a:rPr lang="it-IT" sz="22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(/</m:t>
                      </m:r>
                      <m:sSup>
                        <m:sSupPr>
                          <m:ctrlPr>
                            <a:rPr lang="it-IT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it-IT" sz="2200" b="0" i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=1.6×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m:rPr>
                          <m:nor/>
                        </m:rPr>
                        <a:rPr lang="it-IT" sz="220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(/</m:t>
                      </m:r>
                      <m:sSup>
                        <m:sSupPr>
                          <m:ctrlPr>
                            <a:rPr lang="it-IT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20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it-IT" sz="22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=1.8×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−35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lang="it-IT" sz="2200" dirty="0" smtClean="0"/>
              </a:p>
              <a:p>
                <a:pPr algn="ctr"/>
                <a:endParaRPr lang="it-IT" sz="2200" dirty="0"/>
              </a:p>
              <a:p>
                <a:pPr algn="ctr"/>
                <a:r>
                  <a:rPr lang="it-IT" sz="2400" dirty="0" smtClean="0"/>
                  <a:t>1 proton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939 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smtClean="0"/>
                  <a:t>=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1.6×</m:t>
                    </m:r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sup>
                    </m:sSup>
                    <m: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endParaRPr lang="it-IT" sz="2400" dirty="0" smtClean="0"/>
              </a:p>
              <a:p>
                <a:pPr algn="ctr"/>
                <a:endParaRPr lang="it-IT" sz="2200" dirty="0"/>
              </a:p>
              <a:p>
                <a:pPr algn="ctr"/>
                <a:r>
                  <a:rPr lang="it-IT" sz="3000" dirty="0" smtClean="0"/>
                  <a:t>1 proton : 1 pound = 1 ounce : 1 Earth</a:t>
                </a:r>
              </a:p>
              <a:p>
                <a:pPr algn="ctr"/>
                <a:endParaRPr lang="it-IT" sz="3000" dirty="0" smtClean="0"/>
              </a:p>
              <a:p>
                <a:pPr algn="ctr"/>
                <a:endParaRPr lang="it-IT" sz="3000" dirty="0"/>
              </a:p>
              <a:p>
                <a:pPr algn="ctr"/>
                <a:endParaRPr lang="it-IT" sz="3000" dirty="0" smtClean="0"/>
              </a:p>
              <a:p>
                <a:pPr algn="ctr"/>
                <a:endParaRPr lang="it-IT" sz="3000" dirty="0"/>
              </a:p>
              <a:p>
                <a:pPr algn="ctr"/>
                <a:r>
                  <a:rPr lang="it-IT" sz="2200" dirty="0" smtClean="0"/>
                  <a:t>In the following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ℏ=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sz="2200" dirty="0" smtClean="0"/>
                  <a:t>,</a:t>
                </a:r>
                <a:br>
                  <a:rPr lang="it-IT" sz="2200" dirty="0" smtClean="0"/>
                </a:br>
                <a:r>
                  <a:rPr lang="it-IT" sz="2200" dirty="0" smtClean="0"/>
                  <a:t>[energy] = [mass] = [1/length]</a:t>
                </a:r>
                <a:endParaRPr lang="it-IT" sz="2200" dirty="0"/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697" y="1314592"/>
                <a:ext cx="6708605" cy="507052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3662554"/>
            <a:ext cx="1428750" cy="1134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03" y="3662554"/>
            <a:ext cx="1657096" cy="12428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99" y="3519409"/>
            <a:ext cx="1898202" cy="13859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198" y="3519409"/>
            <a:ext cx="1367201" cy="136720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5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Why strong interactions are strong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84768" y="2170392"/>
                <a:ext cx="5157246" cy="3400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Gravity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𝐺</m:t>
                    </m:r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it-IT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−39</m:t>
                        </m:r>
                      </m:sup>
                    </m:sSup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bSup>
                  </m:oMath>
                </a14:m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Electromagnetism,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137</m:t>
                        </m:r>
                      </m:den>
                    </m:f>
                  </m:oMath>
                </a14:m>
                <a:endParaRPr lang="it-IT" sz="20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it-IT" sz="2000" dirty="0" smtClean="0"/>
                  <a:t> interaction, 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func>
                      <m:func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it-IT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  <m:r>
                      <a:rPr lang="it-IT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000" i="1" dirty="0" smtClean="0">
                    <a:latin typeface="Cambria Math" panose="02040503050406030204" pitchFamily="18" charset="0"/>
                  </a:rPr>
                  <a:t/>
                </a:r>
                <a:br>
                  <a:rPr lang="it-IT" sz="200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0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0.075, </m:t>
                    </m:r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∼1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fm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</m:t>
                    </m:r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it-IT" sz="2000" dirty="0" smtClean="0"/>
                  <a:t> (Rutherford)</a:t>
                </a:r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it-IT" sz="2000" dirty="0" smtClean="0"/>
                  <a:t> interaction,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∼14</m:t>
                    </m:r>
                  </m:oMath>
                </a14:m>
                <a:endParaRPr lang="it-IT" sz="20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768" y="2170392"/>
                <a:ext cx="5157246" cy="3400675"/>
              </a:xfrm>
              <a:prstGeom prst="rect">
                <a:avLst/>
              </a:prstGeom>
              <a:blipFill rotWithShape="0">
                <a:blip r:embed="rId2"/>
                <a:stretch>
                  <a:fillRect l="-2482" t="-3047" r="-4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44443" y="1158124"/>
            <a:ext cx="563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We don’t experience strong interactions in everyday life*. </a:t>
            </a:r>
            <a:br>
              <a:rPr lang="it-IT" dirty="0" smtClean="0"/>
            </a:br>
            <a:r>
              <a:rPr lang="it-IT" dirty="0" smtClean="0"/>
              <a:t>They happen on much shorter scales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153909" y="6360668"/>
            <a:ext cx="374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*At least, out of office/class/lab hours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131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Why strong interactions are strong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53909" y="1086735"/>
            <a:ext cx="687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nonrelativistic quantum mechanics I can define an interaction radius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1642611"/>
                <a:ext cx="4572000" cy="13823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buClr>
                    <a:srgbClr val="C00000"/>
                  </a:buClr>
                  <a:buSzPct val="15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  <a:p>
                <a:pPr>
                  <a:buClr>
                    <a:srgbClr val="C00000"/>
                  </a:buClr>
                  <a:buSzPct val="15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d>
                        <m:dPr>
                          <m:begChr m:val="{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1,  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&amp;0, 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≫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it-IT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42611"/>
                <a:ext cx="4572000" cy="13823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03683" y="1817956"/>
                <a:ext cx="1884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∼1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683" y="1817956"/>
                <a:ext cx="1884747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50" y="2224541"/>
            <a:ext cx="2166676" cy="12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Why strong interactions are strong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2615" y="3731680"/>
                <a:ext cx="785894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is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∼10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f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b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latin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/>
                  <a:t>; </a:t>
                </a:r>
                <a:r>
                  <a:rPr lang="it-IT" dirty="0" smtClean="0"/>
                  <a:t>                                 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smtClean="0"/>
                  <a:t>is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∼50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mb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∼5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latin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/>
                  <a:t>; </a:t>
                </a:r>
                <a:endParaRPr lang="it-IT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15" y="3731680"/>
                <a:ext cx="7858946" cy="923330"/>
              </a:xfrm>
              <a:prstGeom prst="rect">
                <a:avLst/>
              </a:prstGeom>
              <a:blipFill rotWithShape="0">
                <a:blip r:embed="rId2"/>
                <a:stretch>
                  <a:fillRect l="-1319" t="-164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3909" y="1086735"/>
            <a:ext cx="687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nonrelativistic quantum mechanics I can define an interaction radius </a:t>
            </a:r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931" y="4206059"/>
            <a:ext cx="3466114" cy="20880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09804"/>
            <a:ext cx="3265366" cy="2084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96577" y="5642299"/>
                <a:ext cx="1784271" cy="65178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it-IT" dirty="0" smtClean="0">
                  <a:solidFill>
                    <a:schemeClr val="bg1"/>
                  </a:solidFill>
                </a:endParaRPr>
              </a:p>
              <a:p>
                <a:r>
                  <a:rPr lang="it-IT" dirty="0" smtClean="0">
                    <a:solidFill>
                      <a:schemeClr val="bg1"/>
                    </a:solidFill>
                  </a:rPr>
                  <a:t>Weak interaction</a:t>
                </a:r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577" y="5642299"/>
                <a:ext cx="1784271" cy="651781"/>
              </a:xfrm>
              <a:prstGeom prst="rect">
                <a:avLst/>
              </a:prstGeom>
              <a:blipFill rotWithShape="0">
                <a:blip r:embed="rId5"/>
                <a:stretch>
                  <a:fillRect l="-3082" r="-3082" b="-150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13747" y="5642298"/>
                <a:ext cx="1869166" cy="65178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it-IT" dirty="0" smtClean="0">
                  <a:solidFill>
                    <a:schemeClr val="bg1"/>
                  </a:solidFill>
                </a:endParaRPr>
              </a:p>
              <a:p>
                <a:r>
                  <a:rPr lang="it-IT" dirty="0" smtClean="0">
                    <a:solidFill>
                      <a:schemeClr val="bg1"/>
                    </a:solidFill>
                  </a:rPr>
                  <a:t>Strong interaction</a:t>
                </a:r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747" y="5642298"/>
                <a:ext cx="1869166" cy="651781"/>
              </a:xfrm>
              <a:prstGeom prst="rect">
                <a:avLst/>
              </a:prstGeom>
              <a:blipFill rotWithShape="0">
                <a:blip r:embed="rId6"/>
                <a:stretch>
                  <a:fillRect l="-2941" r="-2941" b="-150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1642611"/>
                <a:ext cx="4572000" cy="138236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buClr>
                    <a:srgbClr val="C00000"/>
                  </a:buClr>
                  <a:buSzPct val="15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(</m:t>
                          </m:r>
                          <m:func>
                            <m:func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dirty="0"/>
              </a:p>
              <a:p>
                <a:pPr>
                  <a:buClr>
                    <a:srgbClr val="C00000"/>
                  </a:buClr>
                  <a:buSzPct val="15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d>
                        <m:dPr>
                          <m:begChr m:val="{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1,  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∼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&amp;0, 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≫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it-IT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42611"/>
                <a:ext cx="4572000" cy="13823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03683" y="1817956"/>
                <a:ext cx="1884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∼1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683" y="1817956"/>
                <a:ext cx="1884747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50" y="2224541"/>
            <a:ext cx="2166676" cy="12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20554" y="4316271"/>
            <a:ext cx="2320942" cy="2541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ounded Rectangle 13"/>
          <p:cNvSpPr/>
          <p:nvPr/>
        </p:nvSpPr>
        <p:spPr>
          <a:xfrm>
            <a:off x="4294494" y="1102177"/>
            <a:ext cx="4641276" cy="3139321"/>
          </a:xfrm>
          <a:prstGeom prst="roundRect">
            <a:avLst>
              <a:gd name="adj" fmla="val 8304"/>
            </a:avLst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ounded Rectangle 9"/>
          <p:cNvSpPr/>
          <p:nvPr/>
        </p:nvSpPr>
        <p:spPr>
          <a:xfrm>
            <a:off x="49240" y="1102176"/>
            <a:ext cx="4049158" cy="3139321"/>
          </a:xfrm>
          <a:prstGeom prst="roundRect">
            <a:avLst>
              <a:gd name="adj" fmla="val 8304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Symmetries of strong interactions</a:t>
            </a:r>
            <a:endParaRPr lang="it-IT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17694" y="1110698"/>
            <a:ext cx="39807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Discrete symmetries: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Parity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Charge conjugation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dirty="0" smtClean="0"/>
              <a:t>Time reversal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buClr>
                <a:schemeClr val="accent1"/>
              </a:buClr>
              <a:buSzPct val="150000"/>
            </a:pPr>
            <a:r>
              <a:rPr lang="it-IT" dirty="0" smtClean="0"/>
              <a:t>First two give rise to</a:t>
            </a:r>
            <a:br>
              <a:rPr lang="it-IT" dirty="0" smtClean="0"/>
            </a:br>
            <a:r>
              <a:rPr lang="it-IT" dirty="0" smtClean="0"/>
              <a:t>multiplicative quantum numbers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which strong interaction conserve</a:t>
            </a:r>
          </a:p>
          <a:p>
            <a:pPr>
              <a:buClr>
                <a:schemeClr val="accent1"/>
              </a:buClr>
              <a:buSzPct val="150000"/>
            </a:pPr>
            <a:endParaRPr lang="it-IT" dirty="0"/>
          </a:p>
          <a:p>
            <a:pPr>
              <a:buClr>
                <a:schemeClr val="accent1"/>
              </a:buClr>
              <a:buSzPct val="150000"/>
            </a:pPr>
            <a:r>
              <a:rPr lang="it-IT" dirty="0" smtClean="0"/>
              <a:t>They reduce the number of independent</a:t>
            </a:r>
            <a:br>
              <a:rPr lang="it-IT" dirty="0" smtClean="0"/>
            </a:br>
            <a:r>
              <a:rPr lang="it-IT" dirty="0" smtClean="0"/>
              <a:t>amplitudes we need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10047" y="1176950"/>
                <a:ext cx="3788025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Continuous symmetries: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Poincaré transformations </a:t>
                </a:r>
                <a:br>
                  <a:rPr lang="it-IT" dirty="0" smtClean="0"/>
                </a:br>
                <a:r>
                  <a:rPr lang="it-IT" dirty="0" smtClean="0"/>
                  <a:t>(translation, rotations, boosts)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/>
                  <a:t>Baryon number and Electric </a:t>
                </a:r>
                <a:r>
                  <a:rPr lang="it-IT" dirty="0" smtClean="0"/>
                  <a:t>Charge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Flavor conservation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Isospin (or more), approximate</a:t>
                </a:r>
              </a:p>
              <a:p>
                <a:pPr marL="285750" indent="-285750">
                  <a:buClr>
                    <a:schemeClr val="accent1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>
                  <a:buClr>
                    <a:schemeClr val="accent1"/>
                  </a:buClr>
                  <a:buSzPct val="150000"/>
                </a:pPr>
                <a:r>
                  <a:rPr lang="it-IT" dirty="0" smtClean="0"/>
                  <a:t>Internal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it-IT" dirty="0" smtClean="0"/>
                  <a:t> symmetries give rise to</a:t>
                </a:r>
                <a:br>
                  <a:rPr lang="it-IT" dirty="0" smtClean="0"/>
                </a:br>
                <a:r>
                  <a:rPr lang="it-IT" dirty="0" smtClean="0"/>
                  <a:t>additive quantum numbers</a:t>
                </a:r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047" y="1176950"/>
                <a:ext cx="3788025" cy="2585323"/>
              </a:xfrm>
              <a:prstGeom prst="rect">
                <a:avLst/>
              </a:prstGeom>
              <a:blipFill rotWithShape="0">
                <a:blip r:embed="rId2"/>
                <a:stretch>
                  <a:fillRect l="-2733" t="-1179" r="-482" b="-28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1442" y="4785096"/>
                <a:ext cx="580665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Flavor conservation is a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𝑈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it-IT" dirty="0" smtClean="0"/>
                  <a:t> symmetry,</a:t>
                </a:r>
              </a:p>
              <a:p>
                <a:r>
                  <a:rPr lang="it-IT" dirty="0" smtClean="0"/>
                  <a:t>Separate conservation of flavor quantum numbers</a:t>
                </a:r>
              </a:p>
              <a:p>
                <a:endParaRPr lang="it-IT" dirty="0" smtClean="0"/>
              </a:p>
              <a:p>
                <a:r>
                  <a:rPr lang="it-IT" dirty="0" smtClean="0"/>
                  <a:t>Consequence: particles with open flavor are created in pairs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2" y="4785096"/>
                <a:ext cx="5806654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839" t="-3046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/>
          <p:cNvSpPr/>
          <p:nvPr/>
        </p:nvSpPr>
        <p:spPr>
          <a:xfrm>
            <a:off x="4849983" y="1499662"/>
            <a:ext cx="76864" cy="73333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4294494" y="1324719"/>
            <a:ext cx="615553" cy="12279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it-IT" sz="1400" dirty="0" smtClean="0"/>
              <a:t>Common to</a:t>
            </a:r>
            <a:br>
              <a:rPr lang="it-IT" sz="1400" dirty="0" smtClean="0"/>
            </a:br>
            <a:r>
              <a:rPr lang="it-IT" sz="1400" dirty="0" smtClean="0"/>
              <a:t> any interaction</a:t>
            </a:r>
            <a:endParaRPr lang="it-IT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15" y="5624370"/>
            <a:ext cx="1957104" cy="12064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4" y="4354718"/>
            <a:ext cx="1904244" cy="12605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2427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Charge conjugation and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it-IT" sz="3600" dirty="0" smtClean="0"/>
                  <a:t>-parity</a:t>
                </a:r>
                <a:endParaRPr lang="it-IT" sz="3600" dirty="0"/>
              </a:p>
            </p:txBody>
          </p:sp>
        </mc:Choice>
        <mc:Fallback xmlns="">
          <p:sp>
            <p:nvSpPr>
              <p:cNvPr id="6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2480" y="1394678"/>
                <a:ext cx="9144000" cy="2906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/>
                  <a:t>Totally neutral particles are eigenstate of charge conjugation</a:t>
                </a:r>
              </a:p>
              <a:p>
                <a:endParaRPr lang="it-IT" dirty="0"/>
              </a:p>
              <a:p>
                <a:endParaRPr lang="it-IT" dirty="0" smtClean="0"/>
              </a:p>
              <a:p>
                <a:endParaRPr lang="it-IT" dirty="0"/>
              </a:p>
              <a:p>
                <a:endParaRPr lang="it-IT" dirty="0" smtClean="0"/>
              </a:p>
              <a:p>
                <a:r>
                  <a:rPr lang="it-IT" dirty="0" smtClean="0"/>
                  <a:t>I can add a rotation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 in isospin space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sup>
                      </m:sSup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endParaRPr lang="it-IT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0" y="1394678"/>
                <a:ext cx="9144000" cy="2906950"/>
              </a:xfrm>
              <a:prstGeom prst="rect">
                <a:avLst/>
              </a:prstGeom>
              <a:blipFill rotWithShape="0">
                <a:blip r:embed="rId3"/>
                <a:stretch>
                  <a:fillRect l="-600" t="-1258" r="-5467" b="-134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015212" y="1774529"/>
                <a:ext cx="4572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212" y="1774529"/>
                <a:ext cx="4572000" cy="923330"/>
              </a:xfrm>
              <a:prstGeom prst="rect">
                <a:avLst/>
              </a:prstGeom>
              <a:blipFill rotWithShape="0">
                <a:blip r:embed="rId4"/>
                <a:stretch>
                  <a:fillRect t="-48026" b="-730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480" y="1774529"/>
                <a:ext cx="4572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0" y="1774529"/>
                <a:ext cx="4572000" cy="923330"/>
              </a:xfrm>
              <a:prstGeom prst="rect">
                <a:avLst/>
              </a:prstGeom>
              <a:blipFill rotWithShape="0">
                <a:blip r:embed="rId5"/>
                <a:stretch>
                  <a:fillRect t="-48026" b="-730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97113" y="4301628"/>
                <a:ext cx="547835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Unflavored mesons are eigenstates of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it-IT" sz="2200" dirty="0" smtClean="0"/>
                  <a:t> parity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113" y="4301628"/>
                <a:ext cx="5478359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1448" t="-10000" r="-668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743200" y="4916032"/>
                <a:ext cx="3173048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24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4916032"/>
                <a:ext cx="3173048" cy="83343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 flipV="1">
            <a:off x="4780230" y="5450186"/>
            <a:ext cx="45267" cy="1448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76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Isospin breaking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7804" y="1024097"/>
                <a:ext cx="6804555" cy="12499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 smtClean="0"/>
                  <a:t>Isospin violation is due to </a:t>
                </a:r>
                <a:br>
                  <a:rPr lang="it-IT" sz="2200" dirty="0" smtClean="0"/>
                </a:br>
                <a:r>
                  <a:rPr lang="it-IT" sz="2200" dirty="0" smtClean="0"/>
                  <a:t>a) electromagnetic interactions,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/3,</m:t>
                    </m:r>
                  </m:oMath>
                </a14:m>
                <a:r>
                  <a:rPr lang="it-IT" sz="2200" dirty="0" smtClean="0"/>
                  <a:t/>
                </a:r>
                <a:br>
                  <a:rPr lang="it-IT" sz="2200" dirty="0" smtClean="0"/>
                </a:br>
                <a:r>
                  <a:rPr lang="it-IT" sz="2200" dirty="0" smtClean="0"/>
                  <a:t>b) unequal quark masses,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it-IT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04" y="1024097"/>
                <a:ext cx="6804555" cy="1249958"/>
              </a:xfrm>
              <a:prstGeom prst="rect">
                <a:avLst/>
              </a:prstGeom>
              <a:blipFill rotWithShape="0">
                <a:blip r:embed="rId2"/>
                <a:stretch>
                  <a:fillRect l="-1165" t="-3415" b="-87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8641" y="2661719"/>
                <a:ext cx="2731517" cy="435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≃4 </m:t>
                      </m:r>
                      <m:r>
                        <m:rPr>
                          <m:nor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1" y="2661719"/>
                <a:ext cx="2731517" cy="435247"/>
              </a:xfrm>
              <a:prstGeom prst="rect">
                <a:avLst/>
              </a:prstGeom>
              <a:blipFill rotWithShape="0">
                <a:blip r:embed="rId3"/>
                <a:stretch>
                  <a:fillRect b="-14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8641" y="3752202"/>
                <a:ext cx="179613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1" y="3752202"/>
                <a:ext cx="1796133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362710" y="2661719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8640" y="4870377"/>
                <a:ext cx="2897588" cy="4569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≃−1.3 </m:t>
                      </m:r>
                      <m:r>
                        <m:rPr>
                          <m:nor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40" y="4870377"/>
                <a:ext cx="2897588" cy="456985"/>
              </a:xfrm>
              <a:prstGeom prst="rect">
                <a:avLst/>
              </a:prstGeom>
              <a:blipFill rotWithShape="0"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884277" y="2523219"/>
            <a:ext cx="5218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Mass corrections cancel out at lowest order,</a:t>
            </a:r>
            <a:br>
              <a:rPr lang="it-IT" sz="2200" dirty="0" smtClean="0"/>
            </a:br>
            <a:r>
              <a:rPr lang="it-IT" sz="2200" dirty="0" smtClean="0"/>
              <a:t>pure electromagnetic effect</a:t>
            </a:r>
            <a:endParaRPr lang="it-IT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884276" y="3613702"/>
            <a:ext cx="5000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EM corrections cancel out at lowest order,</a:t>
            </a:r>
            <a:br>
              <a:rPr lang="it-IT" sz="2200" dirty="0" smtClean="0"/>
            </a:br>
            <a:r>
              <a:rPr lang="it-IT" sz="2200" dirty="0" smtClean="0"/>
              <a:t>pure mass difference effect</a:t>
            </a:r>
            <a:endParaRPr lang="it-IT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84276" y="4614794"/>
            <a:ext cx="63575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Both are present and give different sign contributions,</a:t>
            </a:r>
            <a:br>
              <a:rPr lang="it-IT" sz="2200" dirty="0" smtClean="0"/>
            </a:br>
            <a:r>
              <a:rPr lang="it-IT" sz="2200" dirty="0" smtClean="0"/>
              <a:t>mass difference roughly 2 times EM effect</a:t>
            </a:r>
            <a:br>
              <a:rPr lang="it-IT" sz="2200" dirty="0" smtClean="0"/>
            </a:br>
            <a:r>
              <a:rPr lang="it-IT" sz="2200" dirty="0" smtClean="0"/>
              <a:t>pure mass difference effect</a:t>
            </a:r>
            <a:endParaRPr lang="it-IT" sz="22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303699" y="5214970"/>
            <a:ext cx="461727" cy="507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7200" y="5668472"/>
            <a:ext cx="1813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(if you forget this sign,</a:t>
            </a:r>
            <a:br>
              <a:rPr lang="it-IT" sz="1400" dirty="0" smtClean="0">
                <a:solidFill>
                  <a:srgbClr val="C00000"/>
                </a:solidFill>
              </a:rPr>
            </a:br>
            <a:r>
              <a:rPr lang="it-IT" sz="1400" dirty="0" smtClean="0">
                <a:solidFill>
                  <a:srgbClr val="C00000"/>
                </a:solidFill>
              </a:rPr>
              <a:t>we all die)</a:t>
            </a:r>
          </a:p>
        </p:txBody>
      </p:sp>
    </p:spTree>
    <p:extLst>
      <p:ext uri="{BB962C8B-B14F-4D97-AF65-F5344CB8AC3E}">
        <p14:creationId xmlns:p14="http://schemas.microsoft.com/office/powerpoint/2010/main" val="9618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Ingredients we need</a:t>
            </a:r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3513" y="1593411"/>
                <a:ext cx="8493287" cy="1785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First we need to define the states, and their transformation properties</a:t>
                </a:r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2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We define the scattering problem and introduce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200" dirty="0" smtClean="0"/>
                  <a:t>-matrix</a:t>
                </a:r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2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200" dirty="0" smtClean="0"/>
                  <a:t>We relate the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200" dirty="0"/>
                  <a:t>-</a:t>
                </a:r>
                <a:r>
                  <a:rPr lang="it-IT" sz="2200" dirty="0" smtClean="0"/>
                  <a:t>matrix to observables</a:t>
                </a:r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13" y="1593411"/>
                <a:ext cx="8493287" cy="1785104"/>
              </a:xfrm>
              <a:prstGeom prst="rect">
                <a:avLst/>
              </a:prstGeom>
              <a:blipFill rotWithShape="0">
                <a:blip r:embed="rId2"/>
                <a:stretch>
                  <a:fillRect l="-1723" t="-10580" b="-109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43" y="3873392"/>
            <a:ext cx="4668570" cy="266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8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274180"/>
            <a:ext cx="9144000" cy="2993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Amplitude model</a:t>
            </a:r>
            <a:endParaRPr lang="it-IT" sz="3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1" y="1075214"/>
            <a:ext cx="1711614" cy="14505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68" y="975146"/>
            <a:ext cx="1711614" cy="146986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79693" y="1642452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801" y="1247035"/>
                <a:ext cx="976423" cy="338554"/>
              </a:xfrm>
              <a:prstGeom prst="rect">
                <a:avLst/>
              </a:prstGeom>
              <a:blipFill rotWithShape="0">
                <a:blip r:embed="rId4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2529814" y="2632412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445" y="2935626"/>
                <a:ext cx="916738" cy="338554"/>
              </a:xfrm>
              <a:prstGeom prst="rect">
                <a:avLst/>
              </a:prstGeom>
              <a:blipFill rotWithShape="0">
                <a:blip r:embed="rId5"/>
                <a:stretch>
                  <a:fillRect r="-12000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 flipV="1">
            <a:off x="1036948" y="2460251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74" y="2707355"/>
                <a:ext cx="1143592" cy="338554"/>
              </a:xfrm>
              <a:prstGeom prst="rect">
                <a:avLst/>
              </a:prstGeom>
              <a:blipFill rotWithShape="0">
                <a:blip r:embed="rId6"/>
                <a:stretch>
                  <a:fillRect r="-1223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233" y="2675391"/>
                <a:ext cx="1159722" cy="338554"/>
              </a:xfrm>
              <a:prstGeom prst="rect">
                <a:avLst/>
              </a:prstGeom>
              <a:blipFill rotWithShape="0"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V="1">
            <a:off x="5889640" y="2390434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t="22201" r="2956" b="64466"/>
          <a:stretch/>
        </p:blipFill>
        <p:spPr>
          <a:xfrm>
            <a:off x="113752" y="3961013"/>
            <a:ext cx="7443306" cy="11637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5453" r="16233" b="86494"/>
          <a:stretch/>
        </p:blipFill>
        <p:spPr>
          <a:xfrm>
            <a:off x="113752" y="3292224"/>
            <a:ext cx="5449842" cy="7028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1329000" y="5288651"/>
            <a:ext cx="5849428" cy="73550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58" name="Straight Arrow Connector 57"/>
          <p:cNvCxnSpPr/>
          <p:nvPr/>
        </p:nvCxnSpPr>
        <p:spPr>
          <a:xfrm flipV="1">
            <a:off x="7087085" y="2476874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716" y="2780088"/>
                <a:ext cx="916738" cy="338554"/>
              </a:xfrm>
              <a:prstGeom prst="rect">
                <a:avLst/>
              </a:prstGeom>
              <a:blipFill rotWithShape="0">
                <a:blip r:embed="rId9"/>
                <a:stretch>
                  <a:fillRect r="-30464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8" t="64818" r="24993" b="27525"/>
          <a:stretch/>
        </p:blipFill>
        <p:spPr>
          <a:xfrm>
            <a:off x="5099747" y="4567440"/>
            <a:ext cx="4044253" cy="668301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694818" y="3432900"/>
            <a:ext cx="151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Khuri-Treiman</a:t>
            </a:r>
            <a:endParaRPr lang="it-IT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0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Asymptotic freedom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" y="2299519"/>
            <a:ext cx="3692117" cy="391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847722" y="2325802"/>
                <a:ext cx="4570162" cy="880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At high energies, the coupling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0.1</m:t>
                    </m:r>
                  </m:oMath>
                </a14:m>
                <a:r>
                  <a:rPr lang="it-IT" sz="2000" dirty="0" smtClean="0"/>
                  <a:t/>
                </a:r>
                <a:br>
                  <a:rPr lang="it-IT" sz="2000" dirty="0" smtClean="0"/>
                </a:br>
                <a:r>
                  <a:rPr lang="it-IT" sz="2000" dirty="0" smtClean="0"/>
                  <a:t>perturbation theory works</a:t>
                </a:r>
                <a:endParaRPr lang="it-IT" sz="20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7722" y="2325802"/>
                <a:ext cx="4570162" cy="880177"/>
              </a:xfrm>
              <a:prstGeom prst="rect">
                <a:avLst/>
              </a:prstGeom>
              <a:blipFill rotWithShape="0">
                <a:blip r:embed="rId4"/>
                <a:stretch>
                  <a:fillRect l="-2667" t="-7639" b="-118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16" y="2935230"/>
            <a:ext cx="679586" cy="6795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7886" r="7524" b="3725"/>
          <a:stretch/>
        </p:blipFill>
        <p:spPr>
          <a:xfrm>
            <a:off x="4776853" y="3653816"/>
            <a:ext cx="3909947" cy="30205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it-IT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b="1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Triangle singularity</a:t>
            </a:r>
            <a:endParaRPr lang="it-IT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4849091" y="5293381"/>
            <a:ext cx="4294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Szczepaniak, PLB747, 410-416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Szczepaniak, </a:t>
            </a:r>
            <a:r>
              <a:rPr lang="it-IT" dirty="0" smtClean="0">
                <a:solidFill>
                  <a:srgbClr val="C00000"/>
                </a:solidFill>
              </a:rPr>
              <a:t>PLB757, 61-64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Guo, Meissner, Wang, Yang PRD92, </a:t>
            </a:r>
            <a:r>
              <a:rPr lang="it-IT" dirty="0">
                <a:solidFill>
                  <a:srgbClr val="C00000"/>
                </a:solidFill>
              </a:rPr>
              <a:t>071502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33587" r="8077" b="11623"/>
          <a:stretch/>
        </p:blipFill>
        <p:spPr>
          <a:xfrm>
            <a:off x="4299575" y="1162010"/>
            <a:ext cx="4258304" cy="2101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28" y="3444688"/>
            <a:ext cx="9195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Logarithmic branch points due to exchanges in the cross channels can simulate a resonant </a:t>
            </a:r>
            <a:br>
              <a:rPr lang="it-IT" dirty="0" smtClean="0"/>
            </a:br>
            <a:r>
              <a:rPr lang="it-IT" dirty="0" smtClean="0"/>
              <a:t>behavior, only in </a:t>
            </a:r>
            <a:r>
              <a:rPr lang="it-IT" dirty="0" smtClean="0">
                <a:solidFill>
                  <a:srgbClr val="0000FF"/>
                </a:solidFill>
              </a:rPr>
              <a:t>very special kinematical conditions</a:t>
            </a:r>
            <a:r>
              <a:rPr lang="it-IT" dirty="0" smtClean="0"/>
              <a:t> (</a:t>
            </a:r>
            <a:r>
              <a:rPr lang="it-IT" dirty="0" smtClean="0">
                <a:solidFill>
                  <a:srgbClr val="C00000"/>
                </a:solidFill>
              </a:rPr>
              <a:t>Coleman and Norton, Nuovo Cim. 38, 438</a:t>
            </a:r>
            <a:r>
              <a:rPr lang="it-IT" dirty="0" smtClean="0"/>
              <a:t>),</a:t>
            </a:r>
          </a:p>
          <a:p>
            <a:r>
              <a:rPr lang="it-IT" dirty="0" smtClean="0"/>
              <a:t>However, this effects </a:t>
            </a:r>
            <a:r>
              <a:rPr lang="it-IT" dirty="0" smtClean="0">
                <a:solidFill>
                  <a:srgbClr val="0000FF"/>
                </a:solidFill>
              </a:rPr>
              <a:t>cancels in Dalitz projections, </a:t>
            </a:r>
            <a:r>
              <a:rPr lang="it-IT" dirty="0" smtClean="0">
                <a:solidFill>
                  <a:srgbClr val="FF0000"/>
                </a:solidFill>
              </a:rPr>
              <a:t>no peaks</a:t>
            </a:r>
            <a:r>
              <a:rPr lang="it-IT" dirty="0" smtClean="0"/>
              <a:t> (</a:t>
            </a:r>
            <a:r>
              <a:rPr lang="it-IT" dirty="0" smtClean="0">
                <a:solidFill>
                  <a:srgbClr val="C00000"/>
                </a:solidFill>
              </a:rPr>
              <a:t>Schmid, Phys.Rev. 154, 1363</a:t>
            </a:r>
            <a:r>
              <a:rPr lang="it-IT" dirty="0" smtClean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" y="4368018"/>
            <a:ext cx="5998095" cy="10970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214" y="5465057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dirty="0"/>
              <a:t>...but the cancellation can be spread in different channels</a:t>
            </a:r>
            <a:r>
              <a:rPr lang="it-IT" dirty="0" smtClean="0"/>
              <a:t>, you might still see peaks in other channels only!</a:t>
            </a:r>
            <a:endParaRPr lang="it-IT" dirty="0"/>
          </a:p>
        </p:txBody>
      </p:sp>
      <p:grpSp>
        <p:nvGrpSpPr>
          <p:cNvPr id="12" name="Group 11"/>
          <p:cNvGrpSpPr/>
          <p:nvPr/>
        </p:nvGrpSpPr>
        <p:grpSpPr>
          <a:xfrm>
            <a:off x="72428" y="1162010"/>
            <a:ext cx="3658331" cy="1991098"/>
            <a:chOff x="0" y="3567065"/>
            <a:chExt cx="4025559" cy="2087655"/>
          </a:xfrm>
        </p:grpSpPr>
        <p:sp>
          <p:nvSpPr>
            <p:cNvPr id="13" name="Rectangle 12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(4260)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5816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4667" r="-85333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2004" y="4505708"/>
                  <a:ext cx="497940" cy="28025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6757" r="-6757" b="-2272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4545" r="-4459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Testing scenarios</a:t>
            </a:r>
            <a:endParaRPr lang="it-IT" sz="36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0582" r="13338" b="991"/>
          <a:stretch/>
        </p:blipFill>
        <p:spPr>
          <a:xfrm>
            <a:off x="690411" y="2170890"/>
            <a:ext cx="7731958" cy="972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 sz="2200" b="0" dirty="0" smtClean="0"/>
                  <a:t>The scattering matrix is parametrized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98" y="3470945"/>
                <a:ext cx="7303731" cy="371833"/>
              </a:xfrm>
              <a:prstGeom prst="rect">
                <a:avLst/>
              </a:prstGeom>
              <a:blipFill rotWithShape="0">
                <a:blip r:embed="rId3"/>
                <a:stretch>
                  <a:fillRect l="-2337" t="-19672" r="-167" b="-393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570598" y="3914494"/>
            <a:ext cx="411125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2200" b="0" dirty="0" smtClean="0"/>
              <a:t>Four different scenarios considered: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7712" y="4428202"/>
                <a:ext cx="8609088" cy="1755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III</a:t>
                </a:r>
                <a:r>
                  <a:rPr lang="it-IT" sz="2000" dirty="0" smtClean="0"/>
                  <a:t>»: the K matrix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it-IT" sz="2000" dirty="0" smtClean="0"/>
                  <a:t>, this generates a pole in the closest unphysical sheet</a:t>
                </a:r>
                <a:br>
                  <a:rPr lang="it-IT" sz="2000" dirty="0" smtClean="0"/>
                </a:br>
                <a:r>
                  <a:rPr lang="it-IT" sz="2000" dirty="0" smtClean="0"/>
                  <a:t>the rescattering integral is set to zero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III+tr.</a:t>
                </a:r>
                <a:r>
                  <a:rPr lang="it-IT" sz="2000" dirty="0" smtClean="0"/>
                  <a:t>»: same, but with the correct value of the rescattering integral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IV+tr</a:t>
                </a:r>
                <a:r>
                  <a:rPr lang="it-IT" sz="2000" dirty="0">
                    <a:solidFill>
                      <a:srgbClr val="FF0000"/>
                    </a:solidFill>
                  </a:rPr>
                  <a:t>.</a:t>
                </a:r>
                <a:r>
                  <a:rPr lang="it-IT" sz="2000" dirty="0"/>
                  <a:t>»: </a:t>
                </a:r>
                <a:r>
                  <a:rPr lang="it-IT" sz="2000" dirty="0" smtClean="0"/>
                  <a:t>the K matrix is constant, this generates a pole in the IV sheet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«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tr</a:t>
                </a:r>
                <a:r>
                  <a:rPr lang="it-IT" sz="2000" dirty="0">
                    <a:solidFill>
                      <a:srgbClr val="FF0000"/>
                    </a:solidFill>
                  </a:rPr>
                  <a:t>.</a:t>
                </a:r>
                <a:r>
                  <a:rPr lang="it-IT" sz="2000" dirty="0"/>
                  <a:t>»: </a:t>
                </a:r>
                <a:r>
                  <a:rPr lang="it-IT" sz="2000" dirty="0" smtClean="0"/>
                  <a:t>same, but the pole is pushed far away by adding a penalty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2" y="4428202"/>
                <a:ext cx="8609088" cy="1755865"/>
              </a:xfrm>
              <a:prstGeom prst="rect">
                <a:avLst/>
              </a:prstGeom>
              <a:blipFill rotWithShape="0">
                <a:blip r:embed="rId4"/>
                <a:stretch>
                  <a:fillRect l="-637" b="-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550" y="1037894"/>
            <a:ext cx="8735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FF"/>
                </a:solidFill>
              </a:rPr>
              <a:t>We approximate </a:t>
            </a:r>
            <a:r>
              <a:rPr lang="it-IT" dirty="0">
                <a:solidFill>
                  <a:srgbClr val="0000FF"/>
                </a:solidFill>
              </a:rPr>
              <a:t>all the particles to be scalar</a:t>
            </a:r>
            <a:r>
              <a:rPr lang="it-IT" dirty="0"/>
              <a:t> – this affects the value of couplings, which are not normalized anyway – but not the position of singularities. </a:t>
            </a:r>
            <a:br>
              <a:rPr lang="it-IT" dirty="0"/>
            </a:br>
            <a:r>
              <a:rPr lang="it-IT" dirty="0"/>
              <a:t>This also limits the number of free parameters</a:t>
            </a:r>
          </a:p>
        </p:txBody>
      </p:sp>
    </p:spTree>
    <p:extLst>
      <p:ext uri="{BB962C8B-B14F-4D97-AF65-F5344CB8AC3E}">
        <p14:creationId xmlns:p14="http://schemas.microsoft.com/office/powerpoint/2010/main" val="10093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Singularities and 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72"/>
          <a:stretch/>
        </p:blipFill>
        <p:spPr>
          <a:xfrm>
            <a:off x="234549" y="3980130"/>
            <a:ext cx="3822487" cy="20605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87488" y="5338213"/>
            <a:ext cx="92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CC33"/>
                </a:solidFill>
              </a:rPr>
              <a:t>Triangle</a:t>
            </a:r>
            <a:endParaRPr lang="it-IT" dirty="0">
              <a:solidFill>
                <a:srgbClr val="33CC3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9512" y="4886965"/>
            <a:ext cx="1409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 sheet pole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21"/>
          <a:stretch/>
        </p:blipFill>
        <p:spPr>
          <a:xfrm>
            <a:off x="2811433" y="1721730"/>
            <a:ext cx="3602525" cy="19566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249006" y="3276382"/>
            <a:ext cx="92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CC33"/>
                </a:solidFill>
              </a:rPr>
              <a:t>Triangle</a:t>
            </a:r>
            <a:endParaRPr lang="it-IT" dirty="0">
              <a:solidFill>
                <a:srgbClr val="33CC3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81227" y="2907050"/>
            <a:ext cx="1393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 sheet pole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11"/>
          <a:stretch/>
        </p:blipFill>
        <p:spPr>
          <a:xfrm>
            <a:off x="4977833" y="4011558"/>
            <a:ext cx="3775468" cy="20291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83510" y="5301862"/>
            <a:ext cx="92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CC33"/>
                </a:solidFill>
              </a:rPr>
              <a:t>Triangle</a:t>
            </a:r>
            <a:endParaRPr lang="it-IT" dirty="0">
              <a:solidFill>
                <a:srgbClr val="33CC33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18411" y="4976285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 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139" y="1113576"/>
            <a:ext cx="531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Different lineshapes according to different singularities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3413287" y="1760392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III+tr.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4498" y="4000492"/>
            <a:ext cx="68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IV+tr</a:t>
            </a:r>
            <a:r>
              <a:rPr lang="it-IT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31799" y="4055432"/>
            <a:ext cx="376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tr</a:t>
            </a:r>
            <a:r>
              <a:rPr lang="it-IT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8" y="1802902"/>
            <a:ext cx="1335027" cy="119786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16081" y="1513185"/>
            <a:ext cx="1587319" cy="1035182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433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43336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0000" r="-27500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4333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43336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0000" r="-45000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Dictionary – Quark model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04476" y="1137952"/>
                <a:ext cx="3137205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orbital angular momentum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spin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endParaRPr lang="it-IT" dirty="0"/>
              </a:p>
              <a:p>
                <a:endParaRPr lang="it-IT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total </a:t>
                </a:r>
                <a:r>
                  <a:rPr lang="it-IT" dirty="0"/>
                  <a:t>angular </a:t>
                </a:r>
                <a:r>
                  <a:rPr lang="it-IT" dirty="0" smtClean="0"/>
                  <a:t>momentum</a:t>
                </a:r>
              </a:p>
              <a:p>
                <a:r>
                  <a:rPr lang="it-IT" dirty="0" smtClean="0"/>
                  <a:t>   = exp. measured spin</a:t>
                </a:r>
              </a:p>
              <a:p>
                <a:endParaRPr lang="it-IT" dirty="0"/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it-IT" dirty="0" smtClean="0"/>
                  <a:t>isospin = 0 for quarkonia</a:t>
                </a:r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476" y="1137952"/>
                <a:ext cx="3137205" cy="2031325"/>
              </a:xfrm>
              <a:prstGeom prst="rect">
                <a:avLst/>
              </a:prstGeom>
              <a:blipFill rotWithShape="0">
                <a:blip r:embed="rId5"/>
                <a:stretch>
                  <a:fillRect l="-388" t="-1802" r="-116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857591" y="1613037"/>
                <a:ext cx="2946903" cy="925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591" y="1613037"/>
                <a:ext cx="2946903" cy="92512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615" y="3257747"/>
            <a:ext cx="6343776" cy="31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6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(4430)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9" y="1167845"/>
            <a:ext cx="3517751" cy="2382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11"/>
              <p:cNvSpPr/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i="1">
                              <a:latin typeface="Cambria Math"/>
                            </a:rPr>
                            <m:t>𝐶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=4475±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−25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+15</m:t>
                        </m:r>
                      </m:sup>
                    </m:sSub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172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</m:sSubSup>
                  </m:oMath>
                </a14:m>
                <a:r>
                  <a:rPr lang="it-IT" dirty="0" smtClean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:endParaRPr lang="it-IT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it-IT" dirty="0" smtClean="0"/>
                  <a:t>Far from open charm thresholds</a:t>
                </a:r>
                <a:endParaRPr lang="it-IT" dirty="0"/>
              </a:p>
            </p:txBody>
          </p:sp>
        </mc:Choice>
        <mc:Fallback xmlns="">
          <p:sp>
            <p:nvSpPr>
              <p:cNvPr id="7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blipFill rotWithShape="0">
                <a:blip r:embed="rId5"/>
                <a:stretch>
                  <a:fillRect b="-292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48" r="2330" b="6118"/>
          <a:stretch/>
        </p:blipFill>
        <p:spPr>
          <a:xfrm>
            <a:off x="3490433" y="3667352"/>
            <a:ext cx="2711774" cy="2576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11"/>
              <p:cNvSpPr/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 smtClean="0"/>
                  <a:t>If the amplitude is a free complex number, in each bin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it-IT" dirty="0" smtClean="0"/>
                  <a:t>,</a:t>
                </a:r>
                <a:br>
                  <a:rPr lang="it-IT" dirty="0" smtClean="0"/>
                </a:br>
                <a:r>
                  <a:rPr lang="it-IT" dirty="0" smtClean="0"/>
                  <a:t>the resonant behaviour appears as well </a:t>
                </a:r>
                <a:endParaRPr lang="it-IT" dirty="0"/>
              </a:p>
            </p:txBody>
          </p:sp>
        </mc:Choice>
        <mc:Fallback xmlns="">
          <p:sp>
            <p:nvSpPr>
              <p:cNvPr id="9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blipFill rotWithShape="0">
                <a:blip r:embed="rId7"/>
                <a:stretch>
                  <a:fillRect l="-233" t="-1538" r="-1632" b="-4231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5" t="3202" r="2315" b="32537"/>
          <a:stretch/>
        </p:blipFill>
        <p:spPr>
          <a:xfrm>
            <a:off x="4975287" y="1188306"/>
            <a:ext cx="3520871" cy="23624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6" y="1450053"/>
            <a:ext cx="517125" cy="353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47" y="1442782"/>
            <a:ext cx="517125" cy="353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75" y="3806018"/>
            <a:ext cx="517125" cy="3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Other beasts</a:t>
            </a:r>
            <a:endParaRPr lang="it-IT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" y="1049482"/>
            <a:ext cx="3602377" cy="34936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38600" y="1209675"/>
            <a:ext cx="3703834" cy="1755224"/>
            <a:chOff x="4038600" y="1209675"/>
            <a:chExt cx="3703834" cy="17552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4038600" y="1209675"/>
                  <a:ext cx="3703834" cy="17552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(3915)</m:t>
                      </m:r>
                    </m:oMath>
                  </a14:m>
                  <a:r>
                    <a:rPr lang="it-IT" dirty="0" smtClean="0"/>
                    <a:t>, seen in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a14:m>
                  <a:r>
                    <a:rPr lang="it-IT" dirty="0" smtClean="0"/>
                    <a:t> </a:t>
                  </a:r>
                  <a:br>
                    <a:rPr lang="it-IT" dirty="0" smtClean="0"/>
                  </a:br>
                  <a:r>
                    <a:rPr lang="it-IT" dirty="0" smtClean="0"/>
                    <a:t>and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a14:m>
                  <a:endParaRPr lang="it-IT" dirty="0" smtClean="0"/>
                </a:p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a14:m>
                  <a:r>
                    <a:rPr lang="it-IT" dirty="0" smtClean="0"/>
                    <a:t>, candidate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it-IT" dirty="0" smtClean="0"/>
                </a:p>
                <a:p>
                  <a:r>
                    <a:rPr lang="it-IT" dirty="0" smtClean="0"/>
                    <a:t>But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3915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acc>
                        <m:accPr>
                          <m:chr m:val="̅"/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a14:m>
                  <a:r>
                    <a:rPr lang="it-IT" dirty="0" smtClean="0"/>
                    <a:t> as expected,</a:t>
                  </a:r>
                  <a:br>
                    <a:rPr lang="it-IT" dirty="0" smtClean="0"/>
                  </a:br>
                  <a:r>
                    <a:rPr lang="it-IT" dirty="0" smtClean="0"/>
                    <a:t>and the </a:t>
                  </a:r>
                  <a:r>
                    <a:rPr lang="it-IT" dirty="0" smtClean="0">
                      <a:solidFill>
                        <a:srgbClr val="0000FF"/>
                      </a:solidFill>
                    </a:rPr>
                    <a:t>hyperfine splitting</a:t>
                  </a:r>
                  <a:r>
                    <a:rPr lang="it-IT" dirty="0" smtClean="0"/>
                    <a:t> </a:t>
                  </a:r>
                  <a:br>
                    <a:rPr lang="it-IT" dirty="0" smtClean="0"/>
                  </a:b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M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it-IT">
                          <a:latin typeface="Cambria Math" panose="02040503050406030204" pitchFamily="18" charset="0"/>
                        </a:rPr>
                        <m:t>M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++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it-IT" dirty="0" smtClean="0"/>
                    <a:t> </a:t>
                  </a:r>
                  <a:r>
                    <a:rPr lang="it-IT" dirty="0" smtClean="0">
                      <a:solidFill>
                        <a:srgbClr val="0000FF"/>
                      </a:solidFill>
                    </a:rPr>
                    <a:t>too small</a:t>
                  </a: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8600" y="1209675"/>
                  <a:ext cx="3703834" cy="175522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483" t="-1736" b="-451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/>
            <p:cNvCxnSpPr/>
            <p:nvPr/>
          </p:nvCxnSpPr>
          <p:spPr>
            <a:xfrm flipH="1">
              <a:off x="5457825" y="2162175"/>
              <a:ext cx="76200" cy="142875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28" y="3175298"/>
            <a:ext cx="3896072" cy="2974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12670" y="4973679"/>
                <a:ext cx="43780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One/two peaks seen in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,</a:t>
                </a:r>
                <a:br>
                  <a:rPr lang="it-IT" dirty="0" smtClean="0">
                    <a:solidFill>
                      <a:srgbClr val="FF0000"/>
                    </a:solidFill>
                  </a:rPr>
                </a:br>
                <a:r>
                  <a:rPr lang="it-IT" dirty="0" smtClean="0">
                    <a:solidFill>
                      <a:srgbClr val="FF0000"/>
                    </a:solidFill>
                  </a:rPr>
                  <a:t>close to threshold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70" y="4973679"/>
                <a:ext cx="4378058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253" t="-5660" r="-139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993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23568" r="5050" b="6807"/>
          <a:stretch/>
        </p:blipFill>
        <p:spPr>
          <a:xfrm>
            <a:off x="0" y="1033954"/>
            <a:ext cx="8944824" cy="53669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4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Flavored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(5568)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78" y="1049482"/>
            <a:ext cx="4246052" cy="2742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46" y="1238225"/>
            <a:ext cx="517125" cy="353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28"/>
          <a:stretch/>
        </p:blipFill>
        <p:spPr>
          <a:xfrm>
            <a:off x="181070" y="1049482"/>
            <a:ext cx="4486905" cy="43644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5" y="1238225"/>
            <a:ext cx="754021" cy="397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67975" y="3921940"/>
                <a:ext cx="447602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A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flavored state </a:t>
                </a:r>
                <a:r>
                  <a:rPr lang="it-IT" dirty="0" smtClean="0"/>
                  <a:t>seen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 invariant mass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by D0 </a:t>
                </a:r>
                <a:r>
                  <a:rPr lang="it-IT" dirty="0" smtClean="0"/>
                  <a:t>(both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𝜇𝜈</m:t>
                    </m:r>
                  </m:oMath>
                </a14:m>
                <a:r>
                  <a:rPr lang="it-IT" dirty="0" smtClean="0"/>
                  <a:t>),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rgbClr val="FF0000"/>
                    </a:solidFill>
                  </a:rPr>
                  <a:t>not confermed</a:t>
                </a:r>
                <a:r>
                  <a:rPr lang="it-IT" dirty="0" smtClean="0"/>
                  <a:t> by LHCb or CMS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(different kinematics? Compare differential distributions)</a:t>
                </a:r>
                <a:endParaRPr lang="it-IT" dirty="0"/>
              </a:p>
              <a:p>
                <a:endParaRPr lang="it-IT" dirty="0" smtClean="0"/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Controversy to be solved 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975" y="3921940"/>
                <a:ext cx="4476025" cy="2308324"/>
              </a:xfrm>
              <a:prstGeom prst="rect">
                <a:avLst/>
              </a:prstGeom>
              <a:blipFill rotWithShape="0">
                <a:blip r:embed="rId8"/>
                <a:stretch>
                  <a:fillRect l="-1226" t="-1319" r="-1771" b="-31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54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Tetraquark: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it-IT" sz="3600" dirty="0" smtClean="0"/>
                  <a:t> states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294969" y="6380544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FF0000"/>
                </a:solidFill>
              </a:rPr>
              <a:t>Much narrower than LHCb! Look for prompt!</a:t>
            </a: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" y="1038750"/>
            <a:ext cx="4442309" cy="30094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12322" y="5621608"/>
            <a:ext cx="406565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it-IT" sz="1600" dirty="0" smtClean="0">
                <a:solidFill>
                  <a:srgbClr val="C00000"/>
                </a:solidFill>
              </a:rPr>
              <a:t>Maiani, Polosa and Riquer</a:t>
            </a:r>
            <a:r>
              <a:rPr lang="it-IT" sz="1600" dirty="0">
                <a:solidFill>
                  <a:srgbClr val="C00000"/>
                </a:solidFill>
              </a:rPr>
              <a:t>, </a:t>
            </a:r>
            <a:r>
              <a:rPr lang="it-IT" sz="1600" dirty="0" smtClean="0">
                <a:solidFill>
                  <a:srgbClr val="C00000"/>
                </a:solidFill>
              </a:rPr>
              <a:t>PRD 94, 054026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39619" y="4282377"/>
                <a:ext cx="412818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Good description of the spectrum </a:t>
                </a:r>
                <a:r>
                  <a:rPr lang="it-IT" b="1" dirty="0" smtClean="0">
                    <a:solidFill>
                      <a:srgbClr val="FF0000"/>
                    </a:solidFill>
                  </a:rPr>
                  <a:t>but</a:t>
                </a:r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one has to assume the axial assignment </a:t>
                </a:r>
                <a:br>
                  <a:rPr lang="it-IT" dirty="0" smtClean="0"/>
                </a:br>
                <a:r>
                  <a:rPr lang="it-IT" dirty="0" smtClean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4274</m:t>
                        </m:r>
                      </m:e>
                    </m:d>
                  </m:oMath>
                </a14:m>
                <a:r>
                  <a:rPr lang="it-IT" dirty="0" smtClean="0"/>
                  <a:t> to be incorrect </a:t>
                </a:r>
                <a:br>
                  <a:rPr lang="it-IT" dirty="0" smtClean="0"/>
                </a:br>
                <a:r>
                  <a:rPr lang="it-IT" dirty="0" smtClean="0"/>
                  <a:t>(two unresolved states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it-IT" dirty="0" smtClean="0"/>
                  <a:t>)</a:t>
                </a:r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619" y="4282377"/>
                <a:ext cx="4128181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1180" t="-2538" r="-295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076" y="739253"/>
            <a:ext cx="2421801" cy="1804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76" y="2293427"/>
            <a:ext cx="3983525" cy="18738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6" y="4078147"/>
            <a:ext cx="2989228" cy="22825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50" y="4531012"/>
            <a:ext cx="2229863" cy="171063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0" y="3947311"/>
            <a:ext cx="4881062" cy="29106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980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0238"/>
            <a:ext cx="4599159" cy="5226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60" y="540238"/>
            <a:ext cx="4635376" cy="47469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64370" y="5500780"/>
            <a:ext cx="302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Guerrieri, AP, Piccinini, Polosa,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IJMPA </a:t>
            </a:r>
            <a:r>
              <a:rPr lang="it-IT" dirty="0" smtClean="0">
                <a:solidFill>
                  <a:srgbClr val="C00000"/>
                </a:solidFill>
              </a:rPr>
              <a:t>30, 1530002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6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At low energies?</a:t>
            </a:r>
            <a:endParaRPr lang="it-IT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3978998" y="2299519"/>
                <a:ext cx="5088802" cy="3711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At low </a:t>
                </a:r>
                <a:r>
                  <a:rPr lang="it-IT" sz="2000" dirty="0"/>
                  <a:t>energies, the </a:t>
                </a:r>
                <a:r>
                  <a:rPr lang="it-IT" sz="2000" dirty="0" smtClean="0"/>
                  <a:t>coupling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sz="2000" dirty="0"/>
                  <a:t/>
                </a:r>
                <a:br>
                  <a:rPr lang="it-IT" sz="2000" dirty="0"/>
                </a:br>
                <a:r>
                  <a:rPr lang="it-IT" sz="2000" dirty="0" smtClean="0"/>
                  <a:t>thinking in terms of quarks and gluons make no sense anymore;</a:t>
                </a:r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400" dirty="0" smtClean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000" dirty="0" smtClean="0"/>
                  <a:t>They «arrange» themselves in a incalculable way into colourless hadrons</a:t>
                </a:r>
                <a:br>
                  <a:rPr lang="it-IT" sz="2000" dirty="0" smtClean="0"/>
                </a:br>
                <a:r>
                  <a:rPr lang="it-IT" sz="2000" dirty="0" smtClean="0"/>
                  <a:t>(</a:t>
                </a:r>
                <a:r>
                  <a:rPr lang="it-IT" sz="2000" dirty="0" smtClean="0">
                    <a:solidFill>
                      <a:srgbClr val="FF0000"/>
                    </a:solidFill>
                  </a:rPr>
                  <a:t>confinement</a:t>
                </a:r>
                <a:r>
                  <a:rPr lang="it-IT" sz="2000" dirty="0" smtClean="0"/>
                  <a:t>) </a:t>
                </a: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998" y="2299519"/>
                <a:ext cx="5088802" cy="3711722"/>
              </a:xfrm>
              <a:prstGeom prst="rect">
                <a:avLst/>
              </a:prstGeom>
              <a:blipFill rotWithShape="0">
                <a:blip r:embed="rId3"/>
                <a:stretch>
                  <a:fillRect l="-2515" t="-1642" r="-1198" b="-19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69" y="5402430"/>
            <a:ext cx="684216" cy="6842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47349" r="3854" b="30047"/>
          <a:stretch/>
        </p:blipFill>
        <p:spPr>
          <a:xfrm>
            <a:off x="4314825" y="3451757"/>
            <a:ext cx="4371975" cy="15430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4825" y="4699824"/>
            <a:ext cx="1666875" cy="294984"/>
          </a:xfrm>
          <a:prstGeom prst="rect">
            <a:avLst/>
          </a:prstGeom>
          <a:solidFill>
            <a:srgbClr val="EEF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" y="2299519"/>
            <a:ext cx="3692117" cy="39162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it-IT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b="1" dirty="0"/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229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rgbClr val="FF0000"/>
                </a:solidFill>
              </a:rPr>
              <a:t>J</a:t>
            </a:r>
            <a:r>
              <a:rPr lang="it-IT" sz="3600" dirty="0" smtClean="0"/>
              <a:t>oint </a:t>
            </a:r>
            <a:r>
              <a:rPr lang="it-IT" sz="3600" dirty="0" smtClean="0">
                <a:solidFill>
                  <a:srgbClr val="FF0000"/>
                </a:solidFill>
              </a:rPr>
              <a:t>P</a:t>
            </a:r>
            <a:r>
              <a:rPr lang="it-IT" sz="3600" dirty="0" smtClean="0"/>
              <a:t>hysics </a:t>
            </a:r>
            <a:r>
              <a:rPr lang="it-IT" sz="3600" dirty="0" smtClean="0">
                <a:solidFill>
                  <a:srgbClr val="FF0000"/>
                </a:solidFill>
              </a:rPr>
              <a:t>A</a:t>
            </a:r>
            <a:r>
              <a:rPr lang="it-IT" sz="3600" dirty="0" smtClean="0"/>
              <a:t>nalysis </a:t>
            </a:r>
            <a:r>
              <a:rPr lang="it-IT" sz="3600" dirty="0" smtClean="0">
                <a:solidFill>
                  <a:srgbClr val="FF0000"/>
                </a:solidFill>
              </a:rPr>
              <a:t>C</a:t>
            </a:r>
            <a:r>
              <a:rPr lang="it-IT" sz="3600" dirty="0" smtClean="0"/>
              <a:t>enter</a:t>
            </a:r>
            <a:endParaRPr lang="it-IT" sz="3600" dirty="0"/>
          </a:p>
        </p:txBody>
      </p:sp>
      <p:sp>
        <p:nvSpPr>
          <p:cNvPr id="107" name="Rectangle 10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JPAC program for Hadron Spectroscopy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119" y="1258251"/>
            <a:ext cx="88666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Joint effort</a:t>
            </a:r>
            <a:r>
              <a:rPr lang="en-US" sz="2000" dirty="0"/>
              <a:t> between </a:t>
            </a:r>
            <a:r>
              <a:rPr lang="en-US" sz="2000" dirty="0">
                <a:solidFill>
                  <a:srgbClr val="FF0000"/>
                </a:solidFill>
              </a:rPr>
              <a:t>theorists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experimentalists</a:t>
            </a:r>
            <a:r>
              <a:rPr lang="en-US" sz="2000" dirty="0"/>
              <a:t> to work together </a:t>
            </a:r>
            <a:r>
              <a:rPr lang="en-US" sz="2000" dirty="0" smtClean="0"/>
              <a:t>to make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/>
              <a:t>the best use of the next generation of very precise data taken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at </a:t>
            </a:r>
            <a:r>
              <a:rPr lang="en-US" sz="2000" dirty="0" err="1"/>
              <a:t>JLab</a:t>
            </a:r>
            <a:r>
              <a:rPr lang="en-US" sz="2000" dirty="0"/>
              <a:t> and in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Created in 2013 by </a:t>
            </a:r>
            <a:r>
              <a:rPr lang="en-US" sz="2000" dirty="0" err="1"/>
              <a:t>JLab</a:t>
            </a:r>
            <a:r>
              <a:rPr lang="en-US" sz="2000" dirty="0"/>
              <a:t> &amp; IU </a:t>
            </a:r>
            <a:r>
              <a:rPr lang="en-US" sz="2000" dirty="0" smtClean="0"/>
              <a:t>agreement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It </a:t>
            </a:r>
            <a:r>
              <a:rPr lang="en-US" sz="2000" dirty="0"/>
              <a:t>is engaged in </a:t>
            </a:r>
            <a:r>
              <a:rPr lang="en-US" sz="2000" dirty="0">
                <a:solidFill>
                  <a:srgbClr val="FF0000"/>
                </a:solidFill>
              </a:rPr>
              <a:t>education</a:t>
            </a:r>
            <a:r>
              <a:rPr lang="en-US" sz="2000" dirty="0"/>
              <a:t> of further </a:t>
            </a:r>
            <a:r>
              <a:rPr lang="en-US" sz="2000" dirty="0" smtClean="0"/>
              <a:t>generations </a:t>
            </a:r>
            <a:r>
              <a:rPr lang="en-US" sz="2000" dirty="0"/>
              <a:t>of </a:t>
            </a:r>
            <a:r>
              <a:rPr lang="en-US" sz="2000" dirty="0" smtClean="0"/>
              <a:t>hadron physics </a:t>
            </a:r>
            <a:r>
              <a:rPr lang="en-US" sz="2000" dirty="0"/>
              <a:t>practitioners</a:t>
            </a:r>
            <a:endParaRPr lang="it-IT" sz="2000" dirty="0"/>
          </a:p>
        </p:txBody>
      </p:sp>
      <p:sp>
        <p:nvSpPr>
          <p:cNvPr id="8" name="Rounded Rectangle 7"/>
          <p:cNvSpPr/>
          <p:nvPr/>
        </p:nvSpPr>
        <p:spPr>
          <a:xfrm>
            <a:off x="457200" y="3296250"/>
            <a:ext cx="3444843" cy="120332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Effective Field Theories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Analyticity+Unitarity</a:t>
            </a:r>
          </a:p>
          <a:p>
            <a:pPr algn="ctr"/>
            <a:r>
              <a:rPr lang="it-IT" dirty="0" smtClean="0">
                <a:solidFill>
                  <a:srgbClr val="0000FF"/>
                </a:solidFill>
              </a:rPr>
              <a:t>Dispersion Relations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Regge Theory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06213" y="4307901"/>
            <a:ext cx="3213510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Fundamental parameters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Resonances, exotic states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06213" y="2986181"/>
            <a:ext cx="3213510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CC00FF"/>
                </a:solidFill>
              </a:rPr>
              <a:t>Insight on QCD dynamics</a:t>
            </a:r>
            <a:endParaRPr lang="it-IT" sz="2400" b="1" dirty="0">
              <a:solidFill>
                <a:srgbClr val="CC00F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7200" y="4828459"/>
            <a:ext cx="3444843" cy="120332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Experiments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>CLAS, GlueX, BESIII, COMPASS, LHCb, BaBar, Belle II, KLOE, MAMI</a:t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Lattice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92990" y="3902044"/>
            <a:ext cx="597529" cy="1557196"/>
          </a:xfrm>
          <a:custGeom>
            <a:avLst/>
            <a:gdLst>
              <a:gd name="connsiteX0" fmla="*/ 0 w 597529"/>
              <a:gd name="connsiteY0" fmla="*/ 0 h 1557196"/>
              <a:gd name="connsiteX1" fmla="*/ 597529 w 597529"/>
              <a:gd name="connsiteY1" fmla="*/ 0 h 1557196"/>
              <a:gd name="connsiteX2" fmla="*/ 597529 w 597529"/>
              <a:gd name="connsiteY2" fmla="*/ 1557196 h 1557196"/>
              <a:gd name="connsiteX3" fmla="*/ 9054 w 597529"/>
              <a:gd name="connsiteY3" fmla="*/ 1557196 h 15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529" h="1557196">
                <a:moveTo>
                  <a:pt x="0" y="0"/>
                </a:moveTo>
                <a:lnTo>
                  <a:pt x="597529" y="0"/>
                </a:lnTo>
                <a:lnTo>
                  <a:pt x="597529" y="1557196"/>
                </a:lnTo>
                <a:lnTo>
                  <a:pt x="9054" y="1557196"/>
                </a:ln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Straight Arrow Connector 14"/>
          <p:cNvCxnSpPr>
            <a:endCxn id="9" idx="1"/>
          </p:cNvCxnSpPr>
          <p:nvPr/>
        </p:nvCxnSpPr>
        <p:spPr>
          <a:xfrm>
            <a:off x="4490519" y="4681521"/>
            <a:ext cx="715694" cy="4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882639" y="3713077"/>
            <a:ext cx="2" cy="5948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5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5" t="50039" r="36934" b="3686"/>
          <a:stretch/>
        </p:blipFill>
        <p:spPr>
          <a:xfrm>
            <a:off x="4530113" y="1166608"/>
            <a:ext cx="4489362" cy="3941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4" t="8235"/>
          <a:stretch/>
        </p:blipFill>
        <p:spPr>
          <a:xfrm>
            <a:off x="150607" y="1166608"/>
            <a:ext cx="3905740" cy="4750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937" y="1818666"/>
            <a:ext cx="4117276" cy="646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A. Jackura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FF0000"/>
                </a:solidFill>
              </a:rPr>
              <a:t>N. Sherrill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3333FF"/>
                </a:solidFill>
              </a:rPr>
              <a:t>G. Fox, </a:t>
            </a:r>
            <a:r>
              <a:rPr lang="it-IT" dirty="0">
                <a:solidFill>
                  <a:srgbClr val="3333FF"/>
                </a:solidFill>
              </a:rPr>
              <a:t>T. </a:t>
            </a:r>
            <a:r>
              <a:rPr lang="it-IT" dirty="0" smtClean="0">
                <a:solidFill>
                  <a:srgbClr val="3333FF"/>
                </a:solidFill>
              </a:rPr>
              <a:t>Londergan </a:t>
            </a:r>
            <a:r>
              <a:rPr lang="it-IT" dirty="0" smtClean="0"/>
              <a:t>(IU),</a:t>
            </a:r>
            <a:r>
              <a:rPr lang="it-IT" dirty="0" smtClean="0">
                <a:solidFill>
                  <a:srgbClr val="3333FF"/>
                </a:solidFill>
              </a:rPr>
              <a:t> E. Passemar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3333FF"/>
                </a:solidFill>
              </a:rPr>
              <a:t> A. Szczepaniak</a:t>
            </a:r>
            <a:r>
              <a:rPr lang="it-IT" dirty="0" smtClean="0"/>
              <a:t> (IU/JLab)</a:t>
            </a:r>
            <a:endParaRPr lang="it-IT" dirty="0"/>
          </a:p>
        </p:txBody>
      </p:sp>
      <p:sp>
        <p:nvSpPr>
          <p:cNvPr id="12" name="TextBox 11"/>
          <p:cNvSpPr txBox="1"/>
          <p:nvPr/>
        </p:nvSpPr>
        <p:spPr>
          <a:xfrm>
            <a:off x="552261" y="2790470"/>
            <a:ext cx="4224490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R. Workman</a:t>
            </a:r>
            <a:r>
              <a:rPr lang="it-IT" dirty="0" smtClean="0"/>
              <a:t> (GWU), </a:t>
            </a:r>
            <a:r>
              <a:rPr lang="it-IT" dirty="0" smtClean="0">
                <a:solidFill>
                  <a:srgbClr val="3333FF"/>
                </a:solidFill>
              </a:rPr>
              <a:t>M</a:t>
            </a:r>
            <a:r>
              <a:rPr lang="it-IT" dirty="0">
                <a:solidFill>
                  <a:srgbClr val="3333FF"/>
                </a:solidFill>
              </a:rPr>
              <a:t>. </a:t>
            </a:r>
            <a:r>
              <a:rPr lang="it-IT" dirty="0" smtClean="0">
                <a:solidFill>
                  <a:srgbClr val="3333FF"/>
                </a:solidFill>
              </a:rPr>
              <a:t>Döring </a:t>
            </a:r>
            <a:r>
              <a:rPr lang="it-IT" dirty="0" smtClean="0"/>
              <a:t>(GWU/JLab)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624372" y="3159802"/>
            <a:ext cx="2958210" cy="646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C00FF"/>
                </a:solidFill>
              </a:rPr>
              <a:t>V. Mathieu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CC00FF"/>
                </a:solidFill>
              </a:rPr>
              <a:t> V. Pauk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CC00FF"/>
                </a:solidFill>
              </a:rPr>
              <a:t>A. Pilloni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3333FF"/>
                </a:solidFill>
              </a:rPr>
              <a:t>V. Mokeev</a:t>
            </a:r>
            <a:r>
              <a:rPr lang="it-IT" dirty="0" smtClean="0"/>
              <a:t> (JLab)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5186263" y="2346481"/>
            <a:ext cx="2596983" cy="646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M. Mikhasenko</a:t>
            </a:r>
            <a:r>
              <a:rPr lang="it-IT" dirty="0" smtClean="0"/>
              <a:t> (Bonn U.)</a:t>
            </a:r>
            <a:br>
              <a:rPr lang="it-IT" dirty="0" smtClean="0"/>
            </a:br>
            <a:r>
              <a:rPr lang="it-IT" dirty="0" smtClean="0">
                <a:solidFill>
                  <a:srgbClr val="CC00FF"/>
                </a:solidFill>
              </a:rPr>
              <a:t>L. Dai</a:t>
            </a:r>
            <a:r>
              <a:rPr lang="it-IT" dirty="0" smtClean="0"/>
              <a:t> (FZ Julich)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5782053" y="2003376"/>
            <a:ext cx="1736259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J. Nys</a:t>
            </a:r>
            <a:r>
              <a:rPr lang="it-IT" dirty="0" smtClean="0"/>
              <a:t> (Ghent U.)</a:t>
            </a: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8347"/>
          <a:stretch/>
        </p:blipFill>
        <p:spPr>
          <a:xfrm>
            <a:off x="2539172" y="4014221"/>
            <a:ext cx="2674965" cy="20218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4854" y="5166927"/>
            <a:ext cx="4068584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J. Castro</a:t>
            </a:r>
            <a:r>
              <a:rPr lang="it-IT" dirty="0" smtClean="0"/>
              <a:t>, </a:t>
            </a:r>
            <a:r>
              <a:rPr lang="it-IT" dirty="0" smtClean="0">
                <a:solidFill>
                  <a:srgbClr val="3333FF"/>
                </a:solidFill>
              </a:rPr>
              <a:t>C. Fernandez-Ramirez</a:t>
            </a:r>
            <a:r>
              <a:rPr lang="it-IT" dirty="0" smtClean="0"/>
              <a:t> (UNAM)</a:t>
            </a:r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5647765" y="5732040"/>
            <a:ext cx="3496235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Students</a:t>
            </a:r>
            <a:r>
              <a:rPr lang="it-IT" dirty="0" smtClean="0">
                <a:solidFill>
                  <a:srgbClr val="CC00FF"/>
                </a:solidFill>
              </a:rPr>
              <a:t>, Postdocs, </a:t>
            </a:r>
            <a:r>
              <a:rPr lang="it-IT" dirty="0" smtClean="0">
                <a:solidFill>
                  <a:srgbClr val="3333FF"/>
                </a:solidFill>
              </a:rPr>
              <a:t>Faculties</a:t>
            </a:r>
            <a:endParaRPr lang="it-IT" dirty="0">
              <a:solidFill>
                <a:srgbClr val="3333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JPAC program for Hadron Spectroscopy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21215" y="1484353"/>
            <a:ext cx="2498259" cy="646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0000FF"/>
                </a:solidFill>
              </a:rPr>
              <a:t>L. Bibzrycki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0000FF"/>
                </a:solidFill>
              </a:rPr>
              <a:t> R. Kaminski</a:t>
            </a:r>
            <a:r>
              <a:rPr lang="it-IT" dirty="0" smtClean="0"/>
              <a:t> (Krakow)</a:t>
            </a:r>
            <a:endParaRPr lang="it-IT" dirty="0"/>
          </a:p>
        </p:txBody>
      </p:sp>
      <p:sp>
        <p:nvSpPr>
          <p:cNvPr id="21" name="TextBox 20"/>
          <p:cNvSpPr txBox="1"/>
          <p:nvPr/>
        </p:nvSpPr>
        <p:spPr>
          <a:xfrm>
            <a:off x="5323438" y="4153609"/>
            <a:ext cx="3546052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C00FF"/>
                </a:solidFill>
              </a:rPr>
              <a:t>M. Albaladejo</a:t>
            </a:r>
            <a:r>
              <a:rPr lang="it-IT" dirty="0" smtClean="0"/>
              <a:t> (Valencia U.)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6650183" y="2694659"/>
            <a:ext cx="2354837" cy="646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I. </a:t>
            </a:r>
            <a:r>
              <a:rPr lang="it-IT" dirty="0" smtClean="0">
                <a:solidFill>
                  <a:srgbClr val="CC00FF"/>
                </a:solidFill>
              </a:rPr>
              <a:t>Danilkin</a:t>
            </a:r>
            <a:r>
              <a:rPr lang="it-IT" dirty="0" smtClean="0"/>
              <a:t>,</a:t>
            </a:r>
            <a:r>
              <a:rPr lang="it-IT" dirty="0" smtClean="0">
                <a:solidFill>
                  <a:srgbClr val="CC00FF"/>
                </a:solidFill>
              </a:rPr>
              <a:t> </a:t>
            </a:r>
            <a:br>
              <a:rPr lang="it-IT" dirty="0" smtClean="0">
                <a:solidFill>
                  <a:srgbClr val="CC00FF"/>
                </a:solidFill>
              </a:rPr>
            </a:br>
            <a:r>
              <a:rPr lang="it-IT" dirty="0" smtClean="0">
                <a:solidFill>
                  <a:srgbClr val="CC00FF"/>
                </a:solidFill>
              </a:rPr>
              <a:t>A. Hiller Blin</a:t>
            </a:r>
            <a:r>
              <a:rPr lang="it-IT" dirty="0" smtClean="0"/>
              <a:t> (Mainz U.)</a:t>
            </a:r>
            <a:endParaRPr lang="it-IT" dirty="0"/>
          </a:p>
        </p:txBody>
      </p:sp>
      <p:sp>
        <p:nvSpPr>
          <p:cNvPr id="2" name="Rectangle 1"/>
          <p:cNvSpPr/>
          <p:nvPr/>
        </p:nvSpPr>
        <p:spPr>
          <a:xfrm>
            <a:off x="5936625" y="3319836"/>
            <a:ext cx="2369175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A. Celentano</a:t>
            </a:r>
            <a:r>
              <a:rPr lang="it-IT" dirty="0" smtClean="0"/>
              <a:t> (INFN-GE)</a:t>
            </a:r>
            <a:endParaRPr lang="it-IT" dirty="0"/>
          </a:p>
        </p:txBody>
      </p:sp>
      <p:sp>
        <p:nvSpPr>
          <p:cNvPr id="3" name="Rectangle 2"/>
          <p:cNvSpPr/>
          <p:nvPr/>
        </p:nvSpPr>
        <p:spPr>
          <a:xfrm>
            <a:off x="150607" y="4136069"/>
            <a:ext cx="2150717" cy="369332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3333FF"/>
                </a:solidFill>
              </a:rPr>
              <a:t>P. Guo </a:t>
            </a:r>
            <a:r>
              <a:rPr lang="it-IT" dirty="0" smtClean="0"/>
              <a:t>(Cal. State U.) </a:t>
            </a:r>
            <a:endParaRPr lang="it-IT" dirty="0"/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rgbClr val="FF0000"/>
                </a:solidFill>
              </a:rPr>
              <a:t>J</a:t>
            </a:r>
            <a:r>
              <a:rPr lang="it-IT" sz="3600" dirty="0" smtClean="0"/>
              <a:t>oint </a:t>
            </a:r>
            <a:r>
              <a:rPr lang="it-IT" sz="3600" dirty="0" smtClean="0">
                <a:solidFill>
                  <a:srgbClr val="FF0000"/>
                </a:solidFill>
              </a:rPr>
              <a:t>P</a:t>
            </a:r>
            <a:r>
              <a:rPr lang="it-IT" sz="3600" dirty="0" smtClean="0"/>
              <a:t>hysics </a:t>
            </a:r>
            <a:r>
              <a:rPr lang="it-IT" sz="3600" dirty="0" smtClean="0">
                <a:solidFill>
                  <a:srgbClr val="FF0000"/>
                </a:solidFill>
              </a:rPr>
              <a:t>A</a:t>
            </a:r>
            <a:r>
              <a:rPr lang="it-IT" sz="3600" dirty="0" smtClean="0"/>
              <a:t>nalysis </a:t>
            </a:r>
            <a:r>
              <a:rPr lang="it-IT" sz="3600" dirty="0" smtClean="0">
                <a:solidFill>
                  <a:srgbClr val="FF0000"/>
                </a:solidFill>
              </a:rPr>
              <a:t>C</a:t>
            </a:r>
            <a:r>
              <a:rPr lang="it-IT" sz="3600" dirty="0" smtClean="0"/>
              <a:t>enter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60862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Interactive tools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9075" y="109815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smtClean="0"/>
              <a:t>Completed </a:t>
            </a:r>
            <a:r>
              <a:rPr lang="it-IT" sz="2400" dirty="0"/>
              <a:t>projects are </a:t>
            </a:r>
            <a:r>
              <a:rPr lang="it-IT" sz="2400" dirty="0" smtClean="0"/>
              <a:t>fully documented </a:t>
            </a:r>
            <a:r>
              <a:rPr lang="it-IT" sz="2400" dirty="0"/>
              <a:t>on </a:t>
            </a:r>
            <a:r>
              <a:rPr lang="it-IT" sz="2400" dirty="0" smtClean="0"/>
              <a:t>interactive portals</a:t>
            </a:r>
            <a:endParaRPr lang="it-IT" sz="2400" dirty="0"/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smtClean="0"/>
              <a:t>These </a:t>
            </a:r>
            <a:r>
              <a:rPr lang="it-IT" sz="2400" dirty="0"/>
              <a:t>include description </a:t>
            </a:r>
            <a:r>
              <a:rPr lang="it-IT" sz="2400" dirty="0" smtClean="0"/>
              <a:t>on physics</a:t>
            </a:r>
            <a:r>
              <a:rPr lang="it-IT" sz="2400" dirty="0"/>
              <a:t>, </a:t>
            </a:r>
            <a:r>
              <a:rPr lang="it-IT" sz="2400" dirty="0" smtClean="0"/>
              <a:t>conventions, formalism</a:t>
            </a:r>
            <a:r>
              <a:rPr lang="it-IT" sz="2400" dirty="0"/>
              <a:t>, </a:t>
            </a:r>
            <a:r>
              <a:rPr lang="it-IT" sz="2400" dirty="0" smtClean="0"/>
              <a:t>etc.</a:t>
            </a:r>
            <a:endParaRPr lang="it-IT" sz="2400" dirty="0"/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smtClean="0"/>
              <a:t>The web pages contain </a:t>
            </a:r>
            <a:r>
              <a:rPr lang="it-IT" sz="2400" dirty="0"/>
              <a:t>source codes </a:t>
            </a:r>
            <a:r>
              <a:rPr lang="it-IT" sz="2400" dirty="0" smtClean="0"/>
              <a:t>with detailed </a:t>
            </a:r>
            <a:r>
              <a:rPr lang="it-IT" sz="2400" dirty="0"/>
              <a:t>explanation how </a:t>
            </a:r>
            <a:r>
              <a:rPr lang="it-IT" sz="2400" dirty="0" smtClean="0"/>
              <a:t>to use </a:t>
            </a:r>
            <a:r>
              <a:rPr lang="it-IT" sz="2400" dirty="0"/>
              <a:t>them. Users can </a:t>
            </a:r>
            <a:r>
              <a:rPr lang="it-IT" sz="2400" dirty="0" smtClean="0"/>
              <a:t>run codes online</a:t>
            </a:r>
            <a:r>
              <a:rPr lang="it-IT" sz="2400" dirty="0"/>
              <a:t>, </a:t>
            </a:r>
            <a:r>
              <a:rPr lang="it-IT" sz="2400" dirty="0" smtClean="0"/>
              <a:t>change parameters</a:t>
            </a:r>
            <a:r>
              <a:rPr lang="it-IT" sz="2400" dirty="0"/>
              <a:t>, display results.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16" y="0"/>
            <a:ext cx="4132384" cy="62876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2875" y="5493601"/>
            <a:ext cx="4124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u="sng" dirty="0" smtClean="0">
                <a:solidFill>
                  <a:srgbClr val="0000FF"/>
                </a:solidFill>
              </a:rPr>
              <a:t>http</a:t>
            </a:r>
            <a:r>
              <a:rPr lang="it-IT" sz="2400" u="sng" dirty="0">
                <a:solidFill>
                  <a:srgbClr val="0000FF"/>
                </a:solidFill>
              </a:rPr>
              <a:t>://www.indiana.edu/~jpac</a:t>
            </a:r>
            <a:r>
              <a:rPr lang="it-IT" sz="2400" u="sng" dirty="0" smtClean="0">
                <a:solidFill>
                  <a:srgbClr val="0000FF"/>
                </a:solidFill>
              </a:rPr>
              <a:t>/</a:t>
            </a:r>
            <a:endParaRPr lang="it-IT" sz="2400" u="sng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4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Strategy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733874" y="927021"/>
            <a:ext cx="3333926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arXiv:1612.06490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0" y="1111687"/>
                <a:ext cx="8791280" cy="3793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We fit the following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invariant mass distributions</a:t>
                </a:r>
                <a:r>
                  <a:rPr lang="it-IT" dirty="0" smtClean="0"/>
                  <a:t>:</a:t>
                </a:r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BESIII PRL110, 252001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 smtClean="0"/>
                  <a:t>,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=4.26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 smtClean="0"/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/>
                  <a:t>BESIII PRL110, 252001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=4.23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4.26, </m:t>
                    </m:r>
                    <m:r>
                      <a:rPr lang="it-IT" b="0" i="1" strike="sngStrike" smtClean="0">
                        <a:latin typeface="Cambria Math" panose="02040503050406030204" pitchFamily="18" charset="0"/>
                      </a:rPr>
                      <m:t>4.36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 smtClean="0"/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BESIII PRD92, 092006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</m:oMath>
                </a14:m>
                <a:r>
                  <a:rPr lang="it-IT" dirty="0" smtClean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dirty="0" smtClean="0"/>
                  <a:t> (double tag)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=4.23, 4.26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BESIII PRL115, 222002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/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=4.23, 4.26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777777"/>
                    </a:solidFill>
                  </a:rPr>
                  <a:t>B</a:t>
                </a:r>
                <a:r>
                  <a:rPr lang="en-US" strike="sngStrike" dirty="0" smtClean="0">
                    <a:solidFill>
                      <a:srgbClr val="777777"/>
                    </a:solidFill>
                  </a:rPr>
                  <a:t>ESIII PRL112, 022001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 strike="sngStrike">
                                <a:solidFill>
                                  <a:srgbClr val="77777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 strike="sngStrike">
                                <a:solidFill>
                                  <a:srgbClr val="777777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 strike="sngStrike">
                                <a:solidFill>
                                  <a:srgbClr val="777777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</m:oMath>
                </a14:m>
                <a:r>
                  <a:rPr lang="it-IT" strike="sngStrike" dirty="0">
                    <a:solidFill>
                      <a:srgbClr val="777777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 strike="sngStrike">
                                <a:solidFill>
                                  <a:srgbClr val="77777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 strike="sngStrike">
                                <a:solidFill>
                                  <a:srgbClr val="777777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 strike="sngStrike">
                                <a:solidFill>
                                  <a:srgbClr val="777777"/>
                                </a:solidFill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trike="sngStrike" dirty="0">
                    <a:solidFill>
                      <a:srgbClr val="777777"/>
                    </a:solidFill>
                  </a:rPr>
                  <a:t> </a:t>
                </a:r>
                <a:r>
                  <a:rPr lang="it-IT" strike="sngStrike" dirty="0" smtClean="0">
                    <a:solidFill>
                      <a:srgbClr val="777777"/>
                    </a:solidFill>
                  </a:rPr>
                  <a:t>(single tag</a:t>
                </a:r>
                <a:r>
                  <a:rPr lang="it-IT" strike="sngStrike" dirty="0">
                    <a:solidFill>
                      <a:srgbClr val="777777"/>
                    </a:solidFill>
                  </a:rPr>
                  <a:t>)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=4.26 </m:t>
                    </m:r>
                    <m:r>
                      <m:rPr>
                        <m:nor/>
                      </m:rPr>
                      <a:rPr lang="it-IT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777777"/>
                  </a:solidFill>
                </a:endParaRPr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rgbClr val="777777"/>
                    </a:solidFill>
                  </a:rPr>
                  <a:t>B</a:t>
                </a:r>
                <a:r>
                  <a:rPr lang="it-IT" strike="sngStrike" dirty="0" smtClean="0">
                    <a:solidFill>
                      <a:srgbClr val="777777"/>
                    </a:solidFill>
                  </a:rPr>
                  <a:t>elle PRL110, 252002 </a:t>
                </a:r>
                <a14:m>
                  <m:oMath xmlns:m="http://schemas.openxmlformats.org/officeDocument/2006/math"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it-IT" strike="sngStrike" dirty="0">
                    <a:solidFill>
                      <a:srgbClr val="777777"/>
                    </a:solidFill>
                  </a:rPr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=4.26 </m:t>
                    </m:r>
                    <m:r>
                      <m:rPr>
                        <m:nor/>
                      </m:rPr>
                      <a:rPr lang="it-IT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 smtClean="0">
                  <a:solidFill>
                    <a:srgbClr val="777777"/>
                  </a:solidFill>
                </a:endParaRPr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>
                    <a:solidFill>
                      <a:srgbClr val="777777"/>
                    </a:solidFill>
                  </a:rPr>
                  <a:t>C</a:t>
                </a:r>
                <a:r>
                  <a:rPr lang="it-IT" strike="sngStrike" dirty="0">
                    <a:solidFill>
                      <a:srgbClr val="777777"/>
                    </a:solidFill>
                  </a:rPr>
                  <a:t>LEO-c data </a:t>
                </a:r>
                <a:r>
                  <a:rPr lang="it-IT" strike="sngStrike" dirty="0" smtClean="0">
                    <a:solidFill>
                      <a:srgbClr val="777777"/>
                    </a:solidFill>
                  </a:rPr>
                  <a:t>PLB727, 366 </a:t>
                </a:r>
                <a14:m>
                  <m:oMath xmlns:m="http://schemas.openxmlformats.org/officeDocument/2006/math"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it-IT" strike="sngStrike" dirty="0" smtClean="0">
                    <a:solidFill>
                      <a:srgbClr val="777777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trike="sngStrike" smtClean="0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trike="sngStrike" dirty="0" smtClean="0">
                    <a:solidFill>
                      <a:srgbClr val="777777"/>
                    </a:solidFill>
                  </a:rPr>
                  <a:t> at </a:t>
                </a:r>
                <a:r>
                  <a:rPr lang="it-IT" strike="sngStrike" dirty="0">
                    <a:solidFill>
                      <a:srgbClr val="777777"/>
                    </a:solidFill>
                  </a:rPr>
                  <a:t>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 strike="sngStrike">
                            <a:solidFill>
                              <a:srgbClr val="777777"/>
                            </a:solidFill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=4.</m:t>
                    </m:r>
                    <m:r>
                      <a:rPr lang="it-IT" b="0" i="1" strike="sngStrike" smtClean="0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17</m:t>
                    </m:r>
                    <m:r>
                      <a:rPr lang="it-IT" i="1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trike="sngStrike">
                        <a:solidFill>
                          <a:srgbClr val="777777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trike="sngStrike" dirty="0" smtClean="0">
                    <a:solidFill>
                      <a:srgbClr val="777777"/>
                    </a:solidFill>
                  </a:rPr>
                  <a:t>  </a:t>
                </a:r>
              </a:p>
              <a:p>
                <a:pPr marL="285750" indent="-285750">
                  <a:spcBef>
                    <a:spcPts val="1200"/>
                  </a:spcBef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Published data are not efficiency/acceptance corrected, </a:t>
                </a:r>
                <a:br>
                  <a:rPr lang="it-IT" dirty="0" smtClean="0"/>
                </a:br>
                <a:r>
                  <a:rPr lang="it-IT" b="1" dirty="0"/>
                  <a:t>→ </a:t>
                </a:r>
                <a:r>
                  <a:rPr lang="it-IT" dirty="0" smtClean="0"/>
                  <a:t>we are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not able to give the absolute normalization</a:t>
                </a:r>
                <a:r>
                  <a:rPr lang="it-IT" dirty="0" smtClean="0"/>
                  <a:t> of the amplitudes </a:t>
                </a:r>
              </a:p>
              <a:p>
                <a:pPr marL="285750" indent="-285750">
                  <a:spcBef>
                    <a:spcPts val="1200"/>
                  </a:spcBef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No given dependence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</m:oMath>
                </a14:m>
                <a:r>
                  <a:rPr lang="it-IT" dirty="0" smtClean="0"/>
                  <a:t> is assumed – the couplings at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𝐶𝑀</m:t>
                        </m:r>
                      </m:sub>
                    </m:sSub>
                  </m:oMath>
                </a14:m>
                <a:r>
                  <a:rPr lang="it-IT" dirty="0" smtClean="0"/>
                  <a:t> are independent parameters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11687"/>
                <a:ext cx="8791280" cy="3793218"/>
              </a:xfrm>
              <a:prstGeom prst="rect">
                <a:avLst/>
              </a:prstGeom>
              <a:blipFill rotWithShape="0">
                <a:blip r:embed="rId3"/>
                <a:stretch>
                  <a:fillRect l="-763" t="-1766" b="-14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4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Strategy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733874" y="927021"/>
            <a:ext cx="3333926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arXiv:1612.06490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0" y="1700162"/>
                <a:ext cx="8791280" cy="2359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rgbClr val="0000FF"/>
                    </a:solidFill>
                  </a:rPr>
                  <a:t>Reducible</a:t>
                </a:r>
                <a:r>
                  <a:rPr lang="it-IT" dirty="0" smtClean="0"/>
                  <a:t> (incoherent)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backgrounds are pretty flat </a:t>
                </a:r>
                <a:r>
                  <a:rPr lang="it-IT" dirty="0" smtClean="0"/>
                  <a:t>and do not influence the analysis,</a:t>
                </a:r>
                <a:br>
                  <a:rPr lang="it-IT" dirty="0" smtClean="0"/>
                </a:br>
                <a:r>
                  <a:rPr lang="it-IT" dirty="0" smtClean="0"/>
                  <a:t>except the peaking background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 smtClean="0"/>
                  <a:t> (subtracted)</a:t>
                </a:r>
                <a:endParaRPr lang="it-IT" dirty="0"/>
              </a:p>
              <a:p>
                <a:pPr marL="285750" indent="-285750">
                  <a:spcBef>
                    <a:spcPts val="1200"/>
                  </a:spcBef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Some information about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angular distributions </a:t>
                </a:r>
                <a:r>
                  <a:rPr lang="it-IT" dirty="0" smtClean="0"/>
                  <a:t>has been published, but it’s</a:t>
                </a:r>
                <a:br>
                  <a:rPr lang="it-IT" dirty="0" smtClean="0"/>
                </a:br>
                <a:r>
                  <a:rPr lang="it-IT" dirty="0" smtClean="0">
                    <a:solidFill>
                      <a:srgbClr val="FF0000"/>
                    </a:solidFill>
                  </a:rPr>
                  <a:t>not constraining</a:t>
                </a:r>
                <a:r>
                  <a:rPr lang="it-IT" dirty="0" smtClean="0"/>
                  <a:t> enough </a:t>
                </a:r>
                <a:r>
                  <a:rPr lang="it-IT" b="1" dirty="0" smtClean="0"/>
                  <a:t>→</a:t>
                </a:r>
                <a:r>
                  <a:rPr lang="it-IT" dirty="0" smtClean="0"/>
                  <a:t> we do not include in the fit</a:t>
                </a:r>
              </a:p>
              <a:p>
                <a:pPr marL="285750" indent="-285750">
                  <a:spcBef>
                    <a:spcPts val="1200"/>
                  </a:spcBef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Because of that,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we approximate all the particles to be scalar</a:t>
                </a:r>
                <a:r>
                  <a:rPr lang="it-IT" dirty="0" smtClean="0"/>
                  <a:t> – this affects the value of couplings, which are not normalized anyway – but not the position of singularities. </a:t>
                </a:r>
                <a:br>
                  <a:rPr lang="it-IT" dirty="0" smtClean="0"/>
                </a:br>
                <a:r>
                  <a:rPr lang="it-IT" dirty="0" smtClean="0"/>
                  <a:t>This also limits the number of free parameters</a:t>
                </a:r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00162"/>
                <a:ext cx="8791280" cy="2359877"/>
              </a:xfrm>
              <a:prstGeom prst="rect">
                <a:avLst/>
              </a:prstGeom>
              <a:blipFill rotWithShape="0">
                <a:blip r:embed="rId4"/>
                <a:stretch>
                  <a:fillRect l="-763" t="-3101" b="-3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156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Lineshapes at 4260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121486" y="1025117"/>
            <a:ext cx="7266141" cy="52686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3219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Lineshapes at 4230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05" b="2968"/>
          <a:stretch/>
        </p:blipFill>
        <p:spPr>
          <a:xfrm>
            <a:off x="76220" y="1025118"/>
            <a:ext cx="8533626" cy="513123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494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Statistical analysis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117"/>
            <a:ext cx="9126995" cy="40967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Freeform 9"/>
          <p:cNvSpPr/>
          <p:nvPr/>
        </p:nvSpPr>
        <p:spPr>
          <a:xfrm>
            <a:off x="3060071" y="941560"/>
            <a:ext cx="6038662" cy="4273236"/>
          </a:xfrm>
          <a:custGeom>
            <a:avLst/>
            <a:gdLst>
              <a:gd name="connsiteX0" fmla="*/ 0 w 6038662"/>
              <a:gd name="connsiteY0" fmla="*/ 2037030 h 4273236"/>
              <a:gd name="connsiteX1" fmla="*/ 0 w 6038662"/>
              <a:gd name="connsiteY1" fmla="*/ 4273236 h 4273236"/>
              <a:gd name="connsiteX2" fmla="*/ 6038662 w 6038662"/>
              <a:gd name="connsiteY2" fmla="*/ 4273236 h 4273236"/>
              <a:gd name="connsiteX3" fmla="*/ 6038662 w 6038662"/>
              <a:gd name="connsiteY3" fmla="*/ 0 h 4273236"/>
              <a:gd name="connsiteX4" fmla="*/ 3078179 w 6038662"/>
              <a:gd name="connsiteY4" fmla="*/ 0 h 4273236"/>
              <a:gd name="connsiteX5" fmla="*/ 3078179 w 6038662"/>
              <a:gd name="connsiteY5" fmla="*/ 2027977 h 4273236"/>
              <a:gd name="connsiteX6" fmla="*/ 0 w 6038662"/>
              <a:gd name="connsiteY6" fmla="*/ 2037030 h 427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38662" h="4273236">
                <a:moveTo>
                  <a:pt x="0" y="2037030"/>
                </a:moveTo>
                <a:lnTo>
                  <a:pt x="0" y="4273236"/>
                </a:lnTo>
                <a:lnTo>
                  <a:pt x="6038662" y="4273236"/>
                </a:lnTo>
                <a:lnTo>
                  <a:pt x="6038662" y="0"/>
                </a:lnTo>
                <a:lnTo>
                  <a:pt x="3078179" y="0"/>
                </a:lnTo>
                <a:lnTo>
                  <a:pt x="3078179" y="2027977"/>
                </a:lnTo>
                <a:lnTo>
                  <a:pt x="0" y="2037030"/>
                </a:lnTo>
                <a:close/>
              </a:path>
            </a:pathLst>
          </a:custGeom>
          <a:solidFill>
            <a:schemeClr val="bg1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669" y="5185554"/>
            <a:ext cx="5305331" cy="15136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64839" y="5205423"/>
            <a:ext cx="3731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</a:t>
            </a:r>
            <a:r>
              <a:rPr lang="it-IT" dirty="0" smtClean="0"/>
              <a:t>oy experiments according to the different hypotheses, to estimate the relative rejection of various scenarios 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6321108"/>
            <a:ext cx="27374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Not conclusive at this stage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204" y="1929870"/>
            <a:ext cx="472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A. Jackura, </a:t>
            </a:r>
            <a:r>
              <a:rPr lang="it-IT" i="1" dirty="0" smtClean="0">
                <a:solidFill>
                  <a:srgbClr val="C00000"/>
                </a:solidFill>
              </a:rPr>
              <a:t>et al. </a:t>
            </a:r>
            <a:r>
              <a:rPr lang="it-IT" dirty="0" smtClean="0">
                <a:solidFill>
                  <a:srgbClr val="C00000"/>
                </a:solidFill>
              </a:rPr>
              <a:t>(JPAC &amp; COMPASS), 1707.02848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4471" y="1276885"/>
                <a:ext cx="86750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The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system</a:t>
                </a:r>
                <a:r>
                  <a:rPr lang="it-IT" dirty="0" smtClean="0"/>
                  <a:t> is one of the golden modes for hunting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hybrid mesons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We build the partial waves amplitude according to the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method</a:t>
                </a:r>
                <a:endParaRPr lang="it-IT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71" y="1276885"/>
                <a:ext cx="8675057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421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1052502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3" y="2630774"/>
            <a:ext cx="3188697" cy="2058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52" y="2435968"/>
            <a:ext cx="5011848" cy="1533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8097" y="4745961"/>
                <a:ext cx="4162934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denominator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contains all</a:t>
                </a:r>
                <a:br>
                  <a:rPr lang="it-IT" dirty="0" smtClean="0"/>
                </a:br>
                <a:r>
                  <a:rPr lang="it-IT" dirty="0" smtClean="0"/>
                  <a:t>the Final State Interactions</a:t>
                </a:r>
                <a:br>
                  <a:rPr lang="it-IT" dirty="0" smtClean="0"/>
                </a:br>
                <a:r>
                  <a:rPr lang="it-IT" dirty="0" smtClean="0"/>
                  <a:t>constrained by unitarity </a:t>
                </a:r>
                <a:r>
                  <a:rPr lang="it-IT" b="1" dirty="0" smtClean="0"/>
                  <a:t>→</a:t>
                </a:r>
                <a:r>
                  <a:rPr lang="it-IT" dirty="0" smtClean="0"/>
                  <a:t>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universal</a:t>
                </a:r>
              </a:p>
              <a:p>
                <a:r>
                  <a:rPr lang="it-IT" dirty="0" smtClean="0"/>
                  <a:t>The numerator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depends on the </a:t>
                </a:r>
                <a:br>
                  <a:rPr lang="it-IT" dirty="0" smtClean="0"/>
                </a:br>
                <a:r>
                  <a:rPr lang="it-IT" dirty="0" smtClean="0"/>
                  <a:t>exchanges </a:t>
                </a:r>
                <a:r>
                  <a:rPr lang="it-IT" dirty="0"/>
                  <a:t> </a:t>
                </a:r>
                <a:r>
                  <a:rPr lang="it-IT" b="1" dirty="0"/>
                  <a:t>→</a:t>
                </a:r>
                <a:r>
                  <a:rPr lang="it-IT" dirty="0"/>
                  <a:t> </a:t>
                </a:r>
                <a:r>
                  <a:rPr lang="it-IT" dirty="0" smtClean="0">
                    <a:solidFill>
                      <a:srgbClr val="0000FF"/>
                    </a:solidFill>
                  </a:rPr>
                  <a:t>process-dependent, smooth</a:t>
                </a:r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7" y="4745961"/>
                <a:ext cx="4162934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318" t="-2479" r="-43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4055952" y="4262972"/>
            <a:ext cx="5011848" cy="1533640"/>
            <a:chOff x="3979752" y="3830677"/>
            <a:chExt cx="5011848" cy="15336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9752" y="3830677"/>
              <a:ext cx="5011848" cy="1533640"/>
            </a:xfrm>
            <a:prstGeom prst="rect">
              <a:avLst/>
            </a:prstGeom>
          </p:spPr>
        </p:pic>
        <p:sp>
          <p:nvSpPr>
            <p:cNvPr id="2" name="Freeform 1"/>
            <p:cNvSpPr/>
            <p:nvPr/>
          </p:nvSpPr>
          <p:spPr>
            <a:xfrm>
              <a:off x="4137434" y="4551183"/>
              <a:ext cx="707627" cy="654560"/>
            </a:xfrm>
            <a:custGeom>
              <a:avLst/>
              <a:gdLst>
                <a:gd name="connsiteX0" fmla="*/ 99588 w 707627"/>
                <a:gd name="connsiteY0" fmla="*/ 229047 h 654560"/>
                <a:gd name="connsiteX1" fmla="*/ 99588 w 707627"/>
                <a:gd name="connsiteY1" fmla="*/ 229047 h 654560"/>
                <a:gd name="connsiteX2" fmla="*/ 90534 w 707627"/>
                <a:gd name="connsiteY2" fmla="*/ 319581 h 654560"/>
                <a:gd name="connsiteX3" fmla="*/ 36214 w 707627"/>
                <a:gd name="connsiteY3" fmla="*/ 401063 h 654560"/>
                <a:gd name="connsiteX4" fmla="*/ 18107 w 707627"/>
                <a:gd name="connsiteY4" fmla="*/ 437276 h 654560"/>
                <a:gd name="connsiteX5" fmla="*/ 0 w 707627"/>
                <a:gd name="connsiteY5" fmla="*/ 491597 h 654560"/>
                <a:gd name="connsiteX6" fmla="*/ 36214 w 707627"/>
                <a:gd name="connsiteY6" fmla="*/ 554971 h 654560"/>
                <a:gd name="connsiteX7" fmla="*/ 81481 w 707627"/>
                <a:gd name="connsiteY7" fmla="*/ 573078 h 654560"/>
                <a:gd name="connsiteX8" fmla="*/ 162962 w 707627"/>
                <a:gd name="connsiteY8" fmla="*/ 600239 h 654560"/>
                <a:gd name="connsiteX9" fmla="*/ 190122 w 707627"/>
                <a:gd name="connsiteY9" fmla="*/ 618346 h 654560"/>
                <a:gd name="connsiteX10" fmla="*/ 226336 w 707627"/>
                <a:gd name="connsiteY10" fmla="*/ 627399 h 654560"/>
                <a:gd name="connsiteX11" fmla="*/ 280657 w 707627"/>
                <a:gd name="connsiteY11" fmla="*/ 645506 h 654560"/>
                <a:gd name="connsiteX12" fmla="*/ 307817 w 707627"/>
                <a:gd name="connsiteY12" fmla="*/ 654560 h 654560"/>
                <a:gd name="connsiteX13" fmla="*/ 497940 w 707627"/>
                <a:gd name="connsiteY13" fmla="*/ 645506 h 654560"/>
                <a:gd name="connsiteX14" fmla="*/ 534154 w 707627"/>
                <a:gd name="connsiteY14" fmla="*/ 618346 h 654560"/>
                <a:gd name="connsiteX15" fmla="*/ 588475 w 707627"/>
                <a:gd name="connsiteY15" fmla="*/ 582132 h 654560"/>
                <a:gd name="connsiteX16" fmla="*/ 606582 w 707627"/>
                <a:gd name="connsiteY16" fmla="*/ 554971 h 654560"/>
                <a:gd name="connsiteX17" fmla="*/ 633742 w 707627"/>
                <a:gd name="connsiteY17" fmla="*/ 536865 h 654560"/>
                <a:gd name="connsiteX18" fmla="*/ 642796 w 707627"/>
                <a:gd name="connsiteY18" fmla="*/ 455383 h 654560"/>
                <a:gd name="connsiteX19" fmla="*/ 660903 w 707627"/>
                <a:gd name="connsiteY19" fmla="*/ 382956 h 654560"/>
                <a:gd name="connsiteX20" fmla="*/ 669956 w 707627"/>
                <a:gd name="connsiteY20" fmla="*/ 292421 h 654560"/>
                <a:gd name="connsiteX21" fmla="*/ 697116 w 707627"/>
                <a:gd name="connsiteY21" fmla="*/ 283367 h 654560"/>
                <a:gd name="connsiteX22" fmla="*/ 660903 w 707627"/>
                <a:gd name="connsiteY22" fmla="*/ 102298 h 654560"/>
                <a:gd name="connsiteX23" fmla="*/ 651849 w 707627"/>
                <a:gd name="connsiteY23" fmla="*/ 75138 h 654560"/>
                <a:gd name="connsiteX24" fmla="*/ 362138 w 707627"/>
                <a:gd name="connsiteY24" fmla="*/ 38924 h 654560"/>
                <a:gd name="connsiteX25" fmla="*/ 353085 w 707627"/>
                <a:gd name="connsiteY25" fmla="*/ 66084 h 654560"/>
                <a:gd name="connsiteX26" fmla="*/ 289711 w 707627"/>
                <a:gd name="connsiteY26" fmla="*/ 147566 h 654560"/>
                <a:gd name="connsiteX27" fmla="*/ 253497 w 707627"/>
                <a:gd name="connsiteY27" fmla="*/ 165672 h 654560"/>
                <a:gd name="connsiteX28" fmla="*/ 190122 w 707627"/>
                <a:gd name="connsiteY28" fmla="*/ 219993 h 654560"/>
                <a:gd name="connsiteX29" fmla="*/ 135802 w 707627"/>
                <a:gd name="connsiteY29" fmla="*/ 265261 h 654560"/>
                <a:gd name="connsiteX30" fmla="*/ 99588 w 707627"/>
                <a:gd name="connsiteY30" fmla="*/ 229047 h 65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627" h="654560">
                  <a:moveTo>
                    <a:pt x="99588" y="229047"/>
                  </a:moveTo>
                  <a:lnTo>
                    <a:pt x="99588" y="229047"/>
                  </a:lnTo>
                  <a:cubicBezTo>
                    <a:pt x="96570" y="259225"/>
                    <a:pt x="98349" y="290277"/>
                    <a:pt x="90534" y="319581"/>
                  </a:cubicBezTo>
                  <a:cubicBezTo>
                    <a:pt x="83995" y="344102"/>
                    <a:pt x="49593" y="379657"/>
                    <a:pt x="36214" y="401063"/>
                  </a:cubicBezTo>
                  <a:cubicBezTo>
                    <a:pt x="29061" y="412507"/>
                    <a:pt x="23119" y="424745"/>
                    <a:pt x="18107" y="437276"/>
                  </a:cubicBezTo>
                  <a:cubicBezTo>
                    <a:pt x="11018" y="454997"/>
                    <a:pt x="0" y="491597"/>
                    <a:pt x="0" y="491597"/>
                  </a:cubicBezTo>
                  <a:cubicBezTo>
                    <a:pt x="12071" y="512722"/>
                    <a:pt x="19010" y="537767"/>
                    <a:pt x="36214" y="554971"/>
                  </a:cubicBezTo>
                  <a:cubicBezTo>
                    <a:pt x="47705" y="566462"/>
                    <a:pt x="66630" y="566478"/>
                    <a:pt x="81481" y="573078"/>
                  </a:cubicBezTo>
                  <a:cubicBezTo>
                    <a:pt x="142817" y="600338"/>
                    <a:pt x="91510" y="585948"/>
                    <a:pt x="162962" y="600239"/>
                  </a:cubicBezTo>
                  <a:cubicBezTo>
                    <a:pt x="172015" y="606275"/>
                    <a:pt x="180121" y="614060"/>
                    <a:pt x="190122" y="618346"/>
                  </a:cubicBezTo>
                  <a:cubicBezTo>
                    <a:pt x="201559" y="623247"/>
                    <a:pt x="214418" y="623824"/>
                    <a:pt x="226336" y="627399"/>
                  </a:cubicBezTo>
                  <a:cubicBezTo>
                    <a:pt x="244618" y="632883"/>
                    <a:pt x="262550" y="639470"/>
                    <a:pt x="280657" y="645506"/>
                  </a:cubicBezTo>
                  <a:lnTo>
                    <a:pt x="307817" y="654560"/>
                  </a:lnTo>
                  <a:cubicBezTo>
                    <a:pt x="371191" y="651542"/>
                    <a:pt x="435291" y="655530"/>
                    <a:pt x="497940" y="645506"/>
                  </a:cubicBezTo>
                  <a:cubicBezTo>
                    <a:pt x="512840" y="643122"/>
                    <a:pt x="521793" y="626999"/>
                    <a:pt x="534154" y="618346"/>
                  </a:cubicBezTo>
                  <a:cubicBezTo>
                    <a:pt x="551982" y="605866"/>
                    <a:pt x="588475" y="582132"/>
                    <a:pt x="588475" y="582132"/>
                  </a:cubicBezTo>
                  <a:cubicBezTo>
                    <a:pt x="594511" y="573078"/>
                    <a:pt x="598888" y="562665"/>
                    <a:pt x="606582" y="554971"/>
                  </a:cubicBezTo>
                  <a:cubicBezTo>
                    <a:pt x="614276" y="547277"/>
                    <a:pt x="630024" y="547091"/>
                    <a:pt x="633742" y="536865"/>
                  </a:cubicBezTo>
                  <a:cubicBezTo>
                    <a:pt x="643081" y="511183"/>
                    <a:pt x="638047" y="482295"/>
                    <a:pt x="642796" y="455383"/>
                  </a:cubicBezTo>
                  <a:cubicBezTo>
                    <a:pt x="647121" y="430876"/>
                    <a:pt x="660903" y="382956"/>
                    <a:pt x="660903" y="382956"/>
                  </a:cubicBezTo>
                  <a:cubicBezTo>
                    <a:pt x="663921" y="352778"/>
                    <a:pt x="659592" y="320924"/>
                    <a:pt x="669956" y="292421"/>
                  </a:cubicBezTo>
                  <a:cubicBezTo>
                    <a:pt x="673217" y="283452"/>
                    <a:pt x="696062" y="292852"/>
                    <a:pt x="697116" y="283367"/>
                  </a:cubicBezTo>
                  <a:cubicBezTo>
                    <a:pt x="712804" y="142172"/>
                    <a:pt x="718050" y="159447"/>
                    <a:pt x="660903" y="102298"/>
                  </a:cubicBezTo>
                  <a:cubicBezTo>
                    <a:pt x="657885" y="93245"/>
                    <a:pt x="654164" y="84396"/>
                    <a:pt x="651849" y="75138"/>
                  </a:cubicBezTo>
                  <a:cubicBezTo>
                    <a:pt x="617641" y="-61695"/>
                    <a:pt x="699536" y="28040"/>
                    <a:pt x="362138" y="38924"/>
                  </a:cubicBezTo>
                  <a:cubicBezTo>
                    <a:pt x="359120" y="47977"/>
                    <a:pt x="357719" y="57742"/>
                    <a:pt x="353085" y="66084"/>
                  </a:cubicBezTo>
                  <a:cubicBezTo>
                    <a:pt x="340771" y="88249"/>
                    <a:pt x="314018" y="130204"/>
                    <a:pt x="289711" y="147566"/>
                  </a:cubicBezTo>
                  <a:cubicBezTo>
                    <a:pt x="278729" y="155410"/>
                    <a:pt x="265568" y="159637"/>
                    <a:pt x="253497" y="165672"/>
                  </a:cubicBezTo>
                  <a:cubicBezTo>
                    <a:pt x="186093" y="233076"/>
                    <a:pt x="271430" y="150300"/>
                    <a:pt x="190122" y="219993"/>
                  </a:cubicBezTo>
                  <a:cubicBezTo>
                    <a:pt x="176217" y="231912"/>
                    <a:pt x="155812" y="259544"/>
                    <a:pt x="135802" y="265261"/>
                  </a:cubicBezTo>
                  <a:cubicBezTo>
                    <a:pt x="124195" y="268577"/>
                    <a:pt x="105624" y="235083"/>
                    <a:pt x="99588" y="2290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727701" y="4315337"/>
              <a:ext cx="392400" cy="391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369287" y="4688934"/>
              <a:ext cx="358414" cy="197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" t="12503" r="91407" b="71838"/>
            <a:stretch/>
          </p:blipFill>
          <p:spPr>
            <a:xfrm>
              <a:off x="4119093" y="4851576"/>
              <a:ext cx="249382" cy="240147"/>
            </a:xfrm>
            <a:prstGeom prst="rect">
              <a:avLst/>
            </a:prstGeom>
          </p:spPr>
        </p:pic>
        <p:sp>
          <p:nvSpPr>
            <p:cNvPr id="29" name="Freeform 28"/>
            <p:cNvSpPr/>
            <p:nvPr/>
          </p:nvSpPr>
          <p:spPr>
            <a:xfrm>
              <a:off x="5947121" y="4516723"/>
              <a:ext cx="707627" cy="654560"/>
            </a:xfrm>
            <a:custGeom>
              <a:avLst/>
              <a:gdLst>
                <a:gd name="connsiteX0" fmla="*/ 99588 w 707627"/>
                <a:gd name="connsiteY0" fmla="*/ 229047 h 654560"/>
                <a:gd name="connsiteX1" fmla="*/ 99588 w 707627"/>
                <a:gd name="connsiteY1" fmla="*/ 229047 h 654560"/>
                <a:gd name="connsiteX2" fmla="*/ 90534 w 707627"/>
                <a:gd name="connsiteY2" fmla="*/ 319581 h 654560"/>
                <a:gd name="connsiteX3" fmla="*/ 36214 w 707627"/>
                <a:gd name="connsiteY3" fmla="*/ 401063 h 654560"/>
                <a:gd name="connsiteX4" fmla="*/ 18107 w 707627"/>
                <a:gd name="connsiteY4" fmla="*/ 437276 h 654560"/>
                <a:gd name="connsiteX5" fmla="*/ 0 w 707627"/>
                <a:gd name="connsiteY5" fmla="*/ 491597 h 654560"/>
                <a:gd name="connsiteX6" fmla="*/ 36214 w 707627"/>
                <a:gd name="connsiteY6" fmla="*/ 554971 h 654560"/>
                <a:gd name="connsiteX7" fmla="*/ 81481 w 707627"/>
                <a:gd name="connsiteY7" fmla="*/ 573078 h 654560"/>
                <a:gd name="connsiteX8" fmla="*/ 162962 w 707627"/>
                <a:gd name="connsiteY8" fmla="*/ 600239 h 654560"/>
                <a:gd name="connsiteX9" fmla="*/ 190122 w 707627"/>
                <a:gd name="connsiteY9" fmla="*/ 618346 h 654560"/>
                <a:gd name="connsiteX10" fmla="*/ 226336 w 707627"/>
                <a:gd name="connsiteY10" fmla="*/ 627399 h 654560"/>
                <a:gd name="connsiteX11" fmla="*/ 280657 w 707627"/>
                <a:gd name="connsiteY11" fmla="*/ 645506 h 654560"/>
                <a:gd name="connsiteX12" fmla="*/ 307817 w 707627"/>
                <a:gd name="connsiteY12" fmla="*/ 654560 h 654560"/>
                <a:gd name="connsiteX13" fmla="*/ 497940 w 707627"/>
                <a:gd name="connsiteY13" fmla="*/ 645506 h 654560"/>
                <a:gd name="connsiteX14" fmla="*/ 534154 w 707627"/>
                <a:gd name="connsiteY14" fmla="*/ 618346 h 654560"/>
                <a:gd name="connsiteX15" fmla="*/ 588475 w 707627"/>
                <a:gd name="connsiteY15" fmla="*/ 582132 h 654560"/>
                <a:gd name="connsiteX16" fmla="*/ 606582 w 707627"/>
                <a:gd name="connsiteY16" fmla="*/ 554971 h 654560"/>
                <a:gd name="connsiteX17" fmla="*/ 633742 w 707627"/>
                <a:gd name="connsiteY17" fmla="*/ 536865 h 654560"/>
                <a:gd name="connsiteX18" fmla="*/ 642796 w 707627"/>
                <a:gd name="connsiteY18" fmla="*/ 455383 h 654560"/>
                <a:gd name="connsiteX19" fmla="*/ 660903 w 707627"/>
                <a:gd name="connsiteY19" fmla="*/ 382956 h 654560"/>
                <a:gd name="connsiteX20" fmla="*/ 669956 w 707627"/>
                <a:gd name="connsiteY20" fmla="*/ 292421 h 654560"/>
                <a:gd name="connsiteX21" fmla="*/ 697116 w 707627"/>
                <a:gd name="connsiteY21" fmla="*/ 283367 h 654560"/>
                <a:gd name="connsiteX22" fmla="*/ 660903 w 707627"/>
                <a:gd name="connsiteY22" fmla="*/ 102298 h 654560"/>
                <a:gd name="connsiteX23" fmla="*/ 651849 w 707627"/>
                <a:gd name="connsiteY23" fmla="*/ 75138 h 654560"/>
                <a:gd name="connsiteX24" fmla="*/ 362138 w 707627"/>
                <a:gd name="connsiteY24" fmla="*/ 38924 h 654560"/>
                <a:gd name="connsiteX25" fmla="*/ 353085 w 707627"/>
                <a:gd name="connsiteY25" fmla="*/ 66084 h 654560"/>
                <a:gd name="connsiteX26" fmla="*/ 289711 w 707627"/>
                <a:gd name="connsiteY26" fmla="*/ 147566 h 654560"/>
                <a:gd name="connsiteX27" fmla="*/ 253497 w 707627"/>
                <a:gd name="connsiteY27" fmla="*/ 165672 h 654560"/>
                <a:gd name="connsiteX28" fmla="*/ 190122 w 707627"/>
                <a:gd name="connsiteY28" fmla="*/ 219993 h 654560"/>
                <a:gd name="connsiteX29" fmla="*/ 135802 w 707627"/>
                <a:gd name="connsiteY29" fmla="*/ 265261 h 654560"/>
                <a:gd name="connsiteX30" fmla="*/ 99588 w 707627"/>
                <a:gd name="connsiteY30" fmla="*/ 229047 h 65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627" h="654560">
                  <a:moveTo>
                    <a:pt x="99588" y="229047"/>
                  </a:moveTo>
                  <a:lnTo>
                    <a:pt x="99588" y="229047"/>
                  </a:lnTo>
                  <a:cubicBezTo>
                    <a:pt x="96570" y="259225"/>
                    <a:pt x="98349" y="290277"/>
                    <a:pt x="90534" y="319581"/>
                  </a:cubicBezTo>
                  <a:cubicBezTo>
                    <a:pt x="83995" y="344102"/>
                    <a:pt x="49593" y="379657"/>
                    <a:pt x="36214" y="401063"/>
                  </a:cubicBezTo>
                  <a:cubicBezTo>
                    <a:pt x="29061" y="412507"/>
                    <a:pt x="23119" y="424745"/>
                    <a:pt x="18107" y="437276"/>
                  </a:cubicBezTo>
                  <a:cubicBezTo>
                    <a:pt x="11018" y="454997"/>
                    <a:pt x="0" y="491597"/>
                    <a:pt x="0" y="491597"/>
                  </a:cubicBezTo>
                  <a:cubicBezTo>
                    <a:pt x="12071" y="512722"/>
                    <a:pt x="19010" y="537767"/>
                    <a:pt x="36214" y="554971"/>
                  </a:cubicBezTo>
                  <a:cubicBezTo>
                    <a:pt x="47705" y="566462"/>
                    <a:pt x="66630" y="566478"/>
                    <a:pt x="81481" y="573078"/>
                  </a:cubicBezTo>
                  <a:cubicBezTo>
                    <a:pt x="142817" y="600338"/>
                    <a:pt x="91510" y="585948"/>
                    <a:pt x="162962" y="600239"/>
                  </a:cubicBezTo>
                  <a:cubicBezTo>
                    <a:pt x="172015" y="606275"/>
                    <a:pt x="180121" y="614060"/>
                    <a:pt x="190122" y="618346"/>
                  </a:cubicBezTo>
                  <a:cubicBezTo>
                    <a:pt x="201559" y="623247"/>
                    <a:pt x="214418" y="623824"/>
                    <a:pt x="226336" y="627399"/>
                  </a:cubicBezTo>
                  <a:cubicBezTo>
                    <a:pt x="244618" y="632883"/>
                    <a:pt x="262550" y="639470"/>
                    <a:pt x="280657" y="645506"/>
                  </a:cubicBezTo>
                  <a:lnTo>
                    <a:pt x="307817" y="654560"/>
                  </a:lnTo>
                  <a:cubicBezTo>
                    <a:pt x="371191" y="651542"/>
                    <a:pt x="435291" y="655530"/>
                    <a:pt x="497940" y="645506"/>
                  </a:cubicBezTo>
                  <a:cubicBezTo>
                    <a:pt x="512840" y="643122"/>
                    <a:pt x="521793" y="626999"/>
                    <a:pt x="534154" y="618346"/>
                  </a:cubicBezTo>
                  <a:cubicBezTo>
                    <a:pt x="551982" y="605866"/>
                    <a:pt x="588475" y="582132"/>
                    <a:pt x="588475" y="582132"/>
                  </a:cubicBezTo>
                  <a:cubicBezTo>
                    <a:pt x="594511" y="573078"/>
                    <a:pt x="598888" y="562665"/>
                    <a:pt x="606582" y="554971"/>
                  </a:cubicBezTo>
                  <a:cubicBezTo>
                    <a:pt x="614276" y="547277"/>
                    <a:pt x="630024" y="547091"/>
                    <a:pt x="633742" y="536865"/>
                  </a:cubicBezTo>
                  <a:cubicBezTo>
                    <a:pt x="643081" y="511183"/>
                    <a:pt x="638047" y="482295"/>
                    <a:pt x="642796" y="455383"/>
                  </a:cubicBezTo>
                  <a:cubicBezTo>
                    <a:pt x="647121" y="430876"/>
                    <a:pt x="660903" y="382956"/>
                    <a:pt x="660903" y="382956"/>
                  </a:cubicBezTo>
                  <a:cubicBezTo>
                    <a:pt x="663921" y="352778"/>
                    <a:pt x="659592" y="320924"/>
                    <a:pt x="669956" y="292421"/>
                  </a:cubicBezTo>
                  <a:cubicBezTo>
                    <a:pt x="673217" y="283452"/>
                    <a:pt x="696062" y="292852"/>
                    <a:pt x="697116" y="283367"/>
                  </a:cubicBezTo>
                  <a:cubicBezTo>
                    <a:pt x="712804" y="142172"/>
                    <a:pt x="718050" y="159447"/>
                    <a:pt x="660903" y="102298"/>
                  </a:cubicBezTo>
                  <a:cubicBezTo>
                    <a:pt x="657885" y="93245"/>
                    <a:pt x="654164" y="84396"/>
                    <a:pt x="651849" y="75138"/>
                  </a:cubicBezTo>
                  <a:cubicBezTo>
                    <a:pt x="617641" y="-61695"/>
                    <a:pt x="699536" y="28040"/>
                    <a:pt x="362138" y="38924"/>
                  </a:cubicBezTo>
                  <a:cubicBezTo>
                    <a:pt x="359120" y="47977"/>
                    <a:pt x="357719" y="57742"/>
                    <a:pt x="353085" y="66084"/>
                  </a:cubicBezTo>
                  <a:cubicBezTo>
                    <a:pt x="340771" y="88249"/>
                    <a:pt x="314018" y="130204"/>
                    <a:pt x="289711" y="147566"/>
                  </a:cubicBezTo>
                  <a:cubicBezTo>
                    <a:pt x="278729" y="155410"/>
                    <a:pt x="265568" y="159637"/>
                    <a:pt x="253497" y="165672"/>
                  </a:cubicBezTo>
                  <a:cubicBezTo>
                    <a:pt x="186093" y="233076"/>
                    <a:pt x="271430" y="150300"/>
                    <a:pt x="190122" y="219993"/>
                  </a:cubicBezTo>
                  <a:cubicBezTo>
                    <a:pt x="176217" y="231912"/>
                    <a:pt x="155812" y="259544"/>
                    <a:pt x="135802" y="265261"/>
                  </a:cubicBezTo>
                  <a:cubicBezTo>
                    <a:pt x="124195" y="268577"/>
                    <a:pt x="105624" y="235083"/>
                    <a:pt x="99588" y="2290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37388" y="4280877"/>
              <a:ext cx="392400" cy="3912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6178974" y="4654474"/>
              <a:ext cx="358414" cy="19710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" t="12503" r="91407" b="71838"/>
            <a:stretch/>
          </p:blipFill>
          <p:spPr>
            <a:xfrm>
              <a:off x="5991471" y="4831380"/>
              <a:ext cx="249382" cy="24014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30" t="6481" r="13637" b="80872"/>
            <a:stretch/>
          </p:blipFill>
          <p:spPr>
            <a:xfrm>
              <a:off x="4211456" y="3999038"/>
              <a:ext cx="157019" cy="1939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30" t="6481" r="13637" b="80872"/>
            <a:stretch/>
          </p:blipFill>
          <p:spPr>
            <a:xfrm>
              <a:off x="6074184" y="3924705"/>
              <a:ext cx="157019" cy="193963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4444675" y="2286156"/>
            <a:ext cx="22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Production amplitude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11031" y="4017059"/>
            <a:ext cx="213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Scattering amplitude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282709" y="4735064"/>
                <a:ext cx="7091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709" y="4735064"/>
                <a:ext cx="709104" cy="369332"/>
              </a:xfrm>
              <a:prstGeom prst="rect">
                <a:avLst/>
              </a:prstGeom>
              <a:blipFill rotWithShape="0"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273731" y="2920118"/>
                <a:ext cx="7091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731" y="2920118"/>
                <a:ext cx="709104" cy="369332"/>
              </a:xfrm>
              <a:prstGeom prst="rect">
                <a:avLst/>
              </a:prstGeom>
              <a:blipFill rotWithShape="0"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7007507" y="3562292"/>
                <a:ext cx="67909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507" y="3562292"/>
                <a:ext cx="679097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052301" y="5359009"/>
                <a:ext cx="7160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301" y="5359009"/>
                <a:ext cx="716029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959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0" y="1329918"/>
                <a:ext cx="7511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denominator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 smtClean="0"/>
                  <a:t> contains all the FSI constrained by unitarity </a:t>
                </a:r>
                <a:r>
                  <a:rPr lang="it-IT" b="1" dirty="0" smtClean="0"/>
                  <a:t>→</a:t>
                </a:r>
                <a:r>
                  <a:rPr lang="it-IT" dirty="0" smtClean="0"/>
                  <a:t>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29918"/>
                <a:ext cx="7511993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649" t="-8197" r="-649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57200" y="4376711"/>
                <a:ext cx="7772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The numerator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depends on </a:t>
                </a:r>
                <a:r>
                  <a:rPr lang="it-IT" dirty="0" smtClean="0"/>
                  <a:t>the exchanges  </a:t>
                </a:r>
                <a:r>
                  <a:rPr lang="it-IT" b="1" dirty="0"/>
                  <a:t>→</a:t>
                </a:r>
                <a:r>
                  <a:rPr lang="it-IT" dirty="0"/>
                  <a:t> </a:t>
                </a:r>
                <a:r>
                  <a:rPr lang="it-IT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376711"/>
                <a:ext cx="777240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627" t="-9836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3" t="32764" r="11540" b="34708"/>
          <a:stretch/>
        </p:blipFill>
        <p:spPr>
          <a:xfrm>
            <a:off x="1953489" y="4926838"/>
            <a:ext cx="4739919" cy="9942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1" t="-1298" r="-1160" b="72248"/>
          <a:stretch/>
        </p:blipFill>
        <p:spPr>
          <a:xfrm>
            <a:off x="1199981" y="1936456"/>
            <a:ext cx="6246937" cy="8879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 t="67849" r="25474" b="-2014"/>
          <a:stretch/>
        </p:blipFill>
        <p:spPr>
          <a:xfrm>
            <a:off x="1199981" y="2891814"/>
            <a:ext cx="3020291" cy="104428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5" name="Straight Arrow Connector 14"/>
          <p:cNvCxnSpPr/>
          <p:nvPr/>
        </p:nvCxnSpPr>
        <p:spPr>
          <a:xfrm flipH="1">
            <a:off x="4414982" y="3246952"/>
            <a:ext cx="757382" cy="966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01673" y="2970361"/>
            <a:ext cx="2291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Standard K matrix,</a:t>
            </a:r>
            <a:br>
              <a:rPr lang="it-IT" dirty="0" smtClean="0"/>
            </a:br>
            <a:r>
              <a:rPr lang="it-IT" dirty="0" smtClean="0"/>
              <a:t>with usual trick for </a:t>
            </a:r>
            <a:br>
              <a:rPr lang="it-IT" dirty="0" smtClean="0"/>
            </a:br>
            <a:r>
              <a:rPr lang="it-IT" dirty="0" smtClean="0"/>
              <a:t>vanishing determinant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366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98017</TotalTime>
  <Words>5528</Words>
  <Application>Microsoft Office PowerPoint</Application>
  <PresentationFormat>On-screen Show (4:3)</PresentationFormat>
  <Paragraphs>1175</Paragraphs>
  <Slides>101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10" baseType="lpstr">
      <vt:lpstr>Arial</vt:lpstr>
      <vt:lpstr>Calibri</vt:lpstr>
      <vt:lpstr>Cambria</vt:lpstr>
      <vt:lpstr>Cambria Math</vt:lpstr>
      <vt:lpstr>Cooper Black</vt:lpstr>
      <vt:lpstr>Courier</vt:lpstr>
      <vt:lpstr>Helvetica</vt:lpstr>
      <vt:lpstr>Times New Roman</vt:lpstr>
      <vt:lpstr>NewsPrint</vt:lpstr>
      <vt:lpstr>Challenges in Hadron Spectroscopy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for Hadron Spectroscopy</dc:title>
  <dc:creator>Pillaus</dc:creator>
  <cp:lastModifiedBy>pillaus</cp:lastModifiedBy>
  <cp:revision>851</cp:revision>
  <dcterms:created xsi:type="dcterms:W3CDTF">2012-05-23T17:12:57Z</dcterms:created>
  <dcterms:modified xsi:type="dcterms:W3CDTF">2018-10-05T20:08:52Z</dcterms:modified>
</cp:coreProperties>
</file>