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74"/>
  </p:notesMasterIdLst>
  <p:sldIdLst>
    <p:sldId id="493" r:id="rId2"/>
    <p:sldId id="711" r:id="rId3"/>
    <p:sldId id="707" r:id="rId4"/>
    <p:sldId id="665" r:id="rId5"/>
    <p:sldId id="683" r:id="rId6"/>
    <p:sldId id="687" r:id="rId7"/>
    <p:sldId id="688" r:id="rId8"/>
    <p:sldId id="667" r:id="rId9"/>
    <p:sldId id="668" r:id="rId10"/>
    <p:sldId id="602" r:id="rId11"/>
    <p:sldId id="643" r:id="rId12"/>
    <p:sldId id="641" r:id="rId13"/>
    <p:sldId id="708" r:id="rId14"/>
    <p:sldId id="669" r:id="rId15"/>
    <p:sldId id="694" r:id="rId16"/>
    <p:sldId id="706" r:id="rId17"/>
    <p:sldId id="666" r:id="rId18"/>
    <p:sldId id="679" r:id="rId19"/>
    <p:sldId id="597" r:id="rId20"/>
    <p:sldId id="603" r:id="rId21"/>
    <p:sldId id="606" r:id="rId22"/>
    <p:sldId id="710" r:id="rId23"/>
    <p:sldId id="655" r:id="rId24"/>
    <p:sldId id="695" r:id="rId25"/>
    <p:sldId id="680" r:id="rId26"/>
    <p:sldId id="689" r:id="rId27"/>
    <p:sldId id="690" r:id="rId28"/>
    <p:sldId id="698" r:id="rId29"/>
    <p:sldId id="692" r:id="rId30"/>
    <p:sldId id="699" r:id="rId31"/>
    <p:sldId id="700" r:id="rId32"/>
    <p:sldId id="701" r:id="rId33"/>
    <p:sldId id="697" r:id="rId34"/>
    <p:sldId id="681" r:id="rId35"/>
    <p:sldId id="703" r:id="rId36"/>
    <p:sldId id="682" r:id="rId37"/>
    <p:sldId id="677" r:id="rId38"/>
    <p:sldId id="659" r:id="rId39"/>
    <p:sldId id="277" r:id="rId40"/>
    <p:sldId id="705" r:id="rId41"/>
    <p:sldId id="631" r:id="rId42"/>
    <p:sldId id="633" r:id="rId43"/>
    <p:sldId id="624" r:id="rId44"/>
    <p:sldId id="637" r:id="rId45"/>
    <p:sldId id="623" r:id="rId46"/>
    <p:sldId id="600" r:id="rId47"/>
    <p:sldId id="639" r:id="rId48"/>
    <p:sldId id="529" r:id="rId49"/>
    <p:sldId id="652" r:id="rId50"/>
    <p:sldId id="660" r:id="rId51"/>
    <p:sldId id="661" r:id="rId52"/>
    <p:sldId id="656" r:id="rId53"/>
    <p:sldId id="650" r:id="rId54"/>
    <p:sldId id="704" r:id="rId55"/>
    <p:sldId id="473" r:id="rId56"/>
    <p:sldId id="591" r:id="rId57"/>
    <p:sldId id="592" r:id="rId58"/>
    <p:sldId id="539" r:id="rId59"/>
    <p:sldId id="540" r:id="rId60"/>
    <p:sldId id="541" r:id="rId61"/>
    <p:sldId id="542" r:id="rId62"/>
    <p:sldId id="545" r:id="rId63"/>
    <p:sldId id="648" r:id="rId64"/>
    <p:sldId id="608" r:id="rId65"/>
    <p:sldId id="393" r:id="rId66"/>
    <p:sldId id="452" r:id="rId67"/>
    <p:sldId id="525" r:id="rId68"/>
    <p:sldId id="565" r:id="rId69"/>
    <p:sldId id="548" r:id="rId70"/>
    <p:sldId id="550" r:id="rId71"/>
    <p:sldId id="475" r:id="rId72"/>
    <p:sldId id="557" r:id="rId7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0000FE"/>
    <a:srgbClr val="0070C0"/>
    <a:srgbClr val="FFCC00"/>
    <a:srgbClr val="FFCA00"/>
    <a:srgbClr val="0000FF"/>
    <a:srgbClr val="FF0000"/>
    <a:srgbClr val="CC00FF"/>
    <a:srgbClr val="FF66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03" d="100"/>
          <a:sy n="103" d="100"/>
        </p:scale>
        <p:origin x="43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6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06/02/2019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249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0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76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05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22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10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08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876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3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078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39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06/02/2019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06/02/2019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06/02/2019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2.png"/><Relationship Id="rId7" Type="http://schemas.openxmlformats.org/officeDocument/2006/relationships/image" Target="../media/image27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6.png"/><Relationship Id="rId7" Type="http://schemas.openxmlformats.org/officeDocument/2006/relationships/image" Target="../media/image27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Relationship Id="rId9" Type="http://schemas.openxmlformats.org/officeDocument/2006/relationships/image" Target="../media/image4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80.png"/><Relationship Id="rId7" Type="http://schemas.openxmlformats.org/officeDocument/2006/relationships/image" Target="../media/image8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830.png"/><Relationship Id="rId3" Type="http://schemas.openxmlformats.org/officeDocument/2006/relationships/image" Target="../media/image731.png"/><Relationship Id="rId7" Type="http://schemas.openxmlformats.org/officeDocument/2006/relationships/image" Target="../media/image770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810.png"/><Relationship Id="rId5" Type="http://schemas.openxmlformats.org/officeDocument/2006/relationships/image" Target="../media/image751.png"/><Relationship Id="rId10" Type="http://schemas.openxmlformats.org/officeDocument/2006/relationships/image" Target="../media/image800.png"/><Relationship Id="rId4" Type="http://schemas.openxmlformats.org/officeDocument/2006/relationships/image" Target="../media/image740.png"/><Relationship Id="rId9" Type="http://schemas.openxmlformats.org/officeDocument/2006/relationships/image" Target="../media/image790.png"/><Relationship Id="rId14" Type="http://schemas.openxmlformats.org/officeDocument/2006/relationships/image" Target="../media/image8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60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91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5" Type="http://schemas.openxmlformats.org/officeDocument/2006/relationships/image" Target="../media/image93.jpeg"/><Relationship Id="rId15" Type="http://schemas.openxmlformats.org/officeDocument/2006/relationships/image" Target="../media/image97.png"/><Relationship Id="rId4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00.png"/><Relationship Id="rId9" Type="http://schemas.openxmlformats.org/officeDocument/2006/relationships/image" Target="../media/image101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3" Type="http://schemas.openxmlformats.org/officeDocument/2006/relationships/image" Target="../media/image101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1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6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7.png"/><Relationship Id="rId7" Type="http://schemas.openxmlformats.org/officeDocument/2006/relationships/image" Target="../media/image99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02.png"/><Relationship Id="rId9" Type="http://schemas.openxmlformats.org/officeDocument/2006/relationships/image" Target="../media/image101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05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30.png"/><Relationship Id="rId4" Type="http://schemas.openxmlformats.org/officeDocument/2006/relationships/image" Target="../media/image118.png"/><Relationship Id="rId9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g"/><Relationship Id="rId3" Type="http://schemas.openxmlformats.org/officeDocument/2006/relationships/image" Target="../media/image138.png"/><Relationship Id="rId7" Type="http://schemas.openxmlformats.org/officeDocument/2006/relationships/image" Target="../media/image141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77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750.png"/><Relationship Id="rId5" Type="http://schemas.openxmlformats.org/officeDocument/2006/relationships/image" Target="../media/image157.png"/><Relationship Id="rId10" Type="http://schemas.openxmlformats.org/officeDocument/2006/relationships/image" Target="../media/image890.png"/><Relationship Id="rId4" Type="http://schemas.openxmlformats.org/officeDocument/2006/relationships/image" Target="../media/image730.png"/><Relationship Id="rId9" Type="http://schemas.openxmlformats.org/officeDocument/2006/relationships/image" Target="../media/image8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1.png"/><Relationship Id="rId11" Type="http://schemas.openxmlformats.org/officeDocument/2006/relationships/image" Target="../media/image18.png"/><Relationship Id="rId5" Type="http://schemas.openxmlformats.org/officeDocument/2006/relationships/image" Target="../media/image135.png"/><Relationship Id="rId10" Type="http://schemas.openxmlformats.org/officeDocument/2006/relationships/image" Target="../media/image170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60.png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940.png"/><Relationship Id="rId5" Type="http://schemas.openxmlformats.org/officeDocument/2006/relationships/image" Target="../media/image600.png"/><Relationship Id="rId10" Type="http://schemas.openxmlformats.org/officeDocument/2006/relationships/image" Target="../media/image931.png"/><Relationship Id="rId4" Type="http://schemas.openxmlformats.org/officeDocument/2006/relationships/image" Target="../media/image730.png"/><Relationship Id="rId9" Type="http://schemas.openxmlformats.org/officeDocument/2006/relationships/image" Target="../media/image9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0.png"/><Relationship Id="rId13" Type="http://schemas.openxmlformats.org/officeDocument/2006/relationships/image" Target="../media/image1820.png"/><Relationship Id="rId3" Type="http://schemas.openxmlformats.org/officeDocument/2006/relationships/image" Target="../media/image1720.png"/><Relationship Id="rId7" Type="http://schemas.openxmlformats.org/officeDocument/2006/relationships/image" Target="../media/image1760.png"/><Relationship Id="rId12" Type="http://schemas.openxmlformats.org/officeDocument/2006/relationships/image" Target="../media/image18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0.png"/><Relationship Id="rId11" Type="http://schemas.openxmlformats.org/officeDocument/2006/relationships/image" Target="../media/image1801.png"/><Relationship Id="rId5" Type="http://schemas.openxmlformats.org/officeDocument/2006/relationships/image" Target="../media/image1740.png"/><Relationship Id="rId10" Type="http://schemas.openxmlformats.org/officeDocument/2006/relationships/image" Target="../media/image1790.png"/><Relationship Id="rId4" Type="http://schemas.openxmlformats.org/officeDocument/2006/relationships/image" Target="../media/image1730.png"/><Relationship Id="rId9" Type="http://schemas.openxmlformats.org/officeDocument/2006/relationships/image" Target="../media/image1780.png"/><Relationship Id="rId14" Type="http://schemas.openxmlformats.org/officeDocument/2006/relationships/image" Target="../media/image18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7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732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png"/><Relationship Id="rId4" Type="http://schemas.openxmlformats.org/officeDocument/2006/relationships/image" Target="../media/image74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174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73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12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202.png"/><Relationship Id="rId4" Type="http://schemas.openxmlformats.org/officeDocument/2006/relationships/image" Target="../media/image197.png"/><Relationship Id="rId9" Type="http://schemas.openxmlformats.org/officeDocument/2006/relationships/image" Target="../media/image2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126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2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20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90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gif"/><Relationship Id="rId11" Type="http://schemas.openxmlformats.org/officeDocument/2006/relationships/image" Target="../media/image430.png"/><Relationship Id="rId5" Type="http://schemas.openxmlformats.org/officeDocument/2006/relationships/image" Target="../media/image210.png"/><Relationship Id="rId4" Type="http://schemas.openxmlformats.org/officeDocument/2006/relationships/image" Target="../media/image231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28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215.png"/><Relationship Id="rId10" Type="http://schemas.openxmlformats.org/officeDocument/2006/relationships/image" Target="../media/image360.png"/><Relationship Id="rId4" Type="http://schemas.openxmlformats.org/officeDocument/2006/relationships/image" Target="../media/image214.png"/><Relationship Id="rId9" Type="http://schemas.openxmlformats.org/officeDocument/2006/relationships/image" Target="../media/image21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411.pn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2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1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60.png"/><Relationship Id="rId9" Type="http://schemas.openxmlformats.org/officeDocument/2006/relationships/image" Target="../media/image3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3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Challenges in Hadron Spectroscopy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College of William &amp; Mary, February 6</a:t>
            </a:r>
            <a:r>
              <a:rPr lang="it-IT" baseline="30000" dirty="0" smtClean="0"/>
              <a:t>th</a:t>
            </a:r>
            <a:r>
              <a:rPr lang="it-IT" dirty="0" smtClean="0"/>
              <a:t>, 2019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5" t="-5269" r="-5837" b="-5854"/>
          <a:stretch/>
        </p:blipFill>
        <p:spPr>
          <a:xfrm>
            <a:off x="998375" y="4613137"/>
            <a:ext cx="2164702" cy="21647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45" y="4887030"/>
            <a:ext cx="3495350" cy="167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</a:t>
            </a:r>
            <a:r>
              <a:rPr lang="it-IT" sz="3600" dirty="0" smtClean="0"/>
              <a:t>strong </a:t>
            </a:r>
            <a:r>
              <a:rPr lang="it-IT" sz="3600" dirty="0"/>
              <a:t>theory: </a:t>
            </a:r>
            <a:r>
              <a:rPr lang="it-IT" sz="3600" dirty="0" smtClean="0"/>
              <a:t>QCD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53061" y="1898821"/>
            <a:ext cx="356657" cy="86549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840" y="3408564"/>
            <a:ext cx="9017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Matrix equation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20000"/>
            </a:pPr>
            <a:endParaRPr lang="it-IT" sz="2400" dirty="0" smtClean="0"/>
          </a:p>
          <a:p>
            <a:pPr>
              <a:spcBef>
                <a:spcPts val="1200"/>
              </a:spcBef>
              <a:buClr>
                <a:schemeClr val="accent1"/>
              </a:buClr>
              <a:buSzPct val="120000"/>
            </a:pPr>
            <a:endParaRPr lang="it-IT" sz="2400" dirty="0" smtClean="0"/>
          </a:p>
          <a:p>
            <a:pPr algn="ctr">
              <a:spcBef>
                <a:spcPts val="1200"/>
              </a:spcBef>
              <a:buClr>
                <a:schemeClr val="accent1"/>
              </a:buClr>
              <a:buSzPct val="120000"/>
            </a:pPr>
            <a:r>
              <a:rPr lang="it-IT" sz="2400" dirty="0" smtClean="0"/>
              <a:t>Gluons self-interact </a:t>
            </a:r>
            <a:r>
              <a:rPr lang="it-IT" sz="2400" b="1" dirty="0" smtClean="0"/>
              <a:t>→ </a:t>
            </a:r>
            <a:r>
              <a:rPr lang="it-IT" sz="2400" dirty="0" smtClean="0"/>
              <a:t>Nonlinear even at classical level</a:t>
            </a:r>
            <a:endParaRPr lang="it-IT" sz="2400" dirty="0"/>
          </a:p>
          <a:p>
            <a:endParaRPr lang="it-IT" sz="24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34825" r="25090" b="34414"/>
          <a:stretch/>
        </p:blipFill>
        <p:spPr>
          <a:xfrm>
            <a:off x="6008389" y="2933216"/>
            <a:ext cx="2921007" cy="1360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8" t="-1662" r="-2544" b="70901"/>
          <a:stretch/>
        </p:blipFill>
        <p:spPr>
          <a:xfrm>
            <a:off x="2587164" y="2933216"/>
            <a:ext cx="2921007" cy="13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Asymptotic freedom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170363" y="2606635"/>
                <a:ext cx="3684214" cy="668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At high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≪0.1</m:t>
                    </m:r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63" y="2606635"/>
                <a:ext cx="3684214" cy="668388"/>
              </a:xfrm>
              <a:prstGeom prst="rect">
                <a:avLst/>
              </a:prstGeom>
              <a:blipFill rotWithShape="0">
                <a:blip r:embed="rId4"/>
                <a:stretch>
                  <a:fillRect l="-4470" t="-12844" b="-229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886" r="7524" b="3725"/>
          <a:stretch/>
        </p:blipFill>
        <p:spPr>
          <a:xfrm>
            <a:off x="4776853" y="3653816"/>
            <a:ext cx="3909947" cy="302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6" y="2595437"/>
            <a:ext cx="679586" cy="6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At low energies?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At low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400" dirty="0" smtClean="0"/>
                  <a:t>, no hierarchy</a:t>
                </a:r>
                <a:r>
                  <a:rPr lang="it-IT" sz="2400" dirty="0"/>
                  <a:t/>
                </a:r>
                <a:br>
                  <a:rPr lang="it-IT" sz="2400" dirty="0"/>
                </a:br>
                <a:endParaRPr lang="it-IT" sz="24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4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Emerging properties:</a:t>
                </a:r>
                <a:br>
                  <a:rPr lang="it-IT" sz="2400" dirty="0" smtClean="0"/>
                </a:br>
                <a:r>
                  <a:rPr lang="it-IT" sz="2400" dirty="0" smtClean="0">
                    <a:solidFill>
                      <a:srgbClr val="FF0000"/>
                    </a:solidFill>
                  </a:rPr>
                  <a:t>Confinement; Mass generation</a:t>
                </a:r>
              </a:p>
              <a:p>
                <a:pPr marL="285750" indent="-285750">
                  <a:spcBef>
                    <a:spcPts val="1800"/>
                  </a:spcBef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No calculable solution yet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  <a:blipFill rotWithShape="0">
                <a:blip r:embed="rId3"/>
                <a:stretch>
                  <a:fillRect l="-3353" t="-2326" b="-5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5"/>
          <a:stretch/>
        </p:blipFill>
        <p:spPr>
          <a:xfrm>
            <a:off x="4142666" y="2935230"/>
            <a:ext cx="4761465" cy="148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92" y="5382312"/>
            <a:ext cx="684216" cy="6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25" y="2929451"/>
            <a:ext cx="4072782" cy="2409025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Hadrons are everywhere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A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E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16346" r="29705" b="9699"/>
          <a:stretch/>
        </p:blipFill>
        <p:spPr>
          <a:xfrm>
            <a:off x="3990871" y="1973980"/>
            <a:ext cx="3474521" cy="3536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/>
              <p:cNvSpPr/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xplosion 1 25"/>
          <p:cNvSpPr/>
          <p:nvPr/>
        </p:nvSpPr>
        <p:spPr>
          <a:xfrm>
            <a:off x="5320954" y="2845804"/>
            <a:ext cx="1352579" cy="131576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oup 34"/>
          <p:cNvGrpSpPr/>
          <p:nvPr/>
        </p:nvGrpSpPr>
        <p:grpSpPr>
          <a:xfrm>
            <a:off x="4100345" y="2486643"/>
            <a:ext cx="4009494" cy="3292293"/>
            <a:chOff x="4100345" y="2486643"/>
            <a:chExt cx="4009494" cy="32922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/>
                <p:cNvSpPr/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>
              <a:off x="4100345" y="3326854"/>
              <a:ext cx="1354235" cy="513184"/>
            </a:xfrm>
            <a:prstGeom prst="straightConnector1">
              <a:avLst/>
            </a:prstGeom>
            <a:ln w="190500">
              <a:solidFill>
                <a:srgbClr val="66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12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37604 0.08287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23 C 0.00816 -0.00834 0.03525 0.01759 0.06007 0.05833 C 0.0849 0.09884 0.09792 0.13935 0.08993 0.14861 C 0.0816 0.1574 0.05469 0.13125 0.02986 0.09097 C 0.00521 0.04953 -0.0085 0.00902 -3.05556E-6 0.00023 Z " pathEditMode="relative" rAng="19260000" ptsTypes="AAA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740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9" grpId="1" animBg="1"/>
      <p:bldP spid="14" grpId="0" animBg="1"/>
      <p:bldP spid="14" grpId="2" animBg="1"/>
      <p:bldP spid="14" grpId="3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/1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/>
          <a:stretch/>
        </p:blipFill>
        <p:spPr>
          <a:xfrm>
            <a:off x="40931" y="1226196"/>
            <a:ext cx="6387862" cy="2906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1" y="4376868"/>
            <a:ext cx="5569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We can build </a:t>
            </a:r>
            <a:r>
              <a:rPr lang="it-IT" sz="2200" dirty="0" smtClean="0">
                <a:solidFill>
                  <a:srgbClr val="FF0000"/>
                </a:solidFill>
              </a:rPr>
              <a:t>models</a:t>
            </a:r>
            <a:r>
              <a:rPr lang="it-IT" sz="2200" dirty="0" smtClean="0"/>
              <a:t> to describe the spectrum.</a:t>
            </a:r>
            <a:br>
              <a:rPr lang="it-IT" sz="2200" dirty="0" smtClean="0"/>
            </a:br>
            <a:r>
              <a:rPr lang="it-IT" sz="2200" dirty="0" smtClean="0"/>
              <a:t>Grasp some aspects of QCD,  get </a:t>
            </a:r>
            <a:r>
              <a:rPr lang="it-IT" sz="2200" dirty="0" smtClean="0">
                <a:solidFill>
                  <a:srgbClr val="FF0000"/>
                </a:solidFill>
              </a:rPr>
              <a:t>insights</a:t>
            </a:r>
            <a:endParaRPr lang="it-IT" sz="2200" dirty="0" smtClean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Analytical methods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Lattice QCD (not a model but...)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000" dirty="0" smtClean="0"/>
                  <a:t>The excited spectrum is populated</a:t>
                </a:r>
                <a:br>
                  <a:rPr lang="it-IT" sz="2000" dirty="0" smtClean="0"/>
                </a:br>
                <a:r>
                  <a:rPr lang="it-IT" sz="2000" dirty="0" smtClean="0"/>
                  <a:t>by unstable states, is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2000" dirty="0" smtClean="0"/>
              </a:p>
              <a:p>
                <a:pPr algn="r">
                  <a:spcBef>
                    <a:spcPts val="1200"/>
                  </a:spcBef>
                </a:pPr>
                <a:r>
                  <a:rPr lang="it-IT" sz="2000" dirty="0" smtClean="0">
                    <a:solidFill>
                      <a:srgbClr val="FF0000"/>
                    </a:solidFill>
                  </a:rPr>
                  <a:t>Feedback from experiments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blipFill rotWithShape="0">
                <a:blip r:embed="rId3"/>
                <a:stretch>
                  <a:fillRect l="-972" t="-2604" r="-1783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3" y="1226196"/>
            <a:ext cx="2608138" cy="2901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62" y="3558368"/>
            <a:ext cx="1439363" cy="50549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14842" y="2145062"/>
            <a:ext cx="4335341" cy="30800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 smtClean="0">
                <a:solidFill>
                  <a:schemeClr val="tx1"/>
                </a:solidFill>
              </a:rPr>
              <a:t>Plan of attack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rgbClr val="FF0000"/>
                </a:solidFill>
              </a:rPr>
              <a:t>Collect</a:t>
            </a:r>
            <a:r>
              <a:rPr lang="it-IT" sz="2200" dirty="0" smtClean="0">
                <a:solidFill>
                  <a:schemeClr val="tx1"/>
                </a:solidFill>
              </a:rPr>
              <a:t> </a:t>
            </a:r>
            <a:r>
              <a:rPr lang="it-IT" sz="2200" dirty="0">
                <a:solidFill>
                  <a:schemeClr val="tx1"/>
                </a:solidFill>
              </a:rPr>
              <a:t>data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Identify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smtClean="0">
                <a:solidFill>
                  <a:schemeClr val="tx1"/>
                </a:solidFill>
              </a:rPr>
              <a:t>states</a:t>
            </a:r>
            <a:endParaRPr lang="it-IT" sz="220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Compare</a:t>
            </a:r>
            <a:r>
              <a:rPr lang="it-IT" sz="2200" dirty="0">
                <a:solidFill>
                  <a:schemeClr val="tx1"/>
                </a:solidFill>
              </a:rPr>
              <a:t> with expectations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Answer</a:t>
            </a:r>
            <a:r>
              <a:rPr lang="it-IT" sz="2200" dirty="0">
                <a:solidFill>
                  <a:schemeClr val="tx1"/>
                </a:solidFill>
              </a:rPr>
              <a:t> big </a:t>
            </a:r>
            <a:r>
              <a:rPr lang="it-IT" sz="2200" dirty="0" smtClean="0">
                <a:solidFill>
                  <a:schemeClr val="tx1"/>
                </a:solidFill>
              </a:rPr>
              <a:t>questions</a:t>
            </a:r>
            <a:endParaRPr lang="it-IT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" y="1150265"/>
            <a:ext cx="8521520" cy="479659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79714" y="2401257"/>
            <a:ext cx="1810139" cy="1275004"/>
            <a:chOff x="979714" y="2401257"/>
            <a:chExt cx="1810139" cy="1275004"/>
          </a:xfrm>
        </p:grpSpPr>
        <p:sp>
          <p:nvSpPr>
            <p:cNvPr id="24" name="Rectangle 23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7791" y="2401257"/>
            <a:ext cx="1810139" cy="1275004"/>
            <a:chOff x="979714" y="2401257"/>
            <a:chExt cx="1810139" cy="1275004"/>
          </a:xfrm>
        </p:grpSpPr>
        <p:sp>
          <p:nvSpPr>
            <p:cNvPr id="29" name="Rectangle 28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10850" y="2401257"/>
              <a:ext cx="17323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Target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14376" y="3869450"/>
            <a:ext cx="2523608" cy="1663603"/>
            <a:chOff x="3524183" y="3822797"/>
            <a:chExt cx="2523608" cy="1663603"/>
          </a:xfrm>
        </p:grpSpPr>
        <p:sp>
          <p:nvSpPr>
            <p:cNvPr id="34" name="Rectangle 33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smtClean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20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Unraveling QCD at JLab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98400"/>
            <a:ext cx="7820025" cy="5213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33750" y="2266950"/>
            <a:ext cx="1543050" cy="1485900"/>
          </a:xfrm>
          <a:custGeom>
            <a:avLst/>
            <a:gdLst>
              <a:gd name="connsiteX0" fmla="*/ 0 w 1543050"/>
              <a:gd name="connsiteY0" fmla="*/ 1381125 h 1485900"/>
              <a:gd name="connsiteX1" fmla="*/ 457200 w 1543050"/>
              <a:gd name="connsiteY1" fmla="*/ 104775 h 1485900"/>
              <a:gd name="connsiteX2" fmla="*/ 581025 w 1543050"/>
              <a:gd name="connsiteY2" fmla="*/ 38100 h 1485900"/>
              <a:gd name="connsiteX3" fmla="*/ 619125 w 1543050"/>
              <a:gd name="connsiteY3" fmla="*/ 19050 h 1485900"/>
              <a:gd name="connsiteX4" fmla="*/ 723900 w 1543050"/>
              <a:gd name="connsiteY4" fmla="*/ 0 h 1485900"/>
              <a:gd name="connsiteX5" fmla="*/ 857250 w 1543050"/>
              <a:gd name="connsiteY5" fmla="*/ 9525 h 1485900"/>
              <a:gd name="connsiteX6" fmla="*/ 942975 w 1543050"/>
              <a:gd name="connsiteY6" fmla="*/ 76200 h 1485900"/>
              <a:gd name="connsiteX7" fmla="*/ 981075 w 1543050"/>
              <a:gd name="connsiteY7" fmla="*/ 95250 h 1485900"/>
              <a:gd name="connsiteX8" fmla="*/ 1000125 w 1543050"/>
              <a:gd name="connsiteY8" fmla="*/ 123825 h 1485900"/>
              <a:gd name="connsiteX9" fmla="*/ 1028700 w 1543050"/>
              <a:gd name="connsiteY9" fmla="*/ 133350 h 1485900"/>
              <a:gd name="connsiteX10" fmla="*/ 1038225 w 1543050"/>
              <a:gd name="connsiteY10" fmla="*/ 200025 h 1485900"/>
              <a:gd name="connsiteX11" fmla="*/ 1543050 w 1543050"/>
              <a:gd name="connsiteY11" fmla="*/ 1304925 h 1485900"/>
              <a:gd name="connsiteX12" fmla="*/ 1381125 w 1543050"/>
              <a:gd name="connsiteY12" fmla="*/ 1323975 h 1485900"/>
              <a:gd name="connsiteX13" fmla="*/ 1352550 w 1543050"/>
              <a:gd name="connsiteY13" fmla="*/ 1333500 h 1485900"/>
              <a:gd name="connsiteX14" fmla="*/ 1257300 w 1543050"/>
              <a:gd name="connsiteY14" fmla="*/ 1352550 h 1485900"/>
              <a:gd name="connsiteX15" fmla="*/ 1219200 w 1543050"/>
              <a:gd name="connsiteY15" fmla="*/ 1362075 h 1485900"/>
              <a:gd name="connsiteX16" fmla="*/ 1190625 w 1543050"/>
              <a:gd name="connsiteY16" fmla="*/ 1371600 h 1485900"/>
              <a:gd name="connsiteX17" fmla="*/ 1143000 w 1543050"/>
              <a:gd name="connsiteY17" fmla="*/ 1381125 h 1485900"/>
              <a:gd name="connsiteX18" fmla="*/ 1114425 w 1543050"/>
              <a:gd name="connsiteY18" fmla="*/ 1390650 h 1485900"/>
              <a:gd name="connsiteX19" fmla="*/ 1076325 w 1543050"/>
              <a:gd name="connsiteY19" fmla="*/ 1400175 h 1485900"/>
              <a:gd name="connsiteX20" fmla="*/ 1000125 w 1543050"/>
              <a:gd name="connsiteY20" fmla="*/ 1438275 h 1485900"/>
              <a:gd name="connsiteX21" fmla="*/ 971550 w 1543050"/>
              <a:gd name="connsiteY21" fmla="*/ 1447800 h 1485900"/>
              <a:gd name="connsiteX22" fmla="*/ 904875 w 1543050"/>
              <a:gd name="connsiteY22" fmla="*/ 1476375 h 1485900"/>
              <a:gd name="connsiteX23" fmla="*/ 714375 w 1543050"/>
              <a:gd name="connsiteY23" fmla="*/ 1485900 h 1485900"/>
              <a:gd name="connsiteX24" fmla="*/ 142875 w 1543050"/>
              <a:gd name="connsiteY24" fmla="*/ 1476375 h 1485900"/>
              <a:gd name="connsiteX25" fmla="*/ 133350 w 1543050"/>
              <a:gd name="connsiteY25" fmla="*/ 1447800 h 1485900"/>
              <a:gd name="connsiteX26" fmla="*/ 114300 w 1543050"/>
              <a:gd name="connsiteY26" fmla="*/ 1371600 h 1485900"/>
              <a:gd name="connsiteX27" fmla="*/ 95250 w 1543050"/>
              <a:gd name="connsiteY27" fmla="*/ 1143000 h 1485900"/>
              <a:gd name="connsiteX28" fmla="*/ 95250 w 1543050"/>
              <a:gd name="connsiteY28" fmla="*/ 11430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43050" h="1485900">
                <a:moveTo>
                  <a:pt x="0" y="1381125"/>
                </a:moveTo>
                <a:lnTo>
                  <a:pt x="457200" y="104775"/>
                </a:lnTo>
                <a:cubicBezTo>
                  <a:pt x="580429" y="27757"/>
                  <a:pt x="487021" y="79880"/>
                  <a:pt x="581025" y="38100"/>
                </a:cubicBezTo>
                <a:cubicBezTo>
                  <a:pt x="594000" y="32333"/>
                  <a:pt x="605405" y="22709"/>
                  <a:pt x="619125" y="19050"/>
                </a:cubicBezTo>
                <a:cubicBezTo>
                  <a:pt x="653424" y="9904"/>
                  <a:pt x="688975" y="6350"/>
                  <a:pt x="723900" y="0"/>
                </a:cubicBezTo>
                <a:cubicBezTo>
                  <a:pt x="768350" y="3175"/>
                  <a:pt x="814017" y="-1283"/>
                  <a:pt x="857250" y="9525"/>
                </a:cubicBezTo>
                <a:cubicBezTo>
                  <a:pt x="911083" y="22983"/>
                  <a:pt x="906757" y="50330"/>
                  <a:pt x="942975" y="76200"/>
                </a:cubicBezTo>
                <a:cubicBezTo>
                  <a:pt x="954529" y="84453"/>
                  <a:pt x="968375" y="88900"/>
                  <a:pt x="981075" y="95250"/>
                </a:cubicBezTo>
                <a:cubicBezTo>
                  <a:pt x="987425" y="104775"/>
                  <a:pt x="991186" y="116674"/>
                  <a:pt x="1000125" y="123825"/>
                </a:cubicBezTo>
                <a:cubicBezTo>
                  <a:pt x="1007965" y="130097"/>
                  <a:pt x="1021600" y="126250"/>
                  <a:pt x="1028700" y="133350"/>
                </a:cubicBezTo>
                <a:cubicBezTo>
                  <a:pt x="1042241" y="146891"/>
                  <a:pt x="1038225" y="186141"/>
                  <a:pt x="1038225" y="200025"/>
                </a:cubicBezTo>
                <a:lnTo>
                  <a:pt x="1543050" y="1304925"/>
                </a:lnTo>
                <a:cubicBezTo>
                  <a:pt x="1489075" y="1311275"/>
                  <a:pt x="1434871" y="1315913"/>
                  <a:pt x="1381125" y="1323975"/>
                </a:cubicBezTo>
                <a:cubicBezTo>
                  <a:pt x="1371196" y="1325464"/>
                  <a:pt x="1362333" y="1331242"/>
                  <a:pt x="1352550" y="1333500"/>
                </a:cubicBezTo>
                <a:cubicBezTo>
                  <a:pt x="1321000" y="1340781"/>
                  <a:pt x="1288712" y="1344697"/>
                  <a:pt x="1257300" y="1352550"/>
                </a:cubicBezTo>
                <a:cubicBezTo>
                  <a:pt x="1244600" y="1355725"/>
                  <a:pt x="1231787" y="1358479"/>
                  <a:pt x="1219200" y="1362075"/>
                </a:cubicBezTo>
                <a:cubicBezTo>
                  <a:pt x="1209546" y="1364833"/>
                  <a:pt x="1200365" y="1369165"/>
                  <a:pt x="1190625" y="1371600"/>
                </a:cubicBezTo>
                <a:cubicBezTo>
                  <a:pt x="1174919" y="1375527"/>
                  <a:pt x="1158706" y="1377198"/>
                  <a:pt x="1143000" y="1381125"/>
                </a:cubicBezTo>
                <a:cubicBezTo>
                  <a:pt x="1133260" y="1383560"/>
                  <a:pt x="1124079" y="1387892"/>
                  <a:pt x="1114425" y="1390650"/>
                </a:cubicBezTo>
                <a:cubicBezTo>
                  <a:pt x="1101838" y="1394246"/>
                  <a:pt x="1088409" y="1395140"/>
                  <a:pt x="1076325" y="1400175"/>
                </a:cubicBezTo>
                <a:cubicBezTo>
                  <a:pt x="1050111" y="1411097"/>
                  <a:pt x="1027066" y="1429295"/>
                  <a:pt x="1000125" y="1438275"/>
                </a:cubicBezTo>
                <a:cubicBezTo>
                  <a:pt x="990600" y="1441450"/>
                  <a:pt x="980778" y="1443845"/>
                  <a:pt x="971550" y="1447800"/>
                </a:cubicBezTo>
                <a:cubicBezTo>
                  <a:pt x="957510" y="1453817"/>
                  <a:pt x="923558" y="1474750"/>
                  <a:pt x="904875" y="1476375"/>
                </a:cubicBezTo>
                <a:cubicBezTo>
                  <a:pt x="841535" y="1481883"/>
                  <a:pt x="777875" y="1482725"/>
                  <a:pt x="714375" y="1485900"/>
                </a:cubicBezTo>
                <a:lnTo>
                  <a:pt x="142875" y="1476375"/>
                </a:lnTo>
                <a:cubicBezTo>
                  <a:pt x="132856" y="1475718"/>
                  <a:pt x="135785" y="1457540"/>
                  <a:pt x="133350" y="1447800"/>
                </a:cubicBezTo>
                <a:cubicBezTo>
                  <a:pt x="127916" y="1426063"/>
                  <a:pt x="125186" y="1393373"/>
                  <a:pt x="114300" y="1371600"/>
                </a:cubicBezTo>
                <a:cubicBezTo>
                  <a:pt x="58265" y="1259531"/>
                  <a:pt x="95250" y="1517655"/>
                  <a:pt x="95250" y="1143000"/>
                </a:cubicBezTo>
                <a:lnTo>
                  <a:pt x="95250" y="114300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00"/>
                    </a:solidFill>
                  </a:rPr>
                  <a:t>Electrons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>
                  <a:solidFill>
                    <a:srgbClr val="FFFF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=99.9999999% 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dirty="0" smtClean="0">
                    <a:solidFill>
                      <a:srgbClr val="FFFF00"/>
                    </a:solidFill>
                  </a:rPr>
                  <a:t> </a:t>
                </a:r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116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>
            <a:off x="4400550" y="3600450"/>
            <a:ext cx="466725" cy="831668"/>
          </a:xfrm>
          <a:custGeom>
            <a:avLst/>
            <a:gdLst>
              <a:gd name="connsiteX0" fmla="*/ 466725 w 466725"/>
              <a:gd name="connsiteY0" fmla="*/ 0 h 831668"/>
              <a:gd name="connsiteX1" fmla="*/ 390525 w 466725"/>
              <a:gd name="connsiteY1" fmla="*/ 95250 h 831668"/>
              <a:gd name="connsiteX2" fmla="*/ 371475 w 466725"/>
              <a:gd name="connsiteY2" fmla="*/ 133350 h 831668"/>
              <a:gd name="connsiteX3" fmla="*/ 285750 w 466725"/>
              <a:gd name="connsiteY3" fmla="*/ 257175 h 831668"/>
              <a:gd name="connsiteX4" fmla="*/ 266700 w 466725"/>
              <a:gd name="connsiteY4" fmla="*/ 333375 h 831668"/>
              <a:gd name="connsiteX5" fmla="*/ 247650 w 466725"/>
              <a:gd name="connsiteY5" fmla="*/ 361950 h 831668"/>
              <a:gd name="connsiteX6" fmla="*/ 228600 w 466725"/>
              <a:gd name="connsiteY6" fmla="*/ 419100 h 831668"/>
              <a:gd name="connsiteX7" fmla="*/ 190500 w 466725"/>
              <a:gd name="connsiteY7" fmla="*/ 523875 h 831668"/>
              <a:gd name="connsiteX8" fmla="*/ 152400 w 466725"/>
              <a:gd name="connsiteY8" fmla="*/ 609600 h 831668"/>
              <a:gd name="connsiteX9" fmla="*/ 133350 w 466725"/>
              <a:gd name="connsiteY9" fmla="*/ 666750 h 831668"/>
              <a:gd name="connsiteX10" fmla="*/ 57150 w 466725"/>
              <a:gd name="connsiteY10" fmla="*/ 733425 h 831668"/>
              <a:gd name="connsiteX11" fmla="*/ 38100 w 466725"/>
              <a:gd name="connsiteY11" fmla="*/ 790575 h 831668"/>
              <a:gd name="connsiteX12" fmla="*/ 28575 w 466725"/>
              <a:gd name="connsiteY12" fmla="*/ 828675 h 831668"/>
              <a:gd name="connsiteX13" fmla="*/ 0 w 466725"/>
              <a:gd name="connsiteY13" fmla="*/ 828675 h 83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6725" h="831668">
                <a:moveTo>
                  <a:pt x="466725" y="0"/>
                </a:moveTo>
                <a:cubicBezTo>
                  <a:pt x="454188" y="15044"/>
                  <a:pt x="405010" y="72075"/>
                  <a:pt x="390525" y="95250"/>
                </a:cubicBezTo>
                <a:cubicBezTo>
                  <a:pt x="383000" y="107291"/>
                  <a:pt x="379557" y="121676"/>
                  <a:pt x="371475" y="133350"/>
                </a:cubicBezTo>
                <a:cubicBezTo>
                  <a:pt x="316311" y="213031"/>
                  <a:pt x="313055" y="193463"/>
                  <a:pt x="285750" y="257175"/>
                </a:cubicBezTo>
                <a:cubicBezTo>
                  <a:pt x="250496" y="339433"/>
                  <a:pt x="311425" y="214108"/>
                  <a:pt x="266700" y="333375"/>
                </a:cubicBezTo>
                <a:cubicBezTo>
                  <a:pt x="262680" y="344094"/>
                  <a:pt x="252299" y="351489"/>
                  <a:pt x="247650" y="361950"/>
                </a:cubicBezTo>
                <a:cubicBezTo>
                  <a:pt x="239495" y="380300"/>
                  <a:pt x="233470" y="399619"/>
                  <a:pt x="228600" y="419100"/>
                </a:cubicBezTo>
                <a:cubicBezTo>
                  <a:pt x="206774" y="506406"/>
                  <a:pt x="224073" y="473515"/>
                  <a:pt x="190500" y="523875"/>
                </a:cubicBezTo>
                <a:cubicBezTo>
                  <a:pt x="169087" y="609527"/>
                  <a:pt x="198172" y="508901"/>
                  <a:pt x="152400" y="609600"/>
                </a:cubicBezTo>
                <a:cubicBezTo>
                  <a:pt x="144091" y="627881"/>
                  <a:pt x="148462" y="653527"/>
                  <a:pt x="133350" y="666750"/>
                </a:cubicBezTo>
                <a:lnTo>
                  <a:pt x="57150" y="733425"/>
                </a:lnTo>
                <a:cubicBezTo>
                  <a:pt x="50800" y="752475"/>
                  <a:pt x="42970" y="771094"/>
                  <a:pt x="38100" y="790575"/>
                </a:cubicBezTo>
                <a:cubicBezTo>
                  <a:pt x="34925" y="803275"/>
                  <a:pt x="37832" y="819418"/>
                  <a:pt x="28575" y="828675"/>
                </a:cubicBezTo>
                <a:cubicBezTo>
                  <a:pt x="21840" y="835410"/>
                  <a:pt x="9525" y="828675"/>
                  <a:pt x="0" y="82867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eform 9"/>
          <p:cNvSpPr/>
          <p:nvPr/>
        </p:nvSpPr>
        <p:spPr>
          <a:xfrm>
            <a:off x="4886325" y="3619500"/>
            <a:ext cx="733425" cy="962025"/>
          </a:xfrm>
          <a:custGeom>
            <a:avLst/>
            <a:gdLst>
              <a:gd name="connsiteX0" fmla="*/ 0 w 733425"/>
              <a:gd name="connsiteY0" fmla="*/ 0 h 962025"/>
              <a:gd name="connsiteX1" fmla="*/ 638175 w 733425"/>
              <a:gd name="connsiteY1" fmla="*/ 819150 h 962025"/>
              <a:gd name="connsiteX2" fmla="*/ 695325 w 733425"/>
              <a:gd name="connsiteY2" fmla="*/ 895350 h 962025"/>
              <a:gd name="connsiteX3" fmla="*/ 733425 w 733425"/>
              <a:gd name="connsiteY3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425" h="962025">
                <a:moveTo>
                  <a:pt x="0" y="0"/>
                </a:moveTo>
                <a:cubicBezTo>
                  <a:pt x="212725" y="273050"/>
                  <a:pt x="433875" y="539740"/>
                  <a:pt x="638175" y="819150"/>
                </a:cubicBezTo>
                <a:cubicBezTo>
                  <a:pt x="706979" y="913250"/>
                  <a:pt x="584590" y="873203"/>
                  <a:pt x="695325" y="895350"/>
                </a:cubicBezTo>
                <a:cubicBezTo>
                  <a:pt x="716620" y="959235"/>
                  <a:pt x="696414" y="943520"/>
                  <a:pt x="733425" y="9620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eform 10"/>
          <p:cNvSpPr/>
          <p:nvPr/>
        </p:nvSpPr>
        <p:spPr>
          <a:xfrm>
            <a:off x="4838700" y="3581400"/>
            <a:ext cx="1562100" cy="847750"/>
          </a:xfrm>
          <a:custGeom>
            <a:avLst/>
            <a:gdLst>
              <a:gd name="connsiteX0" fmla="*/ 0 w 1562100"/>
              <a:gd name="connsiteY0" fmla="*/ 0 h 847750"/>
              <a:gd name="connsiteX1" fmla="*/ 1285875 w 1562100"/>
              <a:gd name="connsiteY1" fmla="*/ 666750 h 847750"/>
              <a:gd name="connsiteX2" fmla="*/ 1333500 w 1562100"/>
              <a:gd name="connsiteY2" fmla="*/ 714375 h 847750"/>
              <a:gd name="connsiteX3" fmla="*/ 1362075 w 1562100"/>
              <a:gd name="connsiteY3" fmla="*/ 733425 h 847750"/>
              <a:gd name="connsiteX4" fmla="*/ 1390650 w 1562100"/>
              <a:gd name="connsiteY4" fmla="*/ 762000 h 847750"/>
              <a:gd name="connsiteX5" fmla="*/ 1447800 w 1562100"/>
              <a:gd name="connsiteY5" fmla="*/ 790575 h 847750"/>
              <a:gd name="connsiteX6" fmla="*/ 1466850 w 1562100"/>
              <a:gd name="connsiteY6" fmla="*/ 819150 h 847750"/>
              <a:gd name="connsiteX7" fmla="*/ 1524000 w 1562100"/>
              <a:gd name="connsiteY7" fmla="*/ 838200 h 847750"/>
              <a:gd name="connsiteX8" fmla="*/ 1562100 w 1562100"/>
              <a:gd name="connsiteY8" fmla="*/ 847725 h 8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00" h="847750">
                <a:moveTo>
                  <a:pt x="0" y="0"/>
                </a:moveTo>
                <a:lnTo>
                  <a:pt x="1285875" y="666750"/>
                </a:lnTo>
                <a:cubicBezTo>
                  <a:pt x="1338984" y="694459"/>
                  <a:pt x="1293091" y="673966"/>
                  <a:pt x="1333500" y="714375"/>
                </a:cubicBezTo>
                <a:cubicBezTo>
                  <a:pt x="1341595" y="722470"/>
                  <a:pt x="1353281" y="726096"/>
                  <a:pt x="1362075" y="733425"/>
                </a:cubicBezTo>
                <a:cubicBezTo>
                  <a:pt x="1372423" y="742049"/>
                  <a:pt x="1380302" y="753376"/>
                  <a:pt x="1390650" y="762000"/>
                </a:cubicBezTo>
                <a:cubicBezTo>
                  <a:pt x="1415269" y="782516"/>
                  <a:pt x="1419161" y="781029"/>
                  <a:pt x="1447800" y="790575"/>
                </a:cubicBezTo>
                <a:cubicBezTo>
                  <a:pt x="1454150" y="800100"/>
                  <a:pt x="1457142" y="813083"/>
                  <a:pt x="1466850" y="819150"/>
                </a:cubicBezTo>
                <a:cubicBezTo>
                  <a:pt x="1483878" y="829793"/>
                  <a:pt x="1504950" y="831850"/>
                  <a:pt x="1524000" y="838200"/>
                </a:cubicBezTo>
                <a:cubicBezTo>
                  <a:pt x="1555587" y="848729"/>
                  <a:pt x="1542535" y="847725"/>
                  <a:pt x="1562100" y="8477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3629025" y="4429150"/>
            <a:ext cx="1685925" cy="11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 12"/>
          <p:cNvSpPr/>
          <p:nvPr/>
        </p:nvSpPr>
        <p:spPr>
          <a:xfrm>
            <a:off x="3514725" y="2229496"/>
            <a:ext cx="323850" cy="1511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 rot="1681613">
            <a:off x="6228721" y="4449386"/>
            <a:ext cx="1685925" cy="9090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5314950" y="4581525"/>
            <a:ext cx="1085850" cy="685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707068" y="4588146"/>
            <a:ext cx="258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Hydrogen target (mostly),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Clean (?) physics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4681535" y="3277001"/>
            <a:ext cx="3767139" cy="31906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5" y="313309"/>
            <a:ext cx="3886365" cy="2914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98" y="5879514"/>
            <a:ext cx="1098804" cy="5881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676275" y="2714625"/>
            <a:ext cx="1323975" cy="3905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8" y="1417210"/>
            <a:ext cx="4362557" cy="351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7" y="1417210"/>
            <a:ext cx="4362557" cy="351142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From data to the spectrum</a:t>
            </a:r>
            <a:endParaRPr lang="it-IT" sz="3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50798" y="1783951"/>
            <a:ext cx="2016470" cy="1711042"/>
            <a:chOff x="5748153" y="1948068"/>
            <a:chExt cx="2016470" cy="17110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5748153" y="2164701"/>
              <a:ext cx="543789" cy="15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91942" y="19480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Wow!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48060" y="2923037"/>
              <a:ext cx="111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Mmh...?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391469" y="3292369"/>
              <a:ext cx="256591" cy="366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849897" y="5531275"/>
            <a:ext cx="7014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connection between data and hadrons is not easy!</a:t>
            </a:r>
            <a:endParaRPr lang="it-IT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4" y="1548743"/>
            <a:ext cx="446599" cy="3059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41504" y="1417210"/>
            <a:ext cx="4073563" cy="3491014"/>
            <a:chOff x="4741504" y="1417210"/>
            <a:chExt cx="4073563" cy="349101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99"/>
            <a:stretch/>
          </p:blipFill>
          <p:spPr>
            <a:xfrm>
              <a:off x="4741504" y="1417210"/>
              <a:ext cx="4073563" cy="349101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0201" y="1630991"/>
              <a:ext cx="446599" cy="3059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773950" y="1854663"/>
              <a:ext cx="383193" cy="384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79882" y="1776275"/>
              <a:ext cx="532052" cy="384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9" t="6653" r="16204" b="5673"/>
            <a:stretch/>
          </p:blipFill>
          <p:spPr>
            <a:xfrm>
              <a:off x="6839072" y="3311622"/>
              <a:ext cx="1401129" cy="136801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165522" y="1618719"/>
              <a:ext cx="871918" cy="168063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2477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Life is not easy...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Richness of the Spectrum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rgbClr val="CC00FF"/>
                </a:solidFill>
              </a:rPr>
              <a:t>QCD</a:t>
            </a:r>
            <a:endParaRPr lang="it-IT" sz="2400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statistics comes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responsibility!</a:t>
            </a:r>
          </a:p>
          <a:p>
            <a:pPr algn="r"/>
            <a:r>
              <a:rPr lang="en-US" sz="2200" b="1" dirty="0" smtClean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7287" y="1378721"/>
            <a:ext cx="39914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Accessing the spectrum is </a:t>
            </a:r>
            <a:r>
              <a:rPr lang="it-IT" sz="2200" dirty="0" smtClean="0">
                <a:solidFill>
                  <a:srgbClr val="FF0000"/>
                </a:solidFill>
              </a:rPr>
              <a:t>key</a:t>
            </a:r>
            <a:r>
              <a:rPr lang="it-IT" sz="2200" dirty="0" smtClean="0"/>
              <a:t> </a:t>
            </a:r>
            <a:br>
              <a:rPr lang="it-IT" sz="2200" dirty="0" smtClean="0"/>
            </a:br>
            <a:r>
              <a:rPr lang="it-IT" sz="2200" dirty="0" smtClean="0"/>
              <a:t>to understand the theories</a:t>
            </a:r>
          </a:p>
          <a:p>
            <a:endParaRPr lang="it-IT" sz="2200" dirty="0"/>
          </a:p>
          <a:p>
            <a:r>
              <a:rPr lang="it-IT" sz="2200" dirty="0" smtClean="0"/>
              <a:t>The Hydrogen spectrum helped us discover </a:t>
            </a:r>
            <a:r>
              <a:rPr lang="it-IT" sz="2200" dirty="0" smtClean="0">
                <a:solidFill>
                  <a:srgbClr val="FF0000"/>
                </a:solidFill>
              </a:rPr>
              <a:t>Quantum Mechanics</a:t>
            </a:r>
          </a:p>
          <a:p>
            <a:endParaRPr lang="it-IT" sz="2200" dirty="0"/>
          </a:p>
          <a:p>
            <a:r>
              <a:rPr lang="it-IT" sz="2200" dirty="0" smtClean="0"/>
              <a:t>We know the levels with </a:t>
            </a:r>
            <a:r>
              <a:rPr lang="it-IT" sz="2200" dirty="0" smtClean="0">
                <a:solidFill>
                  <a:srgbClr val="FF0000"/>
                </a:solidFill>
              </a:rPr>
              <a:t>remarkable precision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26" y="1169508"/>
            <a:ext cx="4529688" cy="3489450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" y="1429131"/>
            <a:ext cx="3726717" cy="2613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56" y="4867789"/>
            <a:ext cx="3632533" cy="937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200" dirty="0" smtClean="0"/>
              <a:t>Solve the Hydrogen spectrum,</a:t>
            </a:r>
            <a:br>
              <a:rPr lang="it-IT" sz="2200" dirty="0" smtClean="0"/>
            </a:br>
            <a:r>
              <a:rPr lang="it-IT" sz="2200" dirty="0" smtClean="0"/>
              <a:t>pass Quantum Mechanics 101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4113" y="4905428"/>
            <a:ext cx="5159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 smtClean="0"/>
              <a:t>Solve the </a:t>
            </a:r>
            <a:r>
              <a:rPr lang="it-IT" sz="2200" dirty="0" smtClean="0">
                <a:solidFill>
                  <a:srgbClr val="FF0000"/>
                </a:solidFill>
              </a:rPr>
              <a:t>strong interaction </a:t>
            </a:r>
            <a:r>
              <a:rPr lang="it-IT" sz="2200" dirty="0" smtClean="0"/>
              <a:t>spectrum,</a:t>
            </a:r>
            <a:br>
              <a:rPr lang="it-IT" sz="2200" dirty="0" smtClean="0"/>
            </a:br>
            <a:r>
              <a:rPr lang="it-IT" sz="600" dirty="0" smtClean="0"/>
              <a:t/>
            </a:r>
            <a:br>
              <a:rPr lang="it-IT" sz="600" dirty="0" smtClean="0"/>
            </a:br>
            <a:r>
              <a:rPr lang="it-IT" sz="2200" dirty="0" smtClean="0"/>
              <a:t>win a             Prize, etc. etc. etc...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61" y="5229704"/>
            <a:ext cx="692409" cy="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/2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837746" y="1442917"/>
            <a:ext cx="7538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When you are desperate, look for </a:t>
            </a:r>
            <a:r>
              <a:rPr lang="it-IT" sz="2400" dirty="0" smtClean="0">
                <a:solidFill>
                  <a:srgbClr val="FF0000"/>
                </a:solidFill>
              </a:rPr>
              <a:t>symmetries</a:t>
            </a:r>
            <a:r>
              <a:rPr lang="it-IT" sz="2400" dirty="0" smtClean="0"/>
              <a:t>: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Symmetries are beautiful</a:t>
            </a:r>
            <a:br>
              <a:rPr lang="it-IT" sz="2400" dirty="0" smtClean="0"/>
            </a:br>
            <a:r>
              <a:rPr lang="it-IT" sz="2400" dirty="0" smtClean="0"/>
              <a:t>(and group theory is fun!)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Symmetries constrain your results </a:t>
            </a:r>
            <a:r>
              <a:rPr lang="it-IT" sz="2400" dirty="0" smtClean="0">
                <a:solidFill>
                  <a:srgbClr val="FF0000"/>
                </a:solidFill>
              </a:rPr>
              <a:t>no matter how complicated your theory is 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Look for </a:t>
            </a:r>
            <a:r>
              <a:rPr lang="it-IT" sz="2400" dirty="0" smtClean="0">
                <a:solidFill>
                  <a:srgbClr val="FF0000"/>
                </a:solidFill>
              </a:rPr>
              <a:t>general properties</a:t>
            </a:r>
            <a:r>
              <a:rPr lang="it-IT" sz="2400" dirty="0" smtClean="0"/>
              <a:t> of interactions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968" y="4397619"/>
            <a:ext cx="60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Luckily, strong interactions are the ones with most symmetries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6" y="2135255"/>
            <a:ext cx="1431415" cy="1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</a:t>
            </a:r>
            <a:r>
              <a:rPr lang="it-IT" sz="3600" i="1" dirty="0" smtClean="0"/>
              <a:t>S</a:t>
            </a:r>
            <a:r>
              <a:rPr lang="it-IT" sz="3600" dirty="0" smtClean="0"/>
              <a:t>-Matrix principles</a:t>
            </a:r>
            <a:endParaRPr lang="it-IT" sz="3600" dirty="0"/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</a:t>
            </a:r>
            <a:r>
              <a:rPr lang="it-IT" sz="2400" dirty="0" smtClean="0"/>
              <a:t>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</a:t>
            </a:r>
            <a:r>
              <a:rPr lang="it-IT" sz="2400" dirty="0" smtClean="0"/>
              <a:t>, </a:t>
            </a:r>
            <a:r>
              <a:rPr lang="it-IT" sz="2400" dirty="0"/>
              <a:t>something will </a:t>
            </a:r>
            <a:r>
              <a:rPr lang="it-IT" sz="2400" dirty="0" smtClean="0"/>
              <a:t>happen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anti-particle is an anti-particle </a:t>
            </a:r>
            <a:br>
              <a:rPr lang="it-IT" sz="2400" dirty="0" smtClean="0"/>
            </a:br>
            <a:r>
              <a:rPr lang="it-IT" sz="2400" dirty="0" smtClean="0"/>
              <a:t>and not just a different particle</a:t>
            </a:r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(unitarity)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(crossing symmetry)</a:t>
            </a:r>
            <a:endParaRPr lang="it-IT" sz="2400" dirty="0">
              <a:solidFill>
                <a:srgbClr val="FF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  <a:endPara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Build </a:t>
            </a:r>
            <a:r>
              <a:rPr lang="it-IT" sz="2400" b="1" dirty="0">
                <a:solidFill>
                  <a:srgbClr val="FF0000"/>
                </a:solidFill>
              </a:rPr>
              <a:t>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Fit </a:t>
            </a:r>
            <a:r>
              <a:rPr lang="it-IT" sz="2400" b="1" dirty="0">
                <a:solidFill>
                  <a:srgbClr val="FF0000"/>
                </a:solidFill>
              </a:rPr>
              <a:t>data</a:t>
            </a:r>
            <a:r>
              <a:rPr lang="it-IT" sz="2400" b="1" dirty="0" smtClean="0">
                <a:solidFill>
                  <a:srgbClr val="FF0000"/>
                </a:solidFill>
              </a:rPr>
              <a:t>.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Have </a:t>
            </a:r>
            <a:r>
              <a:rPr lang="it-IT" sz="2400" b="1" dirty="0">
                <a:solidFill>
                  <a:srgbClr val="FF0000"/>
                </a:solidFill>
              </a:rPr>
              <a:t>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Resonances = Unstable states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The function explodes for</a:t>
                </a:r>
                <a:br>
                  <a:rPr lang="it-IT" sz="2200" dirty="0" smtClean="0"/>
                </a:br>
                <a:r>
                  <a:rPr lang="it-IT" sz="2200" dirty="0" smtClean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 smtClean="0"/>
              </a:p>
              <a:p>
                <a:pPr>
                  <a:spcBef>
                    <a:spcPts val="1200"/>
                  </a:spcBef>
                </a:pPr>
                <a:r>
                  <a:rPr lang="it-IT" sz="2200" dirty="0" smtClean="0"/>
                  <a:t>Resonances are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 smtClean="0"/>
                  <a:t> </a:t>
                </a:r>
                <a:br>
                  <a:rPr lang="it-IT" sz="2200" dirty="0" smtClean="0"/>
                </a:br>
                <a:r>
                  <a:rPr lang="it-IT" sz="2200" dirty="0" smtClean="0"/>
                  <a:t>in the complex energy plane</a:t>
                </a:r>
                <a:endParaRPr lang="it-IT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10" y="4199818"/>
                <a:ext cx="3455946" cy="1747723"/>
              </a:xfrm>
              <a:prstGeom prst="rect">
                <a:avLst/>
              </a:prstGeom>
              <a:blipFill rotWithShape="0">
                <a:blip r:embed="rId7"/>
                <a:stretch>
                  <a:fillRect l="-2293" t="-2439" r="-353" b="-5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6653" r="16204" b="5673"/>
          <a:stretch/>
        </p:blipFill>
        <p:spPr>
          <a:xfrm>
            <a:off x="1007706" y="4071801"/>
            <a:ext cx="1950098" cy="1904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07705" y="4650101"/>
            <a:ext cx="3909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Excited states are </a:t>
            </a:r>
            <a:r>
              <a:rPr lang="it-IT" sz="2200" dirty="0" smtClean="0">
                <a:solidFill>
                  <a:srgbClr val="FF0000"/>
                </a:solidFill>
              </a:rPr>
              <a:t>unstable</a:t>
            </a:r>
          </a:p>
          <a:p>
            <a:pPr>
              <a:spcBef>
                <a:spcPts val="1200"/>
              </a:spcBef>
            </a:pPr>
            <a:r>
              <a:rPr lang="it-IT" sz="2200" dirty="0" smtClean="0"/>
              <a:t>They manifest as </a:t>
            </a:r>
            <a:r>
              <a:rPr lang="it-IT" sz="2200" dirty="0" smtClean="0">
                <a:solidFill>
                  <a:srgbClr val="FF0000"/>
                </a:solidFill>
              </a:rPr>
              <a:t>resonant peaks</a:t>
            </a:r>
            <a:endParaRPr lang="it-IT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 &amp; 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Finding resonances means writing analytic amplitude, </a:t>
            </a:r>
            <a:br>
              <a:rPr lang="it-IT" sz="2200" dirty="0" smtClean="0"/>
            </a:br>
            <a:r>
              <a:rPr lang="it-IT" sz="2200" dirty="0" smtClean="0"/>
              <a:t>and </a:t>
            </a:r>
            <a:r>
              <a:rPr lang="it-IT" sz="2200" dirty="0" smtClean="0">
                <a:solidFill>
                  <a:srgbClr val="FF0000"/>
                </a:solidFill>
              </a:rPr>
              <a:t>hunting for poles </a:t>
            </a:r>
            <a:r>
              <a:rPr lang="it-IT" sz="2200" dirty="0" smtClean="0"/>
              <a:t>in the complex plane</a:t>
            </a:r>
            <a:endParaRPr lang="it-IT" sz="2200" dirty="0"/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smtClean="0"/>
              <a:t>Unitarity creates a </a:t>
            </a:r>
            <a:r>
              <a:rPr lang="it-IT" sz="2200" dirty="0" smtClean="0">
                <a:solidFill>
                  <a:srgbClr val="FF0000"/>
                </a:solidFill>
              </a:rPr>
              <a:t>branch cut </a:t>
            </a:r>
            <a:r>
              <a:rPr lang="it-IT" sz="2200" dirty="0" smtClean="0"/>
              <a:t>on the real </a:t>
            </a:r>
            <a:r>
              <a:rPr lang="it-IT" sz="2200" dirty="0"/>
              <a:t>axis</a:t>
            </a:r>
            <a:r>
              <a:rPr lang="it-IT" sz="2200" dirty="0" smtClean="0"/>
              <a:t>,</a:t>
            </a:r>
            <a:br>
              <a:rPr lang="it-IT" sz="2200" dirty="0" smtClean="0"/>
            </a:br>
            <a:r>
              <a:rPr lang="it-IT" sz="2200" dirty="0" smtClean="0"/>
              <a:t>two </a:t>
            </a:r>
            <a:r>
              <a:rPr lang="it-IT" sz="2200" dirty="0"/>
              <a:t>sheets continuosly </a:t>
            </a:r>
            <a:r>
              <a:rPr lang="it-IT" sz="2200" dirty="0" smtClean="0"/>
              <a:t>connected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bg1"/>
                </a:solidFill>
              </a:rPr>
              <a:t>Can gluons be constituent of mesons?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1110" y="2064192"/>
            <a:ext cx="7041051" cy="330590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Hybrid mesons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 flipH="1">
            <a:off x="4906082" y="2733344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 r="-6818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 rot="19192826">
            <a:off x="3319343" y="4314522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t="-22472" r="-12500" b="-17978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2247" b="-6742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/>
          <p:cNvSpPr txBox="1"/>
          <p:nvPr/>
        </p:nvSpPr>
        <p:spPr>
          <a:xfrm>
            <a:off x="1093607" y="1320366"/>
            <a:ext cx="492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Can gluons be constituent of mesons?</a:t>
            </a: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 rot="2959613">
            <a:off x="1723940" y="2915341"/>
            <a:ext cx="1366528" cy="529987"/>
            <a:chOff x="2856975" y="2759744"/>
            <a:chExt cx="2607154" cy="1011145"/>
          </a:xfrm>
        </p:grpSpPr>
        <p:sp>
          <p:nvSpPr>
            <p:cNvPr id="26" name="Freeform 25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 l="-17978" r="-22472" b="-12360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8" name="Oval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l="-6742" t="-1124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 flipH="1">
            <a:off x="4906082" y="2735380"/>
            <a:ext cx="1366528" cy="529988"/>
            <a:chOff x="2856975" y="2759743"/>
            <a:chExt cx="2607154" cy="1011146"/>
          </a:xfrm>
        </p:grpSpPr>
        <p:sp>
          <p:nvSpPr>
            <p:cNvPr id="42" name="Freeform 41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chemeClr val="bg1"/>
                    </a:solidFill>
                  </a:rPr>
                  <a:t>More quantum numbers allowed wrt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states: </a:t>
                </a:r>
                <a:r>
                  <a:rPr lang="it-IT" sz="2400" b="1" dirty="0" smtClean="0">
                    <a:solidFill>
                      <a:schemeClr val="bg1"/>
                    </a:solidFill>
                  </a:rPr>
                  <a:t>smoking gun of exotics</a:t>
                </a:r>
                <a:endParaRPr lang="it-IT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947" t="-10667" r="-880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2.59259E-6 L 0.14046 0.211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0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-4.07407E-6 L 0.18351 -0.1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Learning about confinement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D. Leinweber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If quarks were infinitely heavy,</a:t>
            </a:r>
            <a:br>
              <a:rPr lang="it-IT" sz="2200" dirty="0" smtClean="0"/>
            </a:br>
            <a:r>
              <a:rPr lang="it-IT" sz="2200" dirty="0" smtClean="0"/>
              <a:t>gluonic field is confined in a </a:t>
            </a:r>
            <a:r>
              <a:rPr lang="it-IT" sz="2200" dirty="0" smtClean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C00000"/>
                  </a:solidFill>
                </a:rPr>
                <a:t>G. Bali</a:t>
              </a: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0000FF"/>
                  </a:solidFill>
                </a:rPr>
                <a:t>Linear rising potential</a:t>
              </a:r>
              <a:endParaRPr lang="it-IT" dirty="0">
                <a:solidFill>
                  <a:srgbClr val="0000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 smtClean="0"/>
                  <a:t>What is a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 smtClean="0"/>
                  <a:t>?</a:t>
                </a:r>
              </a:p>
              <a:p>
                <a:endParaRPr lang="it-IT" sz="2200" dirty="0" smtClean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vibration </a:t>
                </a:r>
                <a:r>
                  <a:rPr lang="it-IT" sz="2200" dirty="0"/>
                  <a:t>of the string</a:t>
                </a:r>
                <a:r>
                  <a:rPr lang="it-IT" sz="2200" dirty="0" smtClean="0"/>
                  <a:t>?</a:t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 smtClean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excitation </a:t>
                </a:r>
                <a:r>
                  <a:rPr lang="it-IT" sz="2200" dirty="0">
                    <a:solidFill>
                      <a:srgbClr val="FF0000"/>
                    </a:solidFill>
                  </a:rPr>
                  <a:t>of a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quasiparticle!</a:t>
                </a:r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b="1" dirty="0" smtClean="0"/>
                  <a:t>→ </a:t>
                </a:r>
                <a:r>
                  <a:rPr lang="it-IT" sz="2200" dirty="0" smtClean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 smtClean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 smtClean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C. Morningstar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J. Dudek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Small signal in data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smtClean="0"/>
                  <a:t>Excited gluon,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 smtClean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 smtClean="0">
                  <a:solidFill>
                    <a:srgbClr val="0000FF"/>
                  </a:solidFill>
                </a:endParaRPr>
              </a:p>
              <a:p>
                <a:r>
                  <a:rPr lang="it-IT" sz="2400" dirty="0" smtClean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 smtClean="0"/>
                  <a:t> states in this region!</a:t>
                </a:r>
                <a:endParaRPr lang="it-IT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 smtClean="0"/>
                  <a:t> contains all the </a:t>
                </a:r>
                <a:r>
                  <a:rPr lang="it-IT" sz="2400" dirty="0"/>
                  <a:t>Final State </a:t>
                </a:r>
                <a:r>
                  <a:rPr lang="it-IT" sz="2400" dirty="0" smtClean="0"/>
                  <a:t>Interactions constrained </a:t>
                </a:r>
                <a:r>
                  <a:rPr lang="it-IT" sz="2400" dirty="0"/>
                  <a:t>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</a:t>
            </a:r>
            <a:r>
              <a:rPr lang="it-IT" i="1" dirty="0" smtClean="0">
                <a:solidFill>
                  <a:srgbClr val="C00000"/>
                </a:solidFill>
              </a:rPr>
              <a:t>.</a:t>
            </a:r>
            <a:r>
              <a:rPr lang="it-IT" dirty="0" smtClean="0">
                <a:solidFill>
                  <a:srgbClr val="C00000"/>
                </a:solidFill>
              </a:rPr>
              <a:t> (JPAC)</a:t>
            </a:r>
            <a:r>
              <a:rPr lang="it-IT" i="1" dirty="0" smtClean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Jackura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Mikhasenko</a:t>
            </a:r>
            <a:r>
              <a:rPr lang="it-IT" dirty="0">
                <a:solidFill>
                  <a:srgbClr val="C00000"/>
                </a:solidFill>
              </a:rPr>
              <a:t>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</a:t>
            </a:r>
            <a:r>
              <a:rPr lang="it-IT" dirty="0" smtClean="0">
                <a:solidFill>
                  <a:srgbClr val="C00000"/>
                </a:solidFill>
              </a:rPr>
              <a:t>PLB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 smtClean="0"/>
                  <a:t> </a:t>
                </a:r>
                <a:r>
                  <a:rPr lang="it-IT" sz="2400" b="1" dirty="0" smtClean="0"/>
                  <a:t>→</a:t>
                </a:r>
                <a:r>
                  <a:rPr lang="it-IT" sz="2400" dirty="0" smtClean="0"/>
                  <a:t> background physics, </a:t>
                </a:r>
                <a:r>
                  <a:rPr lang="it-IT" sz="2400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645" y="961053"/>
            <a:ext cx="8993155" cy="5399615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000" b="1" dirty="0" smtClean="0">
                    <a:solidFill>
                      <a:srgbClr val="FF0000"/>
                    </a:solidFill>
                  </a:rPr>
                  <a:t>Standard model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/>
                </a:r>
                <a:br>
                  <a:rPr lang="it-IT" sz="2400" dirty="0" smtClean="0">
                    <a:solidFill>
                      <a:srgbClr val="FF0000"/>
                    </a:solidFill>
                  </a:rPr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Works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400" dirty="0" smtClean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it-IT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blipFill rotWithShape="0">
                <a:blip r:embed="rId3"/>
                <a:stretch>
                  <a:fillRect t="-5660" b="-9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four forces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" y="1049482"/>
            <a:ext cx="4000272" cy="24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8" y="1049482"/>
            <a:ext cx="4000272" cy="242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/>
          <a:stretch/>
        </p:blipFill>
        <p:spPr>
          <a:xfrm>
            <a:off x="4686528" y="3702083"/>
            <a:ext cx="4000272" cy="241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239162" y="3708786"/>
            <a:ext cx="4000272" cy="2412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∼1.4</m:t>
                      </m:r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b="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∼2.5×</m:t>
                      </m:r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−18</m:t>
                          </m:r>
                        </m:sup>
                      </m:sSup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6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For each fit, we search poles: two clusters in </a:t>
                </a:r>
                <a:r>
                  <a:rPr lang="it-IT" sz="2200" i="1" dirty="0" smtClean="0"/>
                  <a:t>D</a:t>
                </a:r>
                <a:r>
                  <a:rPr lang="it-IT" sz="2200" dirty="0" smtClean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 smtClean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Agreement with Lattice is restored</a:t>
            </a:r>
            <a:br>
              <a:rPr lang="it-IT" sz="2000" dirty="0" smtClean="0"/>
            </a:br>
            <a:endParaRPr lang="it-IT" sz="2000" dirty="0" smtClean="0"/>
          </a:p>
          <a:p>
            <a:r>
              <a:rPr lang="it-IT" sz="2000" dirty="0" smtClean="0"/>
              <a:t>That’s the </a:t>
            </a:r>
            <a:r>
              <a:rPr lang="it-IT" sz="2000" dirty="0" smtClean="0">
                <a:solidFill>
                  <a:srgbClr val="FF0000"/>
                </a:solidFill>
              </a:rPr>
              <a:t>most rigorous</a:t>
            </a:r>
            <a:r>
              <a:rPr lang="it-IT" sz="2000" dirty="0" smtClean="0"/>
              <a:t> extraction</a:t>
            </a:r>
            <a:br>
              <a:rPr lang="it-IT" sz="2000" dirty="0" smtClean="0"/>
            </a:br>
            <a:r>
              <a:rPr lang="it-IT" sz="2000" dirty="0" smtClean="0"/>
              <a:t>of an exotic meson available so far!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4000" cy="4471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Open challenges: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5798" y="5293608"/>
            <a:ext cx="34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</a:t>
            </a:r>
            <a:endParaRPr lang="it-IT" dirty="0">
              <a:solidFill>
                <a:srgbClr val="C00000"/>
              </a:solidFill>
            </a:endParaRPr>
          </a:p>
        </p:txBody>
      </p:sp>
      <p:grpSp>
        <p:nvGrpSpPr>
          <p:cNvPr id="10" name="Group 312"/>
          <p:cNvGrpSpPr/>
          <p:nvPr/>
        </p:nvGrpSpPr>
        <p:grpSpPr>
          <a:xfrm>
            <a:off x="5550572" y="3974833"/>
            <a:ext cx="3517228" cy="2385244"/>
            <a:chOff x="0" y="0"/>
            <a:chExt cx="1884978" cy="1278318"/>
          </a:xfrm>
        </p:grpSpPr>
        <p:pic>
          <p:nvPicPr>
            <p:cNvPr id="11" name="unknown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84979" cy="127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08"/>
            <p:cNvSpPr/>
            <p:nvPr/>
          </p:nvSpPr>
          <p:spPr>
            <a:xfrm>
              <a:off x="1297665" y="216210"/>
              <a:ext cx="268502" cy="192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Pole</a:t>
              </a:r>
            </a:p>
          </p:txBody>
        </p:sp>
        <p:sp>
          <p:nvSpPr>
            <p:cNvPr id="13" name="Shape 309"/>
            <p:cNvSpPr/>
            <p:nvPr/>
          </p:nvSpPr>
          <p:spPr>
            <a:xfrm>
              <a:off x="1235096" y="319495"/>
              <a:ext cx="386776" cy="192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 dirty="0"/>
                <a:t>Triangle</a:t>
              </a:r>
            </a:p>
          </p:txBody>
        </p:sp>
        <p:sp>
          <p:nvSpPr>
            <p:cNvPr id="14" name="Shape 310"/>
            <p:cNvSpPr/>
            <p:nvPr/>
          </p:nvSpPr>
          <p:spPr>
            <a:xfrm>
              <a:off x="1595778" y="312304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FEDF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5" name="Shape 311"/>
            <p:cNvSpPr/>
            <p:nvPr/>
          </p:nvSpPr>
          <p:spPr>
            <a:xfrm>
              <a:off x="1595778" y="415588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ADC1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02171" y="4191195"/>
            <a:ext cx="1270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AP et al., </a:t>
            </a:r>
            <a:r>
              <a:rPr lang="it-IT" sz="1600" dirty="0" smtClean="0">
                <a:solidFill>
                  <a:srgbClr val="C00000"/>
                </a:solidFill>
              </a:rPr>
              <a:t>PLB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3844" y="1214750"/>
            <a:ext cx="4019705" cy="234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" y="3022696"/>
            <a:ext cx="5161032" cy="23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4757" y="1373793"/>
            <a:ext cx="6830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Why hadron spectroscopy is important?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6699" y="2282879"/>
            <a:ext cx="88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To infer the </a:t>
            </a:r>
            <a:r>
              <a:rPr lang="it-IT" sz="2400" dirty="0" smtClean="0">
                <a:solidFill>
                  <a:srgbClr val="FF0000"/>
                </a:solidFill>
              </a:rPr>
              <a:t>dynamics of QCD building blocks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707" y="3009957"/>
                <a:ext cx="8843072" cy="86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To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reduce </a:t>
                </a:r>
                <a:r>
                  <a:rPr lang="it-IT" sz="2400" dirty="0" smtClean="0"/>
                  <a:t>the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 «hadronic uncertainties» </a:t>
                </a:r>
                <a:r>
                  <a:rPr lang="it-IT" sz="2400" dirty="0" smtClean="0"/>
                  <a:t>in precision physics </a:t>
                </a:r>
                <a:br>
                  <a:rPr lang="it-IT" sz="2400" dirty="0" smtClean="0"/>
                </a:br>
                <a:r>
                  <a:rPr lang="it-IT" sz="2400" dirty="0" smtClean="0"/>
                  <a:t>(e.g.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400" dirty="0" smtClean="0"/>
                  <a:t> EDM,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it-IT" sz="2400" dirty="0" smtClean="0"/>
                  <a:t>, CPV in hadronic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 smtClean="0"/>
                  <a:t> decays...)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7" y="3009957"/>
                <a:ext cx="8843072" cy="860748"/>
              </a:xfrm>
              <a:prstGeom prst="rect">
                <a:avLst/>
              </a:prstGeom>
              <a:blipFill rotWithShape="0">
                <a:blip r:embed="rId3"/>
                <a:stretch>
                  <a:fillRect l="-1931" t="-24823" b="-12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707" y="4028872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To </a:t>
            </a:r>
            <a:r>
              <a:rPr lang="it-IT" sz="2400" dirty="0" smtClean="0">
                <a:solidFill>
                  <a:srgbClr val="FF0000"/>
                </a:solidFill>
              </a:rPr>
              <a:t>answer</a:t>
            </a:r>
            <a:r>
              <a:rPr lang="it-IT" sz="2400" dirty="0" smtClean="0"/>
              <a:t> fundamental questions about </a:t>
            </a:r>
            <a:br>
              <a:rPr lang="it-IT" sz="2400" dirty="0" smtClean="0"/>
            </a:br>
            <a:r>
              <a:rPr lang="it-IT" sz="2400" dirty="0" smtClean="0">
                <a:solidFill>
                  <a:srgbClr val="FF0000"/>
                </a:solidFill>
              </a:rPr>
              <a:t>confinement</a:t>
            </a:r>
            <a:r>
              <a:rPr lang="it-IT" sz="2400" dirty="0" smtClean="0"/>
              <a:t> and </a:t>
            </a:r>
            <a:r>
              <a:rPr lang="it-IT" sz="2400" dirty="0" smtClean="0">
                <a:solidFill>
                  <a:srgbClr val="FF0000"/>
                </a:solidFill>
              </a:rPr>
              <a:t>mass generation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strong force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4997774" y="1147422"/>
            <a:ext cx="4000272" cy="2412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49299"/>
            <a:ext cx="472129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binds protons and neutrons inside nuclei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is relevant at short distances only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Particles interacting via the strong force are called </a:t>
            </a:r>
            <a:r>
              <a:rPr lang="it-IT" sz="1900" dirty="0" smtClean="0">
                <a:solidFill>
                  <a:srgbClr val="FF0000"/>
                </a:solidFill>
              </a:rPr>
              <a:t>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Hadrons are composite objects,</a:t>
            </a:r>
            <a:br>
              <a:rPr lang="it-IT" sz="1900" dirty="0" smtClean="0"/>
            </a:br>
            <a:r>
              <a:rPr lang="it-IT" sz="1900" dirty="0" smtClean="0"/>
              <a:t>formed by </a:t>
            </a:r>
            <a:r>
              <a:rPr lang="it-IT" sz="1900" dirty="0" smtClean="0">
                <a:solidFill>
                  <a:srgbClr val="FF0000"/>
                </a:solidFill>
              </a:rPr>
              <a:t>quarks</a:t>
            </a:r>
            <a:r>
              <a:rPr lang="it-IT" sz="1900" dirty="0" smtClean="0"/>
              <a:t>, and bound by </a:t>
            </a:r>
            <a:r>
              <a:rPr lang="it-IT" sz="1900" dirty="0" smtClean="0">
                <a:solidFill>
                  <a:srgbClr val="FF0000"/>
                </a:solidFill>
              </a:rPr>
              <a:t>gluons</a:t>
            </a:r>
            <a:r>
              <a:rPr lang="it-IT" sz="1900" dirty="0" smtClean="0"/>
              <a:t/>
            </a:r>
            <a:br>
              <a:rPr lang="it-IT" sz="1900" dirty="0" smtClean="0"/>
            </a:br>
            <a:r>
              <a:rPr lang="it-IT" sz="1900" dirty="0" smtClean="0"/>
              <a:t>(the mediators of the strong force)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8333" r="11750" b="43666"/>
          <a:stretch/>
        </p:blipFill>
        <p:spPr>
          <a:xfrm>
            <a:off x="204459" y="4178641"/>
            <a:ext cx="4625364" cy="1853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509" y="4176608"/>
            <a:ext cx="3271378" cy="17779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7774" y="4031490"/>
            <a:ext cx="423797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Quarks are </a:t>
            </a:r>
            <a:r>
              <a:rPr lang="it-IT" sz="1900" dirty="0" smtClean="0">
                <a:solidFill>
                  <a:srgbClr val="FF0000"/>
                </a:solidFill>
              </a:rPr>
              <a:t>confined</a:t>
            </a:r>
            <a:r>
              <a:rPr lang="it-IT" sz="1900" dirty="0" smtClean="0"/>
              <a:t> inside 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 means </a:t>
            </a: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:</a:t>
            </a:r>
            <a:br>
              <a:rPr lang="it-IT" sz="1900" dirty="0" smtClean="0"/>
            </a:br>
            <a:r>
              <a:rPr lang="it-IT" sz="1900" dirty="0" smtClean="0"/>
              <a:t>the force between two quarks in a hadron is roughly the same as the weight of a truck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705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pole hunter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1166327"/>
            <a:ext cx="9144000" cy="2118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60669" r="1870" b="11261"/>
          <a:stretch/>
        </p:blipFill>
        <p:spPr>
          <a:xfrm>
            <a:off x="3892420" y="3895682"/>
            <a:ext cx="5175380" cy="1853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1409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0" y="1156335"/>
            <a:ext cx="6269720" cy="302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1" y="4333813"/>
            <a:ext cx="9020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We </a:t>
            </a:r>
            <a:r>
              <a:rPr lang="it-IT" sz="2200" dirty="0" smtClean="0">
                <a:solidFill>
                  <a:srgbClr val="FF0000"/>
                </a:solidFill>
              </a:rPr>
              <a:t>smash particles against each other</a:t>
            </a:r>
            <a:r>
              <a:rPr lang="it-IT" sz="2200" dirty="0" smtClean="0"/>
              <a:t>, the best way of creating new particles</a:t>
            </a:r>
          </a:p>
          <a:p>
            <a:r>
              <a:rPr lang="it-IT" sz="2200" dirty="0" smtClean="0"/>
              <a:t>It’s like if in a car accident, the pieces of the collision would create </a:t>
            </a:r>
            <a:br>
              <a:rPr lang="it-IT" sz="2200" dirty="0" smtClean="0"/>
            </a:br>
            <a:r>
              <a:rPr lang="it-IT" sz="2200" dirty="0" smtClean="0"/>
              <a:t>new fancy, expensive cars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163" y="5685795"/>
            <a:ext cx="616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(Do not try with your car. Believe me, it’s a bad idea</a:t>
            </a:r>
            <a:r>
              <a:rPr lang="it-IT" sz="2200" dirty="0" smtClean="0">
                <a:solidFill>
                  <a:srgbClr val="FF0000"/>
                </a:solidFill>
              </a:rPr>
              <a:t>)</a:t>
            </a:r>
            <a:endParaRPr lang="it-IT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 at CERN</a:t>
            </a:r>
            <a:endParaRPr lang="it-IT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6"/>
          <a:stretch/>
        </p:blipFill>
        <p:spPr>
          <a:xfrm>
            <a:off x="555231" y="1181100"/>
            <a:ext cx="3581400" cy="489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 b="1666"/>
          <a:stretch/>
        </p:blipFill>
        <p:spPr>
          <a:xfrm>
            <a:off x="4648200" y="1181100"/>
            <a:ext cx="3581400" cy="413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575" y="3648076"/>
            <a:ext cx="257175" cy="10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LHC collides protons at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13 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(kinetic energy of a mosquito)</a:t>
                </a:r>
                <a:endParaRPr lang="it-IT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2138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Lightest massive particle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 smtClean="0"/>
              </a:p>
              <a:p>
                <a:r>
                  <a:rPr lang="it-IT" sz="2200" dirty="0" smtClean="0"/>
                  <a:t>Heaviest particle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∼175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 smtClean="0"/>
                  <a:t> </a:t>
                </a:r>
                <a:br>
                  <a:rPr lang="it-IT" sz="2200" dirty="0" smtClean="0"/>
                </a:br>
                <a:r>
                  <a:rPr lang="it-IT" sz="2200" dirty="0" smtClean="0"/>
                  <a:t>(gold atom)</a:t>
                </a:r>
              </a:p>
              <a:p>
                <a:endParaRPr lang="it-IT" sz="2200" dirty="0"/>
              </a:p>
              <a:p>
                <a:r>
                  <a:rPr lang="it-IT" sz="2200" dirty="0" smtClean="0"/>
                  <a:t>Masses span 17 orders of magnitude </a:t>
                </a:r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803" t="-2389" r="-2080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4174" y="1535478"/>
            <a:ext cx="42194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Standard model is a remarkable </a:t>
            </a:r>
            <a:br>
              <a:rPr lang="it-IT" sz="2200" dirty="0" smtClean="0"/>
            </a:br>
            <a:r>
              <a:rPr lang="it-IT" sz="2200" dirty="0" smtClean="0"/>
              <a:t>simple theory</a:t>
            </a:r>
          </a:p>
          <a:p>
            <a:endParaRPr lang="it-IT" sz="2200" dirty="0"/>
          </a:p>
          <a:p>
            <a:r>
              <a:rPr lang="it-IT" sz="2200" dirty="0" smtClean="0"/>
              <a:t>The particle in the spectrum can easily fit in a 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/>
                  <a:t>According to relativity, the interaction</a:t>
                </a:r>
                <a:br>
                  <a:rPr lang="it-IT" dirty="0"/>
                </a:br>
                <a:r>
                  <a:rPr lang="it-IT" dirty="0"/>
                  <a:t>cannot be instantaneous, but is mediated by</a:t>
                </a:r>
                <a:br>
                  <a:rPr lang="it-IT" dirty="0"/>
                </a:br>
                <a:r>
                  <a:rPr lang="it-IT" dirty="0"/>
                  <a:t>fields that propagate with finite speed</a:t>
                </a:r>
              </a:p>
              <a:p>
                <a:endParaRPr lang="it-IT" dirty="0"/>
              </a:p>
              <a:p>
                <a:r>
                  <a:rPr lang="it-IT" dirty="0"/>
                  <a:t>In relativistic quantum mechanichs,</a:t>
                </a:r>
                <a:br>
                  <a:rPr lang="it-IT" dirty="0"/>
                </a:br>
                <a:r>
                  <a:rPr lang="it-IT" dirty="0"/>
                  <a:t>these fields are quantized in particles</a:t>
                </a:r>
              </a:p>
              <a:p>
                <a:endParaRPr lang="it-IT" dirty="0"/>
              </a:p>
              <a:p>
                <a:r>
                  <a:rPr lang="it-IT" dirty="0"/>
                  <a:t>The range of the interaction depend on</a:t>
                </a:r>
                <a:br>
                  <a:rPr lang="it-IT" dirty="0"/>
                </a:br>
                <a:r>
                  <a:rPr lang="it-IT" dirty="0"/>
                  <a:t>the mass of the mediator,</a:t>
                </a:r>
              </a:p>
              <a:p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it-IT" sz="2200" dirty="0"/>
                  <a:t> (Compton wavelength)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  <a:blipFill rotWithShape="0">
                <a:blip r:embed="rId3"/>
                <a:stretch>
                  <a:fillRect l="-1067" t="-1089" b="-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4774" y="3324293"/>
            <a:ext cx="4531907" cy="186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Quantum ChromoDynamics (QCD)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 smtClean="0"/>
                  <a:t>Quarks appear in 6 flavors,</a:t>
                </a:r>
                <a:br>
                  <a:rPr lang="it-IT" sz="2200" dirty="0" smtClean="0"/>
                </a:br>
                <a:r>
                  <a:rPr lang="it-IT" sz="2200" dirty="0" smtClean="0"/>
                  <a:t>with (very) different masses</a:t>
                </a:r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200" dirty="0" smtClean="0"/>
                  <a:t>Each quark can be in </a:t>
                </a:r>
                <a:br>
                  <a:rPr lang="it-IT" sz="2200" dirty="0" smtClean="0"/>
                </a:br>
                <a:r>
                  <a:rPr lang="it-IT" sz="2200" dirty="0" smtClean="0"/>
                  <a:t>3 identical colors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400" dirty="0" smtClean="0">
                  <a:solidFill>
                    <a:srgbClr val="0000FF"/>
                  </a:solidFill>
                </a:endParaRPr>
              </a:p>
              <a:p>
                <a:pPr algn="ctr"/>
                <a:endParaRPr lang="it-IT" sz="2400" dirty="0" smtClean="0"/>
              </a:p>
              <a:p>
                <a:pPr algn="ctr"/>
                <a:r>
                  <a:rPr lang="it-IT" sz="2400" dirty="0" smtClean="0"/>
                  <a:t>Each gluon can be in 8 colors</a:t>
                </a:r>
                <a:endParaRPr lang="it-IT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br>
                  <a:rPr lang="it-IT" sz="24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400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  <a:p>
                <a:pPr algn="ctr"/>
                <a:endParaRPr lang="it-IT" sz="24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blipFill rotWithShape="0">
                <a:blip r:embed="rId3"/>
                <a:stretch>
                  <a:fillRect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1586" y="5534839"/>
            <a:ext cx="5360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 smtClean="0">
                <a:solidFill>
                  <a:srgbClr val="0000FF"/>
                </a:solidFill>
              </a:rPr>
              <a:t>Have you ever observed a quark?</a:t>
            </a:r>
            <a:endParaRPr lang="it-IT" sz="30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632" y="5057978"/>
            <a:ext cx="307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Gluon is massless. Long range?</a:t>
            </a:r>
          </a:p>
        </p:txBody>
      </p:sp>
    </p:spTree>
    <p:extLst>
      <p:ext uri="{BB962C8B-B14F-4D97-AF65-F5344CB8AC3E}">
        <p14:creationId xmlns:p14="http://schemas.microsoft.com/office/powerpoint/2010/main" val="2544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Welcome to Hell</a:t>
            </a:r>
            <a:endParaRPr lang="it-IT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51" y="1128475"/>
            <a:ext cx="3652949" cy="27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7" y="4490133"/>
            <a:ext cx="4566193" cy="1870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95880" y="1131581"/>
            <a:ext cx="4418245" cy="3874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37" y="4579109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Review of Particle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4" y="3244801"/>
            <a:ext cx="2861836" cy="193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42" y="5183581"/>
            <a:ext cx="457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Only white particles have been observed so far,</a:t>
            </a:r>
            <a:br>
              <a:rPr lang="it-IT" dirty="0" smtClean="0"/>
            </a:br>
            <a:r>
              <a:rPr lang="it-IT" dirty="0" smtClean="0"/>
              <a:t>forming an extremly rich zoo of hadrons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Flavor symmetry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" y="2507566"/>
            <a:ext cx="4567473" cy="2783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220" y="55319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Amplitudes of particles in the same multiplet are related</a:t>
            </a:r>
            <a:r>
              <a:rPr lang="it-IT" dirty="0"/>
              <a:t> </a:t>
            </a:r>
            <a:r>
              <a:rPr lang="it-IT" dirty="0" smtClean="0"/>
              <a:t>(Wigner-Eckart theorem)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42858" y="1508904"/>
            <a:ext cx="9001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Hadron appear in approximate degenerate multiplets (group theory needed)</a:t>
            </a:r>
          </a:p>
          <a:p>
            <a:r>
              <a:rPr lang="it-IT" dirty="0" smtClean="0"/>
              <a:t>This observation led to the discovery of quark constituents without observing a single quark!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20" y="2511614"/>
            <a:ext cx="3937108" cy="2779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5137" y="3847724"/>
            <a:ext cx="353085" cy="34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7" idx="0"/>
          </p:cNvCxnSpPr>
          <p:nvPr/>
        </p:nvCxnSpPr>
        <p:spPr>
          <a:xfrm flipH="1" flipV="1">
            <a:off x="2231680" y="3847724"/>
            <a:ext cx="294237" cy="49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4" y="2782566"/>
            <a:ext cx="4608856" cy="2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6274"/>
          <a:stretch/>
        </p:blipFill>
        <p:spPr>
          <a:xfrm>
            <a:off x="4151360" y="3095940"/>
            <a:ext cx="4358829" cy="288167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7136" y="4536775"/>
            <a:ext cx="1466662" cy="46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3719798" y="1651496"/>
            <a:ext cx="546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Bound states on the real axis 1st sheet</a:t>
            </a:r>
          </a:p>
          <a:p>
            <a:r>
              <a:rPr lang="it-IT" dirty="0" smtClean="0"/>
              <a:t>Not-so-bound (virtual) </a:t>
            </a:r>
            <a:r>
              <a:rPr lang="it-IT" dirty="0"/>
              <a:t>states on the real axis </a:t>
            </a:r>
            <a:r>
              <a:rPr lang="it-IT" dirty="0" smtClean="0"/>
              <a:t>2nd sheet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8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6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3 colors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Antiquarks appear in 3 anticolors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Hadrons must be white: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pairs form a meson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609" t="-10667" r="-2231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54" y="5402424"/>
            <a:ext cx="4853343" cy="9218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264" y="5654569"/>
            <a:ext cx="343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6 flavors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23073 -0.026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816 -0.0555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/>
      <p:bldP spid="26" grpId="0"/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</a:t>
                </a:r>
                <a:endParaRPr lang="it-IT" sz="240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5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00702" y="3984857"/>
            <a:ext cx="4479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...but I can decide to get the negative solution</a:t>
            </a:r>
            <a:endParaRPr lang="it-IT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71282"/>
            <a:ext cx="9144000" cy="8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782"/>
            <a:ext cx="9144000" cy="47701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8376" y="1071283"/>
            <a:ext cx="6864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/>
              <a:t>Probability conservation a </a:t>
            </a:r>
            <a:r>
              <a:rPr lang="it-IT" sz="2400" dirty="0" smtClean="0">
                <a:solidFill>
                  <a:srgbClr val="FF0000"/>
                </a:solidFill>
              </a:rPr>
              <a:t>branch cut </a:t>
            </a:r>
            <a:r>
              <a:rPr lang="it-IT" sz="2400" dirty="0" smtClean="0"/>
              <a:t>on the real </a:t>
            </a:r>
            <a:r>
              <a:rPr lang="it-IT" sz="2400" dirty="0"/>
              <a:t>axis</a:t>
            </a:r>
            <a:r>
              <a:rPr lang="it-IT" sz="2400" dirty="0" smtClean="0"/>
              <a:t>,</a:t>
            </a:r>
            <a:br>
              <a:rPr lang="it-IT" sz="2400" dirty="0" smtClean="0"/>
            </a:br>
            <a:r>
              <a:rPr lang="it-IT" sz="2400" dirty="0" smtClean="0"/>
              <a:t>two </a:t>
            </a:r>
            <a:r>
              <a:rPr lang="it-IT" sz="2400" dirty="0"/>
              <a:t>sheets continuosly </a:t>
            </a:r>
            <a:r>
              <a:rPr lang="it-IT" sz="2400" dirty="0" smtClean="0"/>
              <a:t>connected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681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Crossing symmetry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488" y="1695450"/>
            <a:ext cx="8640258" cy="1562100"/>
            <a:chOff x="249488" y="1695450"/>
            <a:chExt cx="8640258" cy="15621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19332" y="1695450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88807" y="1989601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19332" y="2795462"/>
              <a:ext cx="569475" cy="4472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794668" y="1695450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94668" y="2795462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513839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083314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513839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889175" y="1710296"/>
              <a:ext cx="612455" cy="397558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889175" y="2810308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542014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7111490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542014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917351" y="1710296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917351" y="2810308"/>
              <a:ext cx="666179" cy="294151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831921" y="3971539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All these processes are not independent, </a:t>
            </a:r>
            <a:br>
              <a:rPr lang="it-IT" sz="2200" dirty="0" smtClean="0"/>
            </a:br>
            <a:r>
              <a:rPr lang="it-IT" sz="2200" dirty="0" smtClean="0"/>
              <a:t>but are described by the same amplitude!</a:t>
            </a:r>
          </a:p>
          <a:p>
            <a:r>
              <a:rPr lang="it-IT" sz="2200" dirty="0" smtClean="0"/>
              <a:t>Simplification – Complication!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For each class, the maximum deviation of mass and width is taken as a systematic error</a:t>
            </a:r>
            <a:br>
              <a:rPr lang="it-IT" dirty="0" smtClean="0"/>
            </a:br>
            <a:r>
              <a:rPr lang="it-IT" dirty="0" smtClean="0"/>
              <a:t>Deviation smaller than the statistical error are neglected</a:t>
            </a:r>
            <a:br>
              <a:rPr lang="it-IT" dirty="0" smtClean="0"/>
            </a:br>
            <a:r>
              <a:rPr lang="it-IT" dirty="0" smtClean="0"/>
              <a:t>Systematic of different classes are summed in quadrature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 smtClean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Quarkonium orthodoxy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Example: The charged</a:t>
                </a:r>
                <a:r>
                  <a:rPr lang="it-IT" sz="3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smtClean="0">
                <a:solidFill>
                  <a:srgbClr val="FF0000"/>
                </a:solidFill>
              </a:rPr>
              <a:t>charged charmonium-like</a:t>
            </a:r>
            <a:r>
              <a:rPr lang="it-IT" dirty="0" smtClean="0"/>
              <a:t> resonance has been claimed by BESIII in 2013.</a:t>
            </a: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Such a state would require a </a:t>
            </a:r>
            <a:r>
              <a:rPr lang="it-IT" dirty="0" smtClean="0">
                <a:solidFill>
                  <a:srgbClr val="FF0000"/>
                </a:solidFill>
              </a:rPr>
              <a:t>minimal 4q content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/>
              <a:t>and would be manifestly exotic</a:t>
            </a:r>
            <a:endParaRPr lang="it-I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Quarks appear in 3 colors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Antiquarks appear in 3 anticolors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Hadrons must be white: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triplets form a baryon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525" t="-10667" r="-1576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 smtClean="0">
                    <a:solidFill>
                      <a:schemeClr val="bg1"/>
                    </a:solidFill>
                  </a:rPr>
                  <a:t> triplets form an antibaryon</a:t>
                </a:r>
                <a:endParaRPr lang="it-I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34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it-IT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55112E-17 L 0.05087 0.0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3038 0.049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4254 0.07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39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0138 -0.029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4028 0.0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3906 -0.080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8" grpId="1" animBg="1"/>
      <p:bldP spid="19" grpId="0" animBg="1"/>
      <p:bldP spid="20" grpId="0" animBg="1"/>
      <p:bldP spid="21" grpId="0" animBg="1"/>
      <p:bldP spid="23" grpId="0" animBg="1"/>
      <p:bldP spid="26" grpId="0"/>
      <p:bldP spid="27" grpId="0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Finite energy sum rules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Regge exchanges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 smtClean="0">
                <a:solidFill>
                  <a:srgbClr val="CC00FF"/>
                </a:solidFill>
              </a:rPr>
              <a:t>connected</a:t>
            </a:r>
            <a:endParaRPr lang="it-IT" sz="22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Extracting physics information means to hunt for poles in the complex plane </a:t>
            </a:r>
            <a:endParaRPr lang="it-I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Pole position → Mass and width</a:t>
            </a:r>
          </a:p>
          <a:p>
            <a:r>
              <a:rPr lang="it-IT" dirty="0" smtClean="0"/>
              <a:t>Residues </a:t>
            </a:r>
            <a:r>
              <a:rPr lang="it-IT" dirty="0"/>
              <a:t>→ </a:t>
            </a:r>
            <a:r>
              <a:rPr lang="it-IT" dirty="0" smtClean="0"/>
              <a:t>Couplings</a:t>
            </a:r>
            <a:endParaRPr lang="it-IT" dirty="0"/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Large prompt production </a:t>
                </a:r>
                <a:br>
                  <a:rPr lang="it-IT" dirty="0" smtClean="0"/>
                </a:br>
                <a:r>
                  <a:rPr lang="it-IT" dirty="0" smtClean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 smtClean="0">
                    <a:solidFill>
                      <a:srgbClr val="C00000"/>
                    </a:solidFill>
                  </a:rPr>
                  <a:t>CMS, JHEP 1304, 154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</a:t>
                </a:r>
                <a:r>
                  <a:rPr lang="it-IT" dirty="0" smtClean="0"/>
                  <a:t>!)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Seen in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 smtClean="0">
                    <a:latin typeface="Cambria Math" panose="02040503050406030204" pitchFamily="18" charset="0"/>
                  </a:rPr>
                  <a:t>, 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 smtClean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</a:t>
                </a:r>
                <a:r>
                  <a:rPr lang="it-IT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pairs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Large HQSS violation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smtClean="0"/>
                  <a:t>states in BESIII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New BESIII data show a peculiar lineshape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state appear lighter and narrower,</a:t>
                </a:r>
                <a:br>
                  <a:rPr lang="it-IT" dirty="0" smtClean="0"/>
                </a:br>
                <a:r>
                  <a:rPr lang="it-IT" dirty="0" smtClean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smtClean="0"/>
                  <a:t>dominance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 22"/>
          <p:cNvSpPr/>
          <p:nvPr/>
        </p:nvSpPr>
        <p:spPr>
          <a:xfrm>
            <a:off x="457200" y="2095500"/>
            <a:ext cx="7629525" cy="233235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bg1"/>
                </a:solidFill>
              </a:rPr>
              <a:t>Three quarks for Muster Mark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762" y="1266107"/>
            <a:ext cx="619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Gluons appear in 8 color-anticolor combinations</a:t>
            </a:r>
            <a:endParaRPr lang="it-IT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43879" y="3016038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6742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839692" y="3007800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r="-32955" b="-2273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633055" y="4796506"/>
            <a:ext cx="5877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They mediate the interaction between quarks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2.22222E-6 L 0.52049 -0.015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05556E-6 -4.81481E-6 L 0.52049 -0.0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9" grpId="0" animBg="1"/>
      <p:bldP spid="31" grpId="0" animBg="1"/>
      <p:bldP spid="31" grpId="1" animBg="1"/>
      <p:bldP spid="36" grpId="0" animBg="1"/>
      <p:bldP spid="3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 smtClean="0"/>
                  <a:t>,</a:t>
                </a:r>
              </a:p>
              <a:p>
                <a:r>
                  <a:rPr lang="it-IT" dirty="0" smtClean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2 twin resonances!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MC simul.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72451" r="29526" b="-3212"/>
          <a:stretch/>
        </p:blipFill>
        <p:spPr>
          <a:xfrm>
            <a:off x="5093990" y="2922250"/>
            <a:ext cx="3211810" cy="16782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48" y="3013626"/>
            <a:ext cx="2733869" cy="2733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52" y="213526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19" y="4691844"/>
            <a:ext cx="2967800" cy="1973327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41" y="3295323"/>
            <a:ext cx="377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Linear at the classical level </a:t>
            </a:r>
            <a:r>
              <a:rPr lang="it-IT" sz="2400" b="1" dirty="0" smtClean="0"/>
              <a:t>→</a:t>
            </a:r>
            <a:r>
              <a:rPr lang="it-IT" sz="2400" dirty="0" smtClean="0"/>
              <a:t> Maxwell equations</a:t>
            </a:r>
            <a:endParaRPr lang="it-IT" sz="2400" dirty="0"/>
          </a:p>
        </p:txBody>
      </p:sp>
      <p:sp>
        <p:nvSpPr>
          <p:cNvPr id="8" name="Rectangle 7"/>
          <p:cNvSpPr/>
          <p:nvPr/>
        </p:nvSpPr>
        <p:spPr>
          <a:xfrm>
            <a:off x="115367" y="45471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Any electromagnetic process</a:t>
            </a:r>
            <a:br>
              <a:rPr lang="it-IT" sz="2400" dirty="0"/>
            </a:br>
            <a:r>
              <a:rPr lang="it-IT" sz="2400" dirty="0"/>
              <a:t>is described by this equation</a:t>
            </a:r>
            <a:br>
              <a:rPr lang="it-IT" sz="2400" dirty="0"/>
            </a:br>
            <a:r>
              <a:rPr lang="it-IT" sz="2400" dirty="0"/>
              <a:t>(in principle)</a:t>
            </a:r>
          </a:p>
        </p:txBody>
      </p:sp>
    </p:spTree>
    <p:extLst>
      <p:ext uri="{BB962C8B-B14F-4D97-AF65-F5344CB8AC3E}">
        <p14:creationId xmlns:p14="http://schemas.microsoft.com/office/powerpoint/2010/main" val="29198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9895" y="2612649"/>
            <a:ext cx="5579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The electric charge is small, «Taylor» expansion</a:t>
            </a:r>
            <a:endParaRPr lang="it-IT" sz="2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83189" y="4114660"/>
            <a:ext cx="365489" cy="466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92752" y="4112494"/>
            <a:ext cx="189795" cy="329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9"/>
          <a:stretch/>
        </p:blipFill>
        <p:spPr>
          <a:xfrm>
            <a:off x="1072314" y="4441716"/>
            <a:ext cx="4367434" cy="1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106891</TotalTime>
  <Words>4008</Words>
  <Application>Microsoft Office PowerPoint</Application>
  <PresentationFormat>On-screen Show (4:3)</PresentationFormat>
  <Paragraphs>850</Paragraphs>
  <Slides>72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Cambria</vt:lpstr>
      <vt:lpstr>Cambria Math</vt:lpstr>
      <vt:lpstr>Helvetica</vt:lpstr>
      <vt:lpstr>Times New Roman</vt:lpstr>
      <vt:lpstr>NewsPrint</vt:lpstr>
      <vt:lpstr>Challenges in Hadron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Hadron Spectroscopy</dc:title>
  <dc:creator>Pillaus</dc:creator>
  <cp:lastModifiedBy>pillaus</cp:lastModifiedBy>
  <cp:revision>973</cp:revision>
  <dcterms:created xsi:type="dcterms:W3CDTF">2012-05-23T17:12:57Z</dcterms:created>
  <dcterms:modified xsi:type="dcterms:W3CDTF">2019-02-06T04:06:00Z</dcterms:modified>
</cp:coreProperties>
</file>