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5" r:id="rId1"/>
  </p:sldMasterIdLst>
  <p:notesMasterIdLst>
    <p:notesMasterId r:id="rId96"/>
  </p:notesMasterIdLst>
  <p:sldIdLst>
    <p:sldId id="256" r:id="rId2"/>
    <p:sldId id="494" r:id="rId3"/>
    <p:sldId id="559" r:id="rId4"/>
    <p:sldId id="586" r:id="rId5"/>
    <p:sldId id="589" r:id="rId6"/>
    <p:sldId id="588" r:id="rId7"/>
    <p:sldId id="530" r:id="rId8"/>
    <p:sldId id="585" r:id="rId9"/>
    <p:sldId id="573" r:id="rId10"/>
    <p:sldId id="607" r:id="rId11"/>
    <p:sldId id="591" r:id="rId12"/>
    <p:sldId id="592" r:id="rId13"/>
    <p:sldId id="501" r:id="rId14"/>
    <p:sldId id="550" r:id="rId15"/>
    <p:sldId id="502" r:id="rId16"/>
    <p:sldId id="503" r:id="rId17"/>
    <p:sldId id="506" r:id="rId18"/>
    <p:sldId id="532" r:id="rId19"/>
    <p:sldId id="595" r:id="rId20"/>
    <p:sldId id="596" r:id="rId21"/>
    <p:sldId id="597" r:id="rId22"/>
    <p:sldId id="598" r:id="rId23"/>
    <p:sldId id="599" r:id="rId24"/>
    <p:sldId id="600" r:id="rId25"/>
    <p:sldId id="546" r:id="rId26"/>
    <p:sldId id="539" r:id="rId27"/>
    <p:sldId id="548" r:id="rId28"/>
    <p:sldId id="541" r:id="rId29"/>
    <p:sldId id="572" r:id="rId30"/>
    <p:sldId id="561" r:id="rId31"/>
    <p:sldId id="560" r:id="rId32"/>
    <p:sldId id="568" r:id="rId33"/>
    <p:sldId id="569" r:id="rId34"/>
    <p:sldId id="571" r:id="rId35"/>
    <p:sldId id="563" r:id="rId36"/>
    <p:sldId id="578" r:id="rId37"/>
    <p:sldId id="579" r:id="rId38"/>
    <p:sldId id="580" r:id="rId39"/>
    <p:sldId id="551" r:id="rId40"/>
    <p:sldId id="606" r:id="rId41"/>
    <p:sldId id="552" r:id="rId42"/>
    <p:sldId id="277" r:id="rId43"/>
    <p:sldId id="601" r:id="rId44"/>
    <p:sldId id="602" r:id="rId45"/>
    <p:sldId id="603" r:id="rId46"/>
    <p:sldId id="604" r:id="rId47"/>
    <p:sldId id="605" r:id="rId48"/>
    <p:sldId id="526" r:id="rId49"/>
    <p:sldId id="556" r:id="rId50"/>
    <p:sldId id="584" r:id="rId51"/>
    <p:sldId id="544" r:id="rId52"/>
    <p:sldId id="543" r:id="rId53"/>
    <p:sldId id="565" r:id="rId54"/>
    <p:sldId id="542" r:id="rId55"/>
    <p:sldId id="537" r:id="rId56"/>
    <p:sldId id="583" r:id="rId57"/>
    <p:sldId id="538" r:id="rId58"/>
    <p:sldId id="557" r:id="rId59"/>
    <p:sldId id="540" r:id="rId60"/>
    <p:sldId id="549" r:id="rId61"/>
    <p:sldId id="558" r:id="rId62"/>
    <p:sldId id="531" r:id="rId63"/>
    <p:sldId id="474" r:id="rId64"/>
    <p:sldId id="527" r:id="rId65"/>
    <p:sldId id="504" r:id="rId66"/>
    <p:sldId id="528" r:id="rId67"/>
    <p:sldId id="508" r:id="rId68"/>
    <p:sldId id="545" r:id="rId69"/>
    <p:sldId id="547" r:id="rId70"/>
    <p:sldId id="553" r:id="rId71"/>
    <p:sldId id="554" r:id="rId72"/>
    <p:sldId id="566" r:id="rId73"/>
    <p:sldId id="499" r:id="rId74"/>
    <p:sldId id="555" r:id="rId75"/>
    <p:sldId id="489" r:id="rId76"/>
    <p:sldId id="481" r:id="rId77"/>
    <p:sldId id="484" r:id="rId78"/>
    <p:sldId id="522" r:id="rId79"/>
    <p:sldId id="509" r:id="rId80"/>
    <p:sldId id="510" r:id="rId81"/>
    <p:sldId id="511" r:id="rId82"/>
    <p:sldId id="512" r:id="rId83"/>
    <p:sldId id="513" r:id="rId84"/>
    <p:sldId id="514" r:id="rId85"/>
    <p:sldId id="515" r:id="rId86"/>
    <p:sldId id="516" r:id="rId87"/>
    <p:sldId id="517" r:id="rId88"/>
    <p:sldId id="518" r:id="rId89"/>
    <p:sldId id="519" r:id="rId90"/>
    <p:sldId id="520" r:id="rId91"/>
    <p:sldId id="525" r:id="rId92"/>
    <p:sldId id="574" r:id="rId93"/>
    <p:sldId id="575" r:id="rId94"/>
    <p:sldId id="576" r:id="rId9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F4F3F5"/>
    <a:srgbClr val="CC00FF"/>
    <a:srgbClr val="FF7C80"/>
    <a:srgbClr val="0000FF"/>
    <a:srgbClr val="99CCFF"/>
    <a:srgbClr val="FF9900"/>
    <a:srgbClr val="FF00FF"/>
    <a:srgbClr val="33CC33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Stile chiaro 2 - Color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7" autoAdjust="0"/>
    <p:restoredTop sz="86545" autoAdjust="0"/>
  </p:normalViewPr>
  <p:slideViewPr>
    <p:cSldViewPr snapToGrid="0">
      <p:cViewPr varScale="1">
        <p:scale>
          <a:sx n="103" d="100"/>
          <a:sy n="103" d="100"/>
        </p:scale>
        <p:origin x="1638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78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27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49CF29-CF73-4F2E-A172-B299FB3DCC6A}" type="datetimeFigureOut">
              <a:rPr lang="it-IT" smtClean="0"/>
              <a:t>20/02/2019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E17905-6154-47DE-9E51-7B1BC081B3A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3518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70936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43034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79675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08104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28892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75823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23487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78700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60490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51019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370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60057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77180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17654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1332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88660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60019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21421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90543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019051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0406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Y(4260), M=4263 +- 5, Gamma = 95+-14</a:t>
            </a:r>
          </a:p>
          <a:p>
            <a:r>
              <a:rPr lang="it-IT" dirty="0" smtClean="0"/>
              <a:t>D_1(2420)^0,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D_1(2420)^+-,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Close propone che la Y è D_1 D^* col pione scambiato in onda S,</a:t>
            </a:r>
          </a:p>
          <a:p>
            <a:r>
              <a:rPr lang="it-IT" dirty="0" smtClean="0"/>
              <a:t>La Y però non va in Ds come se fosse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tetraquark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6471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308343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Y(4260), M=4263 +- 5, Gamma = 95+-14</a:t>
            </a:r>
          </a:p>
          <a:p>
            <a:r>
              <a:rPr lang="it-IT" dirty="0" smtClean="0"/>
              <a:t>D_1(2420)^0,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D_1(2420)^+-,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Close propone che la Y è D_1 D^* col pione scambiato in onda S,</a:t>
            </a:r>
          </a:p>
          <a:p>
            <a:r>
              <a:rPr lang="it-IT" dirty="0" smtClean="0"/>
              <a:t>La Y però non va in Ds come se fosse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tetraquark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71642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Y(4260), M=4263 +- 5, Gamma = 95+-14</a:t>
            </a:r>
          </a:p>
          <a:p>
            <a:r>
              <a:rPr lang="it-IT" dirty="0" smtClean="0"/>
              <a:t>D_1(2420)^0,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D_1(2420)^+-,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Close propone che la Y è D_1 D^* col pione scambiato in onda S,</a:t>
            </a:r>
          </a:p>
          <a:p>
            <a:r>
              <a:rPr lang="it-IT" dirty="0" smtClean="0"/>
              <a:t>La Y però non va in Ds come se fosse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tetraquark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336089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Y(4260), M=4263 +- 5, Gamma = 95+-14</a:t>
            </a:r>
          </a:p>
          <a:p>
            <a:r>
              <a:rPr lang="it-IT" dirty="0" smtClean="0"/>
              <a:t>D_1(2420)^0,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D_1(2420)^+-,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Close propone che la Y è D_1 D^* col pione scambiato in onda S,</a:t>
            </a:r>
          </a:p>
          <a:p>
            <a:r>
              <a:rPr lang="it-IT" dirty="0" smtClean="0"/>
              <a:t>La Y però non va in Ds come se fosse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tetraquark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30883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Y(4260), M=4263 +- 5, Gamma = 95+-14</a:t>
            </a:r>
          </a:p>
          <a:p>
            <a:r>
              <a:rPr lang="it-IT" dirty="0" smtClean="0"/>
              <a:t>D_1(2420)^0,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D_1(2420)^+-,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Close propone che la Y è D_1 D^* col pione scambiato in onda S,</a:t>
            </a:r>
          </a:p>
          <a:p>
            <a:r>
              <a:rPr lang="it-IT" dirty="0" smtClean="0"/>
              <a:t>La Y però non va in Ds come se fosse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tetraquark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040828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Y(4260), M=4263 +- 5, Gamma = 95+-14</a:t>
            </a:r>
          </a:p>
          <a:p>
            <a:r>
              <a:rPr lang="it-IT" dirty="0" smtClean="0"/>
              <a:t>D_1(2420)^0,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D_1(2420)^+-,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Close propone che la Y è D_1 D^* col pione scambiato in onda S,</a:t>
            </a:r>
          </a:p>
          <a:p>
            <a:r>
              <a:rPr lang="it-IT" dirty="0" smtClean="0"/>
              <a:t>La Y però non va in Ds come se fosse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tetraquark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908392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Y(4260), M=4263 +- 5, Gamma = 95+-14</a:t>
            </a:r>
          </a:p>
          <a:p>
            <a:r>
              <a:rPr lang="it-IT" dirty="0" smtClean="0"/>
              <a:t>D_1(2420)^0,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D_1(2420)^+-,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Close propone che la Y è D_1 D^* col pione scambiato in onda S,</a:t>
            </a:r>
          </a:p>
          <a:p>
            <a:r>
              <a:rPr lang="it-IT" dirty="0" smtClean="0"/>
              <a:t>La Y però non va in Ds come se fosse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tetraquark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811680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109890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631864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001094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83758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806943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502297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920192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517690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757567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700125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474936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277926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703089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19193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39586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035412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871018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175938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069145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119369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115407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988541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493732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476531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70393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42083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112722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737682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263945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294577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940340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675302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677843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00217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645195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954225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36602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990151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884133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353650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7536013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91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48283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Y(4260), M=4263 +- 5, Gamma = 95+-14</a:t>
            </a:r>
          </a:p>
          <a:p>
            <a:r>
              <a:rPr lang="it-IT" dirty="0" smtClean="0"/>
              <a:t>D_1(2420)^0,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D_1(2420)^+-,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Close propone che la Y è D_1 D^* col pione scambiato in onda S,</a:t>
            </a:r>
          </a:p>
          <a:p>
            <a:r>
              <a:rPr lang="it-IT" dirty="0" smtClean="0"/>
              <a:t>La Y però non va in Ds come se fosse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tetraquark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92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471530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Y(4260), M=4263 +- 5, Gamma = 95+-14</a:t>
            </a:r>
          </a:p>
          <a:p>
            <a:r>
              <a:rPr lang="it-IT" dirty="0" smtClean="0"/>
              <a:t>D_1(2420)^0,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D_1(2420)^+-,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Close propone che la Y è D_1 D^* col pione scambiato in onda S,</a:t>
            </a:r>
          </a:p>
          <a:p>
            <a:r>
              <a:rPr lang="it-IT" dirty="0" smtClean="0"/>
              <a:t>La Y però non va in Ds come se fosse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tetraquark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93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0358043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Y(4260), M=4263 +- 5, Gamma = 95+-14</a:t>
            </a:r>
          </a:p>
          <a:p>
            <a:r>
              <a:rPr lang="it-IT" dirty="0" smtClean="0"/>
              <a:t>D_1(2420)^0,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D_1(2420)^+-,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Close propone che la Y è D_1 D^* col pione scambiato in onda S,</a:t>
            </a:r>
          </a:p>
          <a:p>
            <a:r>
              <a:rPr lang="it-IT" dirty="0" smtClean="0"/>
              <a:t>La Y però non va in Ds come se fosse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tetraquark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94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32740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27887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6143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7539E-B497-449E-8E1C-3E8182D13341}" type="datetimeFigureOut">
              <a:rPr lang="it-IT" smtClean="0"/>
              <a:pPr/>
              <a:t>20/02/2019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7539E-B497-449E-8E1C-3E8182D13341}" type="datetimeFigureOut">
              <a:rPr lang="it-IT" smtClean="0"/>
              <a:pPr/>
              <a:t>20/02/2019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7539E-B497-449E-8E1C-3E8182D13341}" type="datetimeFigureOut">
              <a:rPr lang="it-IT" smtClean="0"/>
              <a:pPr/>
              <a:t>20/02/2019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7539E-B497-449E-8E1C-3E8182D13341}" type="datetimeFigureOut">
              <a:rPr lang="it-IT" smtClean="0"/>
              <a:pPr/>
              <a:t>20/02/2019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7539E-B497-449E-8E1C-3E8182D13341}" type="datetimeFigureOut">
              <a:rPr lang="it-IT" smtClean="0"/>
              <a:pPr/>
              <a:t>20/02/2019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7539E-B497-449E-8E1C-3E8182D13341}" type="datetimeFigureOut">
              <a:rPr lang="it-IT" smtClean="0"/>
              <a:pPr/>
              <a:t>20/02/2019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7539E-B497-449E-8E1C-3E8182D13341}" type="datetimeFigureOut">
              <a:rPr lang="it-IT" smtClean="0"/>
              <a:pPr/>
              <a:t>20/02/2019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7539E-B497-449E-8E1C-3E8182D13341}" type="datetimeFigureOut">
              <a:rPr lang="it-IT" smtClean="0"/>
              <a:pPr/>
              <a:t>20/02/2019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7539E-B497-449E-8E1C-3E8182D13341}" type="datetimeFigureOut">
              <a:rPr lang="it-IT" smtClean="0"/>
              <a:pPr/>
              <a:t>20/02/2019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7539E-B497-449E-8E1C-3E8182D13341}" type="datetimeFigureOut">
              <a:rPr lang="it-IT" smtClean="0"/>
              <a:pPr/>
              <a:t>20/02/2019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dirty="0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7539E-B497-449E-8E1C-3E8182D13341}" type="datetimeFigureOut">
              <a:rPr lang="it-IT" smtClean="0"/>
              <a:pPr/>
              <a:t>20/02/2019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9827539E-B497-449E-8E1C-3E8182D13341}" type="datetimeFigureOut">
              <a:rPr lang="it-IT" smtClean="0"/>
              <a:pPr/>
              <a:t>20/02/2019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7.png"/><Relationship Id="rId5" Type="http://schemas.openxmlformats.org/officeDocument/2006/relationships/image" Target="../media/image30.jpeg"/><Relationship Id="rId10" Type="http://schemas.openxmlformats.org/officeDocument/2006/relationships/image" Target="../media/image36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0.png"/><Relationship Id="rId3" Type="http://schemas.openxmlformats.org/officeDocument/2006/relationships/image" Target="../media/image360.png"/><Relationship Id="rId7" Type="http://schemas.openxmlformats.org/officeDocument/2006/relationships/image" Target="../media/image26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1.png"/><Relationship Id="rId5" Type="http://schemas.openxmlformats.org/officeDocument/2006/relationships/image" Target="../media/image44.png"/><Relationship Id="rId10" Type="http://schemas.openxmlformats.org/officeDocument/2006/relationships/image" Target="../media/image290.png"/><Relationship Id="rId4" Type="http://schemas.openxmlformats.org/officeDocument/2006/relationships/image" Target="../media/image43.png"/><Relationship Id="rId9" Type="http://schemas.openxmlformats.org/officeDocument/2006/relationships/image" Target="../media/image28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0.png"/><Relationship Id="rId3" Type="http://schemas.openxmlformats.org/officeDocument/2006/relationships/image" Target="../media/image44.png"/><Relationship Id="rId7" Type="http://schemas.openxmlformats.org/officeDocument/2006/relationships/image" Target="../media/image39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0.png"/><Relationship Id="rId5" Type="http://schemas.openxmlformats.org/officeDocument/2006/relationships/image" Target="../media/image251.png"/><Relationship Id="rId9" Type="http://schemas.openxmlformats.org/officeDocument/2006/relationships/image" Target="../media/image36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260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2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390.png"/><Relationship Id="rId5" Type="http://schemas.openxmlformats.org/officeDocument/2006/relationships/image" Target="../media/image46.png"/><Relationship Id="rId10" Type="http://schemas.openxmlformats.org/officeDocument/2006/relationships/image" Target="../media/image330.png"/><Relationship Id="rId9" Type="http://schemas.openxmlformats.org/officeDocument/2006/relationships/image" Target="../media/image321.png"/><Relationship Id="rId14" Type="http://schemas.openxmlformats.org/officeDocument/2006/relationships/image" Target="../media/image36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260.png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12" Type="http://schemas.openxmlformats.org/officeDocument/2006/relationships/image" Target="../media/image2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321.png"/><Relationship Id="rId5" Type="http://schemas.openxmlformats.org/officeDocument/2006/relationships/image" Target="../media/image52.png"/><Relationship Id="rId10" Type="http://schemas.openxmlformats.org/officeDocument/2006/relationships/image" Target="../media/image390.png"/><Relationship Id="rId9" Type="http://schemas.openxmlformats.org/officeDocument/2006/relationships/image" Target="../media/image49.png"/><Relationship Id="rId14" Type="http://schemas.openxmlformats.org/officeDocument/2006/relationships/image" Target="../media/image3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0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1.png"/><Relationship Id="rId5" Type="http://schemas.openxmlformats.org/officeDocument/2006/relationships/image" Target="../media/image420.png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.jpeg"/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3" Type="http://schemas.openxmlformats.org/officeDocument/2006/relationships/image" Target="../media/image1510.png"/><Relationship Id="rId7" Type="http://schemas.openxmlformats.org/officeDocument/2006/relationships/image" Target="../media/image19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jpeg"/><Relationship Id="rId4" Type="http://schemas.openxmlformats.org/officeDocument/2006/relationships/image" Target="../media/image9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0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0.png"/><Relationship Id="rId4" Type="http://schemas.openxmlformats.org/officeDocument/2006/relationships/image" Target="../media/image10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openxmlformats.org/officeDocument/2006/relationships/image" Target="../media/image1070.png"/><Relationship Id="rId4" Type="http://schemas.openxmlformats.org/officeDocument/2006/relationships/image" Target="../media/image9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13" Type="http://schemas.openxmlformats.org/officeDocument/2006/relationships/image" Target="../media/image128.png"/><Relationship Id="rId3" Type="http://schemas.openxmlformats.org/officeDocument/2006/relationships/image" Target="../media/image118.png"/><Relationship Id="rId7" Type="http://schemas.openxmlformats.org/officeDocument/2006/relationships/image" Target="../media/image122.png"/><Relationship Id="rId12" Type="http://schemas.openxmlformats.org/officeDocument/2006/relationships/image" Target="../media/image117.png"/><Relationship Id="rId17" Type="http://schemas.openxmlformats.org/officeDocument/2006/relationships/image" Target="../media/image132.png"/><Relationship Id="rId2" Type="http://schemas.openxmlformats.org/officeDocument/2006/relationships/notesSlide" Target="../notesSlides/notesSlide38.xml"/><Relationship Id="rId16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11" Type="http://schemas.openxmlformats.org/officeDocument/2006/relationships/image" Target="../media/image116.png"/><Relationship Id="rId5" Type="http://schemas.openxmlformats.org/officeDocument/2006/relationships/image" Target="../media/image120.png"/><Relationship Id="rId15" Type="http://schemas.openxmlformats.org/officeDocument/2006/relationships/image" Target="../media/image130.png"/><Relationship Id="rId10" Type="http://schemas.openxmlformats.org/officeDocument/2006/relationships/image" Target="../media/image125.png"/><Relationship Id="rId4" Type="http://schemas.openxmlformats.org/officeDocument/2006/relationships/image" Target="../media/image119.png"/><Relationship Id="rId9" Type="http://schemas.openxmlformats.org/officeDocument/2006/relationships/image" Target="../media/image124.png"/><Relationship Id="rId14" Type="http://schemas.openxmlformats.org/officeDocument/2006/relationships/image" Target="../media/image12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7" Type="http://schemas.openxmlformats.org/officeDocument/2006/relationships/image" Target="../media/image13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2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7" Type="http://schemas.openxmlformats.org/officeDocument/2006/relationships/image" Target="../media/image14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7" Type="http://schemas.openxmlformats.org/officeDocument/2006/relationships/image" Target="../media/image14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7" Type="http://schemas.openxmlformats.org/officeDocument/2006/relationships/image" Target="../media/image15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4.png"/><Relationship Id="rId4" Type="http://schemas.openxmlformats.org/officeDocument/2006/relationships/image" Target="../media/image153.gi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7.png"/><Relationship Id="rId4" Type="http://schemas.openxmlformats.org/officeDocument/2006/relationships/image" Target="../media/image15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16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2.png"/><Relationship Id="rId5" Type="http://schemas.openxmlformats.org/officeDocument/2006/relationships/image" Target="../media/image162.png"/><Relationship Id="rId4" Type="http://schemas.openxmlformats.org/officeDocument/2006/relationships/image" Target="../media/image16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image" Target="../media/image16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8.png"/><Relationship Id="rId4" Type="http://schemas.openxmlformats.org/officeDocument/2006/relationships/image" Target="../media/image16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0.png"/><Relationship Id="rId5" Type="http://schemas.openxmlformats.org/officeDocument/2006/relationships/image" Target="../media/image169.png"/><Relationship Id="rId4" Type="http://schemas.openxmlformats.org/officeDocument/2006/relationships/image" Target="../media/image74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3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png"/><Relationship Id="rId7" Type="http://schemas.openxmlformats.org/officeDocument/2006/relationships/image" Target="../media/image17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270.png"/><Relationship Id="rId4" Type="http://schemas.openxmlformats.org/officeDocument/2006/relationships/image" Target="../media/image35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0.png"/><Relationship Id="rId5" Type="http://schemas.openxmlformats.org/officeDocument/2006/relationships/image" Target="../media/image540.png"/><Relationship Id="rId4" Type="http://schemas.openxmlformats.org/officeDocument/2006/relationships/image" Target="../media/image5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270.png"/><Relationship Id="rId4" Type="http://schemas.openxmlformats.org/officeDocument/2006/relationships/image" Target="../media/image351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3" Type="http://schemas.openxmlformats.org/officeDocument/2006/relationships/image" Target="../media/image600.png"/><Relationship Id="rId7" Type="http://schemas.openxmlformats.org/officeDocument/2006/relationships/image" Target="../media/image179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8.png"/><Relationship Id="rId11" Type="http://schemas.openxmlformats.org/officeDocument/2006/relationships/image" Target="../media/image680.png"/><Relationship Id="rId5" Type="http://schemas.openxmlformats.org/officeDocument/2006/relationships/image" Target="../media/image177.png"/><Relationship Id="rId10" Type="http://schemas.openxmlformats.org/officeDocument/2006/relationships/image" Target="../media/image670.png"/><Relationship Id="rId4" Type="http://schemas.openxmlformats.org/officeDocument/2006/relationships/image" Target="../media/image610.png"/><Relationship Id="rId9" Type="http://schemas.openxmlformats.org/officeDocument/2006/relationships/image" Target="../media/image66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80.png"/><Relationship Id="rId7" Type="http://schemas.openxmlformats.org/officeDocument/2006/relationships/image" Target="../media/image1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0.png"/><Relationship Id="rId4" Type="http://schemas.openxmlformats.org/officeDocument/2006/relationships/image" Target="../media/image18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0.png"/><Relationship Id="rId4" Type="http://schemas.openxmlformats.org/officeDocument/2006/relationships/image" Target="../media/image187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0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0.png"/><Relationship Id="rId4" Type="http://schemas.openxmlformats.org/officeDocument/2006/relationships/image" Target="../media/image188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png"/><Relationship Id="rId3" Type="http://schemas.openxmlformats.org/officeDocument/2006/relationships/image" Target="../media/image189.png"/><Relationship Id="rId7" Type="http://schemas.openxmlformats.org/officeDocument/2006/relationships/image" Target="../media/image230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1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5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0.png"/><Relationship Id="rId4" Type="http://schemas.openxmlformats.org/officeDocument/2006/relationships/image" Target="../media/image192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png"/><Relationship Id="rId3" Type="http://schemas.openxmlformats.org/officeDocument/2006/relationships/image" Target="../media/image331.png"/><Relationship Id="rId7" Type="http://schemas.openxmlformats.org/officeDocument/2006/relationships/image" Target="../media/image193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0.png"/><Relationship Id="rId5" Type="http://schemas.openxmlformats.org/officeDocument/2006/relationships/image" Target="../media/image350.png"/><Relationship Id="rId4" Type="http://schemas.openxmlformats.org/officeDocument/2006/relationships/image" Target="../media/image340.png"/><Relationship Id="rId9" Type="http://schemas.openxmlformats.org/officeDocument/2006/relationships/image" Target="../media/image195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1.png"/><Relationship Id="rId5" Type="http://schemas.openxmlformats.org/officeDocument/2006/relationships/image" Target="../media/image430.png"/><Relationship Id="rId4" Type="http://schemas.openxmlformats.org/officeDocument/2006/relationships/image" Target="../media/image42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1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7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7" Type="http://schemas.openxmlformats.org/officeDocument/2006/relationships/image" Target="../media/image250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2.png"/><Relationship Id="rId5" Type="http://schemas.openxmlformats.org/officeDocument/2006/relationships/image" Target="../media/image201.png"/><Relationship Id="rId4" Type="http://schemas.openxmlformats.org/officeDocument/2006/relationships/image" Target="../media/image199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0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1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2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0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0.png"/><Relationship Id="rId4" Type="http://schemas.openxmlformats.org/officeDocument/2006/relationships/image" Target="../media/image219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0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0.png"/><Relationship Id="rId4" Type="http://schemas.openxmlformats.org/officeDocument/2006/relationships/image" Target="../media/image219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7" Type="http://schemas.openxmlformats.org/officeDocument/2006/relationships/image" Target="../media/image221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0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3494526" y="3198327"/>
            <a:ext cx="6400800" cy="665175"/>
          </a:xfrm>
        </p:spPr>
        <p:txBody>
          <a:bodyPr>
            <a:noAutofit/>
          </a:bodyPr>
          <a:lstStyle/>
          <a:p>
            <a:pPr marL="514350" indent="-514350" algn="ctr"/>
            <a:r>
              <a:rPr lang="it-IT" sz="3000" dirty="0" smtClean="0">
                <a:solidFill>
                  <a:schemeClr val="tx1"/>
                </a:solidFill>
              </a:rPr>
              <a:t>Alessandro Pilloni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3359444" y="3804155"/>
            <a:ext cx="6670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ECT*, February </a:t>
            </a:r>
            <a:r>
              <a:rPr lang="it-IT" smtClean="0"/>
              <a:t>20</a:t>
            </a:r>
            <a:r>
              <a:rPr lang="it-IT" baseline="30000" smtClean="0"/>
              <a:t>th</a:t>
            </a:r>
            <a:r>
              <a:rPr lang="it-IT" smtClean="0"/>
              <a:t> </a:t>
            </a:r>
            <a:r>
              <a:rPr lang="it-IT" smtClean="0"/>
              <a:t>2019</a:t>
            </a:r>
            <a:endParaRPr lang="it-IT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46" y="4949590"/>
            <a:ext cx="3523626" cy="11011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49724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4796098"/>
            <a:ext cx="4649724" cy="7848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45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THE POLE HUNTER</a:t>
            </a:r>
            <a:endParaRPr lang="it-IT" sz="45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4" t="2483" r="10000" b="22191"/>
          <a:stretch/>
        </p:blipFill>
        <p:spPr>
          <a:xfrm>
            <a:off x="5094516" y="4384876"/>
            <a:ext cx="3442995" cy="22305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Learning about confinement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2" b="20816"/>
          <a:stretch/>
        </p:blipFill>
        <p:spPr>
          <a:xfrm>
            <a:off x="99213" y="3894586"/>
            <a:ext cx="3293706" cy="25162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213" y="6041520"/>
            <a:ext cx="1548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D. Leinweber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73830" y="1639600"/>
            <a:ext cx="405995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dirty="0" smtClean="0"/>
              <a:t>If quarks were infinitely heavy,</a:t>
            </a:r>
            <a:br>
              <a:rPr lang="it-IT" sz="2200" dirty="0" smtClean="0"/>
            </a:br>
            <a:r>
              <a:rPr lang="it-IT" sz="2200" dirty="0" smtClean="0"/>
              <a:t>gluonic field is confined in a </a:t>
            </a:r>
            <a:r>
              <a:rPr lang="it-IT" sz="2200" dirty="0" smtClean="0">
                <a:solidFill>
                  <a:srgbClr val="FF0000"/>
                </a:solidFill>
              </a:rPr>
              <a:t>string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99214" y="1111848"/>
            <a:ext cx="3330125" cy="2653689"/>
            <a:chOff x="99214" y="1111848"/>
            <a:chExt cx="3330125" cy="265368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14" y="1111848"/>
              <a:ext cx="3293706" cy="2653689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6" name="TextBox 5"/>
            <p:cNvSpPr txBox="1"/>
            <p:nvPr/>
          </p:nvSpPr>
          <p:spPr>
            <a:xfrm>
              <a:off x="707465" y="3035726"/>
              <a:ext cx="7825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solidFill>
                    <a:srgbClr val="C00000"/>
                  </a:solidFill>
                </a:rPr>
                <a:t>G. Bali</a:t>
              </a:r>
              <a:endParaRPr lang="it-IT" dirty="0">
                <a:solidFill>
                  <a:srgbClr val="C0000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 rot="19909013">
              <a:off x="1207064" y="1792977"/>
              <a:ext cx="2222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solidFill>
                    <a:srgbClr val="0000FF"/>
                  </a:solidFill>
                </a:rPr>
                <a:t>Linear rising potential</a:t>
              </a:r>
              <a:endParaRPr lang="it-IT" dirty="0">
                <a:solidFill>
                  <a:srgbClr val="0000FF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3620278" y="2850461"/>
                <a:ext cx="5523722" cy="24645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2200" dirty="0" smtClean="0"/>
                  <a:t>What is a</a:t>
                </a:r>
                <a:r>
                  <a:rPr lang="it-IT" sz="2200" dirty="0" smtClean="0">
                    <a:solidFill>
                      <a:srgbClr val="FF0000"/>
                    </a:solidFill>
                  </a:rPr>
                  <a:t> constituent gluon</a:t>
                </a:r>
                <a:r>
                  <a:rPr lang="it-IT" sz="2200" dirty="0" smtClean="0"/>
                  <a:t>?</a:t>
                </a:r>
              </a:p>
              <a:p>
                <a:endParaRPr lang="it-IT" sz="2200" dirty="0" smtClean="0">
                  <a:solidFill>
                    <a:srgbClr val="FF0000"/>
                  </a:solidFill>
                </a:endParaRPr>
              </a:p>
              <a:p>
                <a:pPr marL="342900" indent="-34290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sz="2200" dirty="0" smtClean="0"/>
                  <a:t>vibration </a:t>
                </a:r>
                <a:r>
                  <a:rPr lang="it-IT" sz="2200" dirty="0"/>
                  <a:t>of the string</a:t>
                </a:r>
                <a:r>
                  <a:rPr lang="it-IT" sz="2200" dirty="0" smtClean="0"/>
                  <a:t>?</a:t>
                </a:r>
                <a:br>
                  <a:rPr lang="it-IT" sz="2200" dirty="0" smtClean="0"/>
                </a:br>
                <a:r>
                  <a:rPr lang="it-IT" sz="2200" b="1" dirty="0" smtClean="0"/>
                  <a:t>→ </a:t>
                </a:r>
                <a:r>
                  <a:rPr lang="it-IT" sz="2200" dirty="0" smtClean="0"/>
                  <a:t>degenerate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𝑃𝐶</m:t>
                        </m:r>
                      </m:sup>
                    </m:sSup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0,</m:t>
                            </m:r>
                            <m:r>
                              <a:rPr lang="it-IT" sz="22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,2</m:t>
                            </m:r>
                          </m:e>
                        </m:d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−+</m:t>
                        </m:r>
                      </m:sup>
                    </m:sSup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it-IT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2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2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,1,</m:t>
                            </m:r>
                            <m:r>
                              <a:rPr lang="it-IT" sz="22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e>
                        </m:d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+−</m:t>
                        </m:r>
                      </m:sup>
                    </m:sSup>
                  </m:oMath>
                </a14:m>
                <a:r>
                  <a:rPr lang="it-IT" sz="2200" dirty="0" smtClean="0"/>
                  <a:t> </a:t>
                </a:r>
              </a:p>
              <a:p>
                <a:pPr marL="342900" indent="-34290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endParaRPr lang="it-IT" sz="2200" dirty="0"/>
              </a:p>
              <a:p>
                <a:pPr marL="342900" indent="-34290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sz="2200" dirty="0"/>
                  <a:t>excitation of a quasiparticle?</a:t>
                </a:r>
                <a:br>
                  <a:rPr lang="it-IT" sz="2200" dirty="0"/>
                </a:br>
                <a:r>
                  <a:rPr lang="it-IT" sz="2200" b="1" dirty="0"/>
                  <a:t>→ </a:t>
                </a:r>
                <a:r>
                  <a:rPr lang="it-IT" sz="2200" dirty="0"/>
                  <a:t>degenerate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𝑃𝐶</m:t>
                        </m:r>
                      </m:sup>
                    </m:sSup>
                    <m:r>
                      <a:rPr lang="it-IT" sz="22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2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0,</m:t>
                            </m:r>
                            <m:r>
                              <a:rPr lang="it-IT" sz="2200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,2</m:t>
                            </m:r>
                          </m:e>
                        </m:d>
                      </m:e>
                      <m:sup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−+</m:t>
                        </m:r>
                      </m:sup>
                    </m:sSup>
                    <m:r>
                      <a:rPr lang="it-IT" sz="2200" i="1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it-IT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−−</m:t>
                        </m:r>
                      </m:sup>
                    </m:sSup>
                  </m:oMath>
                </a14:m>
                <a:endParaRPr lang="it-IT" sz="2200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0278" y="2850461"/>
                <a:ext cx="5523722" cy="2464521"/>
              </a:xfrm>
              <a:prstGeom prst="rect">
                <a:avLst/>
              </a:prstGeom>
              <a:blipFill rotWithShape="0">
                <a:blip r:embed="rId5"/>
                <a:stretch>
                  <a:fillRect l="-1876" t="-1733" b="-420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201" y="2307072"/>
            <a:ext cx="906244" cy="10867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3620278" y="3898055"/>
                <a:ext cx="5523722" cy="21248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sz="2200" dirty="0" smtClean="0">
                    <a:solidFill>
                      <a:srgbClr val="FF0000"/>
                    </a:solidFill>
                  </a:rPr>
                  <a:t>excitation </a:t>
                </a:r>
                <a:r>
                  <a:rPr lang="it-IT" sz="2200" dirty="0">
                    <a:solidFill>
                      <a:srgbClr val="FF0000"/>
                    </a:solidFill>
                  </a:rPr>
                  <a:t>of a </a:t>
                </a:r>
                <a:r>
                  <a:rPr lang="it-IT" sz="2200" dirty="0" smtClean="0">
                    <a:solidFill>
                      <a:srgbClr val="FF0000"/>
                    </a:solidFill>
                  </a:rPr>
                  <a:t>quasiparticle!</a:t>
                </a:r>
                <a:r>
                  <a:rPr lang="it-IT" sz="2200" dirty="0" smtClean="0"/>
                  <a:t/>
                </a:r>
                <a:br>
                  <a:rPr lang="it-IT" sz="2200" dirty="0" smtClean="0"/>
                </a:br>
                <a:r>
                  <a:rPr lang="it-IT" sz="2200" b="1" dirty="0" smtClean="0"/>
                  <a:t>→ </a:t>
                </a:r>
                <a:r>
                  <a:rPr lang="it-IT" sz="2200" dirty="0" smtClean="0"/>
                  <a:t>degenerate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𝑃𝐶</m:t>
                        </m:r>
                      </m:sup>
                    </m:sSup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0,</m:t>
                            </m:r>
                            <m:r>
                              <a:rPr lang="it-IT" sz="22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,2</m:t>
                            </m:r>
                          </m:e>
                        </m:d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−+</m:t>
                        </m:r>
                      </m:sup>
                    </m:sSup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it-IT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−−</m:t>
                        </m:r>
                      </m:sup>
                    </m:sSup>
                  </m:oMath>
                </a14:m>
                <a:r>
                  <a:rPr lang="it-IT" sz="2200" dirty="0" smtClean="0"/>
                  <a:t/>
                </a:r>
                <a:br>
                  <a:rPr lang="it-IT" sz="2200" dirty="0" smtClean="0"/>
                </a:br>
                <a:r>
                  <a:rPr lang="it-IT" sz="2200" dirty="0" smtClean="0"/>
                  <a:t>says Lattice QCD...  </a:t>
                </a:r>
              </a:p>
              <a:p>
                <a:pPr marL="342900" indent="-34290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endParaRPr lang="it-IT" sz="2200" dirty="0"/>
              </a:p>
              <a:p>
                <a:pPr algn="ctr">
                  <a:buClr>
                    <a:srgbClr val="C00000"/>
                  </a:buClr>
                  <a:buSzPct val="120000"/>
                </a:pPr>
                <a:r>
                  <a:rPr lang="it-IT" sz="2200" dirty="0" smtClean="0">
                    <a:solidFill>
                      <a:srgbClr val="FF0000"/>
                    </a:solidFill>
                  </a:rPr>
                  <a:t>What about real data?</a:t>
                </a:r>
              </a:p>
              <a:p>
                <a:pPr>
                  <a:buClr>
                    <a:srgbClr val="C00000"/>
                  </a:buClr>
                  <a:buSzPct val="120000"/>
                </a:pPr>
                <a:endParaRPr lang="it-IT" sz="2200" dirty="0" smtClean="0"/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0278" y="3898055"/>
                <a:ext cx="5523722" cy="2124812"/>
              </a:xfrm>
              <a:prstGeom prst="rect">
                <a:avLst/>
              </a:prstGeom>
              <a:blipFill rotWithShape="0">
                <a:blip r:embed="rId7"/>
                <a:stretch>
                  <a:fillRect l="-1876" t="-429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13" y="1136212"/>
            <a:ext cx="3215486" cy="262932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TextBox 18"/>
          <p:cNvSpPr txBox="1"/>
          <p:nvPr/>
        </p:nvSpPr>
        <p:spPr>
          <a:xfrm>
            <a:off x="1717410" y="3086884"/>
            <a:ext cx="1575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C00000"/>
                </a:solidFill>
              </a:rPr>
              <a:t>C. Morningstar</a:t>
            </a:r>
            <a:endParaRPr lang="it-IT" dirty="0">
              <a:solidFill>
                <a:srgbClr val="C000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13" y="3888527"/>
            <a:ext cx="3284613" cy="252232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860347" y="3898055"/>
            <a:ext cx="972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C00000"/>
                </a:solidFill>
              </a:rPr>
              <a:t>J. Dudek</a:t>
            </a:r>
            <a:endParaRPr lang="it-IT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183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8" grpId="0"/>
      <p:bldP spid="19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Hybrid hunting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218" y="511049"/>
            <a:ext cx="3645840" cy="25441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218" y="2939918"/>
            <a:ext cx="3645840" cy="25441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739328" y="5691518"/>
            <a:ext cx="25664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Small signal in data</a:t>
            </a:r>
            <a:endParaRPr lang="it-IT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278" y="854792"/>
            <a:ext cx="494522" cy="494522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1104567" y="1934217"/>
            <a:ext cx="2052746" cy="2011402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it-IT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Oval 11"/>
              <p:cNvSpPr/>
              <p:nvPr/>
            </p:nvSpPr>
            <p:spPr>
              <a:xfrm>
                <a:off x="1774822" y="3105004"/>
                <a:ext cx="712237" cy="712237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2" name="Oval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4822" y="3105004"/>
                <a:ext cx="712237" cy="712237"/>
              </a:xfrm>
              <a:prstGeom prst="ellipse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solidFill>
                  <a:srgbClr val="92D05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/>
          <p:cNvGrpSpPr/>
          <p:nvPr/>
        </p:nvGrpSpPr>
        <p:grpSpPr>
          <a:xfrm rot="2133737" flipH="1">
            <a:off x="1923223" y="2418525"/>
            <a:ext cx="1080689" cy="419130"/>
            <a:chOff x="2856975" y="2759743"/>
            <a:chExt cx="2607154" cy="1011146"/>
          </a:xfrm>
        </p:grpSpPr>
        <p:sp>
          <p:nvSpPr>
            <p:cNvPr id="14" name="Freeform 13"/>
            <p:cNvSpPr/>
            <p:nvPr/>
          </p:nvSpPr>
          <p:spPr>
            <a:xfrm>
              <a:off x="3565350" y="3058520"/>
              <a:ext cx="1042996" cy="474428"/>
            </a:xfrm>
            <a:custGeom>
              <a:avLst/>
              <a:gdLst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55495 h 755495"/>
                <a:gd name="connsiteX1" fmla="*/ 205274 w 1371600"/>
                <a:gd name="connsiteY1" fmla="*/ 65030 h 755495"/>
                <a:gd name="connsiteX2" fmla="*/ 438539 w 1371600"/>
                <a:gd name="connsiteY2" fmla="*/ 690181 h 755495"/>
                <a:gd name="connsiteX3" fmla="*/ 223935 w 1371600"/>
                <a:gd name="connsiteY3" fmla="*/ 671520 h 755495"/>
                <a:gd name="connsiteX4" fmla="*/ 531845 w 1371600"/>
                <a:gd name="connsiteY4" fmla="*/ 37038 h 755495"/>
                <a:gd name="connsiteX5" fmla="*/ 765110 w 1371600"/>
                <a:gd name="connsiteY5" fmla="*/ 662189 h 755495"/>
                <a:gd name="connsiteX6" fmla="*/ 559837 w 1371600"/>
                <a:gd name="connsiteY6" fmla="*/ 652859 h 755495"/>
                <a:gd name="connsiteX7" fmla="*/ 905070 w 1371600"/>
                <a:gd name="connsiteY7" fmla="*/ 37038 h 755495"/>
                <a:gd name="connsiteX8" fmla="*/ 1101012 w 1371600"/>
                <a:gd name="connsiteY8" fmla="*/ 615536 h 755495"/>
                <a:gd name="connsiteX9" fmla="*/ 895739 w 1371600"/>
                <a:gd name="connsiteY9" fmla="*/ 615536 h 755495"/>
                <a:gd name="connsiteX10" fmla="*/ 1194319 w 1371600"/>
                <a:gd name="connsiteY10" fmla="*/ 46369 h 755495"/>
                <a:gd name="connsiteX11" fmla="*/ 1371600 w 1371600"/>
                <a:gd name="connsiteY11" fmla="*/ 512900 h 755495"/>
                <a:gd name="connsiteX0" fmla="*/ 0 w 1371600"/>
                <a:gd name="connsiteY0" fmla="*/ 755495 h 778993"/>
                <a:gd name="connsiteX1" fmla="*/ 205274 w 1371600"/>
                <a:gd name="connsiteY1" fmla="*/ 65030 h 778993"/>
                <a:gd name="connsiteX2" fmla="*/ 438539 w 1371600"/>
                <a:gd name="connsiteY2" fmla="*/ 690181 h 778993"/>
                <a:gd name="connsiteX3" fmla="*/ 223935 w 1371600"/>
                <a:gd name="connsiteY3" fmla="*/ 671520 h 778993"/>
                <a:gd name="connsiteX4" fmla="*/ 531845 w 1371600"/>
                <a:gd name="connsiteY4" fmla="*/ 37038 h 778993"/>
                <a:gd name="connsiteX5" fmla="*/ 765110 w 1371600"/>
                <a:gd name="connsiteY5" fmla="*/ 662189 h 778993"/>
                <a:gd name="connsiteX6" fmla="*/ 559837 w 1371600"/>
                <a:gd name="connsiteY6" fmla="*/ 652859 h 778993"/>
                <a:gd name="connsiteX7" fmla="*/ 905070 w 1371600"/>
                <a:gd name="connsiteY7" fmla="*/ 37038 h 778993"/>
                <a:gd name="connsiteX8" fmla="*/ 1101012 w 1371600"/>
                <a:gd name="connsiteY8" fmla="*/ 615536 h 778993"/>
                <a:gd name="connsiteX9" fmla="*/ 895739 w 1371600"/>
                <a:gd name="connsiteY9" fmla="*/ 615536 h 778993"/>
                <a:gd name="connsiteX10" fmla="*/ 1194319 w 1371600"/>
                <a:gd name="connsiteY10" fmla="*/ 46369 h 778993"/>
                <a:gd name="connsiteX11" fmla="*/ 1371600 w 1371600"/>
                <a:gd name="connsiteY11" fmla="*/ 512900 h 778993"/>
                <a:gd name="connsiteX0" fmla="*/ 0 w 1371600"/>
                <a:gd name="connsiteY0" fmla="*/ 755495 h 775053"/>
                <a:gd name="connsiteX1" fmla="*/ 205274 w 1371600"/>
                <a:gd name="connsiteY1" fmla="*/ 65030 h 775053"/>
                <a:gd name="connsiteX2" fmla="*/ 438539 w 1371600"/>
                <a:gd name="connsiteY2" fmla="*/ 690181 h 775053"/>
                <a:gd name="connsiteX3" fmla="*/ 223935 w 1371600"/>
                <a:gd name="connsiteY3" fmla="*/ 671520 h 775053"/>
                <a:gd name="connsiteX4" fmla="*/ 531845 w 1371600"/>
                <a:gd name="connsiteY4" fmla="*/ 37038 h 775053"/>
                <a:gd name="connsiteX5" fmla="*/ 765110 w 1371600"/>
                <a:gd name="connsiteY5" fmla="*/ 662189 h 775053"/>
                <a:gd name="connsiteX6" fmla="*/ 559837 w 1371600"/>
                <a:gd name="connsiteY6" fmla="*/ 652859 h 775053"/>
                <a:gd name="connsiteX7" fmla="*/ 905070 w 1371600"/>
                <a:gd name="connsiteY7" fmla="*/ 37038 h 775053"/>
                <a:gd name="connsiteX8" fmla="*/ 1101012 w 1371600"/>
                <a:gd name="connsiteY8" fmla="*/ 615536 h 775053"/>
                <a:gd name="connsiteX9" fmla="*/ 895739 w 1371600"/>
                <a:gd name="connsiteY9" fmla="*/ 615536 h 775053"/>
                <a:gd name="connsiteX10" fmla="*/ 1194319 w 1371600"/>
                <a:gd name="connsiteY10" fmla="*/ 46369 h 775053"/>
                <a:gd name="connsiteX11" fmla="*/ 1371600 w 1371600"/>
                <a:gd name="connsiteY11" fmla="*/ 512900 h 775053"/>
                <a:gd name="connsiteX0" fmla="*/ 0 w 1371600"/>
                <a:gd name="connsiteY0" fmla="*/ 756520 h 776078"/>
                <a:gd name="connsiteX1" fmla="*/ 205274 w 1371600"/>
                <a:gd name="connsiteY1" fmla="*/ 66055 h 776078"/>
                <a:gd name="connsiteX2" fmla="*/ 438539 w 1371600"/>
                <a:gd name="connsiteY2" fmla="*/ 691206 h 776078"/>
                <a:gd name="connsiteX3" fmla="*/ 223935 w 1371600"/>
                <a:gd name="connsiteY3" fmla="*/ 672545 h 776078"/>
                <a:gd name="connsiteX4" fmla="*/ 531845 w 1371600"/>
                <a:gd name="connsiteY4" fmla="*/ 38063 h 776078"/>
                <a:gd name="connsiteX5" fmla="*/ 765110 w 1371600"/>
                <a:gd name="connsiteY5" fmla="*/ 663214 h 776078"/>
                <a:gd name="connsiteX6" fmla="*/ 559837 w 1371600"/>
                <a:gd name="connsiteY6" fmla="*/ 653884 h 776078"/>
                <a:gd name="connsiteX7" fmla="*/ 905070 w 1371600"/>
                <a:gd name="connsiteY7" fmla="*/ 38063 h 776078"/>
                <a:gd name="connsiteX8" fmla="*/ 1101012 w 1371600"/>
                <a:gd name="connsiteY8" fmla="*/ 616561 h 776078"/>
                <a:gd name="connsiteX9" fmla="*/ 895739 w 1371600"/>
                <a:gd name="connsiteY9" fmla="*/ 616561 h 776078"/>
                <a:gd name="connsiteX10" fmla="*/ 1194319 w 1371600"/>
                <a:gd name="connsiteY10" fmla="*/ 47394 h 776078"/>
                <a:gd name="connsiteX11" fmla="*/ 1371600 w 1371600"/>
                <a:gd name="connsiteY11" fmla="*/ 513925 h 776078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71600" h="773138">
                  <a:moveTo>
                    <a:pt x="0" y="753580"/>
                  </a:moveTo>
                  <a:cubicBezTo>
                    <a:pt x="68425" y="523425"/>
                    <a:pt x="132184" y="74001"/>
                    <a:pt x="205274" y="63115"/>
                  </a:cubicBezTo>
                  <a:cubicBezTo>
                    <a:pt x="278364" y="52229"/>
                    <a:pt x="515026" y="605037"/>
                    <a:pt x="438539" y="688266"/>
                  </a:cubicBezTo>
                  <a:cubicBezTo>
                    <a:pt x="362052" y="771495"/>
                    <a:pt x="285567" y="728004"/>
                    <a:pt x="223935" y="669605"/>
                  </a:cubicBezTo>
                  <a:cubicBezTo>
                    <a:pt x="162303" y="611206"/>
                    <a:pt x="454090" y="-173261"/>
                    <a:pt x="531845" y="35123"/>
                  </a:cubicBezTo>
                  <a:lnTo>
                    <a:pt x="765110" y="660274"/>
                  </a:lnTo>
                  <a:cubicBezTo>
                    <a:pt x="769775" y="762911"/>
                    <a:pt x="444759" y="856218"/>
                    <a:pt x="559837" y="650944"/>
                  </a:cubicBezTo>
                  <a:lnTo>
                    <a:pt x="905070" y="35123"/>
                  </a:lnTo>
                  <a:cubicBezTo>
                    <a:pt x="995266" y="28903"/>
                    <a:pt x="1179339" y="531626"/>
                    <a:pt x="1101012" y="613621"/>
                  </a:cubicBezTo>
                  <a:cubicBezTo>
                    <a:pt x="1022685" y="695616"/>
                    <a:pt x="959211" y="673253"/>
                    <a:pt x="895739" y="613621"/>
                  </a:cubicBezTo>
                  <a:cubicBezTo>
                    <a:pt x="832267" y="553989"/>
                    <a:pt x="1135225" y="-111056"/>
                    <a:pt x="1194319" y="44454"/>
                  </a:cubicBezTo>
                  <a:lnTo>
                    <a:pt x="1371600" y="510985"/>
                  </a:ln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Oval 14"/>
                <p:cNvSpPr/>
                <p:nvPr/>
              </p:nvSpPr>
              <p:spPr>
                <a:xfrm>
                  <a:off x="2856975" y="2791175"/>
                  <a:ext cx="979714" cy="979714"/>
                </a:xfrm>
                <a:prstGeom prst="ellipse">
                  <a:avLst/>
                </a:prstGeom>
                <a:solidFill>
                  <a:srgbClr val="FF66CC"/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b="0" i="1" dirty="0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</m:acc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15" name="Oval 1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56975" y="2791175"/>
                  <a:ext cx="979714" cy="979714"/>
                </a:xfrm>
                <a:prstGeom prst="ellipse">
                  <a:avLst/>
                </a:prstGeom>
                <a:blipFill rotWithShape="0">
                  <a:blip r:embed="rId7"/>
                  <a:stretch>
                    <a:fillRect l="-12676" r="-30986" b="-5634"/>
                  </a:stretch>
                </a:blipFill>
                <a:ln>
                  <a:solidFill>
                    <a:srgbClr val="7030A0"/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Oval 15"/>
                <p:cNvSpPr/>
                <p:nvPr/>
              </p:nvSpPr>
              <p:spPr>
                <a:xfrm>
                  <a:off x="4484414" y="2759743"/>
                  <a:ext cx="979715" cy="97971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16" name="Oval 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84414" y="2759743"/>
                  <a:ext cx="979715" cy="979715"/>
                </a:xfrm>
                <a:prstGeom prst="ellipse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Oval 16"/>
              <p:cNvSpPr/>
              <p:nvPr/>
            </p:nvSpPr>
            <p:spPr>
              <a:xfrm>
                <a:off x="1239448" y="2400238"/>
                <a:ext cx="702676" cy="702676"/>
              </a:xfrm>
              <a:prstGeom prst="ellipse">
                <a:avLst/>
              </a:prstGeom>
              <a:solidFill>
                <a:srgbClr val="33CC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7" name="Oval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9448" y="2400238"/>
                <a:ext cx="702676" cy="702676"/>
              </a:xfrm>
              <a:prstGeom prst="ellipse">
                <a:avLst/>
              </a:prstGeom>
              <a:blipFill rotWithShape="0">
                <a:blip r:embed="rId9"/>
                <a:stretch>
                  <a:fillRect r="-19167"/>
                </a:stretch>
              </a:blipFill>
              <a:ln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714121" y="1186491"/>
                <a:ext cx="2071401" cy="9242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dirty="0" smtClean="0"/>
                  <a:t>Excited gluon,</a:t>
                </a:r>
                <a:br>
                  <a:rPr lang="it-IT" dirty="0" smtClean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𝑃𝐶</m:t>
                          </m:r>
                        </m:sup>
                      </m:sSup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+−</m:t>
                          </m:r>
                        </m:sup>
                      </m:sSup>
                    </m:oMath>
                  </m:oMathPara>
                </a14:m>
                <a:r>
                  <a:rPr lang="it-IT" dirty="0" smtClean="0"/>
                  <a:t/>
                </a:r>
                <a:br>
                  <a:rPr lang="it-IT" dirty="0" smtClean="0"/>
                </a:br>
                <a:r>
                  <a:rPr lang="it-IT" dirty="0" smtClean="0"/>
                  <a:t>mass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∼1.0</m:t>
                    </m:r>
                    <m:r>
                      <m:rPr>
                        <m:nor/>
                      </m:rPr>
                      <a:rPr lang="it-IT" b="0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1.5 </m:t>
                    </m:r>
                    <m:r>
                      <m:rPr>
                        <m:nor/>
                      </m:rPr>
                      <a:rPr lang="it-IT" b="0" i="0" smtClean="0"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4121" y="1186491"/>
                <a:ext cx="2071401" cy="924227"/>
              </a:xfrm>
              <a:prstGeom prst="rect">
                <a:avLst/>
              </a:prstGeom>
              <a:blipFill rotWithShape="0">
                <a:blip r:embed="rId10"/>
                <a:stretch>
                  <a:fillRect l="-5882" t="-3974" b="-993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78763" y="4191885"/>
                <a:ext cx="4544257" cy="1837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 smtClean="0"/>
                  <a:t>Look for 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it-IT" sz="2400" dirty="0" smtClean="0"/>
                  <a:t> state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𝑱</m:t>
                        </m:r>
                      </m:e>
                      <m:sup>
                        <m:r>
                          <a:rPr lang="it-IT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𝑷𝑪</m:t>
                        </m:r>
                      </m:sup>
                    </m:sSup>
                    <m:r>
                      <a:rPr lang="it-IT" sz="24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  <m:sup>
                        <m:r>
                          <a:rPr lang="it-IT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−+</m:t>
                        </m:r>
                      </m:sup>
                    </m:sSup>
                  </m:oMath>
                </a14:m>
                <a:endParaRPr lang="it-IT" sz="2400" b="1" dirty="0" smtClean="0">
                  <a:solidFill>
                    <a:srgbClr val="0000FF"/>
                  </a:solidFill>
                </a:endParaRPr>
              </a:p>
              <a:p>
                <a:r>
                  <a:rPr lang="it-IT" sz="2400" dirty="0" smtClean="0"/>
                  <a:t>decaying into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it-IT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it-IT" sz="240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m:rPr>
                                  <m:nor/>
                                </m:rPr>
                                <a:rPr lang="it-IT" sz="2400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it-IT" sz="2400" b="0" i="0" smtClean="0">
                                  <a:latin typeface="Cambria Math" panose="02040503050406030204" pitchFamily="18" charset="0"/>
                                </a:rPr>
                                <m:t>and</m:t>
                              </m:r>
                              <m:r>
                                <m:rPr>
                                  <m:nor/>
                                </m:rPr>
                                <a:rPr lang="it-IT" sz="2400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𝜂</m:t>
                                  </m:r>
                                </m:e>
                                <m:sup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mr>
                          <m:m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→3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→5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it-IT" sz="2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763" y="4191885"/>
                <a:ext cx="4544257" cy="1837554"/>
              </a:xfrm>
              <a:prstGeom prst="rect">
                <a:avLst/>
              </a:prstGeom>
              <a:blipFill rotWithShape="0">
                <a:blip r:embed="rId11"/>
                <a:stretch>
                  <a:fillRect l="-2011" t="-19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10287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Two hybrid states???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04" y="1078295"/>
            <a:ext cx="3747241" cy="26267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04" y="3623290"/>
            <a:ext cx="3747241" cy="26193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90" t="41383" r="31977" b="29773"/>
          <a:stretch/>
        </p:blipFill>
        <p:spPr>
          <a:xfrm>
            <a:off x="4133460" y="1105716"/>
            <a:ext cx="4874686" cy="20525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2" t="41551" r="31738" b="27247"/>
          <a:stretch/>
        </p:blipFill>
        <p:spPr>
          <a:xfrm>
            <a:off x="4149671" y="4110135"/>
            <a:ext cx="4842263" cy="21915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197460" y="3134949"/>
                <a:ext cx="4746684" cy="9239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A hybrid meson (</a:t>
                </a:r>
                <a14:m>
                  <m:oMath xmlns:m="http://schemas.openxmlformats.org/officeDocument/2006/math">
                    <m:r>
                      <a:rPr lang="it-IT" b="1" i="1" smtClean="0">
                        <a:latin typeface="Cambria Math" panose="02040503050406030204" pitchFamily="18" charset="0"/>
                      </a:rPr>
                      <m:t>𝟖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⊗</m:t>
                    </m:r>
                    <m:r>
                      <a:rPr lang="it-IT" b="1" i="1" smtClean="0">
                        <a:latin typeface="Cambria Math" panose="02040503050406030204" pitchFamily="18" charset="0"/>
                      </a:rPr>
                      <m:t>𝟖</m:t>
                    </m:r>
                  </m:oMath>
                </a14:m>
                <a:r>
                  <a:rPr lang="it-IT" dirty="0" smtClean="0"/>
                  <a:t>) cannot decay into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𝜂𝜋</m:t>
                    </m:r>
                  </m:oMath>
                </a14:m>
                <a:r>
                  <a:rPr lang="it-IT" dirty="0" smtClean="0"/>
                  <a:t/>
                </a:r>
                <a:br>
                  <a:rPr lang="it-IT" dirty="0" smtClean="0"/>
                </a:br>
                <a:r>
                  <a:rPr lang="it-IT" dirty="0" smtClean="0"/>
                  <a:t>in the SU(3) limit</a:t>
                </a:r>
                <a:endParaRPr lang="it-IT" dirty="0"/>
              </a:p>
              <a:p>
                <a:r>
                  <a:rPr lang="it-IT" dirty="0" smtClean="0"/>
                  <a:t>Tetraquark </a:t>
                </a:r>
                <a:r>
                  <a:rPr lang="it-IT" dirty="0"/>
                  <a:t>(</a:t>
                </a:r>
                <a14:m>
                  <m:oMath xmlns:m="http://schemas.openxmlformats.org/officeDocument/2006/math">
                    <m:r>
                      <a:rPr lang="it-IT" b="1" i="1" smtClean="0">
                        <a:latin typeface="Cambria Math" panose="02040503050406030204" pitchFamily="18" charset="0"/>
                      </a:rPr>
                      <m:t>𝟏𝟎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⊕</m:t>
                    </m:r>
                    <m:acc>
                      <m:accPr>
                        <m:chr m:val="̅"/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b="1" i="1" smtClean="0"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</m:acc>
                  </m:oMath>
                </a14:m>
                <a:r>
                  <a:rPr lang="it-IT" dirty="0" smtClean="0"/>
                  <a:t>)? Requires doubly charged</a:t>
                </a:r>
                <a:endParaRPr lang="it-IT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7460" y="3134949"/>
                <a:ext cx="4746684" cy="923907"/>
              </a:xfrm>
              <a:prstGeom prst="rect">
                <a:avLst/>
              </a:prstGeom>
              <a:blipFill rotWithShape="0">
                <a:blip r:embed="rId7"/>
                <a:stretch>
                  <a:fillRect l="-1157" t="-3289" r="-257" b="-986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95478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The pole hunter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00806" y="1229320"/>
                <a:ext cx="8447775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200" dirty="0" smtClean="0"/>
                  <a:t>We build the partial wave amplitudes according to the </a:t>
                </a:r>
                <a14:m>
                  <m:oMath xmlns:m="http://schemas.openxmlformats.org/officeDocument/2006/math">
                    <m:r>
                      <a:rPr lang="it-IT" sz="2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m:rPr>
                        <m:lit/>
                      </m:rPr>
                      <a:rPr lang="it-IT" sz="2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it-IT" sz="2200" dirty="0" smtClean="0">
                    <a:solidFill>
                      <a:srgbClr val="FF0000"/>
                    </a:solidFill>
                  </a:rPr>
                  <a:t> method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806" y="1229320"/>
                <a:ext cx="8447775" cy="430887"/>
              </a:xfrm>
              <a:prstGeom prst="rect">
                <a:avLst/>
              </a:prstGeom>
              <a:blipFill rotWithShape="0">
                <a:blip r:embed="rId3"/>
                <a:stretch>
                  <a:fillRect l="-938" t="-10000" b="-2857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01" y="2435968"/>
            <a:ext cx="3188697" cy="20581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952" y="2435968"/>
            <a:ext cx="5011848" cy="1533640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055952" y="4262972"/>
            <a:ext cx="5011848" cy="1533640"/>
            <a:chOff x="3979752" y="3830677"/>
            <a:chExt cx="5011848" cy="15336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9752" y="3830677"/>
              <a:ext cx="5011848" cy="1533640"/>
            </a:xfrm>
            <a:prstGeom prst="rect">
              <a:avLst/>
            </a:prstGeom>
          </p:spPr>
        </p:pic>
        <p:sp>
          <p:nvSpPr>
            <p:cNvPr id="2" name="Freeform 1"/>
            <p:cNvSpPr/>
            <p:nvPr/>
          </p:nvSpPr>
          <p:spPr>
            <a:xfrm>
              <a:off x="4137434" y="4551183"/>
              <a:ext cx="707627" cy="654560"/>
            </a:xfrm>
            <a:custGeom>
              <a:avLst/>
              <a:gdLst>
                <a:gd name="connsiteX0" fmla="*/ 99588 w 707627"/>
                <a:gd name="connsiteY0" fmla="*/ 229047 h 654560"/>
                <a:gd name="connsiteX1" fmla="*/ 99588 w 707627"/>
                <a:gd name="connsiteY1" fmla="*/ 229047 h 654560"/>
                <a:gd name="connsiteX2" fmla="*/ 90534 w 707627"/>
                <a:gd name="connsiteY2" fmla="*/ 319581 h 654560"/>
                <a:gd name="connsiteX3" fmla="*/ 36214 w 707627"/>
                <a:gd name="connsiteY3" fmla="*/ 401063 h 654560"/>
                <a:gd name="connsiteX4" fmla="*/ 18107 w 707627"/>
                <a:gd name="connsiteY4" fmla="*/ 437276 h 654560"/>
                <a:gd name="connsiteX5" fmla="*/ 0 w 707627"/>
                <a:gd name="connsiteY5" fmla="*/ 491597 h 654560"/>
                <a:gd name="connsiteX6" fmla="*/ 36214 w 707627"/>
                <a:gd name="connsiteY6" fmla="*/ 554971 h 654560"/>
                <a:gd name="connsiteX7" fmla="*/ 81481 w 707627"/>
                <a:gd name="connsiteY7" fmla="*/ 573078 h 654560"/>
                <a:gd name="connsiteX8" fmla="*/ 162962 w 707627"/>
                <a:gd name="connsiteY8" fmla="*/ 600239 h 654560"/>
                <a:gd name="connsiteX9" fmla="*/ 190122 w 707627"/>
                <a:gd name="connsiteY9" fmla="*/ 618346 h 654560"/>
                <a:gd name="connsiteX10" fmla="*/ 226336 w 707627"/>
                <a:gd name="connsiteY10" fmla="*/ 627399 h 654560"/>
                <a:gd name="connsiteX11" fmla="*/ 280657 w 707627"/>
                <a:gd name="connsiteY11" fmla="*/ 645506 h 654560"/>
                <a:gd name="connsiteX12" fmla="*/ 307817 w 707627"/>
                <a:gd name="connsiteY12" fmla="*/ 654560 h 654560"/>
                <a:gd name="connsiteX13" fmla="*/ 497940 w 707627"/>
                <a:gd name="connsiteY13" fmla="*/ 645506 h 654560"/>
                <a:gd name="connsiteX14" fmla="*/ 534154 w 707627"/>
                <a:gd name="connsiteY14" fmla="*/ 618346 h 654560"/>
                <a:gd name="connsiteX15" fmla="*/ 588475 w 707627"/>
                <a:gd name="connsiteY15" fmla="*/ 582132 h 654560"/>
                <a:gd name="connsiteX16" fmla="*/ 606582 w 707627"/>
                <a:gd name="connsiteY16" fmla="*/ 554971 h 654560"/>
                <a:gd name="connsiteX17" fmla="*/ 633742 w 707627"/>
                <a:gd name="connsiteY17" fmla="*/ 536865 h 654560"/>
                <a:gd name="connsiteX18" fmla="*/ 642796 w 707627"/>
                <a:gd name="connsiteY18" fmla="*/ 455383 h 654560"/>
                <a:gd name="connsiteX19" fmla="*/ 660903 w 707627"/>
                <a:gd name="connsiteY19" fmla="*/ 382956 h 654560"/>
                <a:gd name="connsiteX20" fmla="*/ 669956 w 707627"/>
                <a:gd name="connsiteY20" fmla="*/ 292421 h 654560"/>
                <a:gd name="connsiteX21" fmla="*/ 697116 w 707627"/>
                <a:gd name="connsiteY21" fmla="*/ 283367 h 654560"/>
                <a:gd name="connsiteX22" fmla="*/ 660903 w 707627"/>
                <a:gd name="connsiteY22" fmla="*/ 102298 h 654560"/>
                <a:gd name="connsiteX23" fmla="*/ 651849 w 707627"/>
                <a:gd name="connsiteY23" fmla="*/ 75138 h 654560"/>
                <a:gd name="connsiteX24" fmla="*/ 362138 w 707627"/>
                <a:gd name="connsiteY24" fmla="*/ 38924 h 654560"/>
                <a:gd name="connsiteX25" fmla="*/ 353085 w 707627"/>
                <a:gd name="connsiteY25" fmla="*/ 66084 h 654560"/>
                <a:gd name="connsiteX26" fmla="*/ 289711 w 707627"/>
                <a:gd name="connsiteY26" fmla="*/ 147566 h 654560"/>
                <a:gd name="connsiteX27" fmla="*/ 253497 w 707627"/>
                <a:gd name="connsiteY27" fmla="*/ 165672 h 654560"/>
                <a:gd name="connsiteX28" fmla="*/ 190122 w 707627"/>
                <a:gd name="connsiteY28" fmla="*/ 219993 h 654560"/>
                <a:gd name="connsiteX29" fmla="*/ 135802 w 707627"/>
                <a:gd name="connsiteY29" fmla="*/ 265261 h 654560"/>
                <a:gd name="connsiteX30" fmla="*/ 99588 w 707627"/>
                <a:gd name="connsiteY30" fmla="*/ 229047 h 654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07627" h="654560">
                  <a:moveTo>
                    <a:pt x="99588" y="229047"/>
                  </a:moveTo>
                  <a:lnTo>
                    <a:pt x="99588" y="229047"/>
                  </a:lnTo>
                  <a:cubicBezTo>
                    <a:pt x="96570" y="259225"/>
                    <a:pt x="98349" y="290277"/>
                    <a:pt x="90534" y="319581"/>
                  </a:cubicBezTo>
                  <a:cubicBezTo>
                    <a:pt x="83995" y="344102"/>
                    <a:pt x="49593" y="379657"/>
                    <a:pt x="36214" y="401063"/>
                  </a:cubicBezTo>
                  <a:cubicBezTo>
                    <a:pt x="29061" y="412507"/>
                    <a:pt x="23119" y="424745"/>
                    <a:pt x="18107" y="437276"/>
                  </a:cubicBezTo>
                  <a:cubicBezTo>
                    <a:pt x="11018" y="454997"/>
                    <a:pt x="0" y="491597"/>
                    <a:pt x="0" y="491597"/>
                  </a:cubicBezTo>
                  <a:cubicBezTo>
                    <a:pt x="12071" y="512722"/>
                    <a:pt x="19010" y="537767"/>
                    <a:pt x="36214" y="554971"/>
                  </a:cubicBezTo>
                  <a:cubicBezTo>
                    <a:pt x="47705" y="566462"/>
                    <a:pt x="66630" y="566478"/>
                    <a:pt x="81481" y="573078"/>
                  </a:cubicBezTo>
                  <a:cubicBezTo>
                    <a:pt x="142817" y="600338"/>
                    <a:pt x="91510" y="585948"/>
                    <a:pt x="162962" y="600239"/>
                  </a:cubicBezTo>
                  <a:cubicBezTo>
                    <a:pt x="172015" y="606275"/>
                    <a:pt x="180121" y="614060"/>
                    <a:pt x="190122" y="618346"/>
                  </a:cubicBezTo>
                  <a:cubicBezTo>
                    <a:pt x="201559" y="623247"/>
                    <a:pt x="214418" y="623824"/>
                    <a:pt x="226336" y="627399"/>
                  </a:cubicBezTo>
                  <a:cubicBezTo>
                    <a:pt x="244618" y="632883"/>
                    <a:pt x="262550" y="639470"/>
                    <a:pt x="280657" y="645506"/>
                  </a:cubicBezTo>
                  <a:lnTo>
                    <a:pt x="307817" y="654560"/>
                  </a:lnTo>
                  <a:cubicBezTo>
                    <a:pt x="371191" y="651542"/>
                    <a:pt x="435291" y="655530"/>
                    <a:pt x="497940" y="645506"/>
                  </a:cubicBezTo>
                  <a:cubicBezTo>
                    <a:pt x="512840" y="643122"/>
                    <a:pt x="521793" y="626999"/>
                    <a:pt x="534154" y="618346"/>
                  </a:cubicBezTo>
                  <a:cubicBezTo>
                    <a:pt x="551982" y="605866"/>
                    <a:pt x="588475" y="582132"/>
                    <a:pt x="588475" y="582132"/>
                  </a:cubicBezTo>
                  <a:cubicBezTo>
                    <a:pt x="594511" y="573078"/>
                    <a:pt x="598888" y="562665"/>
                    <a:pt x="606582" y="554971"/>
                  </a:cubicBezTo>
                  <a:cubicBezTo>
                    <a:pt x="614276" y="547277"/>
                    <a:pt x="630024" y="547091"/>
                    <a:pt x="633742" y="536865"/>
                  </a:cubicBezTo>
                  <a:cubicBezTo>
                    <a:pt x="643081" y="511183"/>
                    <a:pt x="638047" y="482295"/>
                    <a:pt x="642796" y="455383"/>
                  </a:cubicBezTo>
                  <a:cubicBezTo>
                    <a:pt x="647121" y="430876"/>
                    <a:pt x="660903" y="382956"/>
                    <a:pt x="660903" y="382956"/>
                  </a:cubicBezTo>
                  <a:cubicBezTo>
                    <a:pt x="663921" y="352778"/>
                    <a:pt x="659592" y="320924"/>
                    <a:pt x="669956" y="292421"/>
                  </a:cubicBezTo>
                  <a:cubicBezTo>
                    <a:pt x="673217" y="283452"/>
                    <a:pt x="696062" y="292852"/>
                    <a:pt x="697116" y="283367"/>
                  </a:cubicBezTo>
                  <a:cubicBezTo>
                    <a:pt x="712804" y="142172"/>
                    <a:pt x="718050" y="159447"/>
                    <a:pt x="660903" y="102298"/>
                  </a:cubicBezTo>
                  <a:cubicBezTo>
                    <a:pt x="657885" y="93245"/>
                    <a:pt x="654164" y="84396"/>
                    <a:pt x="651849" y="75138"/>
                  </a:cubicBezTo>
                  <a:cubicBezTo>
                    <a:pt x="617641" y="-61695"/>
                    <a:pt x="699536" y="28040"/>
                    <a:pt x="362138" y="38924"/>
                  </a:cubicBezTo>
                  <a:cubicBezTo>
                    <a:pt x="359120" y="47977"/>
                    <a:pt x="357719" y="57742"/>
                    <a:pt x="353085" y="66084"/>
                  </a:cubicBezTo>
                  <a:cubicBezTo>
                    <a:pt x="340771" y="88249"/>
                    <a:pt x="314018" y="130204"/>
                    <a:pt x="289711" y="147566"/>
                  </a:cubicBezTo>
                  <a:cubicBezTo>
                    <a:pt x="278729" y="155410"/>
                    <a:pt x="265568" y="159637"/>
                    <a:pt x="253497" y="165672"/>
                  </a:cubicBezTo>
                  <a:cubicBezTo>
                    <a:pt x="186093" y="233076"/>
                    <a:pt x="271430" y="150300"/>
                    <a:pt x="190122" y="219993"/>
                  </a:cubicBezTo>
                  <a:cubicBezTo>
                    <a:pt x="176217" y="231912"/>
                    <a:pt x="155812" y="259544"/>
                    <a:pt x="135802" y="265261"/>
                  </a:cubicBezTo>
                  <a:cubicBezTo>
                    <a:pt x="124195" y="268577"/>
                    <a:pt x="105624" y="235083"/>
                    <a:pt x="99588" y="22904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" name="Rectangle 2"/>
            <p:cNvSpPr/>
            <p:nvPr/>
          </p:nvSpPr>
          <p:spPr>
            <a:xfrm>
              <a:off x="4727701" y="4315337"/>
              <a:ext cx="392400" cy="3912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V="1">
              <a:off x="4369287" y="4688934"/>
              <a:ext cx="358414" cy="19710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7" t="12503" r="91407" b="71838"/>
            <a:stretch/>
          </p:blipFill>
          <p:spPr>
            <a:xfrm>
              <a:off x="4119093" y="4851576"/>
              <a:ext cx="249382" cy="240147"/>
            </a:xfrm>
            <a:prstGeom prst="rect">
              <a:avLst/>
            </a:prstGeom>
          </p:spPr>
        </p:pic>
        <p:sp>
          <p:nvSpPr>
            <p:cNvPr id="29" name="Freeform 28"/>
            <p:cNvSpPr/>
            <p:nvPr/>
          </p:nvSpPr>
          <p:spPr>
            <a:xfrm>
              <a:off x="5947121" y="4516723"/>
              <a:ext cx="707627" cy="654560"/>
            </a:xfrm>
            <a:custGeom>
              <a:avLst/>
              <a:gdLst>
                <a:gd name="connsiteX0" fmla="*/ 99588 w 707627"/>
                <a:gd name="connsiteY0" fmla="*/ 229047 h 654560"/>
                <a:gd name="connsiteX1" fmla="*/ 99588 w 707627"/>
                <a:gd name="connsiteY1" fmla="*/ 229047 h 654560"/>
                <a:gd name="connsiteX2" fmla="*/ 90534 w 707627"/>
                <a:gd name="connsiteY2" fmla="*/ 319581 h 654560"/>
                <a:gd name="connsiteX3" fmla="*/ 36214 w 707627"/>
                <a:gd name="connsiteY3" fmla="*/ 401063 h 654560"/>
                <a:gd name="connsiteX4" fmla="*/ 18107 w 707627"/>
                <a:gd name="connsiteY4" fmla="*/ 437276 h 654560"/>
                <a:gd name="connsiteX5" fmla="*/ 0 w 707627"/>
                <a:gd name="connsiteY5" fmla="*/ 491597 h 654560"/>
                <a:gd name="connsiteX6" fmla="*/ 36214 w 707627"/>
                <a:gd name="connsiteY6" fmla="*/ 554971 h 654560"/>
                <a:gd name="connsiteX7" fmla="*/ 81481 w 707627"/>
                <a:gd name="connsiteY7" fmla="*/ 573078 h 654560"/>
                <a:gd name="connsiteX8" fmla="*/ 162962 w 707627"/>
                <a:gd name="connsiteY8" fmla="*/ 600239 h 654560"/>
                <a:gd name="connsiteX9" fmla="*/ 190122 w 707627"/>
                <a:gd name="connsiteY9" fmla="*/ 618346 h 654560"/>
                <a:gd name="connsiteX10" fmla="*/ 226336 w 707627"/>
                <a:gd name="connsiteY10" fmla="*/ 627399 h 654560"/>
                <a:gd name="connsiteX11" fmla="*/ 280657 w 707627"/>
                <a:gd name="connsiteY11" fmla="*/ 645506 h 654560"/>
                <a:gd name="connsiteX12" fmla="*/ 307817 w 707627"/>
                <a:gd name="connsiteY12" fmla="*/ 654560 h 654560"/>
                <a:gd name="connsiteX13" fmla="*/ 497940 w 707627"/>
                <a:gd name="connsiteY13" fmla="*/ 645506 h 654560"/>
                <a:gd name="connsiteX14" fmla="*/ 534154 w 707627"/>
                <a:gd name="connsiteY14" fmla="*/ 618346 h 654560"/>
                <a:gd name="connsiteX15" fmla="*/ 588475 w 707627"/>
                <a:gd name="connsiteY15" fmla="*/ 582132 h 654560"/>
                <a:gd name="connsiteX16" fmla="*/ 606582 w 707627"/>
                <a:gd name="connsiteY16" fmla="*/ 554971 h 654560"/>
                <a:gd name="connsiteX17" fmla="*/ 633742 w 707627"/>
                <a:gd name="connsiteY17" fmla="*/ 536865 h 654560"/>
                <a:gd name="connsiteX18" fmla="*/ 642796 w 707627"/>
                <a:gd name="connsiteY18" fmla="*/ 455383 h 654560"/>
                <a:gd name="connsiteX19" fmla="*/ 660903 w 707627"/>
                <a:gd name="connsiteY19" fmla="*/ 382956 h 654560"/>
                <a:gd name="connsiteX20" fmla="*/ 669956 w 707627"/>
                <a:gd name="connsiteY20" fmla="*/ 292421 h 654560"/>
                <a:gd name="connsiteX21" fmla="*/ 697116 w 707627"/>
                <a:gd name="connsiteY21" fmla="*/ 283367 h 654560"/>
                <a:gd name="connsiteX22" fmla="*/ 660903 w 707627"/>
                <a:gd name="connsiteY22" fmla="*/ 102298 h 654560"/>
                <a:gd name="connsiteX23" fmla="*/ 651849 w 707627"/>
                <a:gd name="connsiteY23" fmla="*/ 75138 h 654560"/>
                <a:gd name="connsiteX24" fmla="*/ 362138 w 707627"/>
                <a:gd name="connsiteY24" fmla="*/ 38924 h 654560"/>
                <a:gd name="connsiteX25" fmla="*/ 353085 w 707627"/>
                <a:gd name="connsiteY25" fmla="*/ 66084 h 654560"/>
                <a:gd name="connsiteX26" fmla="*/ 289711 w 707627"/>
                <a:gd name="connsiteY26" fmla="*/ 147566 h 654560"/>
                <a:gd name="connsiteX27" fmla="*/ 253497 w 707627"/>
                <a:gd name="connsiteY27" fmla="*/ 165672 h 654560"/>
                <a:gd name="connsiteX28" fmla="*/ 190122 w 707627"/>
                <a:gd name="connsiteY28" fmla="*/ 219993 h 654560"/>
                <a:gd name="connsiteX29" fmla="*/ 135802 w 707627"/>
                <a:gd name="connsiteY29" fmla="*/ 265261 h 654560"/>
                <a:gd name="connsiteX30" fmla="*/ 99588 w 707627"/>
                <a:gd name="connsiteY30" fmla="*/ 229047 h 654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07627" h="654560">
                  <a:moveTo>
                    <a:pt x="99588" y="229047"/>
                  </a:moveTo>
                  <a:lnTo>
                    <a:pt x="99588" y="229047"/>
                  </a:lnTo>
                  <a:cubicBezTo>
                    <a:pt x="96570" y="259225"/>
                    <a:pt x="98349" y="290277"/>
                    <a:pt x="90534" y="319581"/>
                  </a:cubicBezTo>
                  <a:cubicBezTo>
                    <a:pt x="83995" y="344102"/>
                    <a:pt x="49593" y="379657"/>
                    <a:pt x="36214" y="401063"/>
                  </a:cubicBezTo>
                  <a:cubicBezTo>
                    <a:pt x="29061" y="412507"/>
                    <a:pt x="23119" y="424745"/>
                    <a:pt x="18107" y="437276"/>
                  </a:cubicBezTo>
                  <a:cubicBezTo>
                    <a:pt x="11018" y="454997"/>
                    <a:pt x="0" y="491597"/>
                    <a:pt x="0" y="491597"/>
                  </a:cubicBezTo>
                  <a:cubicBezTo>
                    <a:pt x="12071" y="512722"/>
                    <a:pt x="19010" y="537767"/>
                    <a:pt x="36214" y="554971"/>
                  </a:cubicBezTo>
                  <a:cubicBezTo>
                    <a:pt x="47705" y="566462"/>
                    <a:pt x="66630" y="566478"/>
                    <a:pt x="81481" y="573078"/>
                  </a:cubicBezTo>
                  <a:cubicBezTo>
                    <a:pt x="142817" y="600338"/>
                    <a:pt x="91510" y="585948"/>
                    <a:pt x="162962" y="600239"/>
                  </a:cubicBezTo>
                  <a:cubicBezTo>
                    <a:pt x="172015" y="606275"/>
                    <a:pt x="180121" y="614060"/>
                    <a:pt x="190122" y="618346"/>
                  </a:cubicBezTo>
                  <a:cubicBezTo>
                    <a:pt x="201559" y="623247"/>
                    <a:pt x="214418" y="623824"/>
                    <a:pt x="226336" y="627399"/>
                  </a:cubicBezTo>
                  <a:cubicBezTo>
                    <a:pt x="244618" y="632883"/>
                    <a:pt x="262550" y="639470"/>
                    <a:pt x="280657" y="645506"/>
                  </a:cubicBezTo>
                  <a:lnTo>
                    <a:pt x="307817" y="654560"/>
                  </a:lnTo>
                  <a:cubicBezTo>
                    <a:pt x="371191" y="651542"/>
                    <a:pt x="435291" y="655530"/>
                    <a:pt x="497940" y="645506"/>
                  </a:cubicBezTo>
                  <a:cubicBezTo>
                    <a:pt x="512840" y="643122"/>
                    <a:pt x="521793" y="626999"/>
                    <a:pt x="534154" y="618346"/>
                  </a:cubicBezTo>
                  <a:cubicBezTo>
                    <a:pt x="551982" y="605866"/>
                    <a:pt x="588475" y="582132"/>
                    <a:pt x="588475" y="582132"/>
                  </a:cubicBezTo>
                  <a:cubicBezTo>
                    <a:pt x="594511" y="573078"/>
                    <a:pt x="598888" y="562665"/>
                    <a:pt x="606582" y="554971"/>
                  </a:cubicBezTo>
                  <a:cubicBezTo>
                    <a:pt x="614276" y="547277"/>
                    <a:pt x="630024" y="547091"/>
                    <a:pt x="633742" y="536865"/>
                  </a:cubicBezTo>
                  <a:cubicBezTo>
                    <a:pt x="643081" y="511183"/>
                    <a:pt x="638047" y="482295"/>
                    <a:pt x="642796" y="455383"/>
                  </a:cubicBezTo>
                  <a:cubicBezTo>
                    <a:pt x="647121" y="430876"/>
                    <a:pt x="660903" y="382956"/>
                    <a:pt x="660903" y="382956"/>
                  </a:cubicBezTo>
                  <a:cubicBezTo>
                    <a:pt x="663921" y="352778"/>
                    <a:pt x="659592" y="320924"/>
                    <a:pt x="669956" y="292421"/>
                  </a:cubicBezTo>
                  <a:cubicBezTo>
                    <a:pt x="673217" y="283452"/>
                    <a:pt x="696062" y="292852"/>
                    <a:pt x="697116" y="283367"/>
                  </a:cubicBezTo>
                  <a:cubicBezTo>
                    <a:pt x="712804" y="142172"/>
                    <a:pt x="718050" y="159447"/>
                    <a:pt x="660903" y="102298"/>
                  </a:cubicBezTo>
                  <a:cubicBezTo>
                    <a:pt x="657885" y="93245"/>
                    <a:pt x="654164" y="84396"/>
                    <a:pt x="651849" y="75138"/>
                  </a:cubicBezTo>
                  <a:cubicBezTo>
                    <a:pt x="617641" y="-61695"/>
                    <a:pt x="699536" y="28040"/>
                    <a:pt x="362138" y="38924"/>
                  </a:cubicBezTo>
                  <a:cubicBezTo>
                    <a:pt x="359120" y="47977"/>
                    <a:pt x="357719" y="57742"/>
                    <a:pt x="353085" y="66084"/>
                  </a:cubicBezTo>
                  <a:cubicBezTo>
                    <a:pt x="340771" y="88249"/>
                    <a:pt x="314018" y="130204"/>
                    <a:pt x="289711" y="147566"/>
                  </a:cubicBezTo>
                  <a:cubicBezTo>
                    <a:pt x="278729" y="155410"/>
                    <a:pt x="265568" y="159637"/>
                    <a:pt x="253497" y="165672"/>
                  </a:cubicBezTo>
                  <a:cubicBezTo>
                    <a:pt x="186093" y="233076"/>
                    <a:pt x="271430" y="150300"/>
                    <a:pt x="190122" y="219993"/>
                  </a:cubicBezTo>
                  <a:cubicBezTo>
                    <a:pt x="176217" y="231912"/>
                    <a:pt x="155812" y="259544"/>
                    <a:pt x="135802" y="265261"/>
                  </a:cubicBezTo>
                  <a:cubicBezTo>
                    <a:pt x="124195" y="268577"/>
                    <a:pt x="105624" y="235083"/>
                    <a:pt x="99588" y="22904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6537388" y="4280877"/>
              <a:ext cx="392400" cy="3912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 flipV="1">
              <a:off x="6178974" y="4654474"/>
              <a:ext cx="358414" cy="19710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7" t="12503" r="91407" b="71838"/>
            <a:stretch/>
          </p:blipFill>
          <p:spPr>
            <a:xfrm>
              <a:off x="5991471" y="4831380"/>
              <a:ext cx="249382" cy="240147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30" t="6481" r="13637" b="80872"/>
            <a:stretch/>
          </p:blipFill>
          <p:spPr>
            <a:xfrm>
              <a:off x="4211456" y="3999038"/>
              <a:ext cx="157019" cy="193963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30" t="6481" r="13637" b="80872"/>
            <a:stretch/>
          </p:blipFill>
          <p:spPr>
            <a:xfrm>
              <a:off x="6074184" y="3924705"/>
              <a:ext cx="157019" cy="193963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4444675" y="2286156"/>
                <a:ext cx="271927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>
                    <a:solidFill>
                      <a:srgbClr val="0000FF"/>
                    </a:solidFill>
                  </a:rPr>
                  <a:t>Production amplitude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it-IT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it-IT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4675" y="2286156"/>
                <a:ext cx="2719271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1794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4211031" y="4017059"/>
                <a:ext cx="25881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>
                    <a:solidFill>
                      <a:srgbClr val="0000FF"/>
                    </a:solidFill>
                  </a:rPr>
                  <a:t>Scattering amplitude </a:t>
                </a:r>
                <a14:m>
                  <m:oMath xmlns:m="http://schemas.openxmlformats.org/officeDocument/2006/math">
                    <m:r>
                      <a:rPr lang="it-IT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1031" y="4017059"/>
                <a:ext cx="2588144" cy="369332"/>
              </a:xfrm>
              <a:prstGeom prst="rect">
                <a:avLst/>
              </a:prstGeom>
              <a:blipFill rotWithShape="0">
                <a:blip r:embed="rId7"/>
                <a:stretch>
                  <a:fillRect l="-2123" t="-9836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37"/>
          <p:cNvSpPr txBox="1"/>
          <p:nvPr/>
        </p:nvSpPr>
        <p:spPr>
          <a:xfrm>
            <a:off x="8305800" y="47459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 smtClean="0"/>
                  <a:t>Amplitudes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(′)</m:t>
                        </m:r>
                      </m:sup>
                    </m:sSup>
                    <m:r>
                      <a:rPr lang="it-IT" sz="36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44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8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84395" y="4647042"/>
                <a:ext cx="3437095" cy="4617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it-IT" sz="2400" b="0" i="0" smtClean="0">
                          <a:latin typeface="Cambria Math" panose="02040503050406030204" pitchFamily="18" charset="0"/>
                        </a:rPr>
                        <m:t>Im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  <m:d>
                        <m:d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it-IT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  <m:d>
                        <m:d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sSup>
                        <m:sSup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</m:oMath>
                  </m:oMathPara>
                </a14:m>
                <a:r>
                  <a:rPr lang="it-IT" sz="2400" dirty="0" smtClean="0"/>
                  <a:t/>
                </a:r>
                <a:br>
                  <a:rPr lang="it-IT" sz="2400" dirty="0" smtClean="0"/>
                </a:br>
                <a:endParaRPr lang="it-IT" sz="2400" dirty="0" smtClean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395" y="4647042"/>
                <a:ext cx="3437095" cy="461729"/>
              </a:xfrm>
              <a:prstGeom prst="rect">
                <a:avLst/>
              </a:prstGeom>
              <a:blipFill rotWithShape="0">
                <a:blip r:embed="rId9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84395" y="5276298"/>
                <a:ext cx="3500702" cy="86267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𝑑</m:t>
                          </m:r>
                          <m:rad>
                            <m:radPr>
                              <m:degHide m:val="on"/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rad>
                        </m:den>
                      </m:f>
                      <m:r>
                        <a:rPr lang="it-IT" sz="2400" i="1">
                          <a:latin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𝜌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rad>
                        </m:den>
                      </m:f>
                      <m:sSup>
                        <m:sSup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p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p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d>
                                <m:dPr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395" y="5276298"/>
                <a:ext cx="3500702" cy="862672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60259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The pole hunter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952" y="2435968"/>
            <a:ext cx="5011848" cy="1533640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055952" y="4262972"/>
            <a:ext cx="5011848" cy="1533640"/>
            <a:chOff x="3979752" y="3830677"/>
            <a:chExt cx="5011848" cy="15336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9752" y="3830677"/>
              <a:ext cx="5011848" cy="1533640"/>
            </a:xfrm>
            <a:prstGeom prst="rect">
              <a:avLst/>
            </a:prstGeom>
          </p:spPr>
        </p:pic>
        <p:sp>
          <p:nvSpPr>
            <p:cNvPr id="2" name="Freeform 1"/>
            <p:cNvSpPr/>
            <p:nvPr/>
          </p:nvSpPr>
          <p:spPr>
            <a:xfrm>
              <a:off x="4137434" y="4551183"/>
              <a:ext cx="707627" cy="654560"/>
            </a:xfrm>
            <a:custGeom>
              <a:avLst/>
              <a:gdLst>
                <a:gd name="connsiteX0" fmla="*/ 99588 w 707627"/>
                <a:gd name="connsiteY0" fmla="*/ 229047 h 654560"/>
                <a:gd name="connsiteX1" fmla="*/ 99588 w 707627"/>
                <a:gd name="connsiteY1" fmla="*/ 229047 h 654560"/>
                <a:gd name="connsiteX2" fmla="*/ 90534 w 707627"/>
                <a:gd name="connsiteY2" fmla="*/ 319581 h 654560"/>
                <a:gd name="connsiteX3" fmla="*/ 36214 w 707627"/>
                <a:gd name="connsiteY3" fmla="*/ 401063 h 654560"/>
                <a:gd name="connsiteX4" fmla="*/ 18107 w 707627"/>
                <a:gd name="connsiteY4" fmla="*/ 437276 h 654560"/>
                <a:gd name="connsiteX5" fmla="*/ 0 w 707627"/>
                <a:gd name="connsiteY5" fmla="*/ 491597 h 654560"/>
                <a:gd name="connsiteX6" fmla="*/ 36214 w 707627"/>
                <a:gd name="connsiteY6" fmla="*/ 554971 h 654560"/>
                <a:gd name="connsiteX7" fmla="*/ 81481 w 707627"/>
                <a:gd name="connsiteY7" fmla="*/ 573078 h 654560"/>
                <a:gd name="connsiteX8" fmla="*/ 162962 w 707627"/>
                <a:gd name="connsiteY8" fmla="*/ 600239 h 654560"/>
                <a:gd name="connsiteX9" fmla="*/ 190122 w 707627"/>
                <a:gd name="connsiteY9" fmla="*/ 618346 h 654560"/>
                <a:gd name="connsiteX10" fmla="*/ 226336 w 707627"/>
                <a:gd name="connsiteY10" fmla="*/ 627399 h 654560"/>
                <a:gd name="connsiteX11" fmla="*/ 280657 w 707627"/>
                <a:gd name="connsiteY11" fmla="*/ 645506 h 654560"/>
                <a:gd name="connsiteX12" fmla="*/ 307817 w 707627"/>
                <a:gd name="connsiteY12" fmla="*/ 654560 h 654560"/>
                <a:gd name="connsiteX13" fmla="*/ 497940 w 707627"/>
                <a:gd name="connsiteY13" fmla="*/ 645506 h 654560"/>
                <a:gd name="connsiteX14" fmla="*/ 534154 w 707627"/>
                <a:gd name="connsiteY14" fmla="*/ 618346 h 654560"/>
                <a:gd name="connsiteX15" fmla="*/ 588475 w 707627"/>
                <a:gd name="connsiteY15" fmla="*/ 582132 h 654560"/>
                <a:gd name="connsiteX16" fmla="*/ 606582 w 707627"/>
                <a:gd name="connsiteY16" fmla="*/ 554971 h 654560"/>
                <a:gd name="connsiteX17" fmla="*/ 633742 w 707627"/>
                <a:gd name="connsiteY17" fmla="*/ 536865 h 654560"/>
                <a:gd name="connsiteX18" fmla="*/ 642796 w 707627"/>
                <a:gd name="connsiteY18" fmla="*/ 455383 h 654560"/>
                <a:gd name="connsiteX19" fmla="*/ 660903 w 707627"/>
                <a:gd name="connsiteY19" fmla="*/ 382956 h 654560"/>
                <a:gd name="connsiteX20" fmla="*/ 669956 w 707627"/>
                <a:gd name="connsiteY20" fmla="*/ 292421 h 654560"/>
                <a:gd name="connsiteX21" fmla="*/ 697116 w 707627"/>
                <a:gd name="connsiteY21" fmla="*/ 283367 h 654560"/>
                <a:gd name="connsiteX22" fmla="*/ 660903 w 707627"/>
                <a:gd name="connsiteY22" fmla="*/ 102298 h 654560"/>
                <a:gd name="connsiteX23" fmla="*/ 651849 w 707627"/>
                <a:gd name="connsiteY23" fmla="*/ 75138 h 654560"/>
                <a:gd name="connsiteX24" fmla="*/ 362138 w 707627"/>
                <a:gd name="connsiteY24" fmla="*/ 38924 h 654560"/>
                <a:gd name="connsiteX25" fmla="*/ 353085 w 707627"/>
                <a:gd name="connsiteY25" fmla="*/ 66084 h 654560"/>
                <a:gd name="connsiteX26" fmla="*/ 289711 w 707627"/>
                <a:gd name="connsiteY26" fmla="*/ 147566 h 654560"/>
                <a:gd name="connsiteX27" fmla="*/ 253497 w 707627"/>
                <a:gd name="connsiteY27" fmla="*/ 165672 h 654560"/>
                <a:gd name="connsiteX28" fmla="*/ 190122 w 707627"/>
                <a:gd name="connsiteY28" fmla="*/ 219993 h 654560"/>
                <a:gd name="connsiteX29" fmla="*/ 135802 w 707627"/>
                <a:gd name="connsiteY29" fmla="*/ 265261 h 654560"/>
                <a:gd name="connsiteX30" fmla="*/ 99588 w 707627"/>
                <a:gd name="connsiteY30" fmla="*/ 229047 h 654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07627" h="654560">
                  <a:moveTo>
                    <a:pt x="99588" y="229047"/>
                  </a:moveTo>
                  <a:lnTo>
                    <a:pt x="99588" y="229047"/>
                  </a:lnTo>
                  <a:cubicBezTo>
                    <a:pt x="96570" y="259225"/>
                    <a:pt x="98349" y="290277"/>
                    <a:pt x="90534" y="319581"/>
                  </a:cubicBezTo>
                  <a:cubicBezTo>
                    <a:pt x="83995" y="344102"/>
                    <a:pt x="49593" y="379657"/>
                    <a:pt x="36214" y="401063"/>
                  </a:cubicBezTo>
                  <a:cubicBezTo>
                    <a:pt x="29061" y="412507"/>
                    <a:pt x="23119" y="424745"/>
                    <a:pt x="18107" y="437276"/>
                  </a:cubicBezTo>
                  <a:cubicBezTo>
                    <a:pt x="11018" y="454997"/>
                    <a:pt x="0" y="491597"/>
                    <a:pt x="0" y="491597"/>
                  </a:cubicBezTo>
                  <a:cubicBezTo>
                    <a:pt x="12071" y="512722"/>
                    <a:pt x="19010" y="537767"/>
                    <a:pt x="36214" y="554971"/>
                  </a:cubicBezTo>
                  <a:cubicBezTo>
                    <a:pt x="47705" y="566462"/>
                    <a:pt x="66630" y="566478"/>
                    <a:pt x="81481" y="573078"/>
                  </a:cubicBezTo>
                  <a:cubicBezTo>
                    <a:pt x="142817" y="600338"/>
                    <a:pt x="91510" y="585948"/>
                    <a:pt x="162962" y="600239"/>
                  </a:cubicBezTo>
                  <a:cubicBezTo>
                    <a:pt x="172015" y="606275"/>
                    <a:pt x="180121" y="614060"/>
                    <a:pt x="190122" y="618346"/>
                  </a:cubicBezTo>
                  <a:cubicBezTo>
                    <a:pt x="201559" y="623247"/>
                    <a:pt x="214418" y="623824"/>
                    <a:pt x="226336" y="627399"/>
                  </a:cubicBezTo>
                  <a:cubicBezTo>
                    <a:pt x="244618" y="632883"/>
                    <a:pt x="262550" y="639470"/>
                    <a:pt x="280657" y="645506"/>
                  </a:cubicBezTo>
                  <a:lnTo>
                    <a:pt x="307817" y="654560"/>
                  </a:lnTo>
                  <a:cubicBezTo>
                    <a:pt x="371191" y="651542"/>
                    <a:pt x="435291" y="655530"/>
                    <a:pt x="497940" y="645506"/>
                  </a:cubicBezTo>
                  <a:cubicBezTo>
                    <a:pt x="512840" y="643122"/>
                    <a:pt x="521793" y="626999"/>
                    <a:pt x="534154" y="618346"/>
                  </a:cubicBezTo>
                  <a:cubicBezTo>
                    <a:pt x="551982" y="605866"/>
                    <a:pt x="588475" y="582132"/>
                    <a:pt x="588475" y="582132"/>
                  </a:cubicBezTo>
                  <a:cubicBezTo>
                    <a:pt x="594511" y="573078"/>
                    <a:pt x="598888" y="562665"/>
                    <a:pt x="606582" y="554971"/>
                  </a:cubicBezTo>
                  <a:cubicBezTo>
                    <a:pt x="614276" y="547277"/>
                    <a:pt x="630024" y="547091"/>
                    <a:pt x="633742" y="536865"/>
                  </a:cubicBezTo>
                  <a:cubicBezTo>
                    <a:pt x="643081" y="511183"/>
                    <a:pt x="638047" y="482295"/>
                    <a:pt x="642796" y="455383"/>
                  </a:cubicBezTo>
                  <a:cubicBezTo>
                    <a:pt x="647121" y="430876"/>
                    <a:pt x="660903" y="382956"/>
                    <a:pt x="660903" y="382956"/>
                  </a:cubicBezTo>
                  <a:cubicBezTo>
                    <a:pt x="663921" y="352778"/>
                    <a:pt x="659592" y="320924"/>
                    <a:pt x="669956" y="292421"/>
                  </a:cubicBezTo>
                  <a:cubicBezTo>
                    <a:pt x="673217" y="283452"/>
                    <a:pt x="696062" y="292852"/>
                    <a:pt x="697116" y="283367"/>
                  </a:cubicBezTo>
                  <a:cubicBezTo>
                    <a:pt x="712804" y="142172"/>
                    <a:pt x="718050" y="159447"/>
                    <a:pt x="660903" y="102298"/>
                  </a:cubicBezTo>
                  <a:cubicBezTo>
                    <a:pt x="657885" y="93245"/>
                    <a:pt x="654164" y="84396"/>
                    <a:pt x="651849" y="75138"/>
                  </a:cubicBezTo>
                  <a:cubicBezTo>
                    <a:pt x="617641" y="-61695"/>
                    <a:pt x="699536" y="28040"/>
                    <a:pt x="362138" y="38924"/>
                  </a:cubicBezTo>
                  <a:cubicBezTo>
                    <a:pt x="359120" y="47977"/>
                    <a:pt x="357719" y="57742"/>
                    <a:pt x="353085" y="66084"/>
                  </a:cubicBezTo>
                  <a:cubicBezTo>
                    <a:pt x="340771" y="88249"/>
                    <a:pt x="314018" y="130204"/>
                    <a:pt x="289711" y="147566"/>
                  </a:cubicBezTo>
                  <a:cubicBezTo>
                    <a:pt x="278729" y="155410"/>
                    <a:pt x="265568" y="159637"/>
                    <a:pt x="253497" y="165672"/>
                  </a:cubicBezTo>
                  <a:cubicBezTo>
                    <a:pt x="186093" y="233076"/>
                    <a:pt x="271430" y="150300"/>
                    <a:pt x="190122" y="219993"/>
                  </a:cubicBezTo>
                  <a:cubicBezTo>
                    <a:pt x="176217" y="231912"/>
                    <a:pt x="155812" y="259544"/>
                    <a:pt x="135802" y="265261"/>
                  </a:cubicBezTo>
                  <a:cubicBezTo>
                    <a:pt x="124195" y="268577"/>
                    <a:pt x="105624" y="235083"/>
                    <a:pt x="99588" y="22904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" name="Rectangle 2"/>
            <p:cNvSpPr/>
            <p:nvPr/>
          </p:nvSpPr>
          <p:spPr>
            <a:xfrm>
              <a:off x="4727701" y="4315337"/>
              <a:ext cx="392400" cy="3912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V="1">
              <a:off x="4369287" y="4688934"/>
              <a:ext cx="358414" cy="19710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7" t="12503" r="91407" b="71838"/>
            <a:stretch/>
          </p:blipFill>
          <p:spPr>
            <a:xfrm>
              <a:off x="4119093" y="4851576"/>
              <a:ext cx="249382" cy="240147"/>
            </a:xfrm>
            <a:prstGeom prst="rect">
              <a:avLst/>
            </a:prstGeom>
          </p:spPr>
        </p:pic>
        <p:sp>
          <p:nvSpPr>
            <p:cNvPr id="29" name="Freeform 28"/>
            <p:cNvSpPr/>
            <p:nvPr/>
          </p:nvSpPr>
          <p:spPr>
            <a:xfrm>
              <a:off x="5947121" y="4516723"/>
              <a:ext cx="707627" cy="654560"/>
            </a:xfrm>
            <a:custGeom>
              <a:avLst/>
              <a:gdLst>
                <a:gd name="connsiteX0" fmla="*/ 99588 w 707627"/>
                <a:gd name="connsiteY0" fmla="*/ 229047 h 654560"/>
                <a:gd name="connsiteX1" fmla="*/ 99588 w 707627"/>
                <a:gd name="connsiteY1" fmla="*/ 229047 h 654560"/>
                <a:gd name="connsiteX2" fmla="*/ 90534 w 707627"/>
                <a:gd name="connsiteY2" fmla="*/ 319581 h 654560"/>
                <a:gd name="connsiteX3" fmla="*/ 36214 w 707627"/>
                <a:gd name="connsiteY3" fmla="*/ 401063 h 654560"/>
                <a:gd name="connsiteX4" fmla="*/ 18107 w 707627"/>
                <a:gd name="connsiteY4" fmla="*/ 437276 h 654560"/>
                <a:gd name="connsiteX5" fmla="*/ 0 w 707627"/>
                <a:gd name="connsiteY5" fmla="*/ 491597 h 654560"/>
                <a:gd name="connsiteX6" fmla="*/ 36214 w 707627"/>
                <a:gd name="connsiteY6" fmla="*/ 554971 h 654560"/>
                <a:gd name="connsiteX7" fmla="*/ 81481 w 707627"/>
                <a:gd name="connsiteY7" fmla="*/ 573078 h 654560"/>
                <a:gd name="connsiteX8" fmla="*/ 162962 w 707627"/>
                <a:gd name="connsiteY8" fmla="*/ 600239 h 654560"/>
                <a:gd name="connsiteX9" fmla="*/ 190122 w 707627"/>
                <a:gd name="connsiteY9" fmla="*/ 618346 h 654560"/>
                <a:gd name="connsiteX10" fmla="*/ 226336 w 707627"/>
                <a:gd name="connsiteY10" fmla="*/ 627399 h 654560"/>
                <a:gd name="connsiteX11" fmla="*/ 280657 w 707627"/>
                <a:gd name="connsiteY11" fmla="*/ 645506 h 654560"/>
                <a:gd name="connsiteX12" fmla="*/ 307817 w 707627"/>
                <a:gd name="connsiteY12" fmla="*/ 654560 h 654560"/>
                <a:gd name="connsiteX13" fmla="*/ 497940 w 707627"/>
                <a:gd name="connsiteY13" fmla="*/ 645506 h 654560"/>
                <a:gd name="connsiteX14" fmla="*/ 534154 w 707627"/>
                <a:gd name="connsiteY14" fmla="*/ 618346 h 654560"/>
                <a:gd name="connsiteX15" fmla="*/ 588475 w 707627"/>
                <a:gd name="connsiteY15" fmla="*/ 582132 h 654560"/>
                <a:gd name="connsiteX16" fmla="*/ 606582 w 707627"/>
                <a:gd name="connsiteY16" fmla="*/ 554971 h 654560"/>
                <a:gd name="connsiteX17" fmla="*/ 633742 w 707627"/>
                <a:gd name="connsiteY17" fmla="*/ 536865 h 654560"/>
                <a:gd name="connsiteX18" fmla="*/ 642796 w 707627"/>
                <a:gd name="connsiteY18" fmla="*/ 455383 h 654560"/>
                <a:gd name="connsiteX19" fmla="*/ 660903 w 707627"/>
                <a:gd name="connsiteY19" fmla="*/ 382956 h 654560"/>
                <a:gd name="connsiteX20" fmla="*/ 669956 w 707627"/>
                <a:gd name="connsiteY20" fmla="*/ 292421 h 654560"/>
                <a:gd name="connsiteX21" fmla="*/ 697116 w 707627"/>
                <a:gd name="connsiteY21" fmla="*/ 283367 h 654560"/>
                <a:gd name="connsiteX22" fmla="*/ 660903 w 707627"/>
                <a:gd name="connsiteY22" fmla="*/ 102298 h 654560"/>
                <a:gd name="connsiteX23" fmla="*/ 651849 w 707627"/>
                <a:gd name="connsiteY23" fmla="*/ 75138 h 654560"/>
                <a:gd name="connsiteX24" fmla="*/ 362138 w 707627"/>
                <a:gd name="connsiteY24" fmla="*/ 38924 h 654560"/>
                <a:gd name="connsiteX25" fmla="*/ 353085 w 707627"/>
                <a:gd name="connsiteY25" fmla="*/ 66084 h 654560"/>
                <a:gd name="connsiteX26" fmla="*/ 289711 w 707627"/>
                <a:gd name="connsiteY26" fmla="*/ 147566 h 654560"/>
                <a:gd name="connsiteX27" fmla="*/ 253497 w 707627"/>
                <a:gd name="connsiteY27" fmla="*/ 165672 h 654560"/>
                <a:gd name="connsiteX28" fmla="*/ 190122 w 707627"/>
                <a:gd name="connsiteY28" fmla="*/ 219993 h 654560"/>
                <a:gd name="connsiteX29" fmla="*/ 135802 w 707627"/>
                <a:gd name="connsiteY29" fmla="*/ 265261 h 654560"/>
                <a:gd name="connsiteX30" fmla="*/ 99588 w 707627"/>
                <a:gd name="connsiteY30" fmla="*/ 229047 h 654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07627" h="654560">
                  <a:moveTo>
                    <a:pt x="99588" y="229047"/>
                  </a:moveTo>
                  <a:lnTo>
                    <a:pt x="99588" y="229047"/>
                  </a:lnTo>
                  <a:cubicBezTo>
                    <a:pt x="96570" y="259225"/>
                    <a:pt x="98349" y="290277"/>
                    <a:pt x="90534" y="319581"/>
                  </a:cubicBezTo>
                  <a:cubicBezTo>
                    <a:pt x="83995" y="344102"/>
                    <a:pt x="49593" y="379657"/>
                    <a:pt x="36214" y="401063"/>
                  </a:cubicBezTo>
                  <a:cubicBezTo>
                    <a:pt x="29061" y="412507"/>
                    <a:pt x="23119" y="424745"/>
                    <a:pt x="18107" y="437276"/>
                  </a:cubicBezTo>
                  <a:cubicBezTo>
                    <a:pt x="11018" y="454997"/>
                    <a:pt x="0" y="491597"/>
                    <a:pt x="0" y="491597"/>
                  </a:cubicBezTo>
                  <a:cubicBezTo>
                    <a:pt x="12071" y="512722"/>
                    <a:pt x="19010" y="537767"/>
                    <a:pt x="36214" y="554971"/>
                  </a:cubicBezTo>
                  <a:cubicBezTo>
                    <a:pt x="47705" y="566462"/>
                    <a:pt x="66630" y="566478"/>
                    <a:pt x="81481" y="573078"/>
                  </a:cubicBezTo>
                  <a:cubicBezTo>
                    <a:pt x="142817" y="600338"/>
                    <a:pt x="91510" y="585948"/>
                    <a:pt x="162962" y="600239"/>
                  </a:cubicBezTo>
                  <a:cubicBezTo>
                    <a:pt x="172015" y="606275"/>
                    <a:pt x="180121" y="614060"/>
                    <a:pt x="190122" y="618346"/>
                  </a:cubicBezTo>
                  <a:cubicBezTo>
                    <a:pt x="201559" y="623247"/>
                    <a:pt x="214418" y="623824"/>
                    <a:pt x="226336" y="627399"/>
                  </a:cubicBezTo>
                  <a:cubicBezTo>
                    <a:pt x="244618" y="632883"/>
                    <a:pt x="262550" y="639470"/>
                    <a:pt x="280657" y="645506"/>
                  </a:cubicBezTo>
                  <a:lnTo>
                    <a:pt x="307817" y="654560"/>
                  </a:lnTo>
                  <a:cubicBezTo>
                    <a:pt x="371191" y="651542"/>
                    <a:pt x="435291" y="655530"/>
                    <a:pt x="497940" y="645506"/>
                  </a:cubicBezTo>
                  <a:cubicBezTo>
                    <a:pt x="512840" y="643122"/>
                    <a:pt x="521793" y="626999"/>
                    <a:pt x="534154" y="618346"/>
                  </a:cubicBezTo>
                  <a:cubicBezTo>
                    <a:pt x="551982" y="605866"/>
                    <a:pt x="588475" y="582132"/>
                    <a:pt x="588475" y="582132"/>
                  </a:cubicBezTo>
                  <a:cubicBezTo>
                    <a:pt x="594511" y="573078"/>
                    <a:pt x="598888" y="562665"/>
                    <a:pt x="606582" y="554971"/>
                  </a:cubicBezTo>
                  <a:cubicBezTo>
                    <a:pt x="614276" y="547277"/>
                    <a:pt x="630024" y="547091"/>
                    <a:pt x="633742" y="536865"/>
                  </a:cubicBezTo>
                  <a:cubicBezTo>
                    <a:pt x="643081" y="511183"/>
                    <a:pt x="638047" y="482295"/>
                    <a:pt x="642796" y="455383"/>
                  </a:cubicBezTo>
                  <a:cubicBezTo>
                    <a:pt x="647121" y="430876"/>
                    <a:pt x="660903" y="382956"/>
                    <a:pt x="660903" y="382956"/>
                  </a:cubicBezTo>
                  <a:cubicBezTo>
                    <a:pt x="663921" y="352778"/>
                    <a:pt x="659592" y="320924"/>
                    <a:pt x="669956" y="292421"/>
                  </a:cubicBezTo>
                  <a:cubicBezTo>
                    <a:pt x="673217" y="283452"/>
                    <a:pt x="696062" y="292852"/>
                    <a:pt x="697116" y="283367"/>
                  </a:cubicBezTo>
                  <a:cubicBezTo>
                    <a:pt x="712804" y="142172"/>
                    <a:pt x="718050" y="159447"/>
                    <a:pt x="660903" y="102298"/>
                  </a:cubicBezTo>
                  <a:cubicBezTo>
                    <a:pt x="657885" y="93245"/>
                    <a:pt x="654164" y="84396"/>
                    <a:pt x="651849" y="75138"/>
                  </a:cubicBezTo>
                  <a:cubicBezTo>
                    <a:pt x="617641" y="-61695"/>
                    <a:pt x="699536" y="28040"/>
                    <a:pt x="362138" y="38924"/>
                  </a:cubicBezTo>
                  <a:cubicBezTo>
                    <a:pt x="359120" y="47977"/>
                    <a:pt x="357719" y="57742"/>
                    <a:pt x="353085" y="66084"/>
                  </a:cubicBezTo>
                  <a:cubicBezTo>
                    <a:pt x="340771" y="88249"/>
                    <a:pt x="314018" y="130204"/>
                    <a:pt x="289711" y="147566"/>
                  </a:cubicBezTo>
                  <a:cubicBezTo>
                    <a:pt x="278729" y="155410"/>
                    <a:pt x="265568" y="159637"/>
                    <a:pt x="253497" y="165672"/>
                  </a:cubicBezTo>
                  <a:cubicBezTo>
                    <a:pt x="186093" y="233076"/>
                    <a:pt x="271430" y="150300"/>
                    <a:pt x="190122" y="219993"/>
                  </a:cubicBezTo>
                  <a:cubicBezTo>
                    <a:pt x="176217" y="231912"/>
                    <a:pt x="155812" y="259544"/>
                    <a:pt x="135802" y="265261"/>
                  </a:cubicBezTo>
                  <a:cubicBezTo>
                    <a:pt x="124195" y="268577"/>
                    <a:pt x="105624" y="235083"/>
                    <a:pt x="99588" y="22904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6537388" y="4280877"/>
              <a:ext cx="392400" cy="3912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 flipV="1">
              <a:off x="6178974" y="4654474"/>
              <a:ext cx="358414" cy="19710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7" t="12503" r="91407" b="71838"/>
            <a:stretch/>
          </p:blipFill>
          <p:spPr>
            <a:xfrm>
              <a:off x="5991471" y="4831380"/>
              <a:ext cx="249382" cy="240147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30" t="6481" r="13637" b="80872"/>
            <a:stretch/>
          </p:blipFill>
          <p:spPr>
            <a:xfrm>
              <a:off x="4211456" y="3999038"/>
              <a:ext cx="157019" cy="193963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30" t="6481" r="13637" b="80872"/>
            <a:stretch/>
          </p:blipFill>
          <p:spPr>
            <a:xfrm>
              <a:off x="6074184" y="3924705"/>
              <a:ext cx="157019" cy="193963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4444675" y="2286156"/>
                <a:ext cx="271927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>
                    <a:solidFill>
                      <a:srgbClr val="0000FF"/>
                    </a:solidFill>
                  </a:rPr>
                  <a:t>Production amplitude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it-IT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it-IT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4675" y="2286156"/>
                <a:ext cx="2719271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1794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4211031" y="4017059"/>
                <a:ext cx="25881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>
                    <a:solidFill>
                      <a:srgbClr val="0000FF"/>
                    </a:solidFill>
                  </a:rPr>
                  <a:t>Scattering amplitude </a:t>
                </a:r>
                <a14:m>
                  <m:oMath xmlns:m="http://schemas.openxmlformats.org/officeDocument/2006/math">
                    <m:r>
                      <a:rPr lang="it-IT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1031" y="4017059"/>
                <a:ext cx="2588144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2123" t="-9836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37"/>
          <p:cNvSpPr txBox="1"/>
          <p:nvPr/>
        </p:nvSpPr>
        <p:spPr>
          <a:xfrm>
            <a:off x="8305800" y="47459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/>
                  <a:t>Amplitudes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(′)</m:t>
                        </m:r>
                      </m:sup>
                    </m:sSup>
                    <m:r>
                      <a:rPr lang="it-IT" sz="36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44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7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33059" y="3404641"/>
                <a:ext cx="3418693" cy="12206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dirty="0" smtClean="0"/>
                  <a:t> is an effective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2→2</m:t>
                    </m:r>
                  </m:oMath>
                </a14:m>
                <a:r>
                  <a:rPr lang="it-IT" dirty="0" smtClean="0"/>
                  <a:t> process,</a:t>
                </a:r>
                <a:br>
                  <a:rPr lang="it-IT" dirty="0" smtClean="0"/>
                </a:br>
                <a:r>
                  <a:rPr lang="it-IT" dirty="0" smtClean="0"/>
                  <a:t>where the Pomeron is treated</a:t>
                </a:r>
                <a:br>
                  <a:rPr lang="it-IT" dirty="0" smtClean="0"/>
                </a:br>
                <a:r>
                  <a:rPr lang="it-IT" dirty="0" smtClean="0"/>
                  <a:t>as a vector quasi-particle with </a:t>
                </a:r>
                <a:br>
                  <a:rPr lang="it-IT" dirty="0" smtClean="0"/>
                </a:br>
                <a:r>
                  <a:rPr lang="it-IT" dirty="0" smtClean="0"/>
                  <a:t>virtuality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m:rPr>
                            <m:nor/>
                          </m:rPr>
                          <a:rPr lang="it-IT" b="0" i="0" smtClean="0">
                            <a:latin typeface="Cambria Math" panose="02040503050406030204" pitchFamily="18" charset="0"/>
                          </a:rPr>
                          <m:t>eff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=−0.1 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it-IT" b="0" i="0" smtClean="0">
                            <a:latin typeface="Cambria Math" panose="02040503050406030204" pitchFamily="18" charset="0"/>
                          </a:rPr>
                          <m:t>GeV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059" y="3404641"/>
                <a:ext cx="3418693" cy="1220655"/>
              </a:xfrm>
              <a:prstGeom prst="rect">
                <a:avLst/>
              </a:prstGeom>
              <a:blipFill rotWithShape="0">
                <a:blip r:embed="rId8"/>
                <a:stretch>
                  <a:fillRect l="-1426" t="-3000" r="-713" b="-65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400806" y="1229320"/>
                <a:ext cx="8447775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200" dirty="0" smtClean="0"/>
                  <a:t>We build the partial wave amplitudes according to the </a:t>
                </a:r>
                <a14:m>
                  <m:oMath xmlns:m="http://schemas.openxmlformats.org/officeDocument/2006/math">
                    <m:r>
                      <a:rPr lang="it-IT" sz="2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m:rPr>
                        <m:lit/>
                      </m:rPr>
                      <a:rPr lang="it-IT" sz="2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it-IT" sz="2200" dirty="0" smtClean="0">
                    <a:solidFill>
                      <a:srgbClr val="FF0000"/>
                    </a:solidFill>
                  </a:rPr>
                  <a:t> method</a:t>
                </a: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806" y="1229320"/>
                <a:ext cx="8447775" cy="430887"/>
              </a:xfrm>
              <a:prstGeom prst="rect">
                <a:avLst/>
              </a:prstGeom>
              <a:blipFill rotWithShape="0">
                <a:blip r:embed="rId9"/>
                <a:stretch>
                  <a:fillRect l="-938" t="-10000" b="-2857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1480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The pole hunter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952" y="2435968"/>
            <a:ext cx="5011848" cy="1533640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055952" y="4262972"/>
            <a:ext cx="5011848" cy="1533640"/>
            <a:chOff x="3979752" y="3830677"/>
            <a:chExt cx="5011848" cy="15336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9752" y="3830677"/>
              <a:ext cx="5011848" cy="1533640"/>
            </a:xfrm>
            <a:prstGeom prst="rect">
              <a:avLst/>
            </a:prstGeom>
          </p:spPr>
        </p:pic>
        <p:sp>
          <p:nvSpPr>
            <p:cNvPr id="2" name="Freeform 1"/>
            <p:cNvSpPr/>
            <p:nvPr/>
          </p:nvSpPr>
          <p:spPr>
            <a:xfrm>
              <a:off x="4137434" y="4551183"/>
              <a:ext cx="707627" cy="654560"/>
            </a:xfrm>
            <a:custGeom>
              <a:avLst/>
              <a:gdLst>
                <a:gd name="connsiteX0" fmla="*/ 99588 w 707627"/>
                <a:gd name="connsiteY0" fmla="*/ 229047 h 654560"/>
                <a:gd name="connsiteX1" fmla="*/ 99588 w 707627"/>
                <a:gd name="connsiteY1" fmla="*/ 229047 h 654560"/>
                <a:gd name="connsiteX2" fmla="*/ 90534 w 707627"/>
                <a:gd name="connsiteY2" fmla="*/ 319581 h 654560"/>
                <a:gd name="connsiteX3" fmla="*/ 36214 w 707627"/>
                <a:gd name="connsiteY3" fmla="*/ 401063 h 654560"/>
                <a:gd name="connsiteX4" fmla="*/ 18107 w 707627"/>
                <a:gd name="connsiteY4" fmla="*/ 437276 h 654560"/>
                <a:gd name="connsiteX5" fmla="*/ 0 w 707627"/>
                <a:gd name="connsiteY5" fmla="*/ 491597 h 654560"/>
                <a:gd name="connsiteX6" fmla="*/ 36214 w 707627"/>
                <a:gd name="connsiteY6" fmla="*/ 554971 h 654560"/>
                <a:gd name="connsiteX7" fmla="*/ 81481 w 707627"/>
                <a:gd name="connsiteY7" fmla="*/ 573078 h 654560"/>
                <a:gd name="connsiteX8" fmla="*/ 162962 w 707627"/>
                <a:gd name="connsiteY8" fmla="*/ 600239 h 654560"/>
                <a:gd name="connsiteX9" fmla="*/ 190122 w 707627"/>
                <a:gd name="connsiteY9" fmla="*/ 618346 h 654560"/>
                <a:gd name="connsiteX10" fmla="*/ 226336 w 707627"/>
                <a:gd name="connsiteY10" fmla="*/ 627399 h 654560"/>
                <a:gd name="connsiteX11" fmla="*/ 280657 w 707627"/>
                <a:gd name="connsiteY11" fmla="*/ 645506 h 654560"/>
                <a:gd name="connsiteX12" fmla="*/ 307817 w 707627"/>
                <a:gd name="connsiteY12" fmla="*/ 654560 h 654560"/>
                <a:gd name="connsiteX13" fmla="*/ 497940 w 707627"/>
                <a:gd name="connsiteY13" fmla="*/ 645506 h 654560"/>
                <a:gd name="connsiteX14" fmla="*/ 534154 w 707627"/>
                <a:gd name="connsiteY14" fmla="*/ 618346 h 654560"/>
                <a:gd name="connsiteX15" fmla="*/ 588475 w 707627"/>
                <a:gd name="connsiteY15" fmla="*/ 582132 h 654560"/>
                <a:gd name="connsiteX16" fmla="*/ 606582 w 707627"/>
                <a:gd name="connsiteY16" fmla="*/ 554971 h 654560"/>
                <a:gd name="connsiteX17" fmla="*/ 633742 w 707627"/>
                <a:gd name="connsiteY17" fmla="*/ 536865 h 654560"/>
                <a:gd name="connsiteX18" fmla="*/ 642796 w 707627"/>
                <a:gd name="connsiteY18" fmla="*/ 455383 h 654560"/>
                <a:gd name="connsiteX19" fmla="*/ 660903 w 707627"/>
                <a:gd name="connsiteY19" fmla="*/ 382956 h 654560"/>
                <a:gd name="connsiteX20" fmla="*/ 669956 w 707627"/>
                <a:gd name="connsiteY20" fmla="*/ 292421 h 654560"/>
                <a:gd name="connsiteX21" fmla="*/ 697116 w 707627"/>
                <a:gd name="connsiteY21" fmla="*/ 283367 h 654560"/>
                <a:gd name="connsiteX22" fmla="*/ 660903 w 707627"/>
                <a:gd name="connsiteY22" fmla="*/ 102298 h 654560"/>
                <a:gd name="connsiteX23" fmla="*/ 651849 w 707627"/>
                <a:gd name="connsiteY23" fmla="*/ 75138 h 654560"/>
                <a:gd name="connsiteX24" fmla="*/ 362138 w 707627"/>
                <a:gd name="connsiteY24" fmla="*/ 38924 h 654560"/>
                <a:gd name="connsiteX25" fmla="*/ 353085 w 707627"/>
                <a:gd name="connsiteY25" fmla="*/ 66084 h 654560"/>
                <a:gd name="connsiteX26" fmla="*/ 289711 w 707627"/>
                <a:gd name="connsiteY26" fmla="*/ 147566 h 654560"/>
                <a:gd name="connsiteX27" fmla="*/ 253497 w 707627"/>
                <a:gd name="connsiteY27" fmla="*/ 165672 h 654560"/>
                <a:gd name="connsiteX28" fmla="*/ 190122 w 707627"/>
                <a:gd name="connsiteY28" fmla="*/ 219993 h 654560"/>
                <a:gd name="connsiteX29" fmla="*/ 135802 w 707627"/>
                <a:gd name="connsiteY29" fmla="*/ 265261 h 654560"/>
                <a:gd name="connsiteX30" fmla="*/ 99588 w 707627"/>
                <a:gd name="connsiteY30" fmla="*/ 229047 h 654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07627" h="654560">
                  <a:moveTo>
                    <a:pt x="99588" y="229047"/>
                  </a:moveTo>
                  <a:lnTo>
                    <a:pt x="99588" y="229047"/>
                  </a:lnTo>
                  <a:cubicBezTo>
                    <a:pt x="96570" y="259225"/>
                    <a:pt x="98349" y="290277"/>
                    <a:pt x="90534" y="319581"/>
                  </a:cubicBezTo>
                  <a:cubicBezTo>
                    <a:pt x="83995" y="344102"/>
                    <a:pt x="49593" y="379657"/>
                    <a:pt x="36214" y="401063"/>
                  </a:cubicBezTo>
                  <a:cubicBezTo>
                    <a:pt x="29061" y="412507"/>
                    <a:pt x="23119" y="424745"/>
                    <a:pt x="18107" y="437276"/>
                  </a:cubicBezTo>
                  <a:cubicBezTo>
                    <a:pt x="11018" y="454997"/>
                    <a:pt x="0" y="491597"/>
                    <a:pt x="0" y="491597"/>
                  </a:cubicBezTo>
                  <a:cubicBezTo>
                    <a:pt x="12071" y="512722"/>
                    <a:pt x="19010" y="537767"/>
                    <a:pt x="36214" y="554971"/>
                  </a:cubicBezTo>
                  <a:cubicBezTo>
                    <a:pt x="47705" y="566462"/>
                    <a:pt x="66630" y="566478"/>
                    <a:pt x="81481" y="573078"/>
                  </a:cubicBezTo>
                  <a:cubicBezTo>
                    <a:pt x="142817" y="600338"/>
                    <a:pt x="91510" y="585948"/>
                    <a:pt x="162962" y="600239"/>
                  </a:cubicBezTo>
                  <a:cubicBezTo>
                    <a:pt x="172015" y="606275"/>
                    <a:pt x="180121" y="614060"/>
                    <a:pt x="190122" y="618346"/>
                  </a:cubicBezTo>
                  <a:cubicBezTo>
                    <a:pt x="201559" y="623247"/>
                    <a:pt x="214418" y="623824"/>
                    <a:pt x="226336" y="627399"/>
                  </a:cubicBezTo>
                  <a:cubicBezTo>
                    <a:pt x="244618" y="632883"/>
                    <a:pt x="262550" y="639470"/>
                    <a:pt x="280657" y="645506"/>
                  </a:cubicBezTo>
                  <a:lnTo>
                    <a:pt x="307817" y="654560"/>
                  </a:lnTo>
                  <a:cubicBezTo>
                    <a:pt x="371191" y="651542"/>
                    <a:pt x="435291" y="655530"/>
                    <a:pt x="497940" y="645506"/>
                  </a:cubicBezTo>
                  <a:cubicBezTo>
                    <a:pt x="512840" y="643122"/>
                    <a:pt x="521793" y="626999"/>
                    <a:pt x="534154" y="618346"/>
                  </a:cubicBezTo>
                  <a:cubicBezTo>
                    <a:pt x="551982" y="605866"/>
                    <a:pt x="588475" y="582132"/>
                    <a:pt x="588475" y="582132"/>
                  </a:cubicBezTo>
                  <a:cubicBezTo>
                    <a:pt x="594511" y="573078"/>
                    <a:pt x="598888" y="562665"/>
                    <a:pt x="606582" y="554971"/>
                  </a:cubicBezTo>
                  <a:cubicBezTo>
                    <a:pt x="614276" y="547277"/>
                    <a:pt x="630024" y="547091"/>
                    <a:pt x="633742" y="536865"/>
                  </a:cubicBezTo>
                  <a:cubicBezTo>
                    <a:pt x="643081" y="511183"/>
                    <a:pt x="638047" y="482295"/>
                    <a:pt x="642796" y="455383"/>
                  </a:cubicBezTo>
                  <a:cubicBezTo>
                    <a:pt x="647121" y="430876"/>
                    <a:pt x="660903" y="382956"/>
                    <a:pt x="660903" y="382956"/>
                  </a:cubicBezTo>
                  <a:cubicBezTo>
                    <a:pt x="663921" y="352778"/>
                    <a:pt x="659592" y="320924"/>
                    <a:pt x="669956" y="292421"/>
                  </a:cubicBezTo>
                  <a:cubicBezTo>
                    <a:pt x="673217" y="283452"/>
                    <a:pt x="696062" y="292852"/>
                    <a:pt x="697116" y="283367"/>
                  </a:cubicBezTo>
                  <a:cubicBezTo>
                    <a:pt x="712804" y="142172"/>
                    <a:pt x="718050" y="159447"/>
                    <a:pt x="660903" y="102298"/>
                  </a:cubicBezTo>
                  <a:cubicBezTo>
                    <a:pt x="657885" y="93245"/>
                    <a:pt x="654164" y="84396"/>
                    <a:pt x="651849" y="75138"/>
                  </a:cubicBezTo>
                  <a:cubicBezTo>
                    <a:pt x="617641" y="-61695"/>
                    <a:pt x="699536" y="28040"/>
                    <a:pt x="362138" y="38924"/>
                  </a:cubicBezTo>
                  <a:cubicBezTo>
                    <a:pt x="359120" y="47977"/>
                    <a:pt x="357719" y="57742"/>
                    <a:pt x="353085" y="66084"/>
                  </a:cubicBezTo>
                  <a:cubicBezTo>
                    <a:pt x="340771" y="88249"/>
                    <a:pt x="314018" y="130204"/>
                    <a:pt x="289711" y="147566"/>
                  </a:cubicBezTo>
                  <a:cubicBezTo>
                    <a:pt x="278729" y="155410"/>
                    <a:pt x="265568" y="159637"/>
                    <a:pt x="253497" y="165672"/>
                  </a:cubicBezTo>
                  <a:cubicBezTo>
                    <a:pt x="186093" y="233076"/>
                    <a:pt x="271430" y="150300"/>
                    <a:pt x="190122" y="219993"/>
                  </a:cubicBezTo>
                  <a:cubicBezTo>
                    <a:pt x="176217" y="231912"/>
                    <a:pt x="155812" y="259544"/>
                    <a:pt x="135802" y="265261"/>
                  </a:cubicBezTo>
                  <a:cubicBezTo>
                    <a:pt x="124195" y="268577"/>
                    <a:pt x="105624" y="235083"/>
                    <a:pt x="99588" y="22904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" name="Rectangle 2"/>
            <p:cNvSpPr/>
            <p:nvPr/>
          </p:nvSpPr>
          <p:spPr>
            <a:xfrm>
              <a:off x="4727701" y="4315337"/>
              <a:ext cx="392400" cy="3912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V="1">
              <a:off x="4369287" y="4688934"/>
              <a:ext cx="358414" cy="19710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7" t="12503" r="91407" b="71838"/>
            <a:stretch/>
          </p:blipFill>
          <p:spPr>
            <a:xfrm>
              <a:off x="4119093" y="4851576"/>
              <a:ext cx="249382" cy="240147"/>
            </a:xfrm>
            <a:prstGeom prst="rect">
              <a:avLst/>
            </a:prstGeom>
          </p:spPr>
        </p:pic>
        <p:sp>
          <p:nvSpPr>
            <p:cNvPr id="29" name="Freeform 28"/>
            <p:cNvSpPr/>
            <p:nvPr/>
          </p:nvSpPr>
          <p:spPr>
            <a:xfrm>
              <a:off x="5947121" y="4516723"/>
              <a:ext cx="707627" cy="654560"/>
            </a:xfrm>
            <a:custGeom>
              <a:avLst/>
              <a:gdLst>
                <a:gd name="connsiteX0" fmla="*/ 99588 w 707627"/>
                <a:gd name="connsiteY0" fmla="*/ 229047 h 654560"/>
                <a:gd name="connsiteX1" fmla="*/ 99588 w 707627"/>
                <a:gd name="connsiteY1" fmla="*/ 229047 h 654560"/>
                <a:gd name="connsiteX2" fmla="*/ 90534 w 707627"/>
                <a:gd name="connsiteY2" fmla="*/ 319581 h 654560"/>
                <a:gd name="connsiteX3" fmla="*/ 36214 w 707627"/>
                <a:gd name="connsiteY3" fmla="*/ 401063 h 654560"/>
                <a:gd name="connsiteX4" fmla="*/ 18107 w 707627"/>
                <a:gd name="connsiteY4" fmla="*/ 437276 h 654560"/>
                <a:gd name="connsiteX5" fmla="*/ 0 w 707627"/>
                <a:gd name="connsiteY5" fmla="*/ 491597 h 654560"/>
                <a:gd name="connsiteX6" fmla="*/ 36214 w 707627"/>
                <a:gd name="connsiteY6" fmla="*/ 554971 h 654560"/>
                <a:gd name="connsiteX7" fmla="*/ 81481 w 707627"/>
                <a:gd name="connsiteY7" fmla="*/ 573078 h 654560"/>
                <a:gd name="connsiteX8" fmla="*/ 162962 w 707627"/>
                <a:gd name="connsiteY8" fmla="*/ 600239 h 654560"/>
                <a:gd name="connsiteX9" fmla="*/ 190122 w 707627"/>
                <a:gd name="connsiteY9" fmla="*/ 618346 h 654560"/>
                <a:gd name="connsiteX10" fmla="*/ 226336 w 707627"/>
                <a:gd name="connsiteY10" fmla="*/ 627399 h 654560"/>
                <a:gd name="connsiteX11" fmla="*/ 280657 w 707627"/>
                <a:gd name="connsiteY11" fmla="*/ 645506 h 654560"/>
                <a:gd name="connsiteX12" fmla="*/ 307817 w 707627"/>
                <a:gd name="connsiteY12" fmla="*/ 654560 h 654560"/>
                <a:gd name="connsiteX13" fmla="*/ 497940 w 707627"/>
                <a:gd name="connsiteY13" fmla="*/ 645506 h 654560"/>
                <a:gd name="connsiteX14" fmla="*/ 534154 w 707627"/>
                <a:gd name="connsiteY14" fmla="*/ 618346 h 654560"/>
                <a:gd name="connsiteX15" fmla="*/ 588475 w 707627"/>
                <a:gd name="connsiteY15" fmla="*/ 582132 h 654560"/>
                <a:gd name="connsiteX16" fmla="*/ 606582 w 707627"/>
                <a:gd name="connsiteY16" fmla="*/ 554971 h 654560"/>
                <a:gd name="connsiteX17" fmla="*/ 633742 w 707627"/>
                <a:gd name="connsiteY17" fmla="*/ 536865 h 654560"/>
                <a:gd name="connsiteX18" fmla="*/ 642796 w 707627"/>
                <a:gd name="connsiteY18" fmla="*/ 455383 h 654560"/>
                <a:gd name="connsiteX19" fmla="*/ 660903 w 707627"/>
                <a:gd name="connsiteY19" fmla="*/ 382956 h 654560"/>
                <a:gd name="connsiteX20" fmla="*/ 669956 w 707627"/>
                <a:gd name="connsiteY20" fmla="*/ 292421 h 654560"/>
                <a:gd name="connsiteX21" fmla="*/ 697116 w 707627"/>
                <a:gd name="connsiteY21" fmla="*/ 283367 h 654560"/>
                <a:gd name="connsiteX22" fmla="*/ 660903 w 707627"/>
                <a:gd name="connsiteY22" fmla="*/ 102298 h 654560"/>
                <a:gd name="connsiteX23" fmla="*/ 651849 w 707627"/>
                <a:gd name="connsiteY23" fmla="*/ 75138 h 654560"/>
                <a:gd name="connsiteX24" fmla="*/ 362138 w 707627"/>
                <a:gd name="connsiteY24" fmla="*/ 38924 h 654560"/>
                <a:gd name="connsiteX25" fmla="*/ 353085 w 707627"/>
                <a:gd name="connsiteY25" fmla="*/ 66084 h 654560"/>
                <a:gd name="connsiteX26" fmla="*/ 289711 w 707627"/>
                <a:gd name="connsiteY26" fmla="*/ 147566 h 654560"/>
                <a:gd name="connsiteX27" fmla="*/ 253497 w 707627"/>
                <a:gd name="connsiteY27" fmla="*/ 165672 h 654560"/>
                <a:gd name="connsiteX28" fmla="*/ 190122 w 707627"/>
                <a:gd name="connsiteY28" fmla="*/ 219993 h 654560"/>
                <a:gd name="connsiteX29" fmla="*/ 135802 w 707627"/>
                <a:gd name="connsiteY29" fmla="*/ 265261 h 654560"/>
                <a:gd name="connsiteX30" fmla="*/ 99588 w 707627"/>
                <a:gd name="connsiteY30" fmla="*/ 229047 h 654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07627" h="654560">
                  <a:moveTo>
                    <a:pt x="99588" y="229047"/>
                  </a:moveTo>
                  <a:lnTo>
                    <a:pt x="99588" y="229047"/>
                  </a:lnTo>
                  <a:cubicBezTo>
                    <a:pt x="96570" y="259225"/>
                    <a:pt x="98349" y="290277"/>
                    <a:pt x="90534" y="319581"/>
                  </a:cubicBezTo>
                  <a:cubicBezTo>
                    <a:pt x="83995" y="344102"/>
                    <a:pt x="49593" y="379657"/>
                    <a:pt x="36214" y="401063"/>
                  </a:cubicBezTo>
                  <a:cubicBezTo>
                    <a:pt x="29061" y="412507"/>
                    <a:pt x="23119" y="424745"/>
                    <a:pt x="18107" y="437276"/>
                  </a:cubicBezTo>
                  <a:cubicBezTo>
                    <a:pt x="11018" y="454997"/>
                    <a:pt x="0" y="491597"/>
                    <a:pt x="0" y="491597"/>
                  </a:cubicBezTo>
                  <a:cubicBezTo>
                    <a:pt x="12071" y="512722"/>
                    <a:pt x="19010" y="537767"/>
                    <a:pt x="36214" y="554971"/>
                  </a:cubicBezTo>
                  <a:cubicBezTo>
                    <a:pt x="47705" y="566462"/>
                    <a:pt x="66630" y="566478"/>
                    <a:pt x="81481" y="573078"/>
                  </a:cubicBezTo>
                  <a:cubicBezTo>
                    <a:pt x="142817" y="600338"/>
                    <a:pt x="91510" y="585948"/>
                    <a:pt x="162962" y="600239"/>
                  </a:cubicBezTo>
                  <a:cubicBezTo>
                    <a:pt x="172015" y="606275"/>
                    <a:pt x="180121" y="614060"/>
                    <a:pt x="190122" y="618346"/>
                  </a:cubicBezTo>
                  <a:cubicBezTo>
                    <a:pt x="201559" y="623247"/>
                    <a:pt x="214418" y="623824"/>
                    <a:pt x="226336" y="627399"/>
                  </a:cubicBezTo>
                  <a:cubicBezTo>
                    <a:pt x="244618" y="632883"/>
                    <a:pt x="262550" y="639470"/>
                    <a:pt x="280657" y="645506"/>
                  </a:cubicBezTo>
                  <a:lnTo>
                    <a:pt x="307817" y="654560"/>
                  </a:lnTo>
                  <a:cubicBezTo>
                    <a:pt x="371191" y="651542"/>
                    <a:pt x="435291" y="655530"/>
                    <a:pt x="497940" y="645506"/>
                  </a:cubicBezTo>
                  <a:cubicBezTo>
                    <a:pt x="512840" y="643122"/>
                    <a:pt x="521793" y="626999"/>
                    <a:pt x="534154" y="618346"/>
                  </a:cubicBezTo>
                  <a:cubicBezTo>
                    <a:pt x="551982" y="605866"/>
                    <a:pt x="588475" y="582132"/>
                    <a:pt x="588475" y="582132"/>
                  </a:cubicBezTo>
                  <a:cubicBezTo>
                    <a:pt x="594511" y="573078"/>
                    <a:pt x="598888" y="562665"/>
                    <a:pt x="606582" y="554971"/>
                  </a:cubicBezTo>
                  <a:cubicBezTo>
                    <a:pt x="614276" y="547277"/>
                    <a:pt x="630024" y="547091"/>
                    <a:pt x="633742" y="536865"/>
                  </a:cubicBezTo>
                  <a:cubicBezTo>
                    <a:pt x="643081" y="511183"/>
                    <a:pt x="638047" y="482295"/>
                    <a:pt x="642796" y="455383"/>
                  </a:cubicBezTo>
                  <a:cubicBezTo>
                    <a:pt x="647121" y="430876"/>
                    <a:pt x="660903" y="382956"/>
                    <a:pt x="660903" y="382956"/>
                  </a:cubicBezTo>
                  <a:cubicBezTo>
                    <a:pt x="663921" y="352778"/>
                    <a:pt x="659592" y="320924"/>
                    <a:pt x="669956" y="292421"/>
                  </a:cubicBezTo>
                  <a:cubicBezTo>
                    <a:pt x="673217" y="283452"/>
                    <a:pt x="696062" y="292852"/>
                    <a:pt x="697116" y="283367"/>
                  </a:cubicBezTo>
                  <a:cubicBezTo>
                    <a:pt x="712804" y="142172"/>
                    <a:pt x="718050" y="159447"/>
                    <a:pt x="660903" y="102298"/>
                  </a:cubicBezTo>
                  <a:cubicBezTo>
                    <a:pt x="657885" y="93245"/>
                    <a:pt x="654164" y="84396"/>
                    <a:pt x="651849" y="75138"/>
                  </a:cubicBezTo>
                  <a:cubicBezTo>
                    <a:pt x="617641" y="-61695"/>
                    <a:pt x="699536" y="28040"/>
                    <a:pt x="362138" y="38924"/>
                  </a:cubicBezTo>
                  <a:cubicBezTo>
                    <a:pt x="359120" y="47977"/>
                    <a:pt x="357719" y="57742"/>
                    <a:pt x="353085" y="66084"/>
                  </a:cubicBezTo>
                  <a:cubicBezTo>
                    <a:pt x="340771" y="88249"/>
                    <a:pt x="314018" y="130204"/>
                    <a:pt x="289711" y="147566"/>
                  </a:cubicBezTo>
                  <a:cubicBezTo>
                    <a:pt x="278729" y="155410"/>
                    <a:pt x="265568" y="159637"/>
                    <a:pt x="253497" y="165672"/>
                  </a:cubicBezTo>
                  <a:cubicBezTo>
                    <a:pt x="186093" y="233076"/>
                    <a:pt x="271430" y="150300"/>
                    <a:pt x="190122" y="219993"/>
                  </a:cubicBezTo>
                  <a:cubicBezTo>
                    <a:pt x="176217" y="231912"/>
                    <a:pt x="155812" y="259544"/>
                    <a:pt x="135802" y="265261"/>
                  </a:cubicBezTo>
                  <a:cubicBezTo>
                    <a:pt x="124195" y="268577"/>
                    <a:pt x="105624" y="235083"/>
                    <a:pt x="99588" y="22904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6537388" y="4280877"/>
              <a:ext cx="392400" cy="3912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 flipV="1">
              <a:off x="6178974" y="4654474"/>
              <a:ext cx="358414" cy="19710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7" t="12503" r="91407" b="71838"/>
            <a:stretch/>
          </p:blipFill>
          <p:spPr>
            <a:xfrm>
              <a:off x="5991471" y="4831380"/>
              <a:ext cx="249382" cy="240147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30" t="6481" r="13637" b="80872"/>
            <a:stretch/>
          </p:blipFill>
          <p:spPr>
            <a:xfrm>
              <a:off x="4211456" y="3999038"/>
              <a:ext cx="157019" cy="193963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30" t="6481" r="13637" b="80872"/>
            <a:stretch/>
          </p:blipFill>
          <p:spPr>
            <a:xfrm>
              <a:off x="6074184" y="3924705"/>
              <a:ext cx="157019" cy="193963"/>
            </a:xfrm>
            <a:prstGeom prst="rect">
              <a:avLst/>
            </a:prstGeom>
          </p:spPr>
        </p:pic>
      </p:grpSp>
      <p:sp>
        <p:nvSpPr>
          <p:cNvPr id="38" name="TextBox 37"/>
          <p:cNvSpPr txBox="1"/>
          <p:nvPr/>
        </p:nvSpPr>
        <p:spPr>
          <a:xfrm>
            <a:off x="8305800" y="47459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/>
              <p:cNvSpPr/>
              <p:nvPr/>
            </p:nvSpPr>
            <p:spPr>
              <a:xfrm>
                <a:off x="8282709" y="4735064"/>
                <a:ext cx="709104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it-IT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it-IT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2709" y="4735064"/>
                <a:ext cx="709104" cy="369332"/>
              </a:xfrm>
              <a:prstGeom prst="rect">
                <a:avLst/>
              </a:prstGeom>
              <a:blipFill rotWithShape="0">
                <a:blip r:embed="rId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/>
              <p:cNvSpPr/>
              <p:nvPr/>
            </p:nvSpPr>
            <p:spPr>
              <a:xfrm>
                <a:off x="8273731" y="2920118"/>
                <a:ext cx="709104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it-IT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it-IT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3731" y="2920118"/>
                <a:ext cx="709104" cy="369332"/>
              </a:xfrm>
              <a:prstGeom prst="rect">
                <a:avLst/>
              </a:prstGeom>
              <a:blipFill rotWithShape="0">
                <a:blip r:embed="rId6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/>
              <p:cNvSpPr/>
              <p:nvPr/>
            </p:nvSpPr>
            <p:spPr>
              <a:xfrm>
                <a:off x="7007507" y="3562292"/>
                <a:ext cx="679097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it-IT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it-IT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7507" y="3562292"/>
                <a:ext cx="679097" cy="369332"/>
              </a:xfrm>
              <a:prstGeom prst="rect">
                <a:avLst/>
              </a:prstGeom>
              <a:blipFill rotWithShape="0">
                <a:blip r:embed="rId7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7052301" y="5359009"/>
                <a:ext cx="716029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it-IT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it-IT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2301" y="5359009"/>
                <a:ext cx="716029" cy="369332"/>
              </a:xfrm>
              <a:prstGeom prst="rect">
                <a:avLst/>
              </a:prstGeom>
              <a:blipFill rotWithShape="0">
                <a:blip r:embed="rId8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4223" y="2655488"/>
                <a:ext cx="3676199" cy="8613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𝑡</m:t>
                      </m:r>
                      <m:d>
                        <m:d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d>
                            <m:dPr>
                              <m:ctrlPr>
                                <a:rPr lang="it-IT" sz="2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num>
                        <m:den>
                          <m:r>
                            <a:rPr lang="it-IT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  <m:d>
                            <m:dPr>
                              <m:ctrlPr>
                                <a:rPr lang="it-IT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den>
                      </m:f>
                      <m:r>
                        <a:rPr lang="it-IT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  <m:d>
                        <m:d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it-IT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d>
                            <m:dPr>
                              <m:ctrlPr>
                                <a:rPr lang="it-IT" sz="2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num>
                        <m:den>
                          <m:r>
                            <a:rPr lang="it-IT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  <m:d>
                            <m:dPr>
                              <m:ctrlPr>
                                <a:rPr lang="it-IT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23" y="2655488"/>
                <a:ext cx="3676199" cy="861326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44223" y="4175880"/>
                <a:ext cx="4572000" cy="156966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it-IT" dirty="0" smtClean="0"/>
                  <a:t>The </a:t>
                </a:r>
                <a14:m>
                  <m:oMath xmlns:m="http://schemas.openxmlformats.org/officeDocument/2006/math">
                    <m:r>
                      <a:rPr lang="it-IT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𝐷</m:t>
                    </m:r>
                    <m:r>
                      <a:rPr lang="it-IT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it-IT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dirty="0" smtClean="0"/>
                  <a:t> has</a:t>
                </a:r>
                <a:r>
                  <a:rPr lang="it-IT" dirty="0" smtClean="0">
                    <a:solidFill>
                      <a:srgbClr val="FF0000"/>
                    </a:solidFill>
                  </a:rPr>
                  <a:t> only right hand cuts</a:t>
                </a:r>
                <a:r>
                  <a:rPr lang="it-IT" dirty="0" smtClean="0"/>
                  <a:t>;</a:t>
                </a:r>
              </a:p>
              <a:p>
                <a:r>
                  <a:rPr lang="it-IT" dirty="0" smtClean="0"/>
                  <a:t>it </a:t>
                </a:r>
                <a:r>
                  <a:rPr lang="it-IT" dirty="0"/>
                  <a:t>contains </a:t>
                </a:r>
                <a:r>
                  <a:rPr lang="it-IT" dirty="0" smtClean="0"/>
                  <a:t>all the </a:t>
                </a:r>
                <a:r>
                  <a:rPr lang="it-IT" dirty="0"/>
                  <a:t>Final State Interactions</a:t>
                </a:r>
                <a:br>
                  <a:rPr lang="it-IT" dirty="0"/>
                </a:br>
                <a:r>
                  <a:rPr lang="it-IT" dirty="0"/>
                  <a:t>constrained by unitarity </a:t>
                </a:r>
                <a:r>
                  <a:rPr lang="it-IT" b="1" dirty="0"/>
                  <a:t>→</a:t>
                </a:r>
                <a:r>
                  <a:rPr lang="it-IT" dirty="0"/>
                  <a:t> </a:t>
                </a:r>
                <a:r>
                  <a:rPr lang="it-IT" dirty="0" smtClean="0">
                    <a:solidFill>
                      <a:srgbClr val="FF0000"/>
                    </a:solidFill>
                  </a:rPr>
                  <a:t>universal</a:t>
                </a:r>
              </a:p>
              <a:p>
                <a:endParaRPr lang="it-IT" dirty="0">
                  <a:solidFill>
                    <a:srgbClr val="FF00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it-IT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Im</m:t>
                      </m:r>
                      <m:r>
                        <a:rPr lang="it-IT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d>
                        <m:dPr>
                          <m:ctrlPr>
                            <a:rPr lang="it-IT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it-IT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it-IT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it-IT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it-IT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it-IT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  </m:t>
                      </m:r>
                    </m:oMath>
                  </m:oMathPara>
                </a14:m>
                <a:endParaRPr lang="it-IT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23" y="4175880"/>
                <a:ext cx="4572000" cy="1569660"/>
              </a:xfrm>
              <a:prstGeom prst="rect">
                <a:avLst/>
              </a:prstGeom>
              <a:blipFill rotWithShape="0">
                <a:blip r:embed="rId10"/>
                <a:stretch>
                  <a:fillRect l="-1067" t="-1938" b="-426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/>
          <p:cNvCxnSpPr/>
          <p:nvPr/>
        </p:nvCxnSpPr>
        <p:spPr>
          <a:xfrm flipH="1" flipV="1">
            <a:off x="1833366" y="3560074"/>
            <a:ext cx="417540" cy="68199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/>
                  <a:t>Amplitudes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(′)</m:t>
                        </m:r>
                      </m:sup>
                    </m:sSup>
                    <m:r>
                      <a:rPr lang="it-IT" sz="36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43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11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4444675" y="2286156"/>
                <a:ext cx="271927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>
                    <a:solidFill>
                      <a:srgbClr val="0000FF"/>
                    </a:solidFill>
                  </a:rPr>
                  <a:t>Production amplitude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it-IT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it-IT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4675" y="2286156"/>
                <a:ext cx="2719271" cy="369332"/>
              </a:xfrm>
              <a:prstGeom prst="rect">
                <a:avLst/>
              </a:prstGeom>
              <a:blipFill rotWithShape="0">
                <a:blip r:embed="rId12"/>
                <a:stretch>
                  <a:fillRect l="-1794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4211031" y="4017059"/>
                <a:ext cx="25881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>
                    <a:solidFill>
                      <a:srgbClr val="0000FF"/>
                    </a:solidFill>
                  </a:rPr>
                  <a:t>Scattering amplitude </a:t>
                </a:r>
                <a14:m>
                  <m:oMath xmlns:m="http://schemas.openxmlformats.org/officeDocument/2006/math">
                    <m:r>
                      <a:rPr lang="it-IT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1031" y="4017059"/>
                <a:ext cx="2588144" cy="369332"/>
              </a:xfrm>
              <a:prstGeom prst="rect">
                <a:avLst/>
              </a:prstGeom>
              <a:blipFill rotWithShape="0">
                <a:blip r:embed="rId13"/>
                <a:stretch>
                  <a:fillRect l="-2123" t="-9836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400806" y="1229320"/>
                <a:ext cx="8447775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200" dirty="0" smtClean="0"/>
                  <a:t>We build the partial wave amplitudes according to the </a:t>
                </a:r>
                <a14:m>
                  <m:oMath xmlns:m="http://schemas.openxmlformats.org/officeDocument/2006/math">
                    <m:r>
                      <a:rPr lang="it-IT" sz="2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m:rPr>
                        <m:lit/>
                      </m:rPr>
                      <a:rPr lang="it-IT" sz="2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it-IT" sz="2200" dirty="0" smtClean="0">
                    <a:solidFill>
                      <a:srgbClr val="FF0000"/>
                    </a:solidFill>
                  </a:rPr>
                  <a:t> method</a:t>
                </a: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806" y="1229320"/>
                <a:ext cx="8447775" cy="430887"/>
              </a:xfrm>
              <a:prstGeom prst="rect">
                <a:avLst/>
              </a:prstGeom>
              <a:blipFill rotWithShape="0">
                <a:blip r:embed="rId14"/>
                <a:stretch>
                  <a:fillRect l="-938" t="-10000" b="-2857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45662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The pole hunter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952" y="2435968"/>
            <a:ext cx="5011848" cy="15336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40823" y="4262972"/>
                <a:ext cx="403257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 smtClean="0"/>
                  <a:t>The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𝑛</m:t>
                    </m:r>
                    <m:d>
                      <m:d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it-IT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𝑠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dirty="0" smtClean="0"/>
                  <a:t> have </a:t>
                </a:r>
                <a:r>
                  <a:rPr lang="it-IT" dirty="0" smtClean="0">
                    <a:solidFill>
                      <a:srgbClr val="0000FF"/>
                    </a:solidFill>
                  </a:rPr>
                  <a:t>left hand cuts only</a:t>
                </a:r>
                <a:r>
                  <a:rPr lang="it-IT" dirty="0" smtClean="0"/>
                  <a:t>,</a:t>
                </a:r>
                <a:br>
                  <a:rPr lang="it-IT" dirty="0" smtClean="0"/>
                </a:br>
                <a:r>
                  <a:rPr lang="it-IT" dirty="0" smtClean="0"/>
                  <a:t>they depend on the exchanges  </a:t>
                </a:r>
                <a:r>
                  <a:rPr lang="it-IT" b="1" dirty="0"/>
                  <a:t>→</a:t>
                </a:r>
                <a:r>
                  <a:rPr lang="it-IT" dirty="0"/>
                  <a:t> </a:t>
                </a:r>
                <a:r>
                  <a:rPr lang="it-IT" dirty="0" smtClean="0">
                    <a:solidFill>
                      <a:srgbClr val="0000FF"/>
                    </a:solidFill>
                  </a:rPr>
                  <a:t>process-dependent, smooth</a:t>
                </a:r>
                <a:endParaRPr lang="it-IT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23" y="4262972"/>
                <a:ext cx="4032576" cy="923330"/>
              </a:xfrm>
              <a:prstGeom prst="rect">
                <a:avLst/>
              </a:prstGeom>
              <a:blipFill rotWithShape="0">
                <a:blip r:embed="rId5"/>
                <a:stretch>
                  <a:fillRect l="-1362" t="-3289" b="-921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5" name="Group 34"/>
          <p:cNvGrpSpPr/>
          <p:nvPr/>
        </p:nvGrpSpPr>
        <p:grpSpPr>
          <a:xfrm>
            <a:off x="4055952" y="4262972"/>
            <a:ext cx="5011848" cy="1533640"/>
            <a:chOff x="3979752" y="3830677"/>
            <a:chExt cx="5011848" cy="15336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9752" y="3830677"/>
              <a:ext cx="5011848" cy="1533640"/>
            </a:xfrm>
            <a:prstGeom prst="rect">
              <a:avLst/>
            </a:prstGeom>
          </p:spPr>
        </p:pic>
        <p:sp>
          <p:nvSpPr>
            <p:cNvPr id="2" name="Freeform 1"/>
            <p:cNvSpPr/>
            <p:nvPr/>
          </p:nvSpPr>
          <p:spPr>
            <a:xfrm>
              <a:off x="4137434" y="4551183"/>
              <a:ext cx="707627" cy="654560"/>
            </a:xfrm>
            <a:custGeom>
              <a:avLst/>
              <a:gdLst>
                <a:gd name="connsiteX0" fmla="*/ 99588 w 707627"/>
                <a:gd name="connsiteY0" fmla="*/ 229047 h 654560"/>
                <a:gd name="connsiteX1" fmla="*/ 99588 w 707627"/>
                <a:gd name="connsiteY1" fmla="*/ 229047 h 654560"/>
                <a:gd name="connsiteX2" fmla="*/ 90534 w 707627"/>
                <a:gd name="connsiteY2" fmla="*/ 319581 h 654560"/>
                <a:gd name="connsiteX3" fmla="*/ 36214 w 707627"/>
                <a:gd name="connsiteY3" fmla="*/ 401063 h 654560"/>
                <a:gd name="connsiteX4" fmla="*/ 18107 w 707627"/>
                <a:gd name="connsiteY4" fmla="*/ 437276 h 654560"/>
                <a:gd name="connsiteX5" fmla="*/ 0 w 707627"/>
                <a:gd name="connsiteY5" fmla="*/ 491597 h 654560"/>
                <a:gd name="connsiteX6" fmla="*/ 36214 w 707627"/>
                <a:gd name="connsiteY6" fmla="*/ 554971 h 654560"/>
                <a:gd name="connsiteX7" fmla="*/ 81481 w 707627"/>
                <a:gd name="connsiteY7" fmla="*/ 573078 h 654560"/>
                <a:gd name="connsiteX8" fmla="*/ 162962 w 707627"/>
                <a:gd name="connsiteY8" fmla="*/ 600239 h 654560"/>
                <a:gd name="connsiteX9" fmla="*/ 190122 w 707627"/>
                <a:gd name="connsiteY9" fmla="*/ 618346 h 654560"/>
                <a:gd name="connsiteX10" fmla="*/ 226336 w 707627"/>
                <a:gd name="connsiteY10" fmla="*/ 627399 h 654560"/>
                <a:gd name="connsiteX11" fmla="*/ 280657 w 707627"/>
                <a:gd name="connsiteY11" fmla="*/ 645506 h 654560"/>
                <a:gd name="connsiteX12" fmla="*/ 307817 w 707627"/>
                <a:gd name="connsiteY12" fmla="*/ 654560 h 654560"/>
                <a:gd name="connsiteX13" fmla="*/ 497940 w 707627"/>
                <a:gd name="connsiteY13" fmla="*/ 645506 h 654560"/>
                <a:gd name="connsiteX14" fmla="*/ 534154 w 707627"/>
                <a:gd name="connsiteY14" fmla="*/ 618346 h 654560"/>
                <a:gd name="connsiteX15" fmla="*/ 588475 w 707627"/>
                <a:gd name="connsiteY15" fmla="*/ 582132 h 654560"/>
                <a:gd name="connsiteX16" fmla="*/ 606582 w 707627"/>
                <a:gd name="connsiteY16" fmla="*/ 554971 h 654560"/>
                <a:gd name="connsiteX17" fmla="*/ 633742 w 707627"/>
                <a:gd name="connsiteY17" fmla="*/ 536865 h 654560"/>
                <a:gd name="connsiteX18" fmla="*/ 642796 w 707627"/>
                <a:gd name="connsiteY18" fmla="*/ 455383 h 654560"/>
                <a:gd name="connsiteX19" fmla="*/ 660903 w 707627"/>
                <a:gd name="connsiteY19" fmla="*/ 382956 h 654560"/>
                <a:gd name="connsiteX20" fmla="*/ 669956 w 707627"/>
                <a:gd name="connsiteY20" fmla="*/ 292421 h 654560"/>
                <a:gd name="connsiteX21" fmla="*/ 697116 w 707627"/>
                <a:gd name="connsiteY21" fmla="*/ 283367 h 654560"/>
                <a:gd name="connsiteX22" fmla="*/ 660903 w 707627"/>
                <a:gd name="connsiteY22" fmla="*/ 102298 h 654560"/>
                <a:gd name="connsiteX23" fmla="*/ 651849 w 707627"/>
                <a:gd name="connsiteY23" fmla="*/ 75138 h 654560"/>
                <a:gd name="connsiteX24" fmla="*/ 362138 w 707627"/>
                <a:gd name="connsiteY24" fmla="*/ 38924 h 654560"/>
                <a:gd name="connsiteX25" fmla="*/ 353085 w 707627"/>
                <a:gd name="connsiteY25" fmla="*/ 66084 h 654560"/>
                <a:gd name="connsiteX26" fmla="*/ 289711 w 707627"/>
                <a:gd name="connsiteY26" fmla="*/ 147566 h 654560"/>
                <a:gd name="connsiteX27" fmla="*/ 253497 w 707627"/>
                <a:gd name="connsiteY27" fmla="*/ 165672 h 654560"/>
                <a:gd name="connsiteX28" fmla="*/ 190122 w 707627"/>
                <a:gd name="connsiteY28" fmla="*/ 219993 h 654560"/>
                <a:gd name="connsiteX29" fmla="*/ 135802 w 707627"/>
                <a:gd name="connsiteY29" fmla="*/ 265261 h 654560"/>
                <a:gd name="connsiteX30" fmla="*/ 99588 w 707627"/>
                <a:gd name="connsiteY30" fmla="*/ 229047 h 654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07627" h="654560">
                  <a:moveTo>
                    <a:pt x="99588" y="229047"/>
                  </a:moveTo>
                  <a:lnTo>
                    <a:pt x="99588" y="229047"/>
                  </a:lnTo>
                  <a:cubicBezTo>
                    <a:pt x="96570" y="259225"/>
                    <a:pt x="98349" y="290277"/>
                    <a:pt x="90534" y="319581"/>
                  </a:cubicBezTo>
                  <a:cubicBezTo>
                    <a:pt x="83995" y="344102"/>
                    <a:pt x="49593" y="379657"/>
                    <a:pt x="36214" y="401063"/>
                  </a:cubicBezTo>
                  <a:cubicBezTo>
                    <a:pt x="29061" y="412507"/>
                    <a:pt x="23119" y="424745"/>
                    <a:pt x="18107" y="437276"/>
                  </a:cubicBezTo>
                  <a:cubicBezTo>
                    <a:pt x="11018" y="454997"/>
                    <a:pt x="0" y="491597"/>
                    <a:pt x="0" y="491597"/>
                  </a:cubicBezTo>
                  <a:cubicBezTo>
                    <a:pt x="12071" y="512722"/>
                    <a:pt x="19010" y="537767"/>
                    <a:pt x="36214" y="554971"/>
                  </a:cubicBezTo>
                  <a:cubicBezTo>
                    <a:pt x="47705" y="566462"/>
                    <a:pt x="66630" y="566478"/>
                    <a:pt x="81481" y="573078"/>
                  </a:cubicBezTo>
                  <a:cubicBezTo>
                    <a:pt x="142817" y="600338"/>
                    <a:pt x="91510" y="585948"/>
                    <a:pt x="162962" y="600239"/>
                  </a:cubicBezTo>
                  <a:cubicBezTo>
                    <a:pt x="172015" y="606275"/>
                    <a:pt x="180121" y="614060"/>
                    <a:pt x="190122" y="618346"/>
                  </a:cubicBezTo>
                  <a:cubicBezTo>
                    <a:pt x="201559" y="623247"/>
                    <a:pt x="214418" y="623824"/>
                    <a:pt x="226336" y="627399"/>
                  </a:cubicBezTo>
                  <a:cubicBezTo>
                    <a:pt x="244618" y="632883"/>
                    <a:pt x="262550" y="639470"/>
                    <a:pt x="280657" y="645506"/>
                  </a:cubicBezTo>
                  <a:lnTo>
                    <a:pt x="307817" y="654560"/>
                  </a:lnTo>
                  <a:cubicBezTo>
                    <a:pt x="371191" y="651542"/>
                    <a:pt x="435291" y="655530"/>
                    <a:pt x="497940" y="645506"/>
                  </a:cubicBezTo>
                  <a:cubicBezTo>
                    <a:pt x="512840" y="643122"/>
                    <a:pt x="521793" y="626999"/>
                    <a:pt x="534154" y="618346"/>
                  </a:cubicBezTo>
                  <a:cubicBezTo>
                    <a:pt x="551982" y="605866"/>
                    <a:pt x="588475" y="582132"/>
                    <a:pt x="588475" y="582132"/>
                  </a:cubicBezTo>
                  <a:cubicBezTo>
                    <a:pt x="594511" y="573078"/>
                    <a:pt x="598888" y="562665"/>
                    <a:pt x="606582" y="554971"/>
                  </a:cubicBezTo>
                  <a:cubicBezTo>
                    <a:pt x="614276" y="547277"/>
                    <a:pt x="630024" y="547091"/>
                    <a:pt x="633742" y="536865"/>
                  </a:cubicBezTo>
                  <a:cubicBezTo>
                    <a:pt x="643081" y="511183"/>
                    <a:pt x="638047" y="482295"/>
                    <a:pt x="642796" y="455383"/>
                  </a:cubicBezTo>
                  <a:cubicBezTo>
                    <a:pt x="647121" y="430876"/>
                    <a:pt x="660903" y="382956"/>
                    <a:pt x="660903" y="382956"/>
                  </a:cubicBezTo>
                  <a:cubicBezTo>
                    <a:pt x="663921" y="352778"/>
                    <a:pt x="659592" y="320924"/>
                    <a:pt x="669956" y="292421"/>
                  </a:cubicBezTo>
                  <a:cubicBezTo>
                    <a:pt x="673217" y="283452"/>
                    <a:pt x="696062" y="292852"/>
                    <a:pt x="697116" y="283367"/>
                  </a:cubicBezTo>
                  <a:cubicBezTo>
                    <a:pt x="712804" y="142172"/>
                    <a:pt x="718050" y="159447"/>
                    <a:pt x="660903" y="102298"/>
                  </a:cubicBezTo>
                  <a:cubicBezTo>
                    <a:pt x="657885" y="93245"/>
                    <a:pt x="654164" y="84396"/>
                    <a:pt x="651849" y="75138"/>
                  </a:cubicBezTo>
                  <a:cubicBezTo>
                    <a:pt x="617641" y="-61695"/>
                    <a:pt x="699536" y="28040"/>
                    <a:pt x="362138" y="38924"/>
                  </a:cubicBezTo>
                  <a:cubicBezTo>
                    <a:pt x="359120" y="47977"/>
                    <a:pt x="357719" y="57742"/>
                    <a:pt x="353085" y="66084"/>
                  </a:cubicBezTo>
                  <a:cubicBezTo>
                    <a:pt x="340771" y="88249"/>
                    <a:pt x="314018" y="130204"/>
                    <a:pt x="289711" y="147566"/>
                  </a:cubicBezTo>
                  <a:cubicBezTo>
                    <a:pt x="278729" y="155410"/>
                    <a:pt x="265568" y="159637"/>
                    <a:pt x="253497" y="165672"/>
                  </a:cubicBezTo>
                  <a:cubicBezTo>
                    <a:pt x="186093" y="233076"/>
                    <a:pt x="271430" y="150300"/>
                    <a:pt x="190122" y="219993"/>
                  </a:cubicBezTo>
                  <a:cubicBezTo>
                    <a:pt x="176217" y="231912"/>
                    <a:pt x="155812" y="259544"/>
                    <a:pt x="135802" y="265261"/>
                  </a:cubicBezTo>
                  <a:cubicBezTo>
                    <a:pt x="124195" y="268577"/>
                    <a:pt x="105624" y="235083"/>
                    <a:pt x="99588" y="22904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" name="Rectangle 2"/>
            <p:cNvSpPr/>
            <p:nvPr/>
          </p:nvSpPr>
          <p:spPr>
            <a:xfrm>
              <a:off x="4727701" y="4315337"/>
              <a:ext cx="392400" cy="3912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V="1">
              <a:off x="4369287" y="4688934"/>
              <a:ext cx="358414" cy="19710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7" t="12503" r="91407" b="71838"/>
            <a:stretch/>
          </p:blipFill>
          <p:spPr>
            <a:xfrm>
              <a:off x="4119093" y="4851576"/>
              <a:ext cx="249382" cy="240147"/>
            </a:xfrm>
            <a:prstGeom prst="rect">
              <a:avLst/>
            </a:prstGeom>
          </p:spPr>
        </p:pic>
        <p:sp>
          <p:nvSpPr>
            <p:cNvPr id="29" name="Freeform 28"/>
            <p:cNvSpPr/>
            <p:nvPr/>
          </p:nvSpPr>
          <p:spPr>
            <a:xfrm>
              <a:off x="5947121" y="4516723"/>
              <a:ext cx="707627" cy="654560"/>
            </a:xfrm>
            <a:custGeom>
              <a:avLst/>
              <a:gdLst>
                <a:gd name="connsiteX0" fmla="*/ 99588 w 707627"/>
                <a:gd name="connsiteY0" fmla="*/ 229047 h 654560"/>
                <a:gd name="connsiteX1" fmla="*/ 99588 w 707627"/>
                <a:gd name="connsiteY1" fmla="*/ 229047 h 654560"/>
                <a:gd name="connsiteX2" fmla="*/ 90534 w 707627"/>
                <a:gd name="connsiteY2" fmla="*/ 319581 h 654560"/>
                <a:gd name="connsiteX3" fmla="*/ 36214 w 707627"/>
                <a:gd name="connsiteY3" fmla="*/ 401063 h 654560"/>
                <a:gd name="connsiteX4" fmla="*/ 18107 w 707627"/>
                <a:gd name="connsiteY4" fmla="*/ 437276 h 654560"/>
                <a:gd name="connsiteX5" fmla="*/ 0 w 707627"/>
                <a:gd name="connsiteY5" fmla="*/ 491597 h 654560"/>
                <a:gd name="connsiteX6" fmla="*/ 36214 w 707627"/>
                <a:gd name="connsiteY6" fmla="*/ 554971 h 654560"/>
                <a:gd name="connsiteX7" fmla="*/ 81481 w 707627"/>
                <a:gd name="connsiteY7" fmla="*/ 573078 h 654560"/>
                <a:gd name="connsiteX8" fmla="*/ 162962 w 707627"/>
                <a:gd name="connsiteY8" fmla="*/ 600239 h 654560"/>
                <a:gd name="connsiteX9" fmla="*/ 190122 w 707627"/>
                <a:gd name="connsiteY9" fmla="*/ 618346 h 654560"/>
                <a:gd name="connsiteX10" fmla="*/ 226336 w 707627"/>
                <a:gd name="connsiteY10" fmla="*/ 627399 h 654560"/>
                <a:gd name="connsiteX11" fmla="*/ 280657 w 707627"/>
                <a:gd name="connsiteY11" fmla="*/ 645506 h 654560"/>
                <a:gd name="connsiteX12" fmla="*/ 307817 w 707627"/>
                <a:gd name="connsiteY12" fmla="*/ 654560 h 654560"/>
                <a:gd name="connsiteX13" fmla="*/ 497940 w 707627"/>
                <a:gd name="connsiteY13" fmla="*/ 645506 h 654560"/>
                <a:gd name="connsiteX14" fmla="*/ 534154 w 707627"/>
                <a:gd name="connsiteY14" fmla="*/ 618346 h 654560"/>
                <a:gd name="connsiteX15" fmla="*/ 588475 w 707627"/>
                <a:gd name="connsiteY15" fmla="*/ 582132 h 654560"/>
                <a:gd name="connsiteX16" fmla="*/ 606582 w 707627"/>
                <a:gd name="connsiteY16" fmla="*/ 554971 h 654560"/>
                <a:gd name="connsiteX17" fmla="*/ 633742 w 707627"/>
                <a:gd name="connsiteY17" fmla="*/ 536865 h 654560"/>
                <a:gd name="connsiteX18" fmla="*/ 642796 w 707627"/>
                <a:gd name="connsiteY18" fmla="*/ 455383 h 654560"/>
                <a:gd name="connsiteX19" fmla="*/ 660903 w 707627"/>
                <a:gd name="connsiteY19" fmla="*/ 382956 h 654560"/>
                <a:gd name="connsiteX20" fmla="*/ 669956 w 707627"/>
                <a:gd name="connsiteY20" fmla="*/ 292421 h 654560"/>
                <a:gd name="connsiteX21" fmla="*/ 697116 w 707627"/>
                <a:gd name="connsiteY21" fmla="*/ 283367 h 654560"/>
                <a:gd name="connsiteX22" fmla="*/ 660903 w 707627"/>
                <a:gd name="connsiteY22" fmla="*/ 102298 h 654560"/>
                <a:gd name="connsiteX23" fmla="*/ 651849 w 707627"/>
                <a:gd name="connsiteY23" fmla="*/ 75138 h 654560"/>
                <a:gd name="connsiteX24" fmla="*/ 362138 w 707627"/>
                <a:gd name="connsiteY24" fmla="*/ 38924 h 654560"/>
                <a:gd name="connsiteX25" fmla="*/ 353085 w 707627"/>
                <a:gd name="connsiteY25" fmla="*/ 66084 h 654560"/>
                <a:gd name="connsiteX26" fmla="*/ 289711 w 707627"/>
                <a:gd name="connsiteY26" fmla="*/ 147566 h 654560"/>
                <a:gd name="connsiteX27" fmla="*/ 253497 w 707627"/>
                <a:gd name="connsiteY27" fmla="*/ 165672 h 654560"/>
                <a:gd name="connsiteX28" fmla="*/ 190122 w 707627"/>
                <a:gd name="connsiteY28" fmla="*/ 219993 h 654560"/>
                <a:gd name="connsiteX29" fmla="*/ 135802 w 707627"/>
                <a:gd name="connsiteY29" fmla="*/ 265261 h 654560"/>
                <a:gd name="connsiteX30" fmla="*/ 99588 w 707627"/>
                <a:gd name="connsiteY30" fmla="*/ 229047 h 654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07627" h="654560">
                  <a:moveTo>
                    <a:pt x="99588" y="229047"/>
                  </a:moveTo>
                  <a:lnTo>
                    <a:pt x="99588" y="229047"/>
                  </a:lnTo>
                  <a:cubicBezTo>
                    <a:pt x="96570" y="259225"/>
                    <a:pt x="98349" y="290277"/>
                    <a:pt x="90534" y="319581"/>
                  </a:cubicBezTo>
                  <a:cubicBezTo>
                    <a:pt x="83995" y="344102"/>
                    <a:pt x="49593" y="379657"/>
                    <a:pt x="36214" y="401063"/>
                  </a:cubicBezTo>
                  <a:cubicBezTo>
                    <a:pt x="29061" y="412507"/>
                    <a:pt x="23119" y="424745"/>
                    <a:pt x="18107" y="437276"/>
                  </a:cubicBezTo>
                  <a:cubicBezTo>
                    <a:pt x="11018" y="454997"/>
                    <a:pt x="0" y="491597"/>
                    <a:pt x="0" y="491597"/>
                  </a:cubicBezTo>
                  <a:cubicBezTo>
                    <a:pt x="12071" y="512722"/>
                    <a:pt x="19010" y="537767"/>
                    <a:pt x="36214" y="554971"/>
                  </a:cubicBezTo>
                  <a:cubicBezTo>
                    <a:pt x="47705" y="566462"/>
                    <a:pt x="66630" y="566478"/>
                    <a:pt x="81481" y="573078"/>
                  </a:cubicBezTo>
                  <a:cubicBezTo>
                    <a:pt x="142817" y="600338"/>
                    <a:pt x="91510" y="585948"/>
                    <a:pt x="162962" y="600239"/>
                  </a:cubicBezTo>
                  <a:cubicBezTo>
                    <a:pt x="172015" y="606275"/>
                    <a:pt x="180121" y="614060"/>
                    <a:pt x="190122" y="618346"/>
                  </a:cubicBezTo>
                  <a:cubicBezTo>
                    <a:pt x="201559" y="623247"/>
                    <a:pt x="214418" y="623824"/>
                    <a:pt x="226336" y="627399"/>
                  </a:cubicBezTo>
                  <a:cubicBezTo>
                    <a:pt x="244618" y="632883"/>
                    <a:pt x="262550" y="639470"/>
                    <a:pt x="280657" y="645506"/>
                  </a:cubicBezTo>
                  <a:lnTo>
                    <a:pt x="307817" y="654560"/>
                  </a:lnTo>
                  <a:cubicBezTo>
                    <a:pt x="371191" y="651542"/>
                    <a:pt x="435291" y="655530"/>
                    <a:pt x="497940" y="645506"/>
                  </a:cubicBezTo>
                  <a:cubicBezTo>
                    <a:pt x="512840" y="643122"/>
                    <a:pt x="521793" y="626999"/>
                    <a:pt x="534154" y="618346"/>
                  </a:cubicBezTo>
                  <a:cubicBezTo>
                    <a:pt x="551982" y="605866"/>
                    <a:pt x="588475" y="582132"/>
                    <a:pt x="588475" y="582132"/>
                  </a:cubicBezTo>
                  <a:cubicBezTo>
                    <a:pt x="594511" y="573078"/>
                    <a:pt x="598888" y="562665"/>
                    <a:pt x="606582" y="554971"/>
                  </a:cubicBezTo>
                  <a:cubicBezTo>
                    <a:pt x="614276" y="547277"/>
                    <a:pt x="630024" y="547091"/>
                    <a:pt x="633742" y="536865"/>
                  </a:cubicBezTo>
                  <a:cubicBezTo>
                    <a:pt x="643081" y="511183"/>
                    <a:pt x="638047" y="482295"/>
                    <a:pt x="642796" y="455383"/>
                  </a:cubicBezTo>
                  <a:cubicBezTo>
                    <a:pt x="647121" y="430876"/>
                    <a:pt x="660903" y="382956"/>
                    <a:pt x="660903" y="382956"/>
                  </a:cubicBezTo>
                  <a:cubicBezTo>
                    <a:pt x="663921" y="352778"/>
                    <a:pt x="659592" y="320924"/>
                    <a:pt x="669956" y="292421"/>
                  </a:cubicBezTo>
                  <a:cubicBezTo>
                    <a:pt x="673217" y="283452"/>
                    <a:pt x="696062" y="292852"/>
                    <a:pt x="697116" y="283367"/>
                  </a:cubicBezTo>
                  <a:cubicBezTo>
                    <a:pt x="712804" y="142172"/>
                    <a:pt x="718050" y="159447"/>
                    <a:pt x="660903" y="102298"/>
                  </a:cubicBezTo>
                  <a:cubicBezTo>
                    <a:pt x="657885" y="93245"/>
                    <a:pt x="654164" y="84396"/>
                    <a:pt x="651849" y="75138"/>
                  </a:cubicBezTo>
                  <a:cubicBezTo>
                    <a:pt x="617641" y="-61695"/>
                    <a:pt x="699536" y="28040"/>
                    <a:pt x="362138" y="38924"/>
                  </a:cubicBezTo>
                  <a:cubicBezTo>
                    <a:pt x="359120" y="47977"/>
                    <a:pt x="357719" y="57742"/>
                    <a:pt x="353085" y="66084"/>
                  </a:cubicBezTo>
                  <a:cubicBezTo>
                    <a:pt x="340771" y="88249"/>
                    <a:pt x="314018" y="130204"/>
                    <a:pt x="289711" y="147566"/>
                  </a:cubicBezTo>
                  <a:cubicBezTo>
                    <a:pt x="278729" y="155410"/>
                    <a:pt x="265568" y="159637"/>
                    <a:pt x="253497" y="165672"/>
                  </a:cubicBezTo>
                  <a:cubicBezTo>
                    <a:pt x="186093" y="233076"/>
                    <a:pt x="271430" y="150300"/>
                    <a:pt x="190122" y="219993"/>
                  </a:cubicBezTo>
                  <a:cubicBezTo>
                    <a:pt x="176217" y="231912"/>
                    <a:pt x="155812" y="259544"/>
                    <a:pt x="135802" y="265261"/>
                  </a:cubicBezTo>
                  <a:cubicBezTo>
                    <a:pt x="124195" y="268577"/>
                    <a:pt x="105624" y="235083"/>
                    <a:pt x="99588" y="22904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6537388" y="4280877"/>
              <a:ext cx="392400" cy="3912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 flipV="1">
              <a:off x="6178974" y="4654474"/>
              <a:ext cx="358414" cy="19710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7" t="12503" r="91407" b="71838"/>
            <a:stretch/>
          </p:blipFill>
          <p:spPr>
            <a:xfrm>
              <a:off x="5991471" y="4831380"/>
              <a:ext cx="249382" cy="240147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30" t="6481" r="13637" b="80872"/>
            <a:stretch/>
          </p:blipFill>
          <p:spPr>
            <a:xfrm>
              <a:off x="4211456" y="3999038"/>
              <a:ext cx="157019" cy="193963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30" t="6481" r="13637" b="80872"/>
            <a:stretch/>
          </p:blipFill>
          <p:spPr>
            <a:xfrm>
              <a:off x="6074184" y="3924705"/>
              <a:ext cx="157019" cy="193963"/>
            </a:xfrm>
            <a:prstGeom prst="rect">
              <a:avLst/>
            </a:prstGeom>
          </p:spPr>
        </p:pic>
      </p:grpSp>
      <p:sp>
        <p:nvSpPr>
          <p:cNvPr id="38" name="TextBox 37"/>
          <p:cNvSpPr txBox="1"/>
          <p:nvPr/>
        </p:nvSpPr>
        <p:spPr>
          <a:xfrm>
            <a:off x="8305800" y="47459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/>
              <p:cNvSpPr/>
              <p:nvPr/>
            </p:nvSpPr>
            <p:spPr>
              <a:xfrm>
                <a:off x="8282709" y="4735064"/>
                <a:ext cx="709104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it-IT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it-IT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2709" y="4735064"/>
                <a:ext cx="709104" cy="369332"/>
              </a:xfrm>
              <a:prstGeom prst="rect">
                <a:avLst/>
              </a:prstGeom>
              <a:blipFill rotWithShape="0">
                <a:blip r:embed="rId6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/>
              <p:cNvSpPr/>
              <p:nvPr/>
            </p:nvSpPr>
            <p:spPr>
              <a:xfrm>
                <a:off x="8273731" y="2920118"/>
                <a:ext cx="709104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it-IT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it-IT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3731" y="2920118"/>
                <a:ext cx="709104" cy="369332"/>
              </a:xfrm>
              <a:prstGeom prst="rect">
                <a:avLst/>
              </a:prstGeom>
              <a:blipFill rotWithShape="0">
                <a:blip r:embed="rId7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/>
              <p:cNvSpPr/>
              <p:nvPr/>
            </p:nvSpPr>
            <p:spPr>
              <a:xfrm>
                <a:off x="7007507" y="3562292"/>
                <a:ext cx="679097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it-IT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it-IT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7507" y="3562292"/>
                <a:ext cx="679097" cy="369332"/>
              </a:xfrm>
              <a:prstGeom prst="rect">
                <a:avLst/>
              </a:prstGeom>
              <a:blipFill rotWithShape="0">
                <a:blip r:embed="rId8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7052301" y="5359009"/>
                <a:ext cx="716029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it-IT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it-IT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2301" y="5359009"/>
                <a:ext cx="716029" cy="369332"/>
              </a:xfrm>
              <a:prstGeom prst="rect">
                <a:avLst/>
              </a:prstGeom>
              <a:blipFill rotWithShape="0">
                <a:blip r:embed="rId9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Freeform 9"/>
          <p:cNvSpPr/>
          <p:nvPr/>
        </p:nvSpPr>
        <p:spPr>
          <a:xfrm>
            <a:off x="3531177" y="2943960"/>
            <a:ext cx="436653" cy="1339913"/>
          </a:xfrm>
          <a:custGeom>
            <a:avLst/>
            <a:gdLst>
              <a:gd name="connsiteX0" fmla="*/ 54321 w 697301"/>
              <a:gd name="connsiteY0" fmla="*/ 1339913 h 1339913"/>
              <a:gd name="connsiteX1" fmla="*/ 697117 w 697301"/>
              <a:gd name="connsiteY1" fmla="*/ 579422 h 1339913"/>
              <a:gd name="connsiteX2" fmla="*/ 0 w 697301"/>
              <a:gd name="connsiteY2" fmla="*/ 0 h 1339913"/>
              <a:gd name="connsiteX3" fmla="*/ 0 w 697301"/>
              <a:gd name="connsiteY3" fmla="*/ 0 h 1339913"/>
              <a:gd name="connsiteX0" fmla="*/ 54321 w 510917"/>
              <a:gd name="connsiteY0" fmla="*/ 1339913 h 1339913"/>
              <a:gd name="connsiteX1" fmla="*/ 510504 w 510917"/>
              <a:gd name="connsiteY1" fmla="*/ 616745 h 1339913"/>
              <a:gd name="connsiteX2" fmla="*/ 0 w 510917"/>
              <a:gd name="connsiteY2" fmla="*/ 0 h 1339913"/>
              <a:gd name="connsiteX3" fmla="*/ 0 w 510917"/>
              <a:gd name="connsiteY3" fmla="*/ 0 h 1339913"/>
              <a:gd name="connsiteX0" fmla="*/ 54321 w 436653"/>
              <a:gd name="connsiteY0" fmla="*/ 1339913 h 1339913"/>
              <a:gd name="connsiteX1" fmla="*/ 435859 w 436653"/>
              <a:gd name="connsiteY1" fmla="*/ 616745 h 1339913"/>
              <a:gd name="connsiteX2" fmla="*/ 0 w 436653"/>
              <a:gd name="connsiteY2" fmla="*/ 0 h 1339913"/>
              <a:gd name="connsiteX3" fmla="*/ 0 w 436653"/>
              <a:gd name="connsiteY3" fmla="*/ 0 h 1339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6653" h="1339913">
                <a:moveTo>
                  <a:pt x="54321" y="1339913"/>
                </a:moveTo>
                <a:cubicBezTo>
                  <a:pt x="380245" y="1071327"/>
                  <a:pt x="444912" y="840064"/>
                  <a:pt x="435859" y="616745"/>
                </a:cubicBezTo>
                <a:cubicBezTo>
                  <a:pt x="426806" y="393426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noFill/>
          <a:ln w="38100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/>
                  <a:t>Amplitudes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(′)</m:t>
                        </m:r>
                      </m:sup>
                    </m:sSup>
                    <m:r>
                      <a:rPr lang="it-IT" sz="36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43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10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44223" y="2655488"/>
                <a:ext cx="3676199" cy="8613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𝑡</m:t>
                      </m:r>
                      <m:d>
                        <m:d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d>
                            <m:dPr>
                              <m:ctrlPr>
                                <a:rPr lang="it-IT" sz="2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num>
                        <m:den>
                          <m:r>
                            <a:rPr lang="it-IT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  <m:d>
                            <m:dPr>
                              <m:ctrlPr>
                                <a:rPr lang="it-IT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den>
                      </m:f>
                      <m:r>
                        <a:rPr lang="it-IT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  <m:d>
                        <m:d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it-IT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d>
                            <m:dPr>
                              <m:ctrlPr>
                                <a:rPr lang="it-IT" sz="2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num>
                        <m:den>
                          <m:r>
                            <a:rPr lang="it-IT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  <m:d>
                            <m:dPr>
                              <m:ctrlPr>
                                <a:rPr lang="it-IT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23" y="2655488"/>
                <a:ext cx="3676199" cy="861326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4444675" y="2286156"/>
                <a:ext cx="271927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>
                    <a:solidFill>
                      <a:srgbClr val="0000FF"/>
                    </a:solidFill>
                  </a:rPr>
                  <a:t>Production amplitude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it-IT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it-IT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4675" y="2286156"/>
                <a:ext cx="2719271" cy="369332"/>
              </a:xfrm>
              <a:prstGeom prst="rect">
                <a:avLst/>
              </a:prstGeom>
              <a:blipFill rotWithShape="0">
                <a:blip r:embed="rId12"/>
                <a:stretch>
                  <a:fillRect l="-1794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4211031" y="4017059"/>
                <a:ext cx="25881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>
                    <a:solidFill>
                      <a:srgbClr val="0000FF"/>
                    </a:solidFill>
                  </a:rPr>
                  <a:t>Scattering amplitude </a:t>
                </a:r>
                <a14:m>
                  <m:oMath xmlns:m="http://schemas.openxmlformats.org/officeDocument/2006/math">
                    <m:r>
                      <a:rPr lang="it-IT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1031" y="4017059"/>
                <a:ext cx="2588144" cy="369332"/>
              </a:xfrm>
              <a:prstGeom prst="rect">
                <a:avLst/>
              </a:prstGeom>
              <a:blipFill rotWithShape="0">
                <a:blip r:embed="rId13"/>
                <a:stretch>
                  <a:fillRect l="-2123" t="-9836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400806" y="1229320"/>
                <a:ext cx="8447775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200" dirty="0" smtClean="0"/>
                  <a:t>We build the partial wave amplitudes according to the </a:t>
                </a:r>
                <a14:m>
                  <m:oMath xmlns:m="http://schemas.openxmlformats.org/officeDocument/2006/math">
                    <m:r>
                      <a:rPr lang="it-IT" sz="2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m:rPr>
                        <m:lit/>
                      </m:rPr>
                      <a:rPr lang="it-IT" sz="2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it-IT" sz="2200" dirty="0" smtClean="0">
                    <a:solidFill>
                      <a:srgbClr val="FF0000"/>
                    </a:solidFill>
                  </a:rPr>
                  <a:t> method</a:t>
                </a: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806" y="1229320"/>
                <a:ext cx="8447775" cy="430887"/>
              </a:xfrm>
              <a:prstGeom prst="rect">
                <a:avLst/>
              </a:prstGeom>
              <a:blipFill rotWithShape="0">
                <a:blip r:embed="rId14"/>
                <a:stretch>
                  <a:fillRect l="-938" t="-10000" b="-2857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40287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22" y="3940813"/>
            <a:ext cx="8699878" cy="266513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452" y="2118446"/>
            <a:ext cx="3275748" cy="182236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22" y="959667"/>
            <a:ext cx="4026277" cy="298114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extBox 1"/>
          <p:cNvSpPr txBox="1"/>
          <p:nvPr/>
        </p:nvSpPr>
        <p:spPr>
          <a:xfrm>
            <a:off x="6367604" y="4078965"/>
            <a:ext cx="225170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Precise determination</a:t>
            </a:r>
            <a:br>
              <a:rPr lang="it-IT" dirty="0" smtClean="0">
                <a:solidFill>
                  <a:srgbClr val="FF0000"/>
                </a:solidFill>
              </a:rPr>
            </a:br>
            <a:r>
              <a:rPr lang="it-IT" dirty="0" smtClean="0">
                <a:solidFill>
                  <a:srgbClr val="FF0000"/>
                </a:solidFill>
              </a:rPr>
              <a:t>of pole position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06447" y="2118446"/>
            <a:ext cx="2129878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Smooth «background»</a:t>
            </a:r>
            <a:endParaRPr lang="it-IT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 smtClean="0"/>
                  <a:t>Recap: single channel  </a:t>
                </a:r>
                <a14:m>
                  <m:oMath xmlns:m="http://schemas.openxmlformats.org/officeDocument/2006/math">
                    <m:r>
                      <a:rPr lang="it-IT" sz="36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𝜂𝜋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9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6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4216401" y="930207"/>
                <a:ext cx="4572000" cy="64633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it-IT" dirty="0" smtClean="0"/>
                  <a:t>Test </a:t>
                </a:r>
                <a:r>
                  <a:rPr lang="it-IT" dirty="0"/>
                  <a:t>against the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it-IT" dirty="0"/>
                  <a:t>-wave </a:t>
                </a:r>
                <a14:m>
                  <m:oMath xmlns:m="http://schemas.openxmlformats.org/officeDocument/2006/math">
                    <m:r>
                      <a:rPr lang="it-IT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𝜂𝜋</m:t>
                    </m:r>
                    <m:r>
                      <a:rPr lang="it-IT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dirty="0"/>
                  <a:t>data, where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it-IT" dirty="0"/>
                  <a:t> and the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it-IT" dirty="0"/>
                  <a:t> show up</a:t>
                </a: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6401" y="930207"/>
                <a:ext cx="4572000" cy="646331"/>
              </a:xfrm>
              <a:prstGeom prst="rect">
                <a:avLst/>
              </a:prstGeom>
              <a:blipFill rotWithShape="0">
                <a:blip r:embed="rId7"/>
                <a:stretch>
                  <a:fillRect l="-1200" t="-5660" b="-141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4267201" y="1457263"/>
            <a:ext cx="47555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A. Jackura, M. Mikhasenko, AP </a:t>
            </a:r>
            <a:r>
              <a:rPr lang="it-IT" i="1" dirty="0">
                <a:solidFill>
                  <a:srgbClr val="C00000"/>
                </a:solidFill>
              </a:rPr>
              <a:t>et al. </a:t>
            </a:r>
            <a:r>
              <a:rPr lang="it-IT" dirty="0">
                <a:solidFill>
                  <a:srgbClr val="C00000"/>
                </a:solidFill>
              </a:rPr>
              <a:t>(JPAC &amp; COMPASS), </a:t>
            </a:r>
            <a:r>
              <a:rPr lang="it-IT" dirty="0" smtClean="0">
                <a:solidFill>
                  <a:srgbClr val="C00000"/>
                </a:solidFill>
              </a:rPr>
              <a:t>PLB</a:t>
            </a:r>
            <a:endParaRPr lang="it-IT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425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The pole hunter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4" b="83551"/>
          <a:stretch/>
        </p:blipFill>
        <p:spPr>
          <a:xfrm>
            <a:off x="1093968" y="2097489"/>
            <a:ext cx="6862757" cy="922700"/>
          </a:xfrm>
          <a:prstGeom prst="rect">
            <a:avLst/>
          </a:prstGeom>
        </p:spPr>
      </p:pic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Coupled channel: the model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3" t="43248" r="15210" b="37559"/>
          <a:stretch/>
        </p:blipFill>
        <p:spPr>
          <a:xfrm>
            <a:off x="457200" y="3178309"/>
            <a:ext cx="4898571" cy="107664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3" t="53606" r="20489" b="30884"/>
          <a:stretch/>
        </p:blipFill>
        <p:spPr>
          <a:xfrm>
            <a:off x="5345429" y="4649765"/>
            <a:ext cx="3548497" cy="90679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5626359" y="3245560"/>
            <a:ext cx="3441441" cy="112850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rgbClr val="FF0000"/>
                </a:solidFill>
              </a:rPr>
              <a:t>1 </a:t>
            </a:r>
            <a:r>
              <a:rPr lang="it-IT" i="1" dirty="0" smtClean="0">
                <a:solidFill>
                  <a:srgbClr val="FF0000"/>
                </a:solidFill>
              </a:rPr>
              <a:t>K</a:t>
            </a:r>
            <a:r>
              <a:rPr lang="it-IT" dirty="0" smtClean="0">
                <a:solidFill>
                  <a:srgbClr val="FF0000"/>
                </a:solidFill>
              </a:rPr>
              <a:t>-matrix pole for the P-wave</a:t>
            </a:r>
          </a:p>
          <a:p>
            <a:pPr algn="ctr"/>
            <a:r>
              <a:rPr lang="it-IT" dirty="0" smtClean="0">
                <a:solidFill>
                  <a:srgbClr val="FF0000"/>
                </a:solidFill>
              </a:rPr>
              <a:t>2 </a:t>
            </a:r>
            <a:r>
              <a:rPr lang="it-IT" i="1" dirty="0">
                <a:solidFill>
                  <a:srgbClr val="FF0000"/>
                </a:solidFill>
              </a:rPr>
              <a:t>K</a:t>
            </a:r>
            <a:r>
              <a:rPr lang="it-IT" dirty="0">
                <a:solidFill>
                  <a:srgbClr val="FF0000"/>
                </a:solidFill>
              </a:rPr>
              <a:t>-matrix </a:t>
            </a:r>
            <a:r>
              <a:rPr lang="it-IT" dirty="0" smtClean="0">
                <a:solidFill>
                  <a:srgbClr val="FF0000"/>
                </a:solidFill>
              </a:rPr>
              <a:t>poles </a:t>
            </a:r>
            <a:r>
              <a:rPr lang="it-IT" dirty="0">
                <a:solidFill>
                  <a:srgbClr val="FF0000"/>
                </a:solidFill>
              </a:rPr>
              <a:t>for the </a:t>
            </a:r>
            <a:r>
              <a:rPr lang="it-IT" dirty="0" smtClean="0">
                <a:solidFill>
                  <a:srgbClr val="FF0000"/>
                </a:solidFill>
              </a:rPr>
              <a:t>D-wave</a:t>
            </a:r>
            <a:endParaRPr lang="it-IT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ounded Rectangle 14"/>
              <p:cNvSpPr/>
              <p:nvPr/>
            </p:nvSpPr>
            <p:spPr>
              <a:xfrm>
                <a:off x="988744" y="5677300"/>
                <a:ext cx="7317056" cy="837101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dirty="0" smtClean="0">
                    <a:solidFill>
                      <a:srgbClr val="FF0000"/>
                    </a:solidFill>
                  </a:rPr>
                  <a:t>Left-hand scale (Blatt-Weisskopf radius)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=1 </m:t>
                    </m:r>
                    <m:sSup>
                      <m:sSupPr>
                        <m:ctrlP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it-IT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GeV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it-IT" dirty="0" smtClean="0">
                  <a:solidFill>
                    <a:srgbClr val="FF0000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it-IT" dirty="0" smtClean="0">
                    <a:solidFill>
                      <a:srgbClr val="FF0000"/>
                    </a:solidFill>
                  </a:rPr>
                  <a:t> as in the single channel, 3rd order polynomial for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sup>
                    </m:sSubSup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Rounded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744" y="5677300"/>
                <a:ext cx="7317056" cy="837101"/>
              </a:xfrm>
              <a:prstGeom prst="round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530833" y="1326103"/>
                <a:ext cx="826097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Two channels,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𝜂𝜋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it-IT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it-IT" dirty="0" smtClean="0"/>
                  <a:t>		Two waves,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it-IT" dirty="0" smtClean="0"/>
                  <a:t>	37 fit parameters</a:t>
                </a:r>
                <a:endParaRPr lang="it-IT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833" y="1326103"/>
                <a:ext cx="8260979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590" t="-10000" b="-2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/>
          <p:cNvSpPr/>
          <p:nvPr/>
        </p:nvSpPr>
        <p:spPr>
          <a:xfrm>
            <a:off x="6872031" y="936038"/>
            <a:ext cx="22719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dirty="0" smtClean="0">
                <a:solidFill>
                  <a:srgbClr val="C00000"/>
                </a:solidFill>
              </a:rPr>
              <a:t>A. Rodas, AP </a:t>
            </a:r>
            <a:r>
              <a:rPr lang="it-IT" i="1" dirty="0" smtClean="0">
                <a:solidFill>
                  <a:srgbClr val="C00000"/>
                </a:solidFill>
              </a:rPr>
              <a:t>et al.</a:t>
            </a:r>
            <a:r>
              <a:rPr lang="it-IT" dirty="0" smtClean="0">
                <a:solidFill>
                  <a:srgbClr val="C00000"/>
                </a:solidFill>
              </a:rPr>
              <a:t> PRL</a:t>
            </a:r>
            <a:endParaRPr lang="it-IT" dirty="0">
              <a:solidFill>
                <a:srgbClr val="C00000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8" t="19129" r="65765" b="59573"/>
          <a:stretch/>
        </p:blipFill>
        <p:spPr>
          <a:xfrm>
            <a:off x="134695" y="4552523"/>
            <a:ext cx="1386196" cy="101852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48" t="19129" r="10204" b="59573"/>
          <a:stretch/>
        </p:blipFill>
        <p:spPr>
          <a:xfrm>
            <a:off x="1515600" y="4552523"/>
            <a:ext cx="3091543" cy="101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105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 smtClean="0"/>
                  <a:t>Fit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(′)</m:t>
                        </m:r>
                      </m:sup>
                    </m:sSup>
                    <m:r>
                      <a:rPr lang="it-IT" sz="36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it-IT" sz="3600" dirty="0" smtClean="0"/>
                  <a:t> </a:t>
                </a:r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2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0554"/>
            <a:ext cx="9143999" cy="40768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746880" y="1581531"/>
                <a:ext cx="12781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1400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6880" y="1581531"/>
                <a:ext cx="1278170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68710" y="3969395"/>
                <a:ext cx="12781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1600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710" y="3969395"/>
                <a:ext cx="1278170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412988" y="3969395"/>
                <a:ext cx="11776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1320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2988" y="3969395"/>
                <a:ext cx="1177694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393781" y="1938152"/>
                <a:ext cx="11776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1320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3781" y="1938152"/>
                <a:ext cx="1177694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873456" y="2593542"/>
                <a:ext cx="11776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1700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3456" y="2593542"/>
                <a:ext cx="1177695" cy="36933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906830" y="3923009"/>
                <a:ext cx="11776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1700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6830" y="3923009"/>
                <a:ext cx="1177695" cy="369332"/>
              </a:xfrm>
              <a:prstGeom prst="rect">
                <a:avLst/>
              </a:prstGeom>
              <a:blipFill rotWithShape="0">
                <a:blip r:embed="rId10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942495" y="5541715"/>
                <a:ext cx="1472647" cy="4320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𝑃𝐶</m:t>
                          </m:r>
                        </m:sup>
                      </m:sSup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−+</m:t>
                          </m:r>
                        </m:sup>
                      </m:sSup>
                    </m:oMath>
                  </m:oMathPara>
                </a14:m>
                <a:endParaRPr lang="it-IT" sz="22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495" y="5541715"/>
                <a:ext cx="1472647" cy="432041"/>
              </a:xfrm>
              <a:prstGeom prst="rect">
                <a:avLst/>
              </a:prstGeom>
              <a:blipFill rotWithShape="0">
                <a:blip r:embed="rId11"/>
                <a:stretch>
                  <a:fillRect b="-1126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4023030" y="5541715"/>
                <a:ext cx="1472647" cy="4320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𝑃𝐶</m:t>
                          </m:r>
                        </m:sup>
                      </m:sSup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++</m:t>
                          </m:r>
                        </m:sup>
                      </m:sSup>
                    </m:oMath>
                  </m:oMathPara>
                </a14:m>
                <a:endParaRPr lang="it-IT" sz="22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3030" y="5541715"/>
                <a:ext cx="1472647" cy="432041"/>
              </a:xfrm>
              <a:prstGeom prst="rect">
                <a:avLst/>
              </a:prstGeom>
              <a:blipFill rotWithShape="0">
                <a:blip r:embed="rId12"/>
                <a:stretch>
                  <a:fillRect b="-1126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5826810" y="5698613"/>
                <a:ext cx="3317190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i="1"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p>
                          <m:r>
                            <a:rPr lang="it-IT" sz="22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lit/>
                        </m:rPr>
                        <a:rPr lang="it-IT" sz="2200" i="1"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nor/>
                        </m:rPr>
                        <a:rPr lang="it-IT" sz="2200">
                          <a:latin typeface="Cambria Math" panose="02040503050406030204" pitchFamily="18" charset="0"/>
                        </a:rPr>
                        <m:t>dof</m:t>
                      </m:r>
                      <m:r>
                        <a:rPr lang="it-IT" sz="2200" i="1">
                          <a:latin typeface="Cambria Math" panose="02040503050406030204" pitchFamily="18" charset="0"/>
                        </a:rPr>
                        <m:t>=162</m:t>
                      </m:r>
                      <m:r>
                        <m:rPr>
                          <m:lit/>
                        </m:rPr>
                        <a:rPr lang="it-IT" sz="2200" i="1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it-IT" sz="2200" i="1">
                          <a:latin typeface="Cambria Math" panose="02040503050406030204" pitchFamily="18" charset="0"/>
                        </a:rPr>
                        <m:t>122∼1.3</m:t>
                      </m:r>
                    </m:oMath>
                  </m:oMathPara>
                </a14:m>
                <a:endParaRPr lang="it-IT" sz="22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6810" y="5698613"/>
                <a:ext cx="3317190" cy="430887"/>
              </a:xfrm>
              <a:prstGeom prst="rect">
                <a:avLst/>
              </a:prstGeom>
              <a:blipFill rotWithShape="0">
                <a:blip r:embed="rId13"/>
                <a:stretch>
                  <a:fillRect b="-1714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00871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2" name="Straight Arrow Connector 111"/>
          <p:cNvCxnSpPr/>
          <p:nvPr/>
        </p:nvCxnSpPr>
        <p:spPr>
          <a:xfrm>
            <a:off x="4636339" y="4681521"/>
            <a:ext cx="380825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/>
          <p:nvPr/>
        </p:nvCxnSpPr>
        <p:spPr>
          <a:xfrm>
            <a:off x="6754218" y="4643600"/>
            <a:ext cx="380825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Hadron Spectroscopy</a:t>
            </a:r>
            <a:endParaRPr lang="it-IT" sz="3600" dirty="0"/>
          </a:p>
        </p:txBody>
      </p:sp>
      <p:sp>
        <p:nvSpPr>
          <p:cNvPr id="20" name="CasellaDiTesto 19"/>
          <p:cNvSpPr txBox="1"/>
          <p:nvPr/>
        </p:nvSpPr>
        <p:spPr>
          <a:xfrm>
            <a:off x="4049341" y="3176490"/>
            <a:ext cx="12298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rgbClr val="CC00FF"/>
                </a:solidFill>
              </a:rPr>
              <a:t>Molecule</a:t>
            </a:r>
          </a:p>
        </p:txBody>
      </p:sp>
      <p:sp>
        <p:nvSpPr>
          <p:cNvPr id="34" name="Ovale 33"/>
          <p:cNvSpPr/>
          <p:nvPr/>
        </p:nvSpPr>
        <p:spPr>
          <a:xfrm rot="683251">
            <a:off x="2438543" y="2361332"/>
            <a:ext cx="1764070" cy="1055012"/>
          </a:xfrm>
          <a:prstGeom prst="ellipse">
            <a:avLst/>
          </a:prstGeom>
          <a:noFill/>
          <a:ln w="381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6" name="Gruppo 5"/>
          <p:cNvGrpSpPr/>
          <p:nvPr/>
        </p:nvGrpSpPr>
        <p:grpSpPr>
          <a:xfrm>
            <a:off x="2546733" y="2619590"/>
            <a:ext cx="792643" cy="496596"/>
            <a:chOff x="397037" y="2317619"/>
            <a:chExt cx="892884" cy="559397"/>
          </a:xfrm>
        </p:grpSpPr>
        <p:sp>
          <p:nvSpPr>
            <p:cNvPr id="14" name="Ovale 13"/>
            <p:cNvSpPr/>
            <p:nvPr/>
          </p:nvSpPr>
          <p:spPr>
            <a:xfrm rot="1702495">
              <a:off x="397037" y="2317619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Ovale 10"/>
            <p:cNvSpPr/>
            <p:nvPr/>
          </p:nvSpPr>
          <p:spPr>
            <a:xfrm>
              <a:off x="885214" y="2631545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Ovale 14"/>
            <p:cNvSpPr/>
            <p:nvPr/>
          </p:nvSpPr>
          <p:spPr>
            <a:xfrm>
              <a:off x="661994" y="2457631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9" name="Gruppo 8"/>
          <p:cNvGrpSpPr/>
          <p:nvPr/>
        </p:nvGrpSpPr>
        <p:grpSpPr>
          <a:xfrm>
            <a:off x="3326485" y="2672177"/>
            <a:ext cx="792643" cy="496596"/>
            <a:chOff x="2165075" y="2492259"/>
            <a:chExt cx="892884" cy="559397"/>
          </a:xfrm>
        </p:grpSpPr>
        <p:sp>
          <p:nvSpPr>
            <p:cNvPr id="17" name="Ovale 16"/>
            <p:cNvSpPr/>
            <p:nvPr/>
          </p:nvSpPr>
          <p:spPr>
            <a:xfrm rot="1702495">
              <a:off x="2165075" y="2492259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" name="Ovale 20"/>
            <p:cNvSpPr/>
            <p:nvPr/>
          </p:nvSpPr>
          <p:spPr>
            <a:xfrm>
              <a:off x="2653252" y="2806185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" name="Ovale 21"/>
            <p:cNvSpPr/>
            <p:nvPr/>
          </p:nvSpPr>
          <p:spPr>
            <a:xfrm>
              <a:off x="2430032" y="2632271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185711" y="1011845"/>
            <a:ext cx="1678860" cy="1121319"/>
            <a:chOff x="4042235" y="1368305"/>
            <a:chExt cx="1891175" cy="1263125"/>
          </a:xfrm>
        </p:grpSpPr>
        <p:sp>
          <p:nvSpPr>
            <p:cNvPr id="24" name="Ovale 23"/>
            <p:cNvSpPr/>
            <p:nvPr/>
          </p:nvSpPr>
          <p:spPr>
            <a:xfrm rot="1702495">
              <a:off x="4135161" y="1762143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5" name="Ovale 24"/>
            <p:cNvSpPr/>
            <p:nvPr/>
          </p:nvSpPr>
          <p:spPr>
            <a:xfrm>
              <a:off x="4623338" y="2076069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6" name="Ovale 25"/>
            <p:cNvSpPr/>
            <p:nvPr/>
          </p:nvSpPr>
          <p:spPr>
            <a:xfrm>
              <a:off x="4400118" y="1902155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8" name="Ovale 27"/>
            <p:cNvSpPr/>
            <p:nvPr/>
          </p:nvSpPr>
          <p:spPr>
            <a:xfrm rot="1702495">
              <a:off x="4905690" y="1710508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9" name="Ovale 28"/>
            <p:cNvSpPr/>
            <p:nvPr/>
          </p:nvSpPr>
          <p:spPr>
            <a:xfrm>
              <a:off x="5393867" y="2024434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0" name="Ovale 29"/>
            <p:cNvSpPr/>
            <p:nvPr/>
          </p:nvSpPr>
          <p:spPr>
            <a:xfrm>
              <a:off x="5170647" y="1850520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" name="Ovale 3"/>
            <p:cNvSpPr/>
            <p:nvPr/>
          </p:nvSpPr>
          <p:spPr>
            <a:xfrm>
              <a:off x="4042235" y="1368305"/>
              <a:ext cx="1891175" cy="1263125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35" name="Rettangolo 34"/>
          <p:cNvSpPr/>
          <p:nvPr/>
        </p:nvSpPr>
        <p:spPr>
          <a:xfrm>
            <a:off x="7254862" y="616151"/>
            <a:ext cx="14402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2000" dirty="0" smtClean="0">
                <a:solidFill>
                  <a:srgbClr val="CC00FF"/>
                </a:solidFill>
              </a:rPr>
              <a:t>Tetraquark</a:t>
            </a:r>
            <a:endParaRPr lang="it-IT" sz="2000" dirty="0">
              <a:solidFill>
                <a:srgbClr val="CC00FF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732239" y="1191998"/>
            <a:ext cx="1301676" cy="815508"/>
            <a:chOff x="130204" y="3460562"/>
            <a:chExt cx="1466291" cy="918640"/>
          </a:xfrm>
        </p:grpSpPr>
        <p:sp>
          <p:nvSpPr>
            <p:cNvPr id="37" name="Ovale 36"/>
            <p:cNvSpPr/>
            <p:nvPr/>
          </p:nvSpPr>
          <p:spPr>
            <a:xfrm rot="1702495">
              <a:off x="130204" y="3460562"/>
              <a:ext cx="1466291" cy="91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8" name="Ovale 37"/>
            <p:cNvSpPr/>
            <p:nvPr/>
          </p:nvSpPr>
          <p:spPr>
            <a:xfrm>
              <a:off x="695521" y="3606575"/>
              <a:ext cx="167828" cy="167828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9" name="Ovale 38"/>
            <p:cNvSpPr/>
            <p:nvPr/>
          </p:nvSpPr>
          <p:spPr>
            <a:xfrm>
              <a:off x="414563" y="3778474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40" name="Group 126"/>
            <p:cNvGrpSpPr>
              <a:grpSpLocks noChangeAspect="1"/>
            </p:cNvGrpSpPr>
            <p:nvPr/>
          </p:nvGrpSpPr>
          <p:grpSpPr bwMode="auto">
            <a:xfrm rot="1219630">
              <a:off x="756947" y="3994819"/>
              <a:ext cx="579451" cy="204019"/>
              <a:chOff x="804" y="3206"/>
              <a:chExt cx="2344" cy="314"/>
            </a:xfrm>
          </p:grpSpPr>
          <p:sp>
            <p:nvSpPr>
              <p:cNvPr id="41" name="Freeform 127"/>
              <p:cNvSpPr>
                <a:spLocks noChangeAspect="1"/>
              </p:cNvSpPr>
              <p:nvPr/>
            </p:nvSpPr>
            <p:spPr bwMode="auto">
              <a:xfrm>
                <a:off x="804" y="321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2" name="Freeform 128"/>
              <p:cNvSpPr>
                <a:spLocks noChangeAspect="1"/>
              </p:cNvSpPr>
              <p:nvPr/>
            </p:nvSpPr>
            <p:spPr bwMode="auto">
              <a:xfrm>
                <a:off x="1136" y="321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3" name="Freeform 129"/>
              <p:cNvSpPr>
                <a:spLocks noChangeAspect="1"/>
              </p:cNvSpPr>
              <p:nvPr/>
            </p:nvSpPr>
            <p:spPr bwMode="auto">
              <a:xfrm>
                <a:off x="1468" y="3214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4" name="Freeform 130"/>
              <p:cNvSpPr>
                <a:spLocks noChangeAspect="1"/>
              </p:cNvSpPr>
              <p:nvPr/>
            </p:nvSpPr>
            <p:spPr bwMode="auto">
              <a:xfrm>
                <a:off x="1800" y="3212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5" name="Freeform 131"/>
              <p:cNvSpPr>
                <a:spLocks noChangeAspect="1"/>
              </p:cNvSpPr>
              <p:nvPr/>
            </p:nvSpPr>
            <p:spPr bwMode="auto">
              <a:xfrm>
                <a:off x="2132" y="3210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6" name="Freeform 132"/>
              <p:cNvSpPr>
                <a:spLocks noChangeAspect="1"/>
              </p:cNvSpPr>
              <p:nvPr/>
            </p:nvSpPr>
            <p:spPr bwMode="auto">
              <a:xfrm>
                <a:off x="2464" y="320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7" name="Freeform 133"/>
              <p:cNvSpPr>
                <a:spLocks noChangeAspect="1"/>
              </p:cNvSpPr>
              <p:nvPr/>
            </p:nvSpPr>
            <p:spPr bwMode="auto">
              <a:xfrm>
                <a:off x="2796" y="320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sp>
        <p:nvSpPr>
          <p:cNvPr id="51" name="Rettangolo 50"/>
          <p:cNvSpPr/>
          <p:nvPr/>
        </p:nvSpPr>
        <p:spPr>
          <a:xfrm>
            <a:off x="5873702" y="616151"/>
            <a:ext cx="9797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 smtClean="0">
                <a:solidFill>
                  <a:srgbClr val="CC00FF"/>
                </a:solidFill>
              </a:rPr>
              <a:t>Hybrids</a:t>
            </a:r>
            <a:endParaRPr lang="it-IT" sz="2000" dirty="0">
              <a:solidFill>
                <a:srgbClr val="CC00FF"/>
              </a:solidFill>
            </a:endParaRPr>
          </a:p>
        </p:txBody>
      </p:sp>
      <p:grpSp>
        <p:nvGrpSpPr>
          <p:cNvPr id="48" name="Gruppo 47"/>
          <p:cNvGrpSpPr/>
          <p:nvPr/>
        </p:nvGrpSpPr>
        <p:grpSpPr>
          <a:xfrm>
            <a:off x="5164394" y="2341622"/>
            <a:ext cx="1726017" cy="922527"/>
            <a:chOff x="593408" y="2320955"/>
            <a:chExt cx="2946400" cy="1574800"/>
          </a:xfrm>
        </p:grpSpPr>
        <p:sp>
          <p:nvSpPr>
            <p:cNvPr id="53" name="Nuvola 52"/>
            <p:cNvSpPr/>
            <p:nvPr/>
          </p:nvSpPr>
          <p:spPr>
            <a:xfrm>
              <a:off x="593408" y="2320955"/>
              <a:ext cx="2946400" cy="1574800"/>
            </a:xfrm>
            <a:prstGeom prst="cloud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000" b="1" dirty="0">
                <a:solidFill>
                  <a:srgbClr val="FF00FF"/>
                </a:solidFill>
              </a:endParaRPr>
            </a:p>
          </p:txBody>
        </p:sp>
        <p:sp>
          <p:nvSpPr>
            <p:cNvPr id="54" name="Ovale 53"/>
            <p:cNvSpPr/>
            <p:nvPr/>
          </p:nvSpPr>
          <p:spPr>
            <a:xfrm>
              <a:off x="1450658" y="2835305"/>
              <a:ext cx="520700" cy="520700"/>
            </a:xfrm>
            <a:prstGeom prst="ellipse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55" name="Connettore 2 54"/>
            <p:cNvCxnSpPr/>
            <p:nvPr/>
          </p:nvCxnSpPr>
          <p:spPr>
            <a:xfrm flipV="1">
              <a:off x="1622108" y="2638455"/>
              <a:ext cx="177800" cy="8890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Rettangolo 55"/>
                <p:cNvSpPr/>
                <p:nvPr/>
              </p:nvSpPr>
              <p:spPr>
                <a:xfrm>
                  <a:off x="1867292" y="2764423"/>
                  <a:ext cx="900826" cy="5253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1" i="1">
                            <a:solidFill>
                              <a:srgbClr val="FF00FF"/>
                            </a:solidFill>
                            <a:latin typeface="Cambria Math"/>
                          </a:rPr>
                          <m:t>𝑱</m:t>
                        </m:r>
                        <m:r>
                          <m:rPr>
                            <m:lit/>
                          </m:rPr>
                          <a:rPr lang="it-IT" sz="1400" b="1" i="1">
                            <a:solidFill>
                              <a:srgbClr val="FF00FF"/>
                            </a:solidFill>
                            <a:latin typeface="Cambria Math"/>
                          </a:rPr>
                          <m:t>/</m:t>
                        </m:r>
                        <m:r>
                          <a:rPr lang="it-IT" sz="1400" b="1" i="1">
                            <a:solidFill>
                              <a:srgbClr val="FF00FF"/>
                            </a:solidFill>
                            <a:latin typeface="Cambria Math"/>
                          </a:rPr>
                          <m:t>𝝍</m:t>
                        </m:r>
                      </m:oMath>
                    </m:oMathPara>
                  </a14:m>
                  <a:endParaRPr lang="it-IT" sz="1400" b="1" dirty="0">
                    <a:solidFill>
                      <a:srgbClr val="FF00FF"/>
                    </a:solidFill>
                  </a:endParaRPr>
                </a:p>
              </p:txBody>
            </p:sp>
          </mc:Choice>
          <mc:Fallback xmlns="">
            <p:sp>
              <p:nvSpPr>
                <p:cNvPr id="56" name="Rettangolo 5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67292" y="2764423"/>
                  <a:ext cx="900826" cy="525391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Rettangolo 56"/>
                <p:cNvSpPr/>
                <p:nvPr/>
              </p:nvSpPr>
              <p:spPr>
                <a:xfrm>
                  <a:off x="702634" y="2835305"/>
                  <a:ext cx="594348" cy="5253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1" i="1" smtClean="0">
                            <a:solidFill>
                              <a:srgbClr val="FF9900"/>
                            </a:solidFill>
                            <a:latin typeface="Cambria Math"/>
                          </a:rPr>
                          <m:t>𝝅</m:t>
                        </m:r>
                      </m:oMath>
                    </m:oMathPara>
                  </a14:m>
                  <a:endParaRPr lang="it-IT" sz="1400" b="1" dirty="0">
                    <a:solidFill>
                      <a:srgbClr val="FF9900"/>
                    </a:solidFill>
                  </a:endParaRPr>
                </a:p>
              </p:txBody>
            </p:sp>
          </mc:Choice>
          <mc:Fallback xmlns="">
            <p:sp>
              <p:nvSpPr>
                <p:cNvPr id="57" name="Rettangolo 5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2634" y="2835305"/>
                  <a:ext cx="594348" cy="525391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Rettangolo 57"/>
                <p:cNvSpPr/>
                <p:nvPr/>
              </p:nvSpPr>
              <p:spPr>
                <a:xfrm>
                  <a:off x="2423780" y="3204637"/>
                  <a:ext cx="594348" cy="5253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1" i="1" smtClean="0">
                            <a:solidFill>
                              <a:srgbClr val="FF9900"/>
                            </a:solidFill>
                            <a:latin typeface="Cambria Math"/>
                          </a:rPr>
                          <m:t>𝝅</m:t>
                        </m:r>
                      </m:oMath>
                    </m:oMathPara>
                  </a14:m>
                  <a:endParaRPr lang="it-IT" sz="1400" b="1" dirty="0">
                    <a:solidFill>
                      <a:srgbClr val="FF9900"/>
                    </a:solidFill>
                  </a:endParaRPr>
                </a:p>
              </p:txBody>
            </p:sp>
          </mc:Choice>
          <mc:Fallback xmlns="">
            <p:sp>
              <p:nvSpPr>
                <p:cNvPr id="58" name="Rettangolo 5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23780" y="3204637"/>
                  <a:ext cx="594348" cy="525391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Rettangolo 58"/>
                <p:cNvSpPr/>
                <p:nvPr/>
              </p:nvSpPr>
              <p:spPr>
                <a:xfrm>
                  <a:off x="2756541" y="2453789"/>
                  <a:ext cx="594348" cy="5253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1" i="1" smtClean="0">
                            <a:solidFill>
                              <a:srgbClr val="FF9900"/>
                            </a:solidFill>
                            <a:latin typeface="Cambria Math"/>
                          </a:rPr>
                          <m:t>𝝅</m:t>
                        </m:r>
                      </m:oMath>
                    </m:oMathPara>
                  </a14:m>
                  <a:endParaRPr lang="it-IT" sz="1400" b="1" dirty="0">
                    <a:solidFill>
                      <a:srgbClr val="FF9900"/>
                    </a:solidFill>
                  </a:endParaRPr>
                </a:p>
              </p:txBody>
            </p:sp>
          </mc:Choice>
          <mc:Fallback xmlns="">
            <p:sp>
              <p:nvSpPr>
                <p:cNvPr id="59" name="Rettangolo 5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56541" y="2453789"/>
                  <a:ext cx="594348" cy="525391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0" name="CasellaDiTesto 59"/>
          <p:cNvSpPr txBox="1"/>
          <p:nvPr/>
        </p:nvSpPr>
        <p:spPr>
          <a:xfrm>
            <a:off x="6877400" y="2754889"/>
            <a:ext cx="20718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rgbClr val="CC00FF"/>
                </a:solidFill>
              </a:rPr>
              <a:t>Hadroquarkonium</a:t>
            </a:r>
            <a:endParaRPr lang="it-IT" sz="2000" dirty="0">
              <a:solidFill>
                <a:srgbClr val="CC00FF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715513" y="1531318"/>
            <a:ext cx="1301676" cy="815508"/>
            <a:chOff x="292305" y="4840086"/>
            <a:chExt cx="1466291" cy="918640"/>
          </a:xfrm>
        </p:grpSpPr>
        <p:sp>
          <p:nvSpPr>
            <p:cNvPr id="66" name="Ovale 36"/>
            <p:cNvSpPr/>
            <p:nvPr/>
          </p:nvSpPr>
          <p:spPr>
            <a:xfrm rot="1702495">
              <a:off x="292305" y="4840086"/>
              <a:ext cx="1466291" cy="91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69" name="Group 126"/>
            <p:cNvGrpSpPr>
              <a:grpSpLocks noChangeAspect="1"/>
            </p:cNvGrpSpPr>
            <p:nvPr/>
          </p:nvGrpSpPr>
          <p:grpSpPr bwMode="auto">
            <a:xfrm rot="1219630">
              <a:off x="919048" y="5374343"/>
              <a:ext cx="579451" cy="204019"/>
              <a:chOff x="804" y="3206"/>
              <a:chExt cx="2344" cy="314"/>
            </a:xfrm>
          </p:grpSpPr>
          <p:sp>
            <p:nvSpPr>
              <p:cNvPr id="70" name="Freeform 127"/>
              <p:cNvSpPr>
                <a:spLocks noChangeAspect="1"/>
              </p:cNvSpPr>
              <p:nvPr/>
            </p:nvSpPr>
            <p:spPr bwMode="auto">
              <a:xfrm>
                <a:off x="804" y="321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1" name="Freeform 128"/>
              <p:cNvSpPr>
                <a:spLocks noChangeAspect="1"/>
              </p:cNvSpPr>
              <p:nvPr/>
            </p:nvSpPr>
            <p:spPr bwMode="auto">
              <a:xfrm>
                <a:off x="1136" y="321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2" name="Freeform 129"/>
              <p:cNvSpPr>
                <a:spLocks noChangeAspect="1"/>
              </p:cNvSpPr>
              <p:nvPr/>
            </p:nvSpPr>
            <p:spPr bwMode="auto">
              <a:xfrm>
                <a:off x="1468" y="3214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3" name="Freeform 130"/>
              <p:cNvSpPr>
                <a:spLocks noChangeAspect="1"/>
              </p:cNvSpPr>
              <p:nvPr/>
            </p:nvSpPr>
            <p:spPr bwMode="auto">
              <a:xfrm>
                <a:off x="1800" y="3212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4" name="Freeform 131"/>
              <p:cNvSpPr>
                <a:spLocks noChangeAspect="1"/>
              </p:cNvSpPr>
              <p:nvPr/>
            </p:nvSpPr>
            <p:spPr bwMode="auto">
              <a:xfrm>
                <a:off x="2132" y="3210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5" name="Freeform 132"/>
              <p:cNvSpPr>
                <a:spLocks noChangeAspect="1"/>
              </p:cNvSpPr>
              <p:nvPr/>
            </p:nvSpPr>
            <p:spPr bwMode="auto">
              <a:xfrm>
                <a:off x="2464" y="320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6" name="Freeform 133"/>
              <p:cNvSpPr>
                <a:spLocks noChangeAspect="1"/>
              </p:cNvSpPr>
              <p:nvPr/>
            </p:nvSpPr>
            <p:spPr bwMode="auto">
              <a:xfrm>
                <a:off x="2796" y="320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grpSp>
          <p:nvGrpSpPr>
            <p:cNvPr id="79" name="Group 126"/>
            <p:cNvGrpSpPr>
              <a:grpSpLocks noChangeAspect="1"/>
            </p:cNvGrpSpPr>
            <p:nvPr/>
          </p:nvGrpSpPr>
          <p:grpSpPr bwMode="auto">
            <a:xfrm rot="1219630">
              <a:off x="611091" y="5005525"/>
              <a:ext cx="579451" cy="204019"/>
              <a:chOff x="804" y="3206"/>
              <a:chExt cx="2344" cy="314"/>
            </a:xfrm>
          </p:grpSpPr>
          <p:sp>
            <p:nvSpPr>
              <p:cNvPr id="80" name="Freeform 127"/>
              <p:cNvSpPr>
                <a:spLocks noChangeAspect="1"/>
              </p:cNvSpPr>
              <p:nvPr/>
            </p:nvSpPr>
            <p:spPr bwMode="auto">
              <a:xfrm>
                <a:off x="804" y="321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1" name="Freeform 128"/>
              <p:cNvSpPr>
                <a:spLocks noChangeAspect="1"/>
              </p:cNvSpPr>
              <p:nvPr/>
            </p:nvSpPr>
            <p:spPr bwMode="auto">
              <a:xfrm>
                <a:off x="1136" y="321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2" name="Freeform 129"/>
              <p:cNvSpPr>
                <a:spLocks noChangeAspect="1"/>
              </p:cNvSpPr>
              <p:nvPr/>
            </p:nvSpPr>
            <p:spPr bwMode="auto">
              <a:xfrm>
                <a:off x="1468" y="3214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3" name="Freeform 130"/>
              <p:cNvSpPr>
                <a:spLocks noChangeAspect="1"/>
              </p:cNvSpPr>
              <p:nvPr/>
            </p:nvSpPr>
            <p:spPr bwMode="auto">
              <a:xfrm>
                <a:off x="1800" y="3212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4" name="Freeform 131"/>
              <p:cNvSpPr>
                <a:spLocks noChangeAspect="1"/>
              </p:cNvSpPr>
              <p:nvPr/>
            </p:nvSpPr>
            <p:spPr bwMode="auto">
              <a:xfrm>
                <a:off x="2132" y="3210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5" name="Freeform 132"/>
              <p:cNvSpPr>
                <a:spLocks noChangeAspect="1"/>
              </p:cNvSpPr>
              <p:nvPr/>
            </p:nvSpPr>
            <p:spPr bwMode="auto">
              <a:xfrm>
                <a:off x="2464" y="320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6" name="Freeform 133"/>
              <p:cNvSpPr>
                <a:spLocks noChangeAspect="1"/>
              </p:cNvSpPr>
              <p:nvPr/>
            </p:nvSpPr>
            <p:spPr bwMode="auto">
              <a:xfrm>
                <a:off x="2796" y="320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sp>
        <p:nvSpPr>
          <p:cNvPr id="87" name="Rettangolo 50"/>
          <p:cNvSpPr/>
          <p:nvPr/>
        </p:nvSpPr>
        <p:spPr>
          <a:xfrm>
            <a:off x="3803315" y="991595"/>
            <a:ext cx="10454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 smtClean="0">
                <a:solidFill>
                  <a:srgbClr val="CC00FF"/>
                </a:solidFill>
              </a:rPr>
              <a:t>Glueball</a:t>
            </a:r>
            <a:endParaRPr lang="it-IT" sz="2000" dirty="0">
              <a:solidFill>
                <a:srgbClr val="CC00FF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419681" y="1458943"/>
            <a:ext cx="803876" cy="815508"/>
            <a:chOff x="1077766" y="1530526"/>
            <a:chExt cx="905537" cy="918640"/>
          </a:xfrm>
        </p:grpSpPr>
        <p:sp>
          <p:nvSpPr>
            <p:cNvPr id="89" name="Ovale 36"/>
            <p:cNvSpPr/>
            <p:nvPr/>
          </p:nvSpPr>
          <p:spPr>
            <a:xfrm rot="1702495">
              <a:off x="1077766" y="1530526"/>
              <a:ext cx="905537" cy="91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0" name="Ovale 37"/>
            <p:cNvSpPr/>
            <p:nvPr/>
          </p:nvSpPr>
          <p:spPr>
            <a:xfrm>
              <a:off x="1609397" y="1809785"/>
              <a:ext cx="167828" cy="167828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1" name="Ovale 38"/>
            <p:cNvSpPr/>
            <p:nvPr/>
          </p:nvSpPr>
          <p:spPr>
            <a:xfrm>
              <a:off x="1328439" y="1981684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817136" y="1417497"/>
            <a:ext cx="1301676" cy="815508"/>
            <a:chOff x="2630950" y="1650086"/>
            <a:chExt cx="1466291" cy="918640"/>
          </a:xfrm>
        </p:grpSpPr>
        <p:sp>
          <p:nvSpPr>
            <p:cNvPr id="102" name="Ovale 36"/>
            <p:cNvSpPr/>
            <p:nvPr/>
          </p:nvSpPr>
          <p:spPr>
            <a:xfrm rot="1702495">
              <a:off x="2630950" y="1650086"/>
              <a:ext cx="1466291" cy="91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1" name="Ovale 38"/>
            <p:cNvSpPr/>
            <p:nvPr/>
          </p:nvSpPr>
          <p:spPr>
            <a:xfrm>
              <a:off x="2934103" y="1987716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3" name="Ovale 38"/>
            <p:cNvSpPr/>
            <p:nvPr/>
          </p:nvSpPr>
          <p:spPr>
            <a:xfrm>
              <a:off x="3336098" y="1903202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4" name="Ovale 38"/>
            <p:cNvSpPr/>
            <p:nvPr/>
          </p:nvSpPr>
          <p:spPr>
            <a:xfrm>
              <a:off x="3375391" y="2245824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05" name="Rettangolo 50"/>
          <p:cNvSpPr/>
          <p:nvPr/>
        </p:nvSpPr>
        <p:spPr>
          <a:xfrm>
            <a:off x="369271" y="991595"/>
            <a:ext cx="9028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 smtClean="0">
                <a:solidFill>
                  <a:srgbClr val="CC00FF"/>
                </a:solidFill>
              </a:rPr>
              <a:t>Meson</a:t>
            </a:r>
            <a:endParaRPr lang="it-IT" sz="2000" dirty="0">
              <a:solidFill>
                <a:srgbClr val="CC00FF"/>
              </a:solidFill>
            </a:endParaRPr>
          </a:p>
        </p:txBody>
      </p:sp>
      <p:sp>
        <p:nvSpPr>
          <p:cNvPr id="106" name="Rettangolo 50"/>
          <p:cNvSpPr/>
          <p:nvPr/>
        </p:nvSpPr>
        <p:spPr>
          <a:xfrm>
            <a:off x="1890698" y="991595"/>
            <a:ext cx="9203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 smtClean="0">
                <a:solidFill>
                  <a:srgbClr val="CC00FF"/>
                </a:solidFill>
              </a:rPr>
              <a:t>Baryon</a:t>
            </a:r>
            <a:endParaRPr lang="it-IT" sz="2000" dirty="0">
              <a:solidFill>
                <a:srgbClr val="CC00FF"/>
              </a:solidFill>
            </a:endParaRPr>
          </a:p>
        </p:txBody>
      </p:sp>
      <p:sp>
        <p:nvSpPr>
          <p:cNvPr id="108" name="Rounded Rectangle 107"/>
          <p:cNvSpPr/>
          <p:nvPr/>
        </p:nvSpPr>
        <p:spPr>
          <a:xfrm>
            <a:off x="2895557" y="4293504"/>
            <a:ext cx="1740782" cy="74814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rgbClr val="0000FF"/>
                </a:solidFill>
              </a:rPr>
              <a:t>Data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109" name="Rounded Rectangle 108"/>
          <p:cNvSpPr/>
          <p:nvPr/>
        </p:nvSpPr>
        <p:spPr>
          <a:xfrm>
            <a:off x="5000777" y="4273438"/>
            <a:ext cx="1740782" cy="74814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rgbClr val="FF0000"/>
                </a:solidFill>
              </a:rPr>
              <a:t>Amplitude analysis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10" name="Rounded Rectangle 109"/>
          <p:cNvSpPr/>
          <p:nvPr/>
        </p:nvSpPr>
        <p:spPr>
          <a:xfrm>
            <a:off x="7203765" y="4269527"/>
            <a:ext cx="1740782" cy="74814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rgbClr val="CC00FF"/>
                </a:solidFill>
              </a:rPr>
              <a:t>Properties,</a:t>
            </a:r>
          </a:p>
          <a:p>
            <a:pPr algn="ctr"/>
            <a:r>
              <a:rPr lang="it-IT" dirty="0" smtClean="0">
                <a:solidFill>
                  <a:srgbClr val="CC00FF"/>
                </a:solidFill>
              </a:rPr>
              <a:t>Model building</a:t>
            </a:r>
            <a:endParaRPr lang="it-IT" dirty="0">
              <a:solidFill>
                <a:srgbClr val="CC00FF"/>
              </a:solidFill>
            </a:endParaRPr>
          </a:p>
        </p:txBody>
      </p:sp>
      <p:sp>
        <p:nvSpPr>
          <p:cNvPr id="114" name="Rectangle 113"/>
          <p:cNvSpPr/>
          <p:nvPr/>
        </p:nvSpPr>
        <p:spPr>
          <a:xfrm>
            <a:off x="1258265" y="5354054"/>
            <a:ext cx="89569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 smtClean="0">
                <a:solidFill>
                  <a:srgbClr val="FF0000"/>
                </a:solidFill>
              </a:rPr>
              <a:t>Interpretations on the spectrum leads to </a:t>
            </a:r>
            <a:br>
              <a:rPr lang="it-IT" sz="2400" dirty="0" smtClean="0">
                <a:solidFill>
                  <a:srgbClr val="FF0000"/>
                </a:solidFill>
              </a:rPr>
            </a:br>
            <a:r>
              <a:rPr lang="it-IT" sz="2400" dirty="0" smtClean="0">
                <a:solidFill>
                  <a:srgbClr val="FF0000"/>
                </a:solidFill>
              </a:rPr>
              <a:t>understanding </a:t>
            </a:r>
            <a:r>
              <a:rPr lang="it-IT" sz="2400" dirty="0">
                <a:solidFill>
                  <a:srgbClr val="FF0000"/>
                </a:solidFill>
              </a:rPr>
              <a:t>fundamental laws </a:t>
            </a:r>
            <a:r>
              <a:rPr lang="it-IT" sz="2400" dirty="0" smtClean="0">
                <a:solidFill>
                  <a:srgbClr val="FF0000"/>
                </a:solidFill>
              </a:rPr>
              <a:t>of nature</a:t>
            </a:r>
            <a:endParaRPr lang="it-IT" sz="2400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9" t="28385" r="19156" b="-1"/>
          <a:stretch/>
        </p:blipFill>
        <p:spPr>
          <a:xfrm>
            <a:off x="95808" y="3109132"/>
            <a:ext cx="2125516" cy="1635189"/>
          </a:xfrm>
          <a:prstGeom prst="rect">
            <a:avLst/>
          </a:prstGeom>
        </p:spPr>
      </p:pic>
      <p:sp>
        <p:nvSpPr>
          <p:cNvPr id="93" name="Rettangolo 50"/>
          <p:cNvSpPr/>
          <p:nvPr/>
        </p:nvSpPr>
        <p:spPr>
          <a:xfrm rot="5400000">
            <a:off x="1715703" y="3797973"/>
            <a:ext cx="13845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 smtClean="0">
                <a:solidFill>
                  <a:srgbClr val="0000FF"/>
                </a:solidFill>
              </a:rPr>
              <a:t>Experiment</a:t>
            </a:r>
            <a:endParaRPr lang="it-IT" sz="2000" dirty="0">
              <a:solidFill>
                <a:srgbClr val="0000FF"/>
              </a:solidFill>
            </a:endParaRPr>
          </a:p>
        </p:txBody>
      </p:sp>
      <p:sp>
        <p:nvSpPr>
          <p:cNvPr id="94" name="Rettangolo 50"/>
          <p:cNvSpPr/>
          <p:nvPr/>
        </p:nvSpPr>
        <p:spPr>
          <a:xfrm rot="5400000">
            <a:off x="1733630" y="5337821"/>
            <a:ext cx="14033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 smtClean="0">
                <a:solidFill>
                  <a:srgbClr val="0000FF"/>
                </a:solidFill>
              </a:rPr>
              <a:t>Lattice QCD</a:t>
            </a:r>
            <a:endParaRPr lang="it-IT" sz="2000" dirty="0">
              <a:solidFill>
                <a:srgbClr val="0000FF"/>
              </a:solidFill>
            </a:endParaRPr>
          </a:p>
        </p:txBody>
      </p:sp>
      <p:cxnSp>
        <p:nvCxnSpPr>
          <p:cNvPr id="95" name="Straight Arrow Connector 94"/>
          <p:cNvCxnSpPr/>
          <p:nvPr/>
        </p:nvCxnSpPr>
        <p:spPr>
          <a:xfrm>
            <a:off x="2514732" y="3910467"/>
            <a:ext cx="380825" cy="38303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 flipV="1">
            <a:off x="2591531" y="5150103"/>
            <a:ext cx="351523" cy="45870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8" name="Picture 8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0" y="4896674"/>
            <a:ext cx="2180826" cy="154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238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Pole hunting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87" y="1012937"/>
            <a:ext cx="4586400" cy="5340135"/>
          </a:xfrm>
          <a:prstGeom prst="rect">
            <a:avLst/>
          </a:prstGeom>
        </p:spPr>
      </p:pic>
      <p:pic>
        <p:nvPicPr>
          <p:cNvPr id="15" name="Picture 14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000" y="1011600"/>
            <a:ext cx="4590000" cy="5338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327906" y="4393676"/>
                <a:ext cx="1177694" cy="36933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1320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7906" y="4393676"/>
                <a:ext cx="1177694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2393586" y="3681000"/>
                <a:ext cx="1177695" cy="36933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1700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3586" y="3681000"/>
                <a:ext cx="1177695" cy="369332"/>
              </a:xfrm>
              <a:prstGeom prst="rect">
                <a:avLst/>
              </a:prstGeom>
              <a:blipFill rotWithShape="0">
                <a:blip r:embed="rId6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5778796" y="4209010"/>
                <a:ext cx="1177694" cy="36933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1320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8796" y="4209010"/>
                <a:ext cx="1177694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7166974" y="3999980"/>
                <a:ext cx="1177695" cy="36933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1700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6974" y="3999980"/>
                <a:ext cx="1177695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07523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Pole hunting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00" y="1011600"/>
            <a:ext cx="4586400" cy="5340135"/>
          </a:xfrm>
          <a:prstGeom prst="rect">
            <a:avLst/>
          </a:prstGeom>
        </p:spPr>
      </p:pic>
      <p:pic>
        <p:nvPicPr>
          <p:cNvPr id="15" name="Picture 14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000" y="1011600"/>
            <a:ext cx="4590000" cy="5338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668275" y="5359446"/>
                <a:ext cx="475836" cy="36933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8275" y="5359446"/>
                <a:ext cx="475836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7258275" y="5174780"/>
                <a:ext cx="475836" cy="36933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8275" y="5174780"/>
                <a:ext cx="475836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69892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Statistical Bootstrap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3999" cy="40768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3999" cy="40768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3999" cy="40768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3999" cy="40768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3999" cy="40768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3999" cy="40768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3999" cy="4076893"/>
          </a:xfrm>
          <a:prstGeom prst="rect">
            <a:avLst/>
          </a:prstGeom>
        </p:spPr>
      </p:pic>
      <p:pic>
        <p:nvPicPr>
          <p:cNvPr id="14" name="Picture 13"/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4000" cy="4078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416907" y="5615531"/>
                <a:ext cx="8269893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2200" dirty="0" smtClean="0"/>
                  <a:t>Statistical error estimated via 50k bootstraps, bands show the </a:t>
                </a:r>
                <a14:m>
                  <m:oMath xmlns:m="http://schemas.openxmlformats.org/officeDocument/2006/math"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it-IT" sz="2200" dirty="0" smtClean="0"/>
                  <a:t> error</a:t>
                </a:r>
                <a:endParaRPr lang="it-IT" sz="22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907" y="5615531"/>
                <a:ext cx="8269893" cy="430887"/>
              </a:xfrm>
              <a:prstGeom prst="rect">
                <a:avLst/>
              </a:prstGeom>
              <a:blipFill rotWithShape="0">
                <a:blip r:embed="rId11"/>
                <a:stretch>
                  <a:fillRect l="-442" t="-9859" r="-368" b="-2816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10757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Statistical Bootstrap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0" y="5658310"/>
                <a:ext cx="9288440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200" dirty="0" smtClean="0"/>
                  <a:t>For each fit, we search poles: two clusters in </a:t>
                </a:r>
                <a:r>
                  <a:rPr lang="it-IT" sz="2200" i="1" dirty="0" smtClean="0"/>
                  <a:t>D</a:t>
                </a:r>
                <a:r>
                  <a:rPr lang="it-IT" sz="2200" dirty="0" smtClean="0"/>
                  <a:t>-wave: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1320</m:t>
                        </m:r>
                      </m:e>
                    </m:d>
                  </m:oMath>
                </a14:m>
                <a:r>
                  <a:rPr lang="it-IT" sz="2200" dirty="0" smtClean="0"/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2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it-IT" sz="2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it-IT" sz="2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d>
                      <m:dPr>
                        <m:ctrlPr>
                          <a:rPr lang="it-IT" sz="2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it-IT" sz="2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70</m:t>
                        </m:r>
                        <m:r>
                          <a:rPr lang="it-IT" sz="2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</m:oMath>
                </a14:m>
                <a:endParaRPr lang="it-IT" sz="22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658310"/>
                <a:ext cx="9288440" cy="430887"/>
              </a:xfrm>
              <a:prstGeom prst="rect">
                <a:avLst/>
              </a:prstGeom>
              <a:blipFill rotWithShape="0">
                <a:blip r:embed="rId3"/>
                <a:stretch>
                  <a:fillRect l="-853" t="-9859" b="-2816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51" y="1094439"/>
            <a:ext cx="6522095" cy="442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610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Statistical Bootstrap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914315" y="5648979"/>
                <a:ext cx="5315366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200" dirty="0" smtClean="0"/>
                  <a:t>Only one stable cluster in </a:t>
                </a:r>
                <a14:m>
                  <m:oMath xmlns:m="http://schemas.openxmlformats.org/officeDocument/2006/math">
                    <m:r>
                      <a:rPr lang="it-IT" sz="2200" i="1" dirty="0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it-IT" sz="2200" dirty="0" smtClean="0"/>
                  <a:t>-wave: a single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it-IT" sz="22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4315" y="5648979"/>
                <a:ext cx="5315366" cy="430887"/>
              </a:xfrm>
              <a:prstGeom prst="rect">
                <a:avLst/>
              </a:prstGeom>
              <a:blipFill rotWithShape="0">
                <a:blip r:embed="rId3"/>
                <a:stretch>
                  <a:fillRect l="-1491" t="-10000" b="-2857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51" y="1094439"/>
            <a:ext cx="6522095" cy="442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025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Correlations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28286" y="1037758"/>
            <a:ext cx="4131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Denominator parameters uncorrelated between </a:t>
            </a:r>
            <a:r>
              <a:rPr lang="it-IT" i="1" dirty="0" smtClean="0"/>
              <a:t>P</a:t>
            </a:r>
            <a:r>
              <a:rPr lang="it-IT" dirty="0" smtClean="0"/>
              <a:t>- and </a:t>
            </a:r>
            <a:r>
              <a:rPr lang="it-IT" i="1" dirty="0" smtClean="0"/>
              <a:t>D</a:t>
            </a:r>
            <a:r>
              <a:rPr lang="it-IT" dirty="0" smtClean="0"/>
              <a:t>-wave </a:t>
            </a:r>
            <a:r>
              <a:rPr lang="it-IT" dirty="0" smtClean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it-IT" dirty="0">
              <a:solidFill>
                <a:srgbClr val="00B05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671" y="1675916"/>
            <a:ext cx="4623329" cy="4435500"/>
          </a:xfrm>
          <a:prstGeom prst="rect">
            <a:avLst/>
          </a:prstGeom>
        </p:spPr>
      </p:pic>
      <p:sp>
        <p:nvSpPr>
          <p:cNvPr id="8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The pole hunter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5400000">
            <a:off x="6906766" y="3678209"/>
            <a:ext cx="39375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i="1" dirty="0" smtClean="0">
                <a:solidFill>
                  <a:schemeClr val="bg1">
                    <a:lumMod val="50000"/>
                  </a:schemeClr>
                </a:solidFill>
              </a:rPr>
              <a:t>K</a:t>
            </a:r>
            <a:r>
              <a:rPr lang="it-IT" dirty="0" smtClean="0">
                <a:solidFill>
                  <a:schemeClr val="bg1">
                    <a:lumMod val="50000"/>
                  </a:schemeClr>
                </a:solidFill>
              </a:rPr>
              <a:t>-matrix «bkg» parameters</a:t>
            </a:r>
            <a:endParaRPr lang="it-IT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73047" y="1616398"/>
            <a:ext cx="2728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smtClean="0">
                <a:solidFill>
                  <a:schemeClr val="bg1">
                    <a:lumMod val="50000"/>
                  </a:schemeClr>
                </a:solidFill>
              </a:rPr>
              <a:t>K</a:t>
            </a:r>
            <a:r>
              <a:rPr lang="it-IT" dirty="0" smtClean="0">
                <a:solidFill>
                  <a:schemeClr val="bg1">
                    <a:lumMod val="50000"/>
                  </a:schemeClr>
                </a:solidFill>
              </a:rPr>
              <a:t>-matrix «bkg» parameters</a:t>
            </a:r>
            <a:endParaRPr lang="it-IT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2469"/>
            <a:ext cx="4533110" cy="434894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38230" y="1049482"/>
            <a:ext cx="4371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Denominator parameters uncorrelated with the numerator ones </a:t>
            </a:r>
            <a:r>
              <a:rPr lang="it-IT" dirty="0" smtClean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it-IT" dirty="0">
              <a:solidFill>
                <a:srgbClr val="00B05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3309" y="1738105"/>
            <a:ext cx="3540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>
                    <a:lumMod val="50000"/>
                  </a:schemeClr>
                </a:solidFill>
              </a:rPr>
              <a:t>Production (numerator) parameters</a:t>
            </a:r>
            <a:endParaRPr lang="it-IT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 rot="5400000">
            <a:off x="2336402" y="3724015"/>
            <a:ext cx="384590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i="1" dirty="0" smtClean="0">
                <a:solidFill>
                  <a:schemeClr val="bg1">
                    <a:lumMod val="50000"/>
                  </a:schemeClr>
                </a:solidFill>
              </a:rPr>
              <a:t>K</a:t>
            </a:r>
            <a:r>
              <a:rPr lang="it-IT" dirty="0" smtClean="0">
                <a:solidFill>
                  <a:schemeClr val="bg1">
                    <a:lumMod val="50000"/>
                  </a:schemeClr>
                </a:solidFill>
              </a:rPr>
              <a:t>-matrix «pole» parameters</a:t>
            </a:r>
            <a:endParaRPr lang="it-IT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948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Systematic studies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The pole hunter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61482"/>
            <a:ext cx="4572000" cy="30976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780"/>
            <a:ext cx="4572000" cy="30976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4674637"/>
            <a:ext cx="83432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For each class, the maximum deviation of mass and width is taken as a systematic error</a:t>
            </a:r>
            <a:br>
              <a:rPr lang="it-IT" dirty="0" smtClean="0"/>
            </a:br>
            <a:r>
              <a:rPr lang="it-IT" dirty="0" smtClean="0"/>
              <a:t>Deviation smaller than the statistical error are neglected</a:t>
            </a:r>
            <a:br>
              <a:rPr lang="it-IT" dirty="0" smtClean="0"/>
            </a:br>
            <a:r>
              <a:rPr lang="it-IT" dirty="0" smtClean="0"/>
              <a:t>Systematic of different classes are summed in quadrature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43604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 smtClean="0"/>
                  <a:t>Bootstrap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=1.8 </m:t>
                    </m:r>
                    <m:sSup>
                      <m:sSup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it-IT" sz="3600" b="0" i="0" smtClean="0">
                            <a:latin typeface="Cambria Math" panose="02040503050406030204" pitchFamily="18" charset="0"/>
                          </a:rPr>
                          <m:t>GeV</m:t>
                        </m:r>
                      </m:e>
                      <m:sup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2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The pole hunter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36093"/>
            <a:ext cx="4572000" cy="30976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6093"/>
            <a:ext cx="4572000" cy="30976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40163" y="4700879"/>
            <a:ext cx="68636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Our skepticism about a second pole in the relevant region is confirmed:</a:t>
            </a:r>
          </a:p>
          <a:p>
            <a:r>
              <a:rPr lang="it-IT" dirty="0" smtClean="0"/>
              <a:t>It is unstable and not trustable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91709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Final results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The pole hunter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52735" y="4550322"/>
            <a:ext cx="5187820" cy="1215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3" t="61502" r="-758" b="-628"/>
          <a:stretch/>
        </p:blipFill>
        <p:spPr>
          <a:xfrm>
            <a:off x="2118049" y="4612950"/>
            <a:ext cx="5029200" cy="108032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7233"/>
            <a:ext cx="9144000" cy="293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180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itolo 1"/>
              <p:cNvSpPr txBox="1">
                <a:spLocks/>
              </p:cNvSpPr>
              <p:nvPr/>
            </p:nvSpPr>
            <p:spPr>
              <a:xfrm>
                <a:off x="3629608" y="1013076"/>
                <a:ext cx="2388637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4800" dirty="0" smtClean="0"/>
                  <a:t>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4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48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it-IT" sz="4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it-IT" sz="4800" dirty="0"/>
              </a:p>
            </p:txBody>
          </p:sp>
        </mc:Choice>
        <mc:Fallback xmlns="">
          <p:sp>
            <p:nvSpPr>
              <p:cNvPr id="22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9608" y="1013076"/>
                <a:ext cx="2388637" cy="1076866"/>
              </a:xfrm>
              <a:prstGeom prst="rect">
                <a:avLst/>
              </a:prstGeom>
              <a:blipFill rotWithShape="0">
                <a:blip r:embed="rId3"/>
                <a:stretch>
                  <a:fillRect l="-11480" b="-2994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The pole hunter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260" y="2353789"/>
            <a:ext cx="6176865" cy="320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561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Light spectrum (1-particle correlators)</a:t>
            </a:r>
            <a:endParaRPr lang="it-IT" sz="3600" dirty="0"/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The pole hunter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2399"/>
            <a:ext cx="9144000" cy="463320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/>
          <p:cNvSpPr txBox="1"/>
          <p:nvPr/>
        </p:nvSpPr>
        <p:spPr>
          <a:xfrm>
            <a:off x="6526720" y="1112399"/>
            <a:ext cx="254108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HadSpec </a:t>
            </a:r>
            <a:r>
              <a:rPr lang="it-IT" dirty="0" smtClean="0">
                <a:solidFill>
                  <a:srgbClr val="C00000"/>
                </a:solidFill>
              </a:rPr>
              <a:t>PRD88, 094505</a:t>
            </a:r>
            <a:endParaRPr lang="it-IT" dirty="0">
              <a:solidFill>
                <a:srgbClr val="C00000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4508626" y="4055952"/>
            <a:ext cx="362138" cy="46172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7797260" y="2924269"/>
            <a:ext cx="508540" cy="38024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218915" y="4455881"/>
                <a:ext cx="11731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(1260)</m:t>
                      </m:r>
                    </m:oMath>
                  </m:oMathPara>
                </a14:m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8915" y="4455881"/>
                <a:ext cx="1173142" cy="369332"/>
              </a:xfrm>
              <a:prstGeom prst="rect">
                <a:avLst/>
              </a:prstGeom>
              <a:blipFill rotWithShape="0">
                <a:blip r:embed="rId4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7883700" y="3282244"/>
                <a:ext cx="11811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(1600)</m:t>
                      </m:r>
                    </m:oMath>
                  </m:oMathPara>
                </a14:m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3700" y="3282244"/>
                <a:ext cx="1181156" cy="369332"/>
              </a:xfrm>
              <a:prstGeom prst="rect">
                <a:avLst/>
              </a:prstGeom>
              <a:blipFill rotWithShape="0">
                <a:blip r:embed="rId5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/>
          <p:cNvGrpSpPr/>
          <p:nvPr/>
        </p:nvGrpSpPr>
        <p:grpSpPr>
          <a:xfrm>
            <a:off x="8200573" y="3666595"/>
            <a:ext cx="547410" cy="342956"/>
            <a:chOff x="130204" y="3460562"/>
            <a:chExt cx="1466291" cy="918640"/>
          </a:xfrm>
        </p:grpSpPr>
        <p:sp>
          <p:nvSpPr>
            <p:cNvPr id="17" name="Ovale 36"/>
            <p:cNvSpPr/>
            <p:nvPr/>
          </p:nvSpPr>
          <p:spPr>
            <a:xfrm rot="1702495">
              <a:off x="130204" y="3460562"/>
              <a:ext cx="1466291" cy="91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8" name="Ovale 37"/>
            <p:cNvSpPr/>
            <p:nvPr/>
          </p:nvSpPr>
          <p:spPr>
            <a:xfrm>
              <a:off x="695521" y="3606575"/>
              <a:ext cx="167828" cy="167828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Ovale 38"/>
            <p:cNvSpPr/>
            <p:nvPr/>
          </p:nvSpPr>
          <p:spPr>
            <a:xfrm>
              <a:off x="414563" y="3778474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20" name="Group 126"/>
            <p:cNvGrpSpPr>
              <a:grpSpLocks noChangeAspect="1"/>
            </p:cNvGrpSpPr>
            <p:nvPr/>
          </p:nvGrpSpPr>
          <p:grpSpPr bwMode="auto">
            <a:xfrm rot="1219630">
              <a:off x="756947" y="3994819"/>
              <a:ext cx="579451" cy="204019"/>
              <a:chOff x="804" y="3206"/>
              <a:chExt cx="2344" cy="314"/>
            </a:xfrm>
          </p:grpSpPr>
          <p:sp>
            <p:nvSpPr>
              <p:cNvPr id="21" name="Freeform 127"/>
              <p:cNvSpPr>
                <a:spLocks noChangeAspect="1"/>
              </p:cNvSpPr>
              <p:nvPr/>
            </p:nvSpPr>
            <p:spPr bwMode="auto">
              <a:xfrm>
                <a:off x="804" y="321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" name="Freeform 128"/>
              <p:cNvSpPr>
                <a:spLocks noChangeAspect="1"/>
              </p:cNvSpPr>
              <p:nvPr/>
            </p:nvSpPr>
            <p:spPr bwMode="auto">
              <a:xfrm>
                <a:off x="1136" y="321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5" name="Freeform 129"/>
              <p:cNvSpPr>
                <a:spLocks noChangeAspect="1"/>
              </p:cNvSpPr>
              <p:nvPr/>
            </p:nvSpPr>
            <p:spPr bwMode="auto">
              <a:xfrm>
                <a:off x="1468" y="3214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6" name="Freeform 130"/>
              <p:cNvSpPr>
                <a:spLocks noChangeAspect="1"/>
              </p:cNvSpPr>
              <p:nvPr/>
            </p:nvSpPr>
            <p:spPr bwMode="auto">
              <a:xfrm>
                <a:off x="1800" y="3212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7" name="Freeform 131"/>
              <p:cNvSpPr>
                <a:spLocks noChangeAspect="1"/>
              </p:cNvSpPr>
              <p:nvPr/>
            </p:nvSpPr>
            <p:spPr bwMode="auto">
              <a:xfrm>
                <a:off x="2132" y="3210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8" name="Freeform 132"/>
              <p:cNvSpPr>
                <a:spLocks noChangeAspect="1"/>
              </p:cNvSpPr>
              <p:nvPr/>
            </p:nvSpPr>
            <p:spPr bwMode="auto">
              <a:xfrm>
                <a:off x="2464" y="320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9" name="Freeform 133"/>
              <p:cNvSpPr>
                <a:spLocks noChangeAspect="1"/>
              </p:cNvSpPr>
              <p:nvPr/>
            </p:nvSpPr>
            <p:spPr bwMode="auto">
              <a:xfrm>
                <a:off x="2796" y="320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sp>
        <p:nvSpPr>
          <p:cNvPr id="12" name="TextBox 11"/>
          <p:cNvSpPr txBox="1"/>
          <p:nvPr/>
        </p:nvSpPr>
        <p:spPr>
          <a:xfrm>
            <a:off x="1692082" y="3550399"/>
            <a:ext cx="24691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The higher the mass,</a:t>
            </a:r>
            <a:br>
              <a:rPr lang="it-IT" dirty="0" smtClean="0">
                <a:solidFill>
                  <a:srgbClr val="FF0000"/>
                </a:solidFill>
              </a:rPr>
            </a:br>
            <a:r>
              <a:rPr lang="it-IT" dirty="0" smtClean="0">
                <a:solidFill>
                  <a:srgbClr val="FF0000"/>
                </a:solidFill>
              </a:rPr>
              <a:t>the more channels open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039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 smtClean="0"/>
                  <a:t>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(1260)</m:t>
                    </m:r>
                  </m:oMath>
                </a14:m>
                <a:endParaRPr lang="it-IT" sz="3600" dirty="0"/>
              </a:p>
            </p:txBody>
          </p:sp>
        </mc:Choice>
        <mc:Fallback xmlns="">
          <p:sp>
            <p:nvSpPr>
              <p:cNvPr id="22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The pole hunter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836440" y="1206550"/>
            <a:ext cx="2981884" cy="2885979"/>
            <a:chOff x="78436" y="1025118"/>
            <a:chExt cx="2981884" cy="288597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36" y="1025118"/>
              <a:ext cx="2981884" cy="2885979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497" y="1291758"/>
              <a:ext cx="426370" cy="504939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90" y="1218827"/>
            <a:ext cx="5077978" cy="35417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97855" y="4872655"/>
                <a:ext cx="7922692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000" dirty="0" smtClean="0"/>
                  <a:t>Despite it has been known since forever, the resonance parameters of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1260</m:t>
                        </m:r>
                      </m:e>
                    </m:d>
                  </m:oMath>
                </a14:m>
                <a:r>
                  <a:rPr lang="it-IT" sz="2000" dirty="0" smtClean="0"/>
                  <a:t> are poorly determined</a:t>
                </a:r>
              </a:p>
              <a:p>
                <a:r>
                  <a:rPr lang="it-IT" sz="2000" dirty="0" smtClean="0"/>
                  <a:t>The production (and model) dependence is affecting their extraction</a:t>
                </a:r>
                <a:endParaRPr lang="it-IT" sz="20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855" y="4872655"/>
                <a:ext cx="7922692" cy="1015663"/>
              </a:xfrm>
              <a:prstGeom prst="rect">
                <a:avLst/>
              </a:prstGeom>
              <a:blipFill rotWithShape="0">
                <a:blip r:embed="rId7"/>
                <a:stretch>
                  <a:fillRect l="-846" t="-2994" b="-958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ight Brace 1"/>
          <p:cNvSpPr/>
          <p:nvPr/>
        </p:nvSpPr>
        <p:spPr>
          <a:xfrm>
            <a:off x="3222454" y="2806636"/>
            <a:ext cx="205273" cy="1339998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427727" y="3291969"/>
                <a:ext cx="151810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it-IT" dirty="0" smtClean="0">
                    <a:solidFill>
                      <a:srgbClr val="FF0000"/>
                    </a:solidFill>
                  </a:rPr>
                  <a:t> final states</a:t>
                </a:r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7727" y="3291969"/>
                <a:ext cx="1518108" cy="369332"/>
              </a:xfrm>
              <a:prstGeom prst="rect">
                <a:avLst/>
              </a:prstGeom>
              <a:blipFill rotWithShape="0">
                <a:blip r:embed="rId8"/>
                <a:stretch>
                  <a:fillRect t="-8197" r="-4016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04760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601712"/>
            <a:ext cx="9125339" cy="35835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3-body stuff</a:t>
            </a:r>
            <a:endParaRPr lang="it-IT" sz="3600" dirty="0"/>
          </a:p>
        </p:txBody>
      </p:sp>
      <p:grpSp>
        <p:nvGrpSpPr>
          <p:cNvPr id="10" name="Group 9"/>
          <p:cNvGrpSpPr/>
          <p:nvPr/>
        </p:nvGrpSpPr>
        <p:grpSpPr>
          <a:xfrm>
            <a:off x="0" y="3093019"/>
            <a:ext cx="7595119" cy="2080726"/>
            <a:chOff x="102637" y="1520890"/>
            <a:chExt cx="7595119" cy="2080726"/>
          </a:xfrm>
        </p:grpSpPr>
        <p:sp>
          <p:nvSpPr>
            <p:cNvPr id="6" name="Rectangle 5"/>
            <p:cNvSpPr/>
            <p:nvPr/>
          </p:nvSpPr>
          <p:spPr>
            <a:xfrm>
              <a:off x="102637" y="1520890"/>
              <a:ext cx="7595119" cy="20807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52" name="Picture 5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11" t="19045" r="3674" b="42824"/>
            <a:stretch/>
          </p:blipFill>
          <p:spPr>
            <a:xfrm>
              <a:off x="102637" y="1590659"/>
              <a:ext cx="6456783" cy="2010957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58533" r="42594" b="24351"/>
            <a:stretch/>
          </p:blipFill>
          <p:spPr>
            <a:xfrm>
              <a:off x="5850294" y="2631904"/>
              <a:ext cx="1847462" cy="902683"/>
            </a:xfrm>
            <a:prstGeom prst="rect">
              <a:avLst/>
            </a:prstGeom>
          </p:spPr>
        </p:pic>
      </p:grpSp>
      <p:sp>
        <p:nvSpPr>
          <p:cNvPr id="27" name="TextBox 26"/>
          <p:cNvSpPr txBox="1"/>
          <p:nvPr/>
        </p:nvSpPr>
        <p:spPr>
          <a:xfrm>
            <a:off x="69054" y="5619911"/>
            <a:ext cx="560395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it-IT" dirty="0" smtClean="0">
                <a:solidFill>
                  <a:srgbClr val="C00000"/>
                </a:solidFill>
              </a:rPr>
              <a:t>M. Mai, B. Hu, M. Doring, AP, A. Szczepaniak, EPJA</a:t>
            </a:r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69054" y="5890096"/>
            <a:ext cx="32346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it-IT" dirty="0" smtClean="0">
                <a:solidFill>
                  <a:srgbClr val="C00000"/>
                </a:solidFill>
              </a:rPr>
              <a:t>A. Jackura, AP, </a:t>
            </a:r>
            <a:r>
              <a:rPr lang="it-IT" i="1" dirty="0" smtClean="0">
                <a:solidFill>
                  <a:srgbClr val="C00000"/>
                </a:solidFill>
              </a:rPr>
              <a:t>et al.</a:t>
            </a:r>
            <a:r>
              <a:rPr lang="it-IT" dirty="0" smtClean="0">
                <a:solidFill>
                  <a:srgbClr val="C00000"/>
                </a:solidFill>
              </a:rPr>
              <a:t>, EPJC</a:t>
            </a:r>
          </a:p>
        </p:txBody>
      </p:sp>
      <p:sp>
        <p:nvSpPr>
          <p:cNvPr id="28" name="Rectangle 27"/>
          <p:cNvSpPr/>
          <p:nvPr/>
        </p:nvSpPr>
        <p:spPr>
          <a:xfrm>
            <a:off x="8004455" y="4804413"/>
            <a:ext cx="1120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A. Jackura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686361" y="1246498"/>
                <a:ext cx="602697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Having a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it-IT" dirty="0" smtClean="0"/>
                  <a:t> final state requires implementing 3-body unitarity</a:t>
                </a:r>
                <a:endParaRPr lang="it-IT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6361" y="1246498"/>
                <a:ext cx="6026971" cy="369332"/>
              </a:xfrm>
              <a:prstGeom prst="rect">
                <a:avLst/>
              </a:prstGeom>
              <a:blipFill rotWithShape="0">
                <a:blip r:embed="rId3"/>
                <a:stretch>
                  <a:fillRect l="-911" t="-8197" r="-202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9" y="1745647"/>
            <a:ext cx="7175242" cy="116428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The pole hunter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276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3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Factorizable model</a:t>
            </a:r>
            <a:endParaRPr lang="it-IT" sz="3600" dirty="0"/>
          </a:p>
        </p:txBody>
      </p:sp>
      <p:sp>
        <p:nvSpPr>
          <p:cNvPr id="27" name="Rectangle 26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The pole hunter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50294" y="1093845"/>
            <a:ext cx="3298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 smtClean="0">
                <a:solidFill>
                  <a:srgbClr val="C00000"/>
                </a:solidFill>
              </a:rPr>
              <a:t>M. Mikhasenko, AP, </a:t>
            </a:r>
            <a:r>
              <a:rPr lang="it-IT" i="1" dirty="0" smtClean="0">
                <a:solidFill>
                  <a:srgbClr val="C00000"/>
                </a:solidFill>
              </a:rPr>
              <a:t>et al.</a:t>
            </a:r>
            <a:r>
              <a:rPr lang="it-IT" dirty="0" smtClean="0">
                <a:solidFill>
                  <a:srgbClr val="C00000"/>
                </a:solidFill>
              </a:rPr>
              <a:t>, PRD</a:t>
            </a:r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7394" y="1343608"/>
            <a:ext cx="205830" cy="1959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16" t="19045" r="3674" b="24351"/>
          <a:stretch/>
        </p:blipFill>
        <p:spPr>
          <a:xfrm>
            <a:off x="167394" y="1049482"/>
            <a:ext cx="5401778" cy="327992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4" y="5202961"/>
            <a:ext cx="6997959" cy="58274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662565" y="1833696"/>
            <a:ext cx="32134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One can amputate the 2-body </a:t>
            </a:r>
            <a:br>
              <a:rPr lang="it-IT" dirty="0" smtClean="0"/>
            </a:br>
            <a:r>
              <a:rPr lang="it-IT" dirty="0" smtClean="0"/>
              <a:t>amplitude from the inital and </a:t>
            </a:r>
            <a:br>
              <a:rPr lang="it-IT" dirty="0" smtClean="0"/>
            </a:br>
            <a:r>
              <a:rPr lang="it-IT" dirty="0" smtClean="0"/>
              <a:t>final state </a:t>
            </a:r>
          </a:p>
        </p:txBody>
      </p:sp>
    </p:spTree>
    <p:extLst>
      <p:ext uri="{BB962C8B-B14F-4D97-AF65-F5344CB8AC3E}">
        <p14:creationId xmlns:p14="http://schemas.microsoft.com/office/powerpoint/2010/main" val="1684616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3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Factorizable model</a:t>
            </a:r>
            <a:endParaRPr lang="it-IT" sz="3600" dirty="0"/>
          </a:p>
        </p:txBody>
      </p:sp>
      <p:sp>
        <p:nvSpPr>
          <p:cNvPr id="27" name="Rectangle 26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The pole hunter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7394" y="1343608"/>
            <a:ext cx="205830" cy="1959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16" t="19045" r="3674" b="24351"/>
          <a:stretch/>
        </p:blipFill>
        <p:spPr>
          <a:xfrm>
            <a:off x="167394" y="1049482"/>
            <a:ext cx="5401778" cy="327992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707705" y="2246204"/>
            <a:ext cx="1252639" cy="1018653"/>
            <a:chOff x="580898" y="1945367"/>
            <a:chExt cx="958653" cy="779582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580898" y="1945367"/>
              <a:ext cx="958653" cy="779582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580898" y="1945367"/>
              <a:ext cx="958653" cy="779582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3185135" y="2220242"/>
            <a:ext cx="1252639" cy="1018653"/>
            <a:chOff x="580898" y="1945367"/>
            <a:chExt cx="958653" cy="779582"/>
          </a:xfrm>
        </p:grpSpPr>
        <p:cxnSp>
          <p:nvCxnSpPr>
            <p:cNvPr id="21" name="Straight Connector 20"/>
            <p:cNvCxnSpPr/>
            <p:nvPr/>
          </p:nvCxnSpPr>
          <p:spPr>
            <a:xfrm>
              <a:off x="580898" y="1945367"/>
              <a:ext cx="958653" cy="779582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580898" y="1945367"/>
              <a:ext cx="958653" cy="779582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657775" y="3287804"/>
            <a:ext cx="1252639" cy="1018653"/>
            <a:chOff x="580898" y="1945367"/>
            <a:chExt cx="958653" cy="779582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580898" y="1945367"/>
              <a:ext cx="958653" cy="779582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580898" y="1945367"/>
              <a:ext cx="958653" cy="779582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5662565" y="1833696"/>
            <a:ext cx="321347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One can amputate the 2-body </a:t>
            </a:r>
            <a:br>
              <a:rPr lang="it-IT" dirty="0" smtClean="0"/>
            </a:br>
            <a:r>
              <a:rPr lang="it-IT" dirty="0" smtClean="0"/>
              <a:t>amplitude from the inital and </a:t>
            </a:r>
            <a:br>
              <a:rPr lang="it-IT" dirty="0" smtClean="0"/>
            </a:br>
            <a:r>
              <a:rPr lang="it-IT" dirty="0" smtClean="0"/>
              <a:t>final state </a:t>
            </a:r>
          </a:p>
          <a:p>
            <a:endParaRPr lang="it-IT" dirty="0"/>
          </a:p>
          <a:p>
            <a:r>
              <a:rPr lang="it-IT" dirty="0" smtClean="0"/>
              <a:t>If one neglects the effect of the</a:t>
            </a:r>
            <a:br>
              <a:rPr lang="it-IT" dirty="0" smtClean="0"/>
            </a:br>
            <a:r>
              <a:rPr lang="it-IT" dirty="0" smtClean="0"/>
              <a:t>disconnected diagrams to unitarity, is it possible</a:t>
            </a:r>
            <a:br>
              <a:rPr lang="it-IT" dirty="0" smtClean="0"/>
            </a:br>
            <a:r>
              <a:rPr lang="it-IT" dirty="0" smtClean="0"/>
              <a:t>to suppress the dependence of the reduced amplitude on the 2-body invariant masses</a:t>
            </a:r>
            <a:endParaRPr lang="it-IT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4" y="5202961"/>
            <a:ext cx="6997959" cy="582745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5136725" y="5333675"/>
            <a:ext cx="395123" cy="321316"/>
            <a:chOff x="580898" y="1945367"/>
            <a:chExt cx="958653" cy="779582"/>
          </a:xfrm>
        </p:grpSpPr>
        <p:cxnSp>
          <p:nvCxnSpPr>
            <p:cNvPr id="28" name="Straight Connector 27"/>
            <p:cNvCxnSpPr/>
            <p:nvPr/>
          </p:nvCxnSpPr>
          <p:spPr>
            <a:xfrm>
              <a:off x="580898" y="1945367"/>
              <a:ext cx="958653" cy="779582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580898" y="1945367"/>
              <a:ext cx="958653" cy="779582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6109706" y="5333675"/>
            <a:ext cx="395123" cy="321316"/>
            <a:chOff x="580898" y="1945367"/>
            <a:chExt cx="958653" cy="779582"/>
          </a:xfrm>
        </p:grpSpPr>
        <p:cxnSp>
          <p:nvCxnSpPr>
            <p:cNvPr id="31" name="Straight Connector 30"/>
            <p:cNvCxnSpPr/>
            <p:nvPr/>
          </p:nvCxnSpPr>
          <p:spPr>
            <a:xfrm>
              <a:off x="580898" y="1945367"/>
              <a:ext cx="958653" cy="779582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V="1">
              <a:off x="580898" y="1945367"/>
              <a:ext cx="958653" cy="779582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Box 34"/>
          <p:cNvSpPr txBox="1"/>
          <p:nvPr/>
        </p:nvSpPr>
        <p:spPr>
          <a:xfrm>
            <a:off x="5850294" y="1093845"/>
            <a:ext cx="3298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 smtClean="0">
                <a:solidFill>
                  <a:srgbClr val="C00000"/>
                </a:solidFill>
              </a:rPr>
              <a:t>M. Mikhasenko, AP, </a:t>
            </a:r>
            <a:r>
              <a:rPr lang="it-IT" i="1" dirty="0" smtClean="0">
                <a:solidFill>
                  <a:srgbClr val="C00000"/>
                </a:solidFill>
              </a:rPr>
              <a:t>et al.</a:t>
            </a:r>
            <a:r>
              <a:rPr lang="it-IT" dirty="0" smtClean="0">
                <a:solidFill>
                  <a:srgbClr val="C00000"/>
                </a:solidFill>
              </a:rPr>
              <a:t>, PRD</a:t>
            </a:r>
            <a:endParaRPr lang="it-IT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522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3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Factorizable model</a:t>
            </a:r>
            <a:endParaRPr lang="it-IT" sz="3600" dirty="0"/>
          </a:p>
        </p:txBody>
      </p:sp>
      <p:sp>
        <p:nvSpPr>
          <p:cNvPr id="27" name="Rectangle 26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The pole hunter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7394" y="1343608"/>
            <a:ext cx="205830" cy="1959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16" t="19045" r="3674" b="24351"/>
          <a:stretch/>
        </p:blipFill>
        <p:spPr>
          <a:xfrm>
            <a:off x="167394" y="1049482"/>
            <a:ext cx="5401778" cy="327992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707705" y="2246204"/>
            <a:ext cx="1252639" cy="1018653"/>
            <a:chOff x="580898" y="1945367"/>
            <a:chExt cx="958653" cy="779582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580898" y="1945367"/>
              <a:ext cx="958653" cy="779582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580898" y="1945367"/>
              <a:ext cx="958653" cy="779582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3185135" y="2220242"/>
            <a:ext cx="1252639" cy="1018653"/>
            <a:chOff x="580898" y="1945367"/>
            <a:chExt cx="958653" cy="779582"/>
          </a:xfrm>
        </p:grpSpPr>
        <p:cxnSp>
          <p:nvCxnSpPr>
            <p:cNvPr id="21" name="Straight Connector 20"/>
            <p:cNvCxnSpPr/>
            <p:nvPr/>
          </p:nvCxnSpPr>
          <p:spPr>
            <a:xfrm>
              <a:off x="580898" y="1945367"/>
              <a:ext cx="958653" cy="779582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580898" y="1945367"/>
              <a:ext cx="958653" cy="779582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657775" y="3287804"/>
            <a:ext cx="1252639" cy="1018653"/>
            <a:chOff x="580898" y="1945367"/>
            <a:chExt cx="958653" cy="779582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580898" y="1945367"/>
              <a:ext cx="958653" cy="779582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580898" y="1945367"/>
              <a:ext cx="958653" cy="779582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5709218" y="3448274"/>
            <a:ext cx="3213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The unitarity equation is now</a:t>
            </a:r>
            <a:br>
              <a:rPr lang="it-IT" dirty="0" smtClean="0"/>
            </a:br>
            <a:r>
              <a:rPr lang="it-IT" dirty="0" smtClean="0"/>
              <a:t>algebraic and easier to handle</a:t>
            </a:r>
            <a:endParaRPr lang="it-IT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58" y="4615217"/>
            <a:ext cx="6784975" cy="1048432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4935894" y="5406271"/>
            <a:ext cx="251926" cy="35026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542531" y="5756537"/>
            <a:ext cx="453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Integral over the Dalitz plot (</a:t>
            </a:r>
            <a:r>
              <a:rPr lang="it-IT" i="1" dirty="0" smtClean="0">
                <a:solidFill>
                  <a:srgbClr val="FF0000"/>
                </a:solidFill>
              </a:rPr>
              <a:t>aka</a:t>
            </a:r>
            <a:r>
              <a:rPr lang="it-IT" dirty="0" smtClean="0">
                <a:solidFill>
                  <a:srgbClr val="FF0000"/>
                </a:solidFill>
              </a:rPr>
              <a:t> quasi 2-body)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850294" y="1093845"/>
            <a:ext cx="3298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 smtClean="0">
                <a:solidFill>
                  <a:srgbClr val="C00000"/>
                </a:solidFill>
              </a:rPr>
              <a:t>M. Mikhasenko, AP, </a:t>
            </a:r>
            <a:r>
              <a:rPr lang="it-IT" i="1" dirty="0" smtClean="0">
                <a:solidFill>
                  <a:srgbClr val="C00000"/>
                </a:solidFill>
              </a:rPr>
              <a:t>et al.</a:t>
            </a:r>
            <a:r>
              <a:rPr lang="it-IT" dirty="0" smtClean="0">
                <a:solidFill>
                  <a:srgbClr val="C00000"/>
                </a:solidFill>
              </a:rPr>
              <a:t>, PRD</a:t>
            </a:r>
            <a:endParaRPr lang="it-IT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537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3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Fit to data</a:t>
            </a:r>
            <a:endParaRPr lang="it-IT" sz="3600" dirty="0"/>
          </a:p>
        </p:txBody>
      </p:sp>
      <p:sp>
        <p:nvSpPr>
          <p:cNvPr id="27" name="Rectangle 26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The pole hunter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22" y="1154345"/>
            <a:ext cx="4618653" cy="46186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8"/>
          <a:stretch/>
        </p:blipFill>
        <p:spPr>
          <a:xfrm>
            <a:off x="4718875" y="1147665"/>
            <a:ext cx="4425125" cy="462533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79802" y="5779678"/>
            <a:ext cx="3059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Dispersive models look better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20453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3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Analytic continuation</a:t>
            </a:r>
            <a:endParaRPr lang="it-IT" sz="3600" dirty="0"/>
          </a:p>
        </p:txBody>
      </p:sp>
      <p:sp>
        <p:nvSpPr>
          <p:cNvPr id="27" name="Rectangle 26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The pole hunter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7" y="1114796"/>
            <a:ext cx="5430416" cy="9444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35065" y="1263840"/>
            <a:ext cx="34327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Going to complex </a:t>
            </a:r>
            <a:r>
              <a:rPr lang="it-IT" i="1" dirty="0" smtClean="0"/>
              <a:t>s</a:t>
            </a:r>
            <a:r>
              <a:rPr lang="it-IT" dirty="0" smtClean="0"/>
              <a:t> means making </a:t>
            </a:r>
            <a:br>
              <a:rPr lang="it-IT" dirty="0" smtClean="0"/>
            </a:br>
            <a:r>
              <a:rPr lang="it-IT" dirty="0" smtClean="0"/>
              <a:t>the integration path complex</a:t>
            </a:r>
            <a:endParaRPr lang="it-IT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0" y="2173698"/>
            <a:ext cx="4538908" cy="31772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428" y="2172297"/>
            <a:ext cx="4540910" cy="31786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5520" y="5613060"/>
                <a:ext cx="74086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When the integration boundary hits the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it-IT" dirty="0" smtClean="0"/>
                  <a:t> pole in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it-IT" dirty="0" smtClean="0"/>
                  <a:t>, the </a:t>
                </a:r>
                <a:r>
                  <a:rPr lang="it-IT" dirty="0" smtClean="0">
                    <a:solidFill>
                      <a:srgbClr val="FF0000"/>
                    </a:solidFill>
                  </a:rPr>
                  <a:t>woolly cut </a:t>
                </a:r>
                <a:r>
                  <a:rPr lang="it-IT" dirty="0" smtClean="0"/>
                  <a:t>opens</a:t>
                </a:r>
                <a:endParaRPr lang="it-IT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20" y="5613060"/>
                <a:ext cx="7408631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658" t="-10000" r="-576" b="-2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40677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3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Analytic continuation</a:t>
            </a:r>
            <a:endParaRPr lang="it-IT" sz="3600" dirty="0"/>
          </a:p>
        </p:txBody>
      </p:sp>
      <p:sp>
        <p:nvSpPr>
          <p:cNvPr id="27" name="Rectangle 26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The pole hunter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3647"/>
            <a:ext cx="4570129" cy="31990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871" y="1203647"/>
            <a:ext cx="4570129" cy="31990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287625" y="4967663"/>
                <a:ext cx="604800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An additional pole appear, almost hidden under the woolly cut</a:t>
                </a:r>
              </a:p>
              <a:p>
                <a:r>
                  <a:rPr lang="it-IT" dirty="0" smtClean="0"/>
                  <a:t>It can be traced back to the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1/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it-IT" dirty="0" smtClean="0"/>
                  <a:t> factor of the phase space</a:t>
                </a:r>
                <a:endParaRPr lang="it-IT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7625" y="4967663"/>
                <a:ext cx="6048002" cy="646331"/>
              </a:xfrm>
              <a:prstGeom prst="rect">
                <a:avLst/>
              </a:prstGeom>
              <a:blipFill rotWithShape="0">
                <a:blip r:embed="rId5"/>
                <a:stretch>
                  <a:fillRect l="-806" t="-5660" b="-141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81289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3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Systematics</a:t>
            </a:r>
            <a:endParaRPr lang="it-IT" sz="3600" dirty="0"/>
          </a:p>
        </p:txBody>
      </p:sp>
      <p:sp>
        <p:nvSpPr>
          <p:cNvPr id="27" name="Rectangle 26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The pole hunter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5972"/>
            <a:ext cx="4512554" cy="21509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70780"/>
            <a:ext cx="4478694" cy="29857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5276"/>
            <a:ext cx="9144000" cy="626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81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Conclusions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The pole hunter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5983" y="1451599"/>
                <a:ext cx="4674637" cy="3219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 smtClean="0"/>
                  <a:t>We perform a </a:t>
                </a:r>
                <a:r>
                  <a:rPr lang="it-IT" dirty="0" smtClean="0">
                    <a:solidFill>
                      <a:srgbClr val="FF0000"/>
                    </a:solidFill>
                  </a:rPr>
                  <a:t>coupled-channel analysis</a:t>
                </a:r>
                <a:br>
                  <a:rPr lang="it-IT" dirty="0" smtClean="0">
                    <a:solidFill>
                      <a:srgbClr val="FF0000"/>
                    </a:solidFill>
                  </a:rPr>
                </a:br>
                <a:r>
                  <a:rPr lang="it-IT" dirty="0" smtClean="0"/>
                  <a:t>to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(′)</m:t>
                        </m:r>
                      </m:sup>
                    </m:sSup>
                    <m:r>
                      <a:rPr lang="it-IT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it-IT" dirty="0" smtClean="0"/>
                  <a:t> COMPASS data</a:t>
                </a:r>
              </a:p>
              <a:p>
                <a:endParaRPr lang="it-IT" dirty="0"/>
              </a:p>
              <a:p>
                <a:r>
                  <a:rPr lang="it-IT" dirty="0" smtClean="0"/>
                  <a:t>We can describe data with a model</a:t>
                </a:r>
                <a:br>
                  <a:rPr lang="it-IT" dirty="0" smtClean="0"/>
                </a:br>
                <a:r>
                  <a:rPr lang="it-IT" dirty="0" smtClean="0"/>
                  <a:t>which generates a </a:t>
                </a:r>
                <a:r>
                  <a:rPr lang="it-IT" dirty="0" smtClean="0">
                    <a:solidFill>
                      <a:srgbClr val="FF0000"/>
                    </a:solidFill>
                  </a:rPr>
                  <a:t>single stable pole </a:t>
                </a:r>
                <a:r>
                  <a:rPr lang="it-IT" dirty="0" smtClean="0"/>
                  <a:t>in the</a:t>
                </a:r>
                <a:br>
                  <a:rPr lang="it-IT" dirty="0" smtClean="0"/>
                </a:br>
                <a:r>
                  <a:rPr lang="it-IT" dirty="0" smtClean="0"/>
                  <a:t>relevant region of the </a:t>
                </a:r>
                <a:r>
                  <a:rPr lang="it-IT" i="1" dirty="0" smtClean="0">
                    <a:solidFill>
                      <a:srgbClr val="FF0000"/>
                    </a:solidFill>
                  </a:rPr>
                  <a:t>P</a:t>
                </a:r>
                <a:r>
                  <a:rPr lang="it-IT" dirty="0" smtClean="0">
                    <a:solidFill>
                      <a:srgbClr val="FF0000"/>
                    </a:solidFill>
                  </a:rPr>
                  <a:t>-wave</a:t>
                </a:r>
              </a:p>
              <a:p>
                <a:endParaRPr lang="it-IT" dirty="0"/>
              </a:p>
              <a:p>
                <a:r>
                  <a:rPr lang="it-IT" dirty="0" smtClean="0"/>
                  <a:t>The pole position is sufficiently stable</a:t>
                </a:r>
                <a:br>
                  <a:rPr lang="it-IT" dirty="0" smtClean="0"/>
                </a:br>
                <a:r>
                  <a:rPr lang="it-IT" dirty="0" smtClean="0"/>
                  <a:t>upon changes of the model</a:t>
                </a:r>
                <a:br>
                  <a:rPr lang="it-IT" dirty="0" smtClean="0"/>
                </a:br>
                <a:r>
                  <a:rPr lang="it-IT" dirty="0" smtClean="0"/>
                  <a:t/>
                </a:r>
                <a:br>
                  <a:rPr lang="it-IT" dirty="0" smtClean="0"/>
                </a:br>
                <a:r>
                  <a:rPr lang="it-IT" dirty="0" smtClean="0"/>
                  <a:t>We also extract the resonant parameters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(′)</m:t>
                        </m:r>
                      </m:sup>
                    </m:sSubSup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83" y="1451599"/>
                <a:ext cx="4674637" cy="3219984"/>
              </a:xfrm>
              <a:prstGeom prst="rect">
                <a:avLst/>
              </a:prstGeom>
              <a:blipFill rotWithShape="0">
                <a:blip r:embed="rId3"/>
                <a:stretch>
                  <a:fillRect l="-1043" t="-947" b="-189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/>
          <p:cNvSpPr/>
          <p:nvPr/>
        </p:nvSpPr>
        <p:spPr>
          <a:xfrm>
            <a:off x="0" y="4787527"/>
            <a:ext cx="9144000" cy="1215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3" t="61502" r="-758" b="-628"/>
          <a:stretch/>
        </p:blipFill>
        <p:spPr>
          <a:xfrm>
            <a:off x="65314" y="4850155"/>
            <a:ext cx="4572000" cy="1080329"/>
          </a:xfrm>
          <a:prstGeom prst="rect">
            <a:avLst/>
          </a:prstGeom>
          <a:solidFill>
            <a:schemeClr val="bg1"/>
          </a:solidFill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4883021" y="1406627"/>
                <a:ext cx="4184780" cy="2862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 smtClean="0"/>
                  <a:t>We perform the analysis of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𝜏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→3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𝜋𝜈</m:t>
                    </m:r>
                  </m:oMath>
                </a14:m>
                <a:r>
                  <a:rPr lang="it-IT" dirty="0" smtClean="0">
                    <a:solidFill>
                      <a:srgbClr val="FF0000"/>
                    </a:solidFill>
                  </a:rPr>
                  <a:t/>
                </a:r>
                <a:br>
                  <a:rPr lang="it-IT" dirty="0" smtClean="0">
                    <a:solidFill>
                      <a:srgbClr val="FF0000"/>
                    </a:solidFill>
                  </a:rPr>
                </a:br>
                <a:r>
                  <a:rPr lang="it-IT" dirty="0" smtClean="0"/>
                  <a:t>ALEPH data</a:t>
                </a:r>
              </a:p>
              <a:p>
                <a:endParaRPr lang="it-IT" dirty="0"/>
              </a:p>
              <a:p>
                <a:r>
                  <a:rPr lang="it-IT" dirty="0" smtClean="0"/>
                  <a:t>We consider a simplified </a:t>
                </a:r>
                <a:r>
                  <a:rPr lang="it-IT" dirty="0" smtClean="0">
                    <a:solidFill>
                      <a:srgbClr val="FF0000"/>
                    </a:solidFill>
                  </a:rPr>
                  <a:t>quasi 2-body</a:t>
                </a:r>
                <a:br>
                  <a:rPr lang="it-IT" dirty="0" smtClean="0">
                    <a:solidFill>
                      <a:srgbClr val="FF0000"/>
                    </a:solidFill>
                  </a:rPr>
                </a:br>
                <a:r>
                  <a:rPr lang="it-IT" dirty="0" smtClean="0"/>
                  <a:t>model, with a reduced unitarity equation</a:t>
                </a:r>
                <a:br>
                  <a:rPr lang="it-IT" dirty="0" smtClean="0"/>
                </a:br>
                <a:r>
                  <a:rPr lang="it-IT" dirty="0" smtClean="0"/>
                  <a:t>easier to handle</a:t>
                </a:r>
                <a:endParaRPr lang="it-IT" dirty="0" smtClean="0">
                  <a:solidFill>
                    <a:srgbClr val="FF0000"/>
                  </a:solidFill>
                </a:endParaRPr>
              </a:p>
              <a:p>
                <a:endParaRPr lang="it-IT" dirty="0"/>
              </a:p>
              <a:p>
                <a:r>
                  <a:rPr lang="it-IT" dirty="0" smtClean="0"/>
                  <a:t>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1260</m:t>
                        </m:r>
                      </m:e>
                    </m:d>
                  </m:oMath>
                </a14:m>
                <a:r>
                  <a:rPr lang="it-IT" dirty="0" smtClean="0"/>
                  <a:t> pole position is determined</a:t>
                </a:r>
                <a:br>
                  <a:rPr lang="it-IT" dirty="0" smtClean="0"/>
                </a:br>
                <a:r>
                  <a:rPr lang="it-IT" dirty="0" smtClean="0"/>
                  <a:t/>
                </a:r>
                <a:br>
                  <a:rPr lang="it-IT" dirty="0" smtClean="0"/>
                </a:br>
                <a:endParaRPr lang="it-IT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3021" y="1406627"/>
                <a:ext cx="4184780" cy="2862322"/>
              </a:xfrm>
              <a:prstGeom prst="rect">
                <a:avLst/>
              </a:prstGeom>
              <a:blipFill rotWithShape="0">
                <a:blip r:embed="rId5"/>
                <a:stretch>
                  <a:fillRect l="-1164" t="-127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17" r="2652"/>
          <a:stretch/>
        </p:blipFill>
        <p:spPr>
          <a:xfrm>
            <a:off x="5087597" y="5300348"/>
            <a:ext cx="3747912" cy="55203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59"/>
          <a:stretch/>
        </p:blipFill>
        <p:spPr>
          <a:xfrm>
            <a:off x="4995183" y="4850155"/>
            <a:ext cx="3789007" cy="552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709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0" y="1384041"/>
            <a:ext cx="6805531" cy="447179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93731" y="2464525"/>
            <a:ext cx="217406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A host of </a:t>
            </a:r>
            <a:r>
              <a:rPr lang="it-IT" dirty="0" smtClean="0">
                <a:solidFill>
                  <a:srgbClr val="FF0000"/>
                </a:solidFill>
              </a:rPr>
              <a:t>unexpected resonances </a:t>
            </a:r>
            <a:r>
              <a:rPr lang="it-IT" dirty="0" smtClean="0"/>
              <a:t>have appeared</a:t>
            </a:r>
          </a:p>
          <a:p>
            <a:endParaRPr lang="it-IT" dirty="0"/>
          </a:p>
          <a:p>
            <a:r>
              <a:rPr lang="it-IT" dirty="0" smtClean="0"/>
              <a:t>decaying mostly into</a:t>
            </a:r>
            <a:br>
              <a:rPr lang="it-IT" dirty="0" smtClean="0"/>
            </a:br>
            <a:r>
              <a:rPr lang="it-IT" dirty="0" smtClean="0"/>
              <a:t>charmonium + light</a:t>
            </a:r>
            <a:br>
              <a:rPr lang="it-IT" dirty="0" smtClean="0"/>
            </a:br>
            <a:endParaRPr lang="it-IT" dirty="0" smtClean="0"/>
          </a:p>
          <a:p>
            <a:r>
              <a:rPr lang="it-IT" dirty="0" smtClean="0">
                <a:solidFill>
                  <a:srgbClr val="0000FF"/>
                </a:solidFill>
              </a:rPr>
              <a:t>Hardly reconciled </a:t>
            </a:r>
            <a:r>
              <a:rPr lang="it-IT" dirty="0" smtClean="0"/>
              <a:t>with usual charmonium interpretation</a:t>
            </a:r>
            <a:endParaRPr lang="it-IT" dirty="0"/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The heavy sector: XYZ states</a:t>
            </a:r>
            <a:endParaRPr lang="it-IT" sz="3600" dirty="0"/>
          </a:p>
        </p:txBody>
      </p:sp>
      <p:sp>
        <p:nvSpPr>
          <p:cNvPr id="9" name="Rectangle 8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The pole hunter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90965" y="978735"/>
            <a:ext cx="565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 smtClean="0">
                <a:solidFill>
                  <a:srgbClr val="C00000"/>
                </a:solidFill>
              </a:rPr>
              <a:t>Esposito, AP, Polosa, Phys.Rept. 668</a:t>
            </a:r>
            <a:endParaRPr lang="it-IT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399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Epilogue</a:t>
            </a:r>
            <a:endParaRPr lang="it-IT" sz="3600" dirty="0"/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4757" y="1373793"/>
            <a:ext cx="70144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/>
              <a:t>Why bother about hadron spectroscopy?</a:t>
            </a:r>
            <a:endParaRPr lang="it-IT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122471" y="2324185"/>
            <a:ext cx="88430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2400" dirty="0" smtClean="0"/>
              <a:t>Because it allows us to understand </a:t>
            </a:r>
            <a:r>
              <a:rPr lang="it-IT" sz="2400" dirty="0" smtClean="0">
                <a:solidFill>
                  <a:srgbClr val="FF0000"/>
                </a:solidFill>
              </a:rPr>
              <a:t>how the QCD degrees of freedom manifest in nature</a:t>
            </a:r>
            <a:r>
              <a:rPr lang="it-IT" sz="2400" dirty="0" smtClean="0"/>
              <a:t>. The role of models is crucial</a:t>
            </a:r>
            <a:endParaRPr lang="it-IT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22471" y="3216737"/>
                <a:ext cx="8843072" cy="1230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1200"/>
                  </a:spcAft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:r>
                  <a:rPr lang="it-IT" sz="2400" dirty="0" smtClean="0"/>
                  <a:t>Because we need a better understanding of hadron amplitudes if we want to </a:t>
                </a:r>
                <a:r>
                  <a:rPr lang="it-IT" sz="2400" dirty="0" smtClean="0">
                    <a:solidFill>
                      <a:srgbClr val="FF0000"/>
                    </a:solidFill>
                  </a:rPr>
                  <a:t>reduce the «hadronic uncertainties» </a:t>
                </a:r>
                <a:r>
                  <a:rPr lang="it-IT" sz="2400" dirty="0" smtClean="0"/>
                  <a:t>in precision physics (e.g.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it-IT" sz="2400" dirty="0" smtClean="0"/>
                  <a:t> EDM,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−2</m:t>
                    </m:r>
                  </m:oMath>
                </a14:m>
                <a:r>
                  <a:rPr lang="it-IT" sz="2400" dirty="0" smtClean="0"/>
                  <a:t>, CPV in hadronic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it-IT" sz="2400" dirty="0" smtClean="0"/>
                  <a:t> decays...)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471" y="3216737"/>
                <a:ext cx="8843072" cy="1230080"/>
              </a:xfrm>
              <a:prstGeom prst="rect">
                <a:avLst/>
              </a:prstGeom>
              <a:blipFill rotWithShape="0">
                <a:blip r:embed="rId3"/>
                <a:stretch>
                  <a:fillRect l="-1861" t="-17413" b="-895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122470" y="4471192"/>
            <a:ext cx="88430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2400" dirty="0"/>
              <a:t>(the honest answer would be «</a:t>
            </a:r>
            <a:r>
              <a:rPr lang="it-IT" sz="2400" dirty="0">
                <a:solidFill>
                  <a:srgbClr val="FF0000"/>
                </a:solidFill>
              </a:rPr>
              <a:t>because we are nerds </a:t>
            </a:r>
            <a:br>
              <a:rPr lang="it-IT" sz="2400" dirty="0">
                <a:solidFill>
                  <a:srgbClr val="FF0000"/>
                </a:solidFill>
              </a:rPr>
            </a:br>
            <a:r>
              <a:rPr lang="it-IT" sz="2400" dirty="0">
                <a:solidFill>
                  <a:srgbClr val="FF0000"/>
                </a:solidFill>
              </a:rPr>
              <a:t>and we like it</a:t>
            </a:r>
            <a:r>
              <a:rPr lang="it-IT" sz="2400" dirty="0"/>
              <a:t>», but we cannot </a:t>
            </a:r>
            <a:r>
              <a:rPr lang="it-IT" sz="2400" dirty="0" smtClean="0"/>
              <a:t>answer like </a:t>
            </a:r>
            <a:r>
              <a:rPr lang="it-IT" sz="2400" dirty="0"/>
              <a:t>this to funding agencies)</a:t>
            </a:r>
          </a:p>
        </p:txBody>
      </p:sp>
    </p:spTree>
    <p:extLst>
      <p:ext uri="{BB962C8B-B14F-4D97-AF65-F5344CB8AC3E}">
        <p14:creationId xmlns:p14="http://schemas.microsoft.com/office/powerpoint/2010/main" val="1228641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The pole hunter 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/>
          </a:p>
        </p:txBody>
      </p:sp>
      <p:sp>
        <p:nvSpPr>
          <p:cNvPr id="23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 smtClean="0">
                <a:solidFill>
                  <a:schemeClr val="tx2"/>
                </a:solidFill>
              </a:rPr>
              <a:t>Joint Physics Analysis Center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78" b="60949"/>
          <a:stretch/>
        </p:blipFill>
        <p:spPr>
          <a:xfrm>
            <a:off x="0" y="1166327"/>
            <a:ext cx="9144000" cy="211805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31" t="60669" r="1870" b="11261"/>
          <a:stretch/>
        </p:blipFill>
        <p:spPr>
          <a:xfrm>
            <a:off x="3892420" y="3895682"/>
            <a:ext cx="5175380" cy="185368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101409"/>
            <a:ext cx="1818473" cy="1363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923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94325" y="1626050"/>
            <a:ext cx="7772400" cy="1362075"/>
          </a:xfrm>
        </p:spPr>
        <p:txBody>
          <a:bodyPr/>
          <a:lstStyle/>
          <a:p>
            <a:pPr algn="ctr"/>
            <a:r>
              <a:rPr lang="it-IT" dirty="0" smtClean="0">
                <a:solidFill>
                  <a:schemeClr val="bg1"/>
                </a:solidFill>
              </a:rPr>
              <a:t>Backup</a:t>
            </a:r>
            <a:endParaRPr lang="it-IT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635885"/>
            <a:ext cx="9127378" cy="2365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43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0928" y="1016419"/>
            <a:ext cx="8754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One can test different parametrizations of the amplitude, which correspond to</a:t>
            </a:r>
            <a:br>
              <a:rPr lang="it-IT" dirty="0" smtClean="0"/>
            </a:br>
            <a:r>
              <a:rPr lang="it-IT" dirty="0" smtClean="0">
                <a:solidFill>
                  <a:srgbClr val="FF0000"/>
                </a:solidFill>
              </a:rPr>
              <a:t>different singularities → different natures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607" y="5852640"/>
            <a:ext cx="2780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>
                <a:solidFill>
                  <a:srgbClr val="C00000"/>
                </a:solidFill>
              </a:rPr>
              <a:t>Szczepaniak, PLB747, 410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331832" y="4712736"/>
            <a:ext cx="2048005" cy="1101598"/>
            <a:chOff x="0" y="3567065"/>
            <a:chExt cx="4025559" cy="2087655"/>
          </a:xfrm>
        </p:grpSpPr>
        <p:sp>
          <p:nvSpPr>
            <p:cNvPr id="36" name="Rectangle 35"/>
            <p:cNvSpPr/>
            <p:nvPr/>
          </p:nvSpPr>
          <p:spPr>
            <a:xfrm>
              <a:off x="0" y="3567065"/>
              <a:ext cx="4025559" cy="20876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204996" y="4381871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4996" y="4381871"/>
                  <a:ext cx="497940" cy="280251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4878" b="-75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1443940" y="4056279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43940" y="4056279"/>
                  <a:ext cx="497940" cy="280251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21951" r="-9756" b="-84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/>
                <p:cNvSpPr txBox="1"/>
                <p:nvPr/>
              </p:nvSpPr>
              <p:spPr>
                <a:xfrm>
                  <a:off x="3025625" y="3766766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25625" y="3766766"/>
                  <a:ext cx="497940" cy="280251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b="-60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/>
                <p:cNvSpPr txBox="1"/>
                <p:nvPr/>
              </p:nvSpPr>
              <p:spPr>
                <a:xfrm>
                  <a:off x="2018166" y="4368115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18166" y="4368115"/>
                  <a:ext cx="497940" cy="280251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24390" r="-7317" b="-72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/>
                <p:cNvSpPr txBox="1"/>
                <p:nvPr/>
              </p:nvSpPr>
              <p:spPr>
                <a:xfrm>
                  <a:off x="3081617" y="4424468"/>
                  <a:ext cx="648330" cy="46661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27" name="TextBox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81617" y="4424468"/>
                  <a:ext cx="648330" cy="466617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3274596" y="5010394"/>
                  <a:ext cx="750963" cy="46661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m:rPr>
                            <m:lit/>
                          </m:rPr>
                          <a:rPr lang="it-IT" sz="1600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74596" y="5010394"/>
                  <a:ext cx="750963" cy="466617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17742" r="-16129" b="-35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/>
                <p:cNvSpPr txBox="1"/>
                <p:nvPr/>
              </p:nvSpPr>
              <p:spPr>
                <a:xfrm>
                  <a:off x="1796506" y="4910499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29" name="TextBox 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96506" y="4910499"/>
                  <a:ext cx="497940" cy="280251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4762" t="-4000" r="-40476" b="-72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" name="Straight Connector 9"/>
            <p:cNvCxnSpPr/>
            <p:nvPr/>
          </p:nvCxnSpPr>
          <p:spPr>
            <a:xfrm>
              <a:off x="177838" y="4765691"/>
              <a:ext cx="12389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Freeform 10"/>
            <p:cNvSpPr/>
            <p:nvPr/>
          </p:nvSpPr>
          <p:spPr>
            <a:xfrm>
              <a:off x="1418161" y="4119327"/>
              <a:ext cx="1367073" cy="950614"/>
            </a:xfrm>
            <a:custGeom>
              <a:avLst/>
              <a:gdLst>
                <a:gd name="connsiteX0" fmla="*/ 0 w 1367073"/>
                <a:gd name="connsiteY0" fmla="*/ 642796 h 950614"/>
                <a:gd name="connsiteX1" fmla="*/ 860079 w 1367073"/>
                <a:gd name="connsiteY1" fmla="*/ 0 h 950614"/>
                <a:gd name="connsiteX2" fmla="*/ 1367073 w 1367073"/>
                <a:gd name="connsiteY2" fmla="*/ 950614 h 950614"/>
                <a:gd name="connsiteX3" fmla="*/ 0 w 1367073"/>
                <a:gd name="connsiteY3" fmla="*/ 642796 h 950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7073" h="950614">
                  <a:moveTo>
                    <a:pt x="0" y="642796"/>
                  </a:moveTo>
                  <a:lnTo>
                    <a:pt x="860079" y="0"/>
                  </a:lnTo>
                  <a:lnTo>
                    <a:pt x="1367073" y="950614"/>
                  </a:lnTo>
                  <a:lnTo>
                    <a:pt x="0" y="642796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/>
            </a:p>
          </p:txBody>
        </p:sp>
        <p:cxnSp>
          <p:nvCxnSpPr>
            <p:cNvPr id="31" name="Straight Connector 30"/>
            <p:cNvCxnSpPr/>
            <p:nvPr/>
          </p:nvCxnSpPr>
          <p:spPr>
            <a:xfrm flipV="1">
              <a:off x="2267136" y="3802864"/>
              <a:ext cx="1060552" cy="32203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2782432" y="4727287"/>
              <a:ext cx="857209" cy="33892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H="1" flipV="1">
              <a:off x="2782432" y="5066210"/>
              <a:ext cx="903009" cy="38707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Box 37"/>
          <p:cNvSpPr txBox="1"/>
          <p:nvPr/>
        </p:nvSpPr>
        <p:spPr>
          <a:xfrm>
            <a:off x="136178" y="3993089"/>
            <a:ext cx="27735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Triangle rescattering,</a:t>
            </a:r>
            <a:br>
              <a:rPr lang="it-IT" dirty="0" smtClean="0">
                <a:solidFill>
                  <a:srgbClr val="0000FF"/>
                </a:solidFill>
              </a:rPr>
            </a:br>
            <a:r>
              <a:rPr lang="it-IT" dirty="0" smtClean="0">
                <a:solidFill>
                  <a:srgbClr val="0000FF"/>
                </a:solidFill>
              </a:rPr>
              <a:t>logarithmic branching point</a:t>
            </a:r>
            <a:endParaRPr lang="it-IT" dirty="0">
              <a:solidFill>
                <a:srgbClr val="0000FF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481870" y="4448781"/>
            <a:ext cx="1764070" cy="1055012"/>
            <a:chOff x="3791831" y="4268181"/>
            <a:chExt cx="1764070" cy="1055012"/>
          </a:xfrm>
        </p:grpSpPr>
        <p:sp>
          <p:nvSpPr>
            <p:cNvPr id="30" name="Ovale 33"/>
            <p:cNvSpPr/>
            <p:nvPr/>
          </p:nvSpPr>
          <p:spPr>
            <a:xfrm rot="683251">
              <a:off x="3791831" y="4268181"/>
              <a:ext cx="1764070" cy="1055012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32" name="Gruppo 5"/>
            <p:cNvGrpSpPr/>
            <p:nvPr/>
          </p:nvGrpSpPr>
          <p:grpSpPr>
            <a:xfrm>
              <a:off x="3900021" y="4526439"/>
              <a:ext cx="792643" cy="496596"/>
              <a:chOff x="397037" y="2317619"/>
              <a:chExt cx="892884" cy="559397"/>
            </a:xfrm>
          </p:grpSpPr>
          <p:sp>
            <p:nvSpPr>
              <p:cNvPr id="34" name="Ovale 13"/>
              <p:cNvSpPr/>
              <p:nvPr/>
            </p:nvSpPr>
            <p:spPr>
              <a:xfrm rot="1702495">
                <a:off x="397037" y="2317619"/>
                <a:ext cx="892884" cy="559397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9" name="Ovale 10"/>
              <p:cNvSpPr/>
              <p:nvPr/>
            </p:nvSpPr>
            <p:spPr>
              <a:xfrm>
                <a:off x="885214" y="2631545"/>
                <a:ext cx="102197" cy="102197"/>
              </a:xfrm>
              <a:prstGeom prst="ellipse">
                <a:avLst/>
              </a:prstGeom>
              <a:solidFill>
                <a:srgbClr val="FF7C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0" name="Ovale 14"/>
              <p:cNvSpPr/>
              <p:nvPr/>
            </p:nvSpPr>
            <p:spPr>
              <a:xfrm>
                <a:off x="661994" y="2457631"/>
                <a:ext cx="102197" cy="102197"/>
              </a:xfrm>
              <a:prstGeom prst="ellipse">
                <a:avLst/>
              </a:prstGeom>
              <a:solidFill>
                <a:srgbClr val="3333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41" name="Gruppo 8"/>
            <p:cNvGrpSpPr/>
            <p:nvPr/>
          </p:nvGrpSpPr>
          <p:grpSpPr>
            <a:xfrm>
              <a:off x="4679773" y="4579026"/>
              <a:ext cx="792643" cy="496596"/>
              <a:chOff x="2165075" y="2492259"/>
              <a:chExt cx="892884" cy="559397"/>
            </a:xfrm>
          </p:grpSpPr>
          <p:sp>
            <p:nvSpPr>
              <p:cNvPr id="42" name="Ovale 16"/>
              <p:cNvSpPr/>
              <p:nvPr/>
            </p:nvSpPr>
            <p:spPr>
              <a:xfrm rot="1702495">
                <a:off x="2165075" y="2492259"/>
                <a:ext cx="892884" cy="559397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3" name="Ovale 20"/>
              <p:cNvSpPr/>
              <p:nvPr/>
            </p:nvSpPr>
            <p:spPr>
              <a:xfrm>
                <a:off x="2653252" y="2806185"/>
                <a:ext cx="102197" cy="102197"/>
              </a:xfrm>
              <a:prstGeom prst="ellipse">
                <a:avLst/>
              </a:prstGeom>
              <a:solidFill>
                <a:srgbClr val="FF7C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4" name="Ovale 21"/>
              <p:cNvSpPr/>
              <p:nvPr/>
            </p:nvSpPr>
            <p:spPr>
              <a:xfrm>
                <a:off x="2430032" y="2632271"/>
                <a:ext cx="102197" cy="102197"/>
              </a:xfrm>
              <a:prstGeom prst="ellipse">
                <a:avLst/>
              </a:prstGeom>
              <a:solidFill>
                <a:srgbClr val="3333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grpSp>
        <p:nvGrpSpPr>
          <p:cNvPr id="45" name="Group 44"/>
          <p:cNvGrpSpPr/>
          <p:nvPr/>
        </p:nvGrpSpPr>
        <p:grpSpPr>
          <a:xfrm>
            <a:off x="6920322" y="4483510"/>
            <a:ext cx="1678860" cy="1121319"/>
            <a:chOff x="4042235" y="1368305"/>
            <a:chExt cx="1891175" cy="1263125"/>
          </a:xfrm>
        </p:grpSpPr>
        <p:sp>
          <p:nvSpPr>
            <p:cNvPr id="46" name="Ovale 23"/>
            <p:cNvSpPr/>
            <p:nvPr/>
          </p:nvSpPr>
          <p:spPr>
            <a:xfrm rot="1702495">
              <a:off x="4135161" y="1762143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7" name="Ovale 24"/>
            <p:cNvSpPr/>
            <p:nvPr/>
          </p:nvSpPr>
          <p:spPr>
            <a:xfrm>
              <a:off x="4623338" y="2076069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8" name="Ovale 25"/>
            <p:cNvSpPr/>
            <p:nvPr/>
          </p:nvSpPr>
          <p:spPr>
            <a:xfrm>
              <a:off x="4400118" y="1902155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9" name="Ovale 27"/>
            <p:cNvSpPr/>
            <p:nvPr/>
          </p:nvSpPr>
          <p:spPr>
            <a:xfrm rot="1702495">
              <a:off x="4905690" y="1710508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0" name="Ovale 28"/>
            <p:cNvSpPr/>
            <p:nvPr/>
          </p:nvSpPr>
          <p:spPr>
            <a:xfrm>
              <a:off x="5393867" y="2024434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1" name="Ovale 29"/>
            <p:cNvSpPr/>
            <p:nvPr/>
          </p:nvSpPr>
          <p:spPr>
            <a:xfrm>
              <a:off x="5170647" y="1850520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2" name="Ovale 3"/>
            <p:cNvSpPr/>
            <p:nvPr/>
          </p:nvSpPr>
          <p:spPr>
            <a:xfrm>
              <a:off x="4042235" y="1368305"/>
              <a:ext cx="1891175" cy="1263125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3474377" y="3962253"/>
            <a:ext cx="18653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(anti)bound state,</a:t>
            </a:r>
            <a:br>
              <a:rPr lang="it-IT" dirty="0" smtClean="0">
                <a:solidFill>
                  <a:srgbClr val="0000FF"/>
                </a:solidFill>
              </a:rPr>
            </a:br>
            <a:r>
              <a:rPr lang="it-IT" dirty="0" smtClean="0">
                <a:solidFill>
                  <a:srgbClr val="0000FF"/>
                </a:solidFill>
              </a:rPr>
              <a:t>II/IV sheet pole</a:t>
            </a:r>
          </a:p>
          <a:p>
            <a:r>
              <a:rPr lang="it-IT" dirty="0" smtClean="0">
                <a:solidFill>
                  <a:srgbClr val="0000FF"/>
                </a:solidFill>
              </a:rPr>
              <a:t>(«molecule»)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905832" y="4001323"/>
            <a:ext cx="18847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Resonance,</a:t>
            </a:r>
            <a:br>
              <a:rPr lang="it-IT" dirty="0" smtClean="0">
                <a:solidFill>
                  <a:srgbClr val="0000FF"/>
                </a:solidFill>
              </a:rPr>
            </a:br>
            <a:r>
              <a:rPr lang="it-IT" dirty="0" smtClean="0">
                <a:solidFill>
                  <a:srgbClr val="0000FF"/>
                </a:solidFill>
              </a:rPr>
              <a:t>III sheet pole</a:t>
            </a:r>
          </a:p>
          <a:p>
            <a:r>
              <a:rPr lang="it-IT" dirty="0" smtClean="0">
                <a:solidFill>
                  <a:srgbClr val="0000FF"/>
                </a:solidFill>
              </a:rPr>
              <a:t>(«compact state»)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376090" y="5340214"/>
            <a:ext cx="2780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600" dirty="0" smtClean="0">
                <a:solidFill>
                  <a:srgbClr val="C00000"/>
                </a:solidFill>
              </a:rPr>
              <a:t>Tornqvist, </a:t>
            </a:r>
            <a:r>
              <a:rPr lang="it-IT" sz="1600" dirty="0">
                <a:solidFill>
                  <a:srgbClr val="C00000"/>
                </a:solidFill>
              </a:rPr>
              <a:t>Z.Phys. </a:t>
            </a:r>
            <a:r>
              <a:rPr lang="it-IT" sz="1600" dirty="0" smtClean="0">
                <a:solidFill>
                  <a:srgbClr val="C00000"/>
                </a:solidFill>
              </a:rPr>
              <a:t>C61, 525</a:t>
            </a:r>
            <a:endParaRPr lang="it-IT" sz="1600" dirty="0">
              <a:solidFill>
                <a:srgbClr val="C00000"/>
              </a:solidFill>
            </a:endParaRPr>
          </a:p>
          <a:p>
            <a:r>
              <a:rPr lang="it-IT" sz="1600" dirty="0" smtClean="0">
                <a:solidFill>
                  <a:srgbClr val="C00000"/>
                </a:solidFill>
              </a:rPr>
              <a:t>Swanson, Phys.Rept. 429</a:t>
            </a:r>
          </a:p>
          <a:p>
            <a:r>
              <a:rPr lang="it-IT" sz="1600" dirty="0" smtClean="0">
                <a:solidFill>
                  <a:srgbClr val="C00000"/>
                </a:solidFill>
              </a:rPr>
              <a:t>Hanhart </a:t>
            </a:r>
            <a:r>
              <a:rPr lang="it-IT" sz="1600" i="1" dirty="0" smtClean="0">
                <a:solidFill>
                  <a:srgbClr val="C00000"/>
                </a:solidFill>
              </a:rPr>
              <a:t>et al.</a:t>
            </a:r>
            <a:r>
              <a:rPr lang="it-IT" sz="1600" dirty="0" smtClean="0">
                <a:solidFill>
                  <a:srgbClr val="C00000"/>
                </a:solidFill>
              </a:rPr>
              <a:t> PRL111, 132003</a:t>
            </a:r>
            <a:endParaRPr lang="it-IT" sz="1600" dirty="0">
              <a:solidFill>
                <a:srgbClr val="C00000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549899" y="5365795"/>
            <a:ext cx="2780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>
                <a:solidFill>
                  <a:srgbClr val="C00000"/>
                </a:solidFill>
              </a:rPr>
              <a:t>Maiani </a:t>
            </a:r>
            <a:r>
              <a:rPr lang="it-IT" sz="1600" i="1" dirty="0" smtClean="0">
                <a:solidFill>
                  <a:srgbClr val="C00000"/>
                </a:solidFill>
              </a:rPr>
              <a:t>et al.</a:t>
            </a:r>
            <a:r>
              <a:rPr lang="it-IT" sz="1600" dirty="0" smtClean="0">
                <a:solidFill>
                  <a:srgbClr val="C00000"/>
                </a:solidFill>
              </a:rPr>
              <a:t>, PRD71, 014028</a:t>
            </a:r>
          </a:p>
          <a:p>
            <a:r>
              <a:rPr lang="it-IT" sz="1600" dirty="0" smtClean="0">
                <a:solidFill>
                  <a:srgbClr val="C00000"/>
                </a:solidFill>
              </a:rPr>
              <a:t>Faccini </a:t>
            </a:r>
            <a:r>
              <a:rPr lang="it-IT" sz="1600" i="1" dirty="0" smtClean="0">
                <a:solidFill>
                  <a:srgbClr val="C00000"/>
                </a:solidFill>
              </a:rPr>
              <a:t>et </a:t>
            </a:r>
            <a:r>
              <a:rPr lang="it-IT" sz="1600" i="1" dirty="0">
                <a:solidFill>
                  <a:srgbClr val="C00000"/>
                </a:solidFill>
              </a:rPr>
              <a:t>al.</a:t>
            </a:r>
            <a:r>
              <a:rPr lang="it-IT" sz="1600" dirty="0" smtClean="0">
                <a:solidFill>
                  <a:srgbClr val="C00000"/>
                </a:solidFill>
              </a:rPr>
              <a:t>, PRD87, 111102</a:t>
            </a:r>
          </a:p>
          <a:p>
            <a:r>
              <a:rPr lang="it-IT" sz="1600" dirty="0" smtClean="0">
                <a:solidFill>
                  <a:srgbClr val="C00000"/>
                </a:solidFill>
              </a:rPr>
              <a:t>Esposito </a:t>
            </a:r>
            <a:r>
              <a:rPr lang="it-IT" sz="1600" i="1" dirty="0" smtClean="0">
                <a:solidFill>
                  <a:srgbClr val="C00000"/>
                </a:solidFill>
              </a:rPr>
              <a:t>et al.,</a:t>
            </a:r>
            <a:r>
              <a:rPr lang="it-IT" sz="1600" dirty="0" smtClean="0">
                <a:solidFill>
                  <a:srgbClr val="C00000"/>
                </a:solidFill>
              </a:rPr>
              <a:t> Phys.Rept. 668</a:t>
            </a:r>
            <a:endParaRPr lang="it-IT" sz="16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b="0" dirty="0" smtClean="0">
                    <a:solidFill>
                      <a:schemeClr val="tx2"/>
                    </a:solidFill>
                  </a:rPr>
                  <a:t>Amplitude analysis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(3900)</m:t>
                    </m:r>
                  </m:oMath>
                </a14:m>
                <a:r>
                  <a:rPr lang="it-IT" sz="3600" dirty="0" smtClean="0">
                    <a:solidFill>
                      <a:schemeClr val="tx2"/>
                    </a:solidFill>
                  </a:rPr>
                  <a:t> </a:t>
                </a:r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57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 rotWithShape="0">
                <a:blip r:embed="rId10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6280765" y="1293418"/>
            <a:ext cx="28466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AP </a:t>
            </a:r>
            <a:r>
              <a:rPr lang="it-IT" i="1" dirty="0">
                <a:solidFill>
                  <a:srgbClr val="C00000"/>
                </a:solidFill>
              </a:rPr>
              <a:t>et al. </a:t>
            </a:r>
            <a:r>
              <a:rPr lang="it-IT" dirty="0">
                <a:solidFill>
                  <a:srgbClr val="C00000"/>
                </a:solidFill>
              </a:rPr>
              <a:t>(JPAC), </a:t>
            </a:r>
            <a:r>
              <a:rPr lang="it-IT" dirty="0" smtClean="0">
                <a:solidFill>
                  <a:srgbClr val="C00000"/>
                </a:solidFill>
              </a:rPr>
              <a:t>PLB772, 200</a:t>
            </a:r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Experimental motivation for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multihadrons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on the lattice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958" y="1735953"/>
            <a:ext cx="1711614" cy="1450520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025" y="1635885"/>
            <a:ext cx="1711614" cy="1469861"/>
          </a:xfrm>
          <a:prstGeom prst="rect">
            <a:avLst/>
          </a:prstGeom>
        </p:spPr>
      </p:pic>
      <p:cxnSp>
        <p:nvCxnSpPr>
          <p:cNvPr id="61" name="Straight Arrow Connector 60"/>
          <p:cNvCxnSpPr/>
          <p:nvPr/>
        </p:nvCxnSpPr>
        <p:spPr>
          <a:xfrm>
            <a:off x="3871750" y="2303191"/>
            <a:ext cx="940236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/>
              <p:cNvSpPr txBox="1"/>
              <p:nvPr/>
            </p:nvSpPr>
            <p:spPr>
              <a:xfrm>
                <a:off x="3782858" y="1907774"/>
                <a:ext cx="97642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d>
                        <m:dPr>
                          <m:ctrlPr>
                            <a:rPr lang="it-IT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3900</m:t>
                          </m:r>
                        </m:e>
                      </m:d>
                      <m:r>
                        <a:rPr lang="it-IT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2" name="TextBox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2858" y="1907774"/>
                <a:ext cx="976423" cy="338554"/>
              </a:xfrm>
              <a:prstGeom prst="rect">
                <a:avLst/>
              </a:prstGeom>
              <a:blipFill rotWithShape="0">
                <a:blip r:embed="rId13"/>
                <a:stretch>
                  <a:fillRect r="-937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3" name="Straight Arrow Connector 62"/>
          <p:cNvCxnSpPr/>
          <p:nvPr/>
        </p:nvCxnSpPr>
        <p:spPr>
          <a:xfrm flipV="1">
            <a:off x="2421871" y="3293151"/>
            <a:ext cx="0" cy="264697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/>
              <p:cNvSpPr txBox="1"/>
              <p:nvPr/>
            </p:nvSpPr>
            <p:spPr>
              <a:xfrm>
                <a:off x="1963502" y="3596365"/>
                <a:ext cx="91673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(2420)</m:t>
                      </m:r>
                    </m:oMath>
                  </m:oMathPara>
                </a14:m>
                <a:endParaRPr lang="it-IT" sz="1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64" name="TextBox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3502" y="3596365"/>
                <a:ext cx="916738" cy="338554"/>
              </a:xfrm>
              <a:prstGeom prst="rect">
                <a:avLst/>
              </a:prstGeom>
              <a:blipFill rotWithShape="0">
                <a:blip r:embed="rId14"/>
                <a:stretch>
                  <a:fillRect r="-12667" b="-1090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5" name="Straight Arrow Connector 64"/>
          <p:cNvCxnSpPr/>
          <p:nvPr/>
        </p:nvCxnSpPr>
        <p:spPr>
          <a:xfrm flipV="1">
            <a:off x="929005" y="3120990"/>
            <a:ext cx="548953" cy="259620"/>
          </a:xfrm>
          <a:prstGeom prst="straightConnector1">
            <a:avLst/>
          </a:prstGeom>
          <a:ln>
            <a:solidFill>
              <a:srgbClr val="0184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/>
              <p:cNvSpPr txBox="1"/>
              <p:nvPr/>
            </p:nvSpPr>
            <p:spPr>
              <a:xfrm>
                <a:off x="131631" y="3368094"/>
                <a:ext cx="114359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: </m:t>
                          </m:r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sz="1600" b="0" i="1" smtClean="0">
                          <a:solidFill>
                            <a:srgbClr val="018401"/>
                          </a:solidFill>
                          <a:latin typeface="Cambria Math" panose="02040503050406030204" pitchFamily="18" charset="0"/>
                        </a:rPr>
                        <m:t>(2400)</m:t>
                      </m:r>
                    </m:oMath>
                  </m:oMathPara>
                </a14:m>
                <a:endParaRPr lang="it-IT" sz="1600" dirty="0">
                  <a:solidFill>
                    <a:srgbClr val="018401"/>
                  </a:solidFill>
                </a:endParaRPr>
              </a:p>
            </p:txBody>
          </p:sp>
        </mc:Choice>
        <mc:Fallback xmlns="">
          <p:sp>
            <p:nvSpPr>
              <p:cNvPr id="66" name="TextBox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631" y="3368094"/>
                <a:ext cx="1143592" cy="338554"/>
              </a:xfrm>
              <a:prstGeom prst="rect">
                <a:avLst/>
              </a:prstGeom>
              <a:blipFill rotWithShape="0">
                <a:blip r:embed="rId15"/>
                <a:stretch>
                  <a:fillRect r="-12299" b="-1090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/>
              <p:cNvSpPr txBox="1"/>
              <p:nvPr/>
            </p:nvSpPr>
            <p:spPr>
              <a:xfrm>
                <a:off x="5183290" y="3336130"/>
                <a:ext cx="115972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:</m:t>
                          </m:r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d>
                        <m:dPr>
                          <m:ctrlP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3900</m:t>
                          </m:r>
                        </m:e>
                      </m:d>
                      <m:r>
                        <a:rPr lang="it-IT" sz="1600" b="0" i="1" smtClean="0">
                          <a:solidFill>
                            <a:srgbClr val="018401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sz="1600" dirty="0">
                  <a:solidFill>
                    <a:srgbClr val="018401"/>
                  </a:solidFill>
                </a:endParaRPr>
              </a:p>
            </p:txBody>
          </p:sp>
        </mc:Choice>
        <mc:Fallback xmlns="">
          <p:sp>
            <p:nvSpPr>
              <p:cNvPr id="67" name="TextBox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3290" y="3336130"/>
                <a:ext cx="1159722" cy="338554"/>
              </a:xfrm>
              <a:prstGeom prst="rect">
                <a:avLst/>
              </a:prstGeom>
              <a:blipFill rotWithShape="0">
                <a:blip r:embed="rId16"/>
                <a:stretch>
                  <a:fillRect r="-994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8" name="Straight Arrow Connector 67"/>
          <p:cNvCxnSpPr/>
          <p:nvPr/>
        </p:nvCxnSpPr>
        <p:spPr>
          <a:xfrm flipV="1">
            <a:off x="5781697" y="3051173"/>
            <a:ext cx="295051" cy="293601"/>
          </a:xfrm>
          <a:prstGeom prst="straightConnector1">
            <a:avLst/>
          </a:prstGeom>
          <a:ln>
            <a:solidFill>
              <a:srgbClr val="0184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 flipV="1">
            <a:off x="6979142" y="3137613"/>
            <a:ext cx="0" cy="264697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/>
              <p:cNvSpPr txBox="1"/>
              <p:nvPr/>
            </p:nvSpPr>
            <p:spPr>
              <a:xfrm>
                <a:off x="6520773" y="3440827"/>
                <a:ext cx="91673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"</m:t>
                      </m:r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(980)"</m:t>
                      </m:r>
                    </m:oMath>
                  </m:oMathPara>
                </a14:m>
                <a:endParaRPr lang="it-IT" sz="1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70" name="TextBox 6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0773" y="3440827"/>
                <a:ext cx="916738" cy="338554"/>
              </a:xfrm>
              <a:prstGeom prst="rect">
                <a:avLst/>
              </a:prstGeom>
              <a:blipFill rotWithShape="0">
                <a:blip r:embed="rId17"/>
                <a:stretch>
                  <a:fillRect r="-31333" b="-89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20523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44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 smtClean="0">
                <a:solidFill>
                  <a:schemeClr val="tx2"/>
                </a:solidFill>
              </a:rPr>
              <a:t>Fit: III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467" y="3784544"/>
            <a:ext cx="3011607" cy="20423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544"/>
            <a:ext cx="3011607" cy="20423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742" y="1061321"/>
            <a:ext cx="3622058" cy="24563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47" y="1061321"/>
            <a:ext cx="3622058" cy="24563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392" y="3784544"/>
            <a:ext cx="3011607" cy="2042354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Experimental motivation for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multihadrons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on the lattice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492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45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 smtClean="0">
                <a:solidFill>
                  <a:schemeClr val="tx2"/>
                </a:solidFill>
              </a:rPr>
              <a:t>Fit: III+tr.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467" y="3784544"/>
            <a:ext cx="3011606" cy="20423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544"/>
            <a:ext cx="3011606" cy="20423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742" y="1061321"/>
            <a:ext cx="3622057" cy="24563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47" y="1061321"/>
            <a:ext cx="3622057" cy="24563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392" y="3784544"/>
            <a:ext cx="3011606" cy="204235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Experimental motivation for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multihadrons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on the lattice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163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46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 smtClean="0">
                <a:solidFill>
                  <a:schemeClr val="tx2"/>
                </a:solidFill>
              </a:rPr>
              <a:t>Fit: IV+tr.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467" y="3784544"/>
            <a:ext cx="3011606" cy="20423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544"/>
            <a:ext cx="3011606" cy="20423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742" y="1061321"/>
            <a:ext cx="3622057" cy="24563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47" y="1061321"/>
            <a:ext cx="3622057" cy="24563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392" y="3784544"/>
            <a:ext cx="3011606" cy="204235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Experimental motivation for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multihadrons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on the lattice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16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47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 smtClean="0">
                <a:solidFill>
                  <a:schemeClr val="tx2"/>
                </a:solidFill>
              </a:rPr>
              <a:t>Fit: tr.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467" y="3784544"/>
            <a:ext cx="3011605" cy="20423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544"/>
            <a:ext cx="3011605" cy="20423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742" y="1061321"/>
            <a:ext cx="3622056" cy="24563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47" y="1061321"/>
            <a:ext cx="3622056" cy="24563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392" y="3784544"/>
            <a:ext cx="3011605" cy="204235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Experimental motivation for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multihadrons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on the lattice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513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35" t="50039" r="36934" b="3686"/>
          <a:stretch/>
        </p:blipFill>
        <p:spPr>
          <a:xfrm>
            <a:off x="5307500" y="3338120"/>
            <a:ext cx="3007873" cy="26408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94" t="8235"/>
          <a:stretch/>
        </p:blipFill>
        <p:spPr>
          <a:xfrm>
            <a:off x="982301" y="2984856"/>
            <a:ext cx="2616846" cy="31825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10284" y="3171154"/>
            <a:ext cx="2758575" cy="646331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1200" dirty="0" smtClean="0">
                <a:solidFill>
                  <a:srgbClr val="FF0000"/>
                </a:solidFill>
              </a:rPr>
              <a:t>A. Jackura</a:t>
            </a:r>
            <a:r>
              <a:rPr lang="it-IT" sz="1200" dirty="0" smtClean="0"/>
              <a:t>, </a:t>
            </a:r>
            <a:r>
              <a:rPr lang="it-IT" sz="1200" dirty="0" smtClean="0">
                <a:solidFill>
                  <a:srgbClr val="FF0000"/>
                </a:solidFill>
              </a:rPr>
              <a:t>N. Sherrill</a:t>
            </a:r>
            <a:r>
              <a:rPr lang="it-IT" sz="1200" dirty="0" smtClean="0"/>
              <a:t>,</a:t>
            </a:r>
            <a:r>
              <a:rPr lang="it-IT" sz="1200" dirty="0" smtClean="0">
                <a:solidFill>
                  <a:srgbClr val="FF0000"/>
                </a:solidFill>
              </a:rPr>
              <a:t> D. Winney</a:t>
            </a:r>
            <a:r>
              <a:rPr lang="it-IT" sz="1200" dirty="0" smtClean="0"/>
              <a:t>, </a:t>
            </a:r>
            <a:r>
              <a:rPr lang="it-IT" sz="1200" dirty="0" smtClean="0">
                <a:solidFill>
                  <a:srgbClr val="3333FF"/>
                </a:solidFill>
              </a:rPr>
              <a:t>G. Fox, </a:t>
            </a:r>
            <a:r>
              <a:rPr lang="it-IT" sz="1200" dirty="0">
                <a:solidFill>
                  <a:srgbClr val="3333FF"/>
                </a:solidFill>
              </a:rPr>
              <a:t>T. </a:t>
            </a:r>
            <a:r>
              <a:rPr lang="it-IT" sz="1200" dirty="0" smtClean="0">
                <a:solidFill>
                  <a:srgbClr val="3333FF"/>
                </a:solidFill>
              </a:rPr>
              <a:t>Londergan </a:t>
            </a:r>
            <a:r>
              <a:rPr lang="it-IT" sz="1200" dirty="0" smtClean="0"/>
              <a:t>(IU),</a:t>
            </a:r>
            <a:r>
              <a:rPr lang="it-IT" sz="1200" dirty="0" smtClean="0">
                <a:solidFill>
                  <a:srgbClr val="3333FF"/>
                </a:solidFill>
              </a:rPr>
              <a:t> E. Passemar</a:t>
            </a:r>
            <a:r>
              <a:rPr lang="it-IT" sz="1200" dirty="0" smtClean="0"/>
              <a:t>,</a:t>
            </a:r>
            <a:r>
              <a:rPr lang="it-IT" sz="1200" dirty="0" smtClean="0">
                <a:solidFill>
                  <a:srgbClr val="3333FF"/>
                </a:solidFill>
              </a:rPr>
              <a:t> </a:t>
            </a:r>
            <a:br>
              <a:rPr lang="it-IT" sz="1200" dirty="0" smtClean="0">
                <a:solidFill>
                  <a:srgbClr val="3333FF"/>
                </a:solidFill>
              </a:rPr>
            </a:br>
            <a:r>
              <a:rPr lang="it-IT" sz="1200" dirty="0" smtClean="0">
                <a:solidFill>
                  <a:srgbClr val="3333FF"/>
                </a:solidFill>
              </a:rPr>
              <a:t>A. Szczepaniak</a:t>
            </a:r>
            <a:r>
              <a:rPr lang="it-IT" sz="1200" dirty="0" smtClean="0"/>
              <a:t> (IU/JLab)</a:t>
            </a:r>
            <a:endParaRPr lang="it-IT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1347633" y="3820823"/>
            <a:ext cx="2830409" cy="461665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1200" dirty="0" smtClean="0">
                <a:solidFill>
                  <a:srgbClr val="3333FF"/>
                </a:solidFill>
              </a:rPr>
              <a:t>R. Workman</a:t>
            </a:r>
            <a:r>
              <a:rPr lang="it-IT" sz="1200" dirty="0" smtClean="0"/>
              <a:t> (GWU), </a:t>
            </a:r>
            <a:r>
              <a:rPr lang="it-IT" sz="1200" dirty="0" smtClean="0">
                <a:solidFill>
                  <a:srgbClr val="3333FF"/>
                </a:solidFill>
              </a:rPr>
              <a:t>M</a:t>
            </a:r>
            <a:r>
              <a:rPr lang="it-IT" sz="1200" dirty="0">
                <a:solidFill>
                  <a:srgbClr val="3333FF"/>
                </a:solidFill>
              </a:rPr>
              <a:t>. </a:t>
            </a:r>
            <a:r>
              <a:rPr lang="it-IT" sz="1200" dirty="0" smtClean="0">
                <a:solidFill>
                  <a:srgbClr val="3333FF"/>
                </a:solidFill>
              </a:rPr>
              <a:t>Döring </a:t>
            </a:r>
            <a:r>
              <a:rPr lang="it-IT" sz="1200" dirty="0" smtClean="0"/>
              <a:t>(GWU/JLab)</a:t>
            </a:r>
            <a:endParaRPr lang="it-IT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1343090" y="4282488"/>
            <a:ext cx="2593406" cy="461665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1200" dirty="0">
                <a:solidFill>
                  <a:srgbClr val="CC00FF"/>
                </a:solidFill>
              </a:rPr>
              <a:t>M. </a:t>
            </a:r>
            <a:r>
              <a:rPr lang="it-IT" sz="1200" dirty="0" smtClean="0">
                <a:solidFill>
                  <a:srgbClr val="CC00FF"/>
                </a:solidFill>
              </a:rPr>
              <a:t>Albaladejo</a:t>
            </a:r>
            <a:r>
              <a:rPr lang="it-IT" sz="1200" dirty="0" smtClean="0"/>
              <a:t>,</a:t>
            </a:r>
            <a:r>
              <a:rPr lang="it-IT" sz="1200" dirty="0" smtClean="0">
                <a:solidFill>
                  <a:srgbClr val="CC00FF"/>
                </a:solidFill>
              </a:rPr>
              <a:t> </a:t>
            </a:r>
            <a:r>
              <a:rPr lang="it-IT" sz="1200" dirty="0">
                <a:solidFill>
                  <a:srgbClr val="CC00FF"/>
                </a:solidFill>
              </a:rPr>
              <a:t>V</a:t>
            </a:r>
            <a:r>
              <a:rPr lang="it-IT" sz="1200" dirty="0" smtClean="0">
                <a:solidFill>
                  <a:srgbClr val="CC00FF"/>
                </a:solidFill>
              </a:rPr>
              <a:t>. Mathieu</a:t>
            </a:r>
            <a:r>
              <a:rPr lang="it-IT" sz="1200" dirty="0" smtClean="0"/>
              <a:t>,</a:t>
            </a:r>
            <a:r>
              <a:rPr lang="it-IT" sz="1200" dirty="0" smtClean="0">
                <a:solidFill>
                  <a:srgbClr val="CC00FF"/>
                </a:solidFill>
              </a:rPr>
              <a:t> A. Pilloni</a:t>
            </a:r>
            <a:r>
              <a:rPr lang="it-IT" sz="1200" dirty="0" smtClean="0"/>
              <a:t>, </a:t>
            </a:r>
            <a:br>
              <a:rPr lang="it-IT" sz="1200" dirty="0" smtClean="0"/>
            </a:br>
            <a:r>
              <a:rPr lang="it-IT" sz="1200" dirty="0" smtClean="0">
                <a:solidFill>
                  <a:srgbClr val="3333FF"/>
                </a:solidFill>
              </a:rPr>
              <a:t>V. Mokeev</a:t>
            </a:r>
            <a:r>
              <a:rPr lang="it-IT" sz="1200" dirty="0" smtClean="0"/>
              <a:t> (JLab)</a:t>
            </a:r>
            <a:endParaRPr lang="it-IT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5416800" y="3984206"/>
            <a:ext cx="2020765" cy="461665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1200" dirty="0" smtClean="0">
                <a:solidFill>
                  <a:srgbClr val="FF0000"/>
                </a:solidFill>
              </a:rPr>
              <a:t>M. Mikhasenko</a:t>
            </a:r>
            <a:r>
              <a:rPr lang="it-IT" sz="1200" dirty="0" smtClean="0"/>
              <a:t> (Bonn U.)</a:t>
            </a:r>
            <a:br>
              <a:rPr lang="it-IT" sz="1200" dirty="0" smtClean="0"/>
            </a:br>
            <a:r>
              <a:rPr lang="it-IT" sz="1200" dirty="0" smtClean="0">
                <a:solidFill>
                  <a:srgbClr val="CC00FF"/>
                </a:solidFill>
              </a:rPr>
              <a:t>L. Dai</a:t>
            </a:r>
            <a:r>
              <a:rPr lang="it-IT" sz="1200" dirty="0" smtClean="0"/>
              <a:t> (FZ Julich)</a:t>
            </a:r>
            <a:endParaRPr lang="it-IT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5839751" y="3700261"/>
            <a:ext cx="1466070" cy="276999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1200" dirty="0" smtClean="0">
                <a:solidFill>
                  <a:srgbClr val="FF0000"/>
                </a:solidFill>
              </a:rPr>
              <a:t>J. Nys</a:t>
            </a:r>
            <a:r>
              <a:rPr lang="it-IT" sz="1200" dirty="0" smtClean="0"/>
              <a:t> (Ghent U.)</a:t>
            </a:r>
            <a:endParaRPr lang="it-IT" sz="1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7" t="8347"/>
          <a:stretch/>
        </p:blipFill>
        <p:spPr>
          <a:xfrm>
            <a:off x="2964710" y="4932157"/>
            <a:ext cx="1792227" cy="135466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140286" y="5518556"/>
            <a:ext cx="2725951" cy="276999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1200" dirty="0" smtClean="0">
                <a:solidFill>
                  <a:srgbClr val="FF0000"/>
                </a:solidFill>
              </a:rPr>
              <a:t>J. Castro</a:t>
            </a:r>
            <a:r>
              <a:rPr lang="it-IT" sz="1200" dirty="0" smtClean="0"/>
              <a:t>, </a:t>
            </a:r>
            <a:r>
              <a:rPr lang="it-IT" sz="1200" dirty="0" smtClean="0">
                <a:solidFill>
                  <a:srgbClr val="3333FF"/>
                </a:solidFill>
              </a:rPr>
              <a:t>C. Fernandez-Ramirez</a:t>
            </a:r>
            <a:r>
              <a:rPr lang="it-IT" sz="1200" dirty="0" smtClean="0"/>
              <a:t> (UNAM)</a:t>
            </a:r>
            <a:endParaRPr lang="it-IT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6427182" y="5848547"/>
            <a:ext cx="2342478" cy="276999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it-IT" sz="1200" dirty="0" smtClean="0">
                <a:solidFill>
                  <a:srgbClr val="FF0000"/>
                </a:solidFill>
              </a:rPr>
              <a:t>Students</a:t>
            </a:r>
            <a:r>
              <a:rPr lang="it-IT" sz="1200" dirty="0" smtClean="0">
                <a:solidFill>
                  <a:srgbClr val="CC00FF"/>
                </a:solidFill>
              </a:rPr>
              <a:t>, Postdocs, </a:t>
            </a:r>
            <a:r>
              <a:rPr lang="it-IT" sz="1200" dirty="0" smtClean="0">
                <a:solidFill>
                  <a:srgbClr val="3333FF"/>
                </a:solidFill>
              </a:rPr>
              <a:t>Faculties</a:t>
            </a:r>
            <a:endParaRPr lang="it-IT" sz="1200" dirty="0">
              <a:solidFill>
                <a:srgbClr val="3333FF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The pole hunter 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364136" y="3700261"/>
            <a:ext cx="1625956" cy="461665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1200" dirty="0" smtClean="0">
                <a:solidFill>
                  <a:srgbClr val="0000FF"/>
                </a:solidFill>
              </a:rPr>
              <a:t>L. Bibzrycki</a:t>
            </a:r>
            <a:r>
              <a:rPr lang="it-IT" sz="1200" dirty="0" smtClean="0"/>
              <a:t>,</a:t>
            </a:r>
            <a:r>
              <a:rPr lang="it-IT" sz="1200" dirty="0" smtClean="0">
                <a:solidFill>
                  <a:srgbClr val="0000FF"/>
                </a:solidFill>
              </a:rPr>
              <a:t> </a:t>
            </a:r>
            <a:br>
              <a:rPr lang="it-IT" sz="1200" dirty="0" smtClean="0">
                <a:solidFill>
                  <a:srgbClr val="0000FF"/>
                </a:solidFill>
              </a:rPr>
            </a:br>
            <a:r>
              <a:rPr lang="it-IT" sz="1200" dirty="0" smtClean="0">
                <a:solidFill>
                  <a:srgbClr val="0000FF"/>
                </a:solidFill>
              </a:rPr>
              <a:t>R. Kaminski</a:t>
            </a:r>
            <a:r>
              <a:rPr lang="it-IT" sz="1200" dirty="0" smtClean="0"/>
              <a:t> (Krakow)</a:t>
            </a:r>
            <a:endParaRPr lang="it-IT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4871498" y="5081774"/>
            <a:ext cx="1889021" cy="276999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1200" dirty="0" smtClean="0">
                <a:solidFill>
                  <a:srgbClr val="FF0000"/>
                </a:solidFill>
              </a:rPr>
              <a:t>A. Rodas</a:t>
            </a:r>
            <a:r>
              <a:rPr lang="it-IT" sz="1200" dirty="0" smtClean="0"/>
              <a:t> (Complutense U.)</a:t>
            </a:r>
            <a:endParaRPr lang="it-IT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5271623" y="4438505"/>
            <a:ext cx="2453734" cy="276999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it-IT" sz="1200" dirty="0">
                <a:solidFill>
                  <a:srgbClr val="CC00FF"/>
                </a:solidFill>
              </a:rPr>
              <a:t>I. </a:t>
            </a:r>
            <a:r>
              <a:rPr lang="it-IT" sz="1200" dirty="0" smtClean="0">
                <a:solidFill>
                  <a:srgbClr val="CC00FF"/>
                </a:solidFill>
              </a:rPr>
              <a:t>Danilkin</a:t>
            </a:r>
            <a:r>
              <a:rPr lang="it-IT" sz="1200" dirty="0" smtClean="0"/>
              <a:t>,</a:t>
            </a:r>
            <a:r>
              <a:rPr lang="it-IT" sz="1200" dirty="0" smtClean="0">
                <a:solidFill>
                  <a:srgbClr val="CC00FF"/>
                </a:solidFill>
              </a:rPr>
              <a:t> A. Hiller Blin</a:t>
            </a:r>
            <a:r>
              <a:rPr lang="it-IT" sz="1200" dirty="0"/>
              <a:t> </a:t>
            </a:r>
            <a:r>
              <a:rPr lang="it-IT" sz="1200" dirty="0" smtClean="0"/>
              <a:t>(Mainz U.)</a:t>
            </a:r>
            <a:endParaRPr lang="it-IT" sz="1200" dirty="0"/>
          </a:p>
        </p:txBody>
      </p:sp>
      <p:sp>
        <p:nvSpPr>
          <p:cNvPr id="2" name="Rectangle 1"/>
          <p:cNvSpPr/>
          <p:nvPr/>
        </p:nvSpPr>
        <p:spPr>
          <a:xfrm>
            <a:off x="6772121" y="4813918"/>
            <a:ext cx="1098413" cy="461665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square">
            <a:spAutoFit/>
          </a:bodyPr>
          <a:lstStyle/>
          <a:p>
            <a:r>
              <a:rPr lang="it-IT" sz="1200" dirty="0" smtClean="0">
                <a:solidFill>
                  <a:srgbClr val="0000FF"/>
                </a:solidFill>
              </a:rPr>
              <a:t>A. Celentano</a:t>
            </a:r>
            <a:r>
              <a:rPr lang="it-IT" sz="1200" dirty="0" smtClean="0"/>
              <a:t> (INFN-GE)</a:t>
            </a:r>
            <a:endParaRPr lang="it-IT" sz="1200" dirty="0"/>
          </a:p>
        </p:txBody>
      </p:sp>
      <p:sp>
        <p:nvSpPr>
          <p:cNvPr id="3" name="Rectangle 2"/>
          <p:cNvSpPr/>
          <p:nvPr/>
        </p:nvSpPr>
        <p:spPr>
          <a:xfrm>
            <a:off x="974813" y="4983852"/>
            <a:ext cx="1577685" cy="276999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square">
            <a:spAutoFit/>
          </a:bodyPr>
          <a:lstStyle/>
          <a:p>
            <a:r>
              <a:rPr lang="it-IT" sz="1200" dirty="0" smtClean="0">
                <a:solidFill>
                  <a:srgbClr val="3333FF"/>
                </a:solidFill>
              </a:rPr>
              <a:t>P. Guo </a:t>
            </a:r>
            <a:r>
              <a:rPr lang="it-IT" sz="1200" dirty="0" smtClean="0"/>
              <a:t>(Cal. State U.) </a:t>
            </a:r>
            <a:endParaRPr lang="it-IT" sz="1200" dirty="0"/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/>
          </a:p>
        </p:txBody>
      </p:sp>
      <p:sp>
        <p:nvSpPr>
          <p:cNvPr id="4" name="Rectangle 3"/>
          <p:cNvSpPr/>
          <p:nvPr/>
        </p:nvSpPr>
        <p:spPr>
          <a:xfrm>
            <a:off x="239433" y="1048198"/>
            <a:ext cx="8904567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dirty="0"/>
              <a:t>We aim at developing </a:t>
            </a:r>
            <a:r>
              <a:rPr lang="en-US" dirty="0">
                <a:solidFill>
                  <a:srgbClr val="FF0000"/>
                </a:solidFill>
              </a:rPr>
              <a:t>new theoretical tools</a:t>
            </a:r>
            <a:r>
              <a:rPr lang="en-US" dirty="0"/>
              <a:t>, to get insight on QCD using </a:t>
            </a:r>
            <a:br>
              <a:rPr lang="en-US" dirty="0"/>
            </a:br>
            <a:r>
              <a:rPr lang="en-US" dirty="0">
                <a:solidFill>
                  <a:srgbClr val="0000FF"/>
                </a:solidFill>
              </a:rPr>
              <a:t>first principles of QFT</a:t>
            </a:r>
            <a:r>
              <a:rPr lang="en-US" dirty="0"/>
              <a:t> (</a:t>
            </a:r>
            <a:r>
              <a:rPr lang="en-US" dirty="0" err="1"/>
              <a:t>unitarity</a:t>
            </a:r>
            <a:r>
              <a:rPr lang="en-US" dirty="0"/>
              <a:t>, analyticity, crossing symmetry, low and high energy constraints,…) to extract the physics out of the data</a:t>
            </a:r>
          </a:p>
          <a:p>
            <a:pPr marL="285750" indent="-285750">
              <a:spcAft>
                <a:spcPts val="120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dirty="0" smtClean="0"/>
              <a:t>Many </a:t>
            </a:r>
            <a:r>
              <a:rPr lang="en-US" dirty="0"/>
              <a:t>other </a:t>
            </a:r>
            <a:r>
              <a:rPr lang="en-US" dirty="0">
                <a:solidFill>
                  <a:srgbClr val="FF0000"/>
                </a:solidFill>
              </a:rPr>
              <a:t>ongoing projects</a:t>
            </a:r>
            <a:r>
              <a:rPr lang="en-US" dirty="0"/>
              <a:t> (both for meson and baryon spectroscopy, and for high energy observables), with a particular attention to producing  complete reaction models for the </a:t>
            </a:r>
            <a:r>
              <a:rPr lang="en-US" dirty="0">
                <a:solidFill>
                  <a:srgbClr val="0000FF"/>
                </a:solidFill>
              </a:rPr>
              <a:t>golden channels in exotic meson searches</a:t>
            </a:r>
            <a:r>
              <a:rPr lang="en-US" dirty="0"/>
              <a:t> </a:t>
            </a:r>
          </a:p>
        </p:txBody>
      </p:sp>
      <p:sp>
        <p:nvSpPr>
          <p:cNvPr id="23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 smtClean="0">
                <a:solidFill>
                  <a:schemeClr val="tx2"/>
                </a:solidFill>
              </a:rPr>
              <a:t>Joint Physics Analysis Center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711" y="2905363"/>
            <a:ext cx="1818473" cy="1363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140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Formalism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49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The pole hunter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49" y="1458157"/>
            <a:ext cx="8817429" cy="383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58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5" t="11652" r="15841" b="13696"/>
          <a:stretch/>
        </p:blipFill>
        <p:spPr>
          <a:xfrm>
            <a:off x="645164" y="1049482"/>
            <a:ext cx="7853671" cy="502395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537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Analytic continuation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50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The pole hunter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2217"/>
            <a:ext cx="4566317" cy="31691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317" y="1352217"/>
            <a:ext cx="4566316" cy="31772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33" t="45578" r="17801" b="43945"/>
          <a:stretch/>
        </p:blipFill>
        <p:spPr>
          <a:xfrm>
            <a:off x="1281278" y="4695199"/>
            <a:ext cx="6570077" cy="1483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345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6000"/>
            <a:ext cx="5720400" cy="5488001"/>
          </a:xfrm>
          <a:prstGeom prst="rect">
            <a:avLst/>
          </a:prstGeom>
        </p:spPr>
      </p:pic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Correlations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18245" y="2948473"/>
            <a:ext cx="28141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Denominator parameters</a:t>
            </a:r>
            <a:br>
              <a:rPr lang="it-IT" dirty="0" smtClean="0"/>
            </a:br>
            <a:r>
              <a:rPr lang="it-IT" dirty="0" smtClean="0"/>
              <a:t>not very correlated with the</a:t>
            </a:r>
            <a:br>
              <a:rPr lang="it-IT" dirty="0" smtClean="0"/>
            </a:br>
            <a:r>
              <a:rPr lang="it-IT" dirty="0" smtClean="0"/>
              <a:t>numerator ones </a:t>
            </a:r>
            <a:r>
              <a:rPr lang="it-IT" dirty="0" smtClean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it-IT" dirty="0">
              <a:solidFill>
                <a:srgbClr val="00B050"/>
              </a:solidFill>
            </a:endParaRPr>
          </a:p>
        </p:txBody>
      </p:sp>
      <p:sp>
        <p:nvSpPr>
          <p:cNvPr id="8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51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The pole hunter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90408" y="1110325"/>
            <a:ext cx="3540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>
                    <a:lumMod val="50000"/>
                  </a:schemeClr>
                </a:solidFill>
              </a:rPr>
              <a:t>Production (numerator) parameters</a:t>
            </a:r>
            <a:endParaRPr lang="it-IT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5400000">
            <a:off x="4356703" y="3496045"/>
            <a:ext cx="2728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smtClean="0">
                <a:solidFill>
                  <a:schemeClr val="bg1">
                    <a:lumMod val="50000"/>
                  </a:schemeClr>
                </a:solidFill>
              </a:rPr>
              <a:t>K</a:t>
            </a:r>
            <a:r>
              <a:rPr lang="it-IT" dirty="0" smtClean="0">
                <a:solidFill>
                  <a:schemeClr val="bg1">
                    <a:lumMod val="50000"/>
                  </a:schemeClr>
                </a:solidFill>
              </a:rPr>
              <a:t>-matrix «bkg» parameters</a:t>
            </a:r>
            <a:endParaRPr lang="it-IT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42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Correlations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6000"/>
            <a:ext cx="5720400" cy="548800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18245" y="2948473"/>
            <a:ext cx="29225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Denominator parameters </a:t>
            </a:r>
            <a:br>
              <a:rPr lang="it-IT" dirty="0" smtClean="0"/>
            </a:br>
            <a:r>
              <a:rPr lang="it-IT" dirty="0" smtClean="0"/>
              <a:t>uncorrelated between </a:t>
            </a:r>
            <a:r>
              <a:rPr lang="it-IT" i="1" dirty="0" smtClean="0"/>
              <a:t>P</a:t>
            </a:r>
            <a:r>
              <a:rPr lang="it-IT" dirty="0" smtClean="0"/>
              <a:t>- and</a:t>
            </a:r>
            <a:br>
              <a:rPr lang="it-IT" dirty="0" smtClean="0"/>
            </a:br>
            <a:r>
              <a:rPr lang="it-IT" i="1" dirty="0" smtClean="0"/>
              <a:t>D</a:t>
            </a:r>
            <a:r>
              <a:rPr lang="it-IT" dirty="0" smtClean="0"/>
              <a:t>-wave </a:t>
            </a:r>
            <a:r>
              <a:rPr lang="it-IT" dirty="0" smtClean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it-IT" dirty="0">
              <a:solidFill>
                <a:srgbClr val="00B050"/>
              </a:solidFill>
            </a:endParaRPr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52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The pole hunter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5400000">
            <a:off x="4318231" y="3496045"/>
            <a:ext cx="2805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smtClean="0">
                <a:solidFill>
                  <a:schemeClr val="bg1">
                    <a:lumMod val="50000"/>
                  </a:schemeClr>
                </a:solidFill>
              </a:rPr>
              <a:t>K</a:t>
            </a:r>
            <a:r>
              <a:rPr lang="it-IT" dirty="0" smtClean="0">
                <a:solidFill>
                  <a:schemeClr val="bg1">
                    <a:lumMod val="50000"/>
                  </a:schemeClr>
                </a:solidFill>
              </a:rPr>
              <a:t>-matrix «pole» parameters</a:t>
            </a:r>
            <a:endParaRPr lang="it-IT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95948" y="1104608"/>
            <a:ext cx="2728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smtClean="0">
                <a:solidFill>
                  <a:schemeClr val="bg1">
                    <a:lumMod val="50000"/>
                  </a:schemeClr>
                </a:solidFill>
              </a:rPr>
              <a:t>K</a:t>
            </a:r>
            <a:r>
              <a:rPr lang="it-IT" dirty="0" smtClean="0">
                <a:solidFill>
                  <a:schemeClr val="bg1">
                    <a:lumMod val="50000"/>
                  </a:schemeClr>
                </a:solidFill>
              </a:rPr>
              <a:t>-matrix «bkg» parameters</a:t>
            </a:r>
            <a:endParaRPr lang="it-IT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23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53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𝜌𝜋</m:t>
                    </m:r>
                  </m:oMath>
                </a14:m>
                <a:r>
                  <a:rPr lang="it-IT" sz="3600" dirty="0" smtClean="0"/>
                  <a:t> channel and Deck amplitude</a:t>
                </a:r>
                <a:endParaRPr lang="it-IT" sz="3600" dirty="0"/>
              </a:p>
            </p:txBody>
          </p:sp>
        </mc:Choice>
        <mc:Fallback xmlns="">
          <p:sp>
            <p:nvSpPr>
              <p:cNvPr id="22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The pole hunter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89" t="63027" r="35297" b="8911"/>
          <a:stretch/>
        </p:blipFill>
        <p:spPr>
          <a:xfrm>
            <a:off x="732047" y="1246211"/>
            <a:ext cx="3167236" cy="23295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29" t="19142" r="8119" b="51815"/>
          <a:stretch/>
        </p:blipFill>
        <p:spPr>
          <a:xfrm>
            <a:off x="4539197" y="1246212"/>
            <a:ext cx="3666168" cy="22913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736756" y="1385033"/>
                <a:ext cx="615425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solidFill>
                                <a:srgbClr val="E2841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srgbClr val="E2841C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rgbClr val="E2841C"/>
                              </a:solidFill>
                              <a:latin typeface="Cambria Math" panose="02040503050406030204" pitchFamily="18" charset="0"/>
                            </a:rPr>
                            <m:t>𝜋𝜋</m:t>
                          </m:r>
                        </m:sub>
                      </m:sSub>
                    </m:oMath>
                  </m:oMathPara>
                </a14:m>
                <a:endParaRPr lang="it-IT" dirty="0">
                  <a:solidFill>
                    <a:srgbClr val="E2841C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6756" y="1385033"/>
                <a:ext cx="615425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1961025" y="2935393"/>
            <a:ext cx="38504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spc="-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IP</a:t>
            </a:r>
            <a:endParaRPr lang="it-IT" sz="2200" spc="-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56799" y="3630290"/>
            <a:ext cx="378720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The production allows for a nonresonant component (</a:t>
            </a:r>
            <a:r>
              <a:rPr lang="it-IT" dirty="0" smtClean="0">
                <a:solidFill>
                  <a:srgbClr val="FF0000"/>
                </a:solidFill>
              </a:rPr>
              <a:t>Deck effect</a:t>
            </a:r>
            <a:r>
              <a:rPr lang="it-IT" dirty="0" smtClean="0"/>
              <a:t>)</a:t>
            </a:r>
            <a:br>
              <a:rPr lang="it-IT" dirty="0" smtClean="0"/>
            </a:br>
            <a:r>
              <a:rPr lang="it-IT" dirty="0" smtClean="0"/>
              <a:t>The singularity is close to the physical region, </a:t>
            </a:r>
            <a:r>
              <a:rPr lang="it-IT" dirty="0" smtClean="0">
                <a:solidFill>
                  <a:srgbClr val="FF0000"/>
                </a:solidFill>
              </a:rPr>
              <a:t>peaking background</a:t>
            </a:r>
          </a:p>
          <a:p>
            <a:endParaRPr lang="it-IT" dirty="0">
              <a:solidFill>
                <a:srgbClr val="FF0000"/>
              </a:solidFill>
            </a:endParaRPr>
          </a:p>
          <a:p>
            <a:endParaRPr lang="it-IT" dirty="0" smtClean="0">
              <a:solidFill>
                <a:srgbClr val="FF0000"/>
              </a:solidFill>
            </a:endParaRPr>
          </a:p>
          <a:p>
            <a:r>
              <a:rPr lang="it-IT" dirty="0" smtClean="0">
                <a:solidFill>
                  <a:srgbClr val="FF0000"/>
                </a:solidFill>
              </a:rPr>
              <a:t>We do not include this channel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89" r="53268"/>
          <a:stretch/>
        </p:blipFill>
        <p:spPr>
          <a:xfrm>
            <a:off x="75942" y="3642878"/>
            <a:ext cx="2589841" cy="26095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81" t="23536"/>
          <a:stretch/>
        </p:blipFill>
        <p:spPr>
          <a:xfrm>
            <a:off x="2669540" y="3627331"/>
            <a:ext cx="2572466" cy="262513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064866" y="4609118"/>
            <a:ext cx="13485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 smtClean="0">
                <a:solidFill>
                  <a:srgbClr val="66C266"/>
                </a:solidFill>
              </a:rPr>
              <a:t>(Deck)</a:t>
            </a:r>
            <a:endParaRPr lang="it-IT" sz="1000" dirty="0">
              <a:solidFill>
                <a:srgbClr val="66C266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24692" y="4603820"/>
            <a:ext cx="13485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 smtClean="0">
                <a:solidFill>
                  <a:srgbClr val="66C266"/>
                </a:solidFill>
              </a:rPr>
              <a:t>(Deck)</a:t>
            </a:r>
            <a:endParaRPr lang="it-IT" sz="1000" dirty="0">
              <a:solidFill>
                <a:srgbClr val="66C2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012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Polynomial in the numerator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54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The pole hunter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5659"/>
            <a:ext cx="5990253" cy="40585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39543" y="2539279"/>
            <a:ext cx="28271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The numerator should be smooth and have variation milder that the typical</a:t>
            </a:r>
            <a:br>
              <a:rPr lang="it-IT" dirty="0" smtClean="0"/>
            </a:br>
            <a:r>
              <a:rPr lang="it-IT" dirty="0" smtClean="0"/>
              <a:t>resonance width</a:t>
            </a:r>
            <a:br>
              <a:rPr lang="it-IT" dirty="0" smtClean="0"/>
            </a:b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>This happens indeed</a:t>
            </a:r>
          </a:p>
        </p:txBody>
      </p:sp>
    </p:spTree>
    <p:extLst>
      <p:ext uri="{BB962C8B-B14F-4D97-AF65-F5344CB8AC3E}">
        <p14:creationId xmlns:p14="http://schemas.microsoft.com/office/powerpoint/2010/main" val="3496471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649894" y="4886224"/>
            <a:ext cx="4239793" cy="1215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Result (stat. </a:t>
            </a:r>
            <a:r>
              <a:rPr lang="it-IT" sz="3600" dirty="0"/>
              <a:t>e</a:t>
            </a:r>
            <a:r>
              <a:rPr lang="it-IT" sz="3600" dirty="0" smtClean="0"/>
              <a:t>rror only)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55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The pole hunter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356605"/>
            <a:ext cx="4572000" cy="30976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6606"/>
            <a:ext cx="4572000" cy="309766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64322" y="4516892"/>
            <a:ext cx="6215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The variance of the bootstrapped poles gives the statistical error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24" b="60874"/>
          <a:stretch/>
        </p:blipFill>
        <p:spPr>
          <a:xfrm>
            <a:off x="2715208" y="4948852"/>
            <a:ext cx="4142792" cy="1080329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8058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Again into the complex plane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56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The pole hunter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135540" y="4697438"/>
                <a:ext cx="6461962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The strength of the pole propagates differently in the two channels</a:t>
                </a:r>
              </a:p>
              <a:p>
                <a:endParaRPr lang="it-IT" dirty="0" smtClean="0">
                  <a:solidFill>
                    <a:srgbClr val="FF0000"/>
                  </a:solidFill>
                </a:endParaRPr>
              </a:p>
              <a:p>
                <a:pPr algn="ctr"/>
                <a:r>
                  <a:rPr lang="it-IT" dirty="0" smtClean="0">
                    <a:solidFill>
                      <a:schemeClr val="tx1"/>
                    </a:solidFill>
                  </a:rPr>
                  <a:t>In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𝜂𝜋</m:t>
                    </m:r>
                  </m:oMath>
                </a14:m>
                <a:r>
                  <a:rPr lang="it-IT" dirty="0" smtClean="0">
                    <a:solidFill>
                      <a:schemeClr val="tx1"/>
                    </a:solidFill>
                  </a:rPr>
                  <a:t> the strength move to lighter values</a:t>
                </a:r>
                <a:endParaRPr lang="it-IT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5540" y="4697438"/>
                <a:ext cx="6461962" cy="923330"/>
              </a:xfrm>
              <a:prstGeom prst="rect">
                <a:avLst/>
              </a:prstGeom>
              <a:blipFill rotWithShape="0">
                <a:blip r:embed="rId3"/>
                <a:stretch>
                  <a:fillRect l="-755" t="-3974" r="-94" b="-993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9762"/>
            <a:ext cx="4516016" cy="305972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559" y="1211794"/>
            <a:ext cx="4498256" cy="304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724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Systematic studies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57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The pole hunter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8" t="19129" r="10204" b="59573"/>
          <a:stretch/>
        </p:blipFill>
        <p:spPr>
          <a:xfrm>
            <a:off x="1714395" y="1669363"/>
            <a:ext cx="4661241" cy="10185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71591" y="1136617"/>
            <a:ext cx="760984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2200" dirty="0" smtClean="0"/>
              <a:t>Change of functional form and parameters in the denominator</a:t>
            </a:r>
            <a:endParaRPr lang="it-IT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912775" y="2789742"/>
                <a:ext cx="5065426" cy="14773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Clr>
                    <a:srgbClr val="C00000"/>
                  </a:buClr>
                  <a:buFont typeface="Arial" panose="020B0604020202020204" pitchFamily="34" charset="0"/>
                  <a:buChar char="•"/>
                </a:pPr>
                <a:r>
                  <a:rPr lang="it-IT" dirty="0" smtClean="0"/>
                  <a:t>Default: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=1 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it-IT" b="0" i="0" smtClean="0">
                            <a:latin typeface="Cambria Math" panose="02040503050406030204" pitchFamily="18" charset="0"/>
                          </a:rPr>
                          <m:t>GeV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it-IT" dirty="0" smtClean="0"/>
                  <a:t>. We try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0.8, 1.8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it-IT">
                            <a:latin typeface="Cambria Math" panose="02040503050406030204" pitchFamily="18" charset="0"/>
                          </a:rPr>
                          <m:t>GeV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it-IT" dirty="0" smtClean="0"/>
              </a:p>
              <a:p>
                <a:pPr marL="285750" indent="-285750">
                  <a:buClr>
                    <a:srgbClr val="C00000"/>
                  </a:buClr>
                  <a:buFont typeface="Arial" panose="020B0604020202020204" pitchFamily="34" charset="0"/>
                  <a:buChar char="•"/>
                </a:pPr>
                <a:r>
                  <a:rPr lang="it-IT" dirty="0"/>
                  <a:t>Default: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it-IT" dirty="0"/>
                  <a:t>. We try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it-IT" dirty="0" smtClean="0"/>
              </a:p>
              <a:p>
                <a:pPr marL="285750" indent="-285750">
                  <a:buClr>
                    <a:srgbClr val="C00000"/>
                  </a:buClr>
                  <a:buFont typeface="Arial" panose="020B0604020202020204" pitchFamily="34" charset="0"/>
                  <a:buChar char="•"/>
                </a:pPr>
                <a:r>
                  <a:rPr lang="it-IT" dirty="0" smtClean="0"/>
                  <a:t>We also try a different function:</a:t>
                </a:r>
                <a:br>
                  <a:rPr lang="it-IT" dirty="0" smtClean="0"/>
                </a:br>
                <a:r>
                  <a:rPr lang="it-IT" dirty="0"/>
                  <a:t>with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=2, 1.5, 1</m:t>
                    </m:r>
                  </m:oMath>
                </a14:m>
                <a:r>
                  <a:rPr lang="it-IT" dirty="0"/>
                  <a:t> </a:t>
                </a:r>
              </a:p>
              <a:p>
                <a:pPr>
                  <a:buClr>
                    <a:srgbClr val="C00000"/>
                  </a:buClr>
                </a:pPr>
                <a:endParaRPr lang="it-IT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2775" y="2789742"/>
                <a:ext cx="5065426" cy="1477328"/>
              </a:xfrm>
              <a:prstGeom prst="rect">
                <a:avLst/>
              </a:prstGeom>
              <a:blipFill rotWithShape="0">
                <a:blip r:embed="rId4"/>
                <a:stretch>
                  <a:fillRect l="-842" t="-247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0" t="30068" r="11545" b="57687"/>
          <a:stretch/>
        </p:blipFill>
        <p:spPr>
          <a:xfrm>
            <a:off x="5318449" y="3181968"/>
            <a:ext cx="3676261" cy="67661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71591" y="4093388"/>
            <a:ext cx="501150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2200" dirty="0" smtClean="0"/>
              <a:t>Change of parameters in the numerator</a:t>
            </a:r>
            <a:endParaRPr lang="it-IT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843798" y="4575205"/>
                <a:ext cx="5398401" cy="6721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Clr>
                    <a:srgbClr val="C00000"/>
                  </a:buClr>
                  <a:buFont typeface="Arial" panose="020B0604020202020204" pitchFamily="34" charset="0"/>
                  <a:buChar char="•"/>
                </a:pPr>
                <a:r>
                  <a:rPr lang="it-IT" dirty="0" smtClean="0"/>
                  <a:t>Default: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m:rPr>
                            <m:nor/>
                          </m:rPr>
                          <a:rPr lang="it-IT" b="0" i="0" smtClean="0">
                            <a:latin typeface="Cambria Math" panose="02040503050406030204" pitchFamily="18" charset="0"/>
                          </a:rPr>
                          <m:t>eff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=−0.1 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it-IT" b="0" i="0" smtClean="0">
                            <a:latin typeface="Cambria Math" panose="02040503050406030204" pitchFamily="18" charset="0"/>
                          </a:rPr>
                          <m:t>GeV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it-IT" dirty="0" smtClean="0"/>
                  <a:t>. We try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m:rPr>
                            <m:nor/>
                          </m:rPr>
                          <a:rPr lang="it-IT">
                            <a:latin typeface="Cambria Math" panose="02040503050406030204" pitchFamily="18" charset="0"/>
                          </a:rPr>
                          <m:t>eff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</a:rPr>
                      <m:t>=−0.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it-IT">
                            <a:latin typeface="Cambria Math" panose="02040503050406030204" pitchFamily="18" charset="0"/>
                          </a:rPr>
                          <m:t>GeV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it-IT" dirty="0" smtClean="0"/>
              </a:p>
              <a:p>
                <a:pPr marL="285750" indent="-285750">
                  <a:buClr>
                    <a:srgbClr val="C00000"/>
                  </a:buClr>
                  <a:buFont typeface="Arial" panose="020B0604020202020204" pitchFamily="34" charset="0"/>
                  <a:buChar char="•"/>
                </a:pPr>
                <a:r>
                  <a:rPr lang="it-IT" dirty="0" smtClean="0"/>
                  <a:t>Default: 3rd order polynomial. </a:t>
                </a:r>
                <a:r>
                  <a:rPr lang="it-IT" dirty="0"/>
                  <a:t>We </a:t>
                </a:r>
                <a:r>
                  <a:rPr lang="it-IT" dirty="0" smtClean="0"/>
                  <a:t>try 4th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3798" y="4575205"/>
                <a:ext cx="5398401" cy="672172"/>
              </a:xfrm>
              <a:prstGeom prst="rect">
                <a:avLst/>
              </a:prstGeom>
              <a:blipFill rotWithShape="0">
                <a:blip r:embed="rId6"/>
                <a:stretch>
                  <a:fillRect l="-677" t="-3636" b="-1363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49759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Formalism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58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The pole hunter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29" y="1439496"/>
            <a:ext cx="7503741" cy="397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621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Systematic studies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59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The pole hunter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12" b="27616"/>
          <a:stretch/>
        </p:blipFill>
        <p:spPr>
          <a:xfrm>
            <a:off x="1311010" y="1025118"/>
            <a:ext cx="6521980" cy="515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051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4" y="1766576"/>
            <a:ext cx="8950036" cy="3252674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7387628" y="4110273"/>
            <a:ext cx="1086416" cy="2716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7662249" y="5066787"/>
            <a:ext cx="988337" cy="31419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061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Systematic studies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60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The pole hunter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9" t="73491" r="429" b="-395"/>
          <a:stretch/>
        </p:blipFill>
        <p:spPr>
          <a:xfrm>
            <a:off x="601808" y="1506683"/>
            <a:ext cx="7940384" cy="2804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443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Formalism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61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The pole hunter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29" y="1722289"/>
            <a:ext cx="7503741" cy="3413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936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 smtClean="0"/>
                  <a:t>Searching for resonances in </a:t>
                </a:r>
                <a14:m>
                  <m:oMath xmlns:m="http://schemas.openxmlformats.org/officeDocument/2006/math">
                    <m:r>
                      <a:rPr lang="it-IT" sz="36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𝜂𝜋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2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" t="6460" r="1683" b="5721"/>
          <a:stretch/>
        </p:blipFill>
        <p:spPr>
          <a:xfrm>
            <a:off x="122221" y="498867"/>
            <a:ext cx="8899557" cy="593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538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63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 smtClean="0">
                <a:solidFill>
                  <a:schemeClr val="tx2"/>
                </a:solidFill>
              </a:rPr>
              <a:t>Hybrids</a:t>
            </a:r>
            <a:endParaRPr lang="it-IT" sz="3600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95299" y="5176698"/>
                <a:ext cx="9258497" cy="9251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Signatures as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𝑃𝐶</m:t>
                        </m:r>
                      </m:sup>
                    </m:sSup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− +</m:t>
                        </m:r>
                      </m:sup>
                    </m:sSup>
                  </m:oMath>
                </a14:m>
                <a:r>
                  <a:rPr lang="it-IT" dirty="0" smtClean="0"/>
                  <a:t> are not allowed in the quark model, Coulomb gauge QCD and flux tube </a:t>
                </a:r>
                <a:br>
                  <a:rPr lang="it-IT" dirty="0" smtClean="0"/>
                </a:br>
                <a:r>
                  <a:rPr lang="it-IT" dirty="0" smtClean="0"/>
                  <a:t>predict glue excitation to be a quasi-particle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𝑃𝐶</m:t>
                        </m:r>
                      </m:sup>
                    </m:sSup>
                    <m:r>
                      <a:rPr lang="it-IT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+ −</m:t>
                        </m:r>
                      </m:sup>
                    </m:sSup>
                    <m:r>
                      <a:rPr lang="it-IT" b="0" i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𝑞</m:t>
                    </m:r>
                    <m:acc>
                      <m:accPr>
                        <m:chr m:val="̅"/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  <m:r>
                      <a:rPr lang="it-IT" b="0" i="1" smtClean="0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it-IT" dirty="0" smtClean="0"/>
                  <a:t> states expected </a:t>
                </a:r>
              </a:p>
              <a:p>
                <a:r>
                  <a:rPr lang="it-IT" dirty="0" smtClean="0"/>
                  <a:t>Need some constraint to draw robust conclusions about the existence of exotic states</a:t>
                </a:r>
                <a:endParaRPr lang="it-IT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99" y="5176698"/>
                <a:ext cx="9258497" cy="925125"/>
              </a:xfrm>
              <a:prstGeom prst="rect">
                <a:avLst/>
              </a:prstGeom>
              <a:blipFill rotWithShape="0">
                <a:blip r:embed="rId6"/>
                <a:stretch>
                  <a:fillRect l="-593" t="-2632" b="-921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47"/>
          <a:stretch/>
        </p:blipFill>
        <p:spPr>
          <a:xfrm>
            <a:off x="147253" y="1080908"/>
            <a:ext cx="3510347" cy="4040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extBox 1"/>
          <p:cNvSpPr txBox="1"/>
          <p:nvPr/>
        </p:nvSpPr>
        <p:spPr>
          <a:xfrm>
            <a:off x="95299" y="4286934"/>
            <a:ext cx="388677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C00000"/>
                </a:solidFill>
              </a:rPr>
              <a:t>Hadron Spectrum coll., PRD82, 034508</a:t>
            </a:r>
            <a:endParaRPr lang="it-IT" dirty="0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67" t="9088" r="4773" b="13633"/>
          <a:stretch/>
        </p:blipFill>
        <p:spPr>
          <a:xfrm>
            <a:off x="4639287" y="829366"/>
            <a:ext cx="4047513" cy="429154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Challenges in the analysis of meson-spectroscopy data: Theory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457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7" t="53591" r="7737" b="31228"/>
          <a:stretch/>
        </p:blipFill>
        <p:spPr>
          <a:xfrm>
            <a:off x="4261471" y="3173077"/>
            <a:ext cx="4749541" cy="9352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73" t="34984" r="24197" b="48251"/>
          <a:stretch/>
        </p:blipFill>
        <p:spPr>
          <a:xfrm>
            <a:off x="457200" y="3044351"/>
            <a:ext cx="2879002" cy="1032862"/>
          </a:xfrm>
          <a:prstGeom prst="rect">
            <a:avLst/>
          </a:prstGeom>
        </p:spPr>
      </p:pic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64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The pole hunter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0" y="1329918"/>
                <a:ext cx="75119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The denominator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dirty="0" smtClean="0"/>
                  <a:t> contains all the FSI constrained by unitarity </a:t>
                </a:r>
                <a:r>
                  <a:rPr lang="it-IT" b="1" dirty="0" smtClean="0"/>
                  <a:t>→</a:t>
                </a:r>
                <a:r>
                  <a:rPr lang="it-IT" dirty="0" smtClean="0"/>
                  <a:t> </a:t>
                </a:r>
                <a:r>
                  <a:rPr lang="it-IT" dirty="0" smtClean="0">
                    <a:solidFill>
                      <a:srgbClr val="FF0000"/>
                    </a:solidFill>
                  </a:rPr>
                  <a:t>universal</a:t>
                </a: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329918"/>
                <a:ext cx="7511993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649" t="-8197" r="-649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3526431" y="3292248"/>
            <a:ext cx="5661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rgbClr val="FF0000"/>
                </a:solidFill>
              </a:rPr>
              <a:t>OR</a:t>
            </a:r>
            <a:endParaRPr lang="it-IT" sz="2400" b="1" dirty="0">
              <a:solidFill>
                <a:srgbClr val="FF000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1" t="16528" r="7412" b="67307"/>
          <a:stretch/>
        </p:blipFill>
        <p:spPr>
          <a:xfrm>
            <a:off x="0" y="4705433"/>
            <a:ext cx="4888871" cy="99588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21" t="-1547" r="-1060" b="85382"/>
          <a:stretch/>
        </p:blipFill>
        <p:spPr>
          <a:xfrm>
            <a:off x="1874067" y="1804726"/>
            <a:ext cx="5776111" cy="9958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 smtClean="0"/>
                  <a:t>Recap: single channel  </a:t>
                </a:r>
                <a14:m>
                  <m:oMath xmlns:m="http://schemas.openxmlformats.org/officeDocument/2006/math">
                    <m:r>
                      <a:rPr lang="it-IT" sz="36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𝜂𝜋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2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5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3" t="85306" r="22389" b="-816"/>
          <a:stretch/>
        </p:blipFill>
        <p:spPr>
          <a:xfrm>
            <a:off x="5256309" y="4702662"/>
            <a:ext cx="3843669" cy="106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603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1" t="16528" r="7412" b="67307"/>
          <a:stretch/>
        </p:blipFill>
        <p:spPr>
          <a:xfrm>
            <a:off x="0" y="4705433"/>
            <a:ext cx="4888871" cy="99588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3" t="85306" r="22389" b="-816"/>
          <a:stretch/>
        </p:blipFill>
        <p:spPr>
          <a:xfrm>
            <a:off x="5256309" y="4702662"/>
            <a:ext cx="3843669" cy="10636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86072" y="2906085"/>
            <a:ext cx="3340359" cy="31323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 smtClean="0">
              <a:solidFill>
                <a:srgbClr val="FF0000"/>
              </a:solidFill>
            </a:endParaRPr>
          </a:p>
          <a:p>
            <a:pPr algn="ctr"/>
            <a:endParaRPr lang="it-IT" dirty="0">
              <a:solidFill>
                <a:srgbClr val="FF0000"/>
              </a:solidFill>
            </a:endParaRPr>
          </a:p>
          <a:p>
            <a:pPr algn="ctr"/>
            <a:endParaRPr lang="it-IT" dirty="0" smtClean="0">
              <a:solidFill>
                <a:srgbClr val="FF0000"/>
              </a:solidFill>
            </a:endParaRPr>
          </a:p>
          <a:p>
            <a:pPr algn="ctr"/>
            <a:endParaRPr lang="it-IT" dirty="0">
              <a:solidFill>
                <a:srgbClr val="FF0000"/>
              </a:solidFill>
            </a:endParaRPr>
          </a:p>
          <a:p>
            <a:pPr algn="ctr"/>
            <a:r>
              <a:rPr lang="it-IT" dirty="0" smtClean="0">
                <a:solidFill>
                  <a:srgbClr val="FF0000"/>
                </a:solidFill>
              </a:rPr>
              <a:t>K-matrix</a:t>
            </a:r>
            <a:br>
              <a:rPr lang="it-IT" dirty="0" smtClean="0">
                <a:solidFill>
                  <a:srgbClr val="FF0000"/>
                </a:solidFill>
              </a:rPr>
            </a:br>
            <a:r>
              <a:rPr lang="it-IT" dirty="0" smtClean="0">
                <a:solidFill>
                  <a:srgbClr val="FF0000"/>
                </a:solidFill>
              </a:rPr>
              <a:t>more QFT motivated</a:t>
            </a:r>
            <a:br>
              <a:rPr lang="it-IT" dirty="0" smtClean="0">
                <a:solidFill>
                  <a:srgbClr val="FF0000"/>
                </a:solidFill>
              </a:rPr>
            </a:br>
            <a:r>
              <a:rPr lang="it-IT" dirty="0" smtClean="0">
                <a:solidFill>
                  <a:srgbClr val="FF0000"/>
                </a:solidFill>
              </a:rPr>
              <a:t>poles on the 1st sheet unlikely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261470" y="3044351"/>
            <a:ext cx="4806329" cy="282940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 smtClean="0">
              <a:solidFill>
                <a:srgbClr val="FF0000"/>
              </a:solidFill>
            </a:endParaRPr>
          </a:p>
          <a:p>
            <a:pPr algn="ctr"/>
            <a:endParaRPr lang="it-IT" dirty="0">
              <a:solidFill>
                <a:srgbClr val="FF0000"/>
              </a:solidFill>
            </a:endParaRPr>
          </a:p>
          <a:p>
            <a:pPr algn="ctr"/>
            <a:endParaRPr lang="it-IT" dirty="0" smtClean="0">
              <a:solidFill>
                <a:srgbClr val="FF0000"/>
              </a:solidFill>
            </a:endParaRPr>
          </a:p>
          <a:p>
            <a:pPr algn="ctr"/>
            <a:endParaRPr lang="it-IT" dirty="0">
              <a:solidFill>
                <a:srgbClr val="FF0000"/>
              </a:solidFill>
            </a:endParaRPr>
          </a:p>
          <a:p>
            <a:pPr algn="ctr"/>
            <a:r>
              <a:rPr lang="it-IT" dirty="0" smtClean="0">
                <a:solidFill>
                  <a:srgbClr val="FF0000"/>
                </a:solidFill>
              </a:rPr>
              <a:t>CDD parameterization</a:t>
            </a:r>
            <a:br>
              <a:rPr lang="it-IT" dirty="0" smtClean="0">
                <a:solidFill>
                  <a:srgbClr val="FF0000"/>
                </a:solidFill>
              </a:rPr>
            </a:br>
            <a:r>
              <a:rPr lang="it-IT" dirty="0" smtClean="0">
                <a:solidFill>
                  <a:srgbClr val="FF0000"/>
                </a:solidFill>
              </a:rPr>
              <a:t>more </a:t>
            </a:r>
            <a:r>
              <a:rPr lang="it-IT" i="1" dirty="0" smtClean="0">
                <a:solidFill>
                  <a:srgbClr val="FF0000"/>
                </a:solidFill>
              </a:rPr>
              <a:t>S</a:t>
            </a:r>
            <a:r>
              <a:rPr lang="it-IT" dirty="0" smtClean="0">
                <a:solidFill>
                  <a:srgbClr val="FF0000"/>
                </a:solidFill>
              </a:rPr>
              <a:t>-matrix motivated</a:t>
            </a:r>
            <a:br>
              <a:rPr lang="it-IT" dirty="0" smtClean="0">
                <a:solidFill>
                  <a:srgbClr val="FF0000"/>
                </a:solidFill>
              </a:rPr>
            </a:br>
            <a:r>
              <a:rPr lang="it-IT" dirty="0" smtClean="0">
                <a:solidFill>
                  <a:srgbClr val="FF0000"/>
                </a:solidFill>
              </a:rPr>
              <a:t>poles on the 1st sheet impossible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7" t="53591" r="7737" b="31228"/>
          <a:stretch/>
        </p:blipFill>
        <p:spPr>
          <a:xfrm>
            <a:off x="4261471" y="3173077"/>
            <a:ext cx="4749541" cy="9352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73" t="34984" r="24197" b="48251"/>
          <a:stretch/>
        </p:blipFill>
        <p:spPr>
          <a:xfrm>
            <a:off x="457200" y="3044351"/>
            <a:ext cx="2879002" cy="1032862"/>
          </a:xfrm>
          <a:prstGeom prst="rect">
            <a:avLst/>
          </a:prstGeom>
        </p:spPr>
      </p:pic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65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The pole hunter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0" y="1329918"/>
                <a:ext cx="75119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The denominator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dirty="0" smtClean="0"/>
                  <a:t> contains all the FSI constrained by unitarity </a:t>
                </a:r>
                <a:r>
                  <a:rPr lang="it-IT" b="1" dirty="0" smtClean="0"/>
                  <a:t>→</a:t>
                </a:r>
                <a:r>
                  <a:rPr lang="it-IT" dirty="0" smtClean="0"/>
                  <a:t> </a:t>
                </a:r>
                <a:r>
                  <a:rPr lang="it-IT" dirty="0" smtClean="0">
                    <a:solidFill>
                      <a:srgbClr val="FF0000"/>
                    </a:solidFill>
                  </a:rPr>
                  <a:t>universal</a:t>
                </a: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329918"/>
                <a:ext cx="7511993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649" t="-8197" r="-649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3526431" y="3292248"/>
            <a:ext cx="5661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rgbClr val="FF0000"/>
                </a:solidFill>
              </a:rPr>
              <a:t>OR</a:t>
            </a:r>
            <a:endParaRPr lang="it-IT" sz="2400" b="1" dirty="0">
              <a:solidFill>
                <a:srgbClr val="FF00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21" t="-1547" r="-1060" b="85382"/>
          <a:stretch/>
        </p:blipFill>
        <p:spPr>
          <a:xfrm>
            <a:off x="1874067" y="1804726"/>
            <a:ext cx="5776111" cy="9958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 smtClean="0"/>
                  <a:t>Recap: single channel  </a:t>
                </a:r>
                <a14:m>
                  <m:oMath xmlns:m="http://schemas.openxmlformats.org/officeDocument/2006/math">
                    <m:r>
                      <a:rPr lang="it-IT" sz="36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𝜂𝜋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2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6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96247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26431" y="3292248"/>
            <a:ext cx="5661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rgbClr val="FF0000"/>
                </a:solidFill>
              </a:rPr>
              <a:t>OR</a:t>
            </a:r>
            <a:endParaRPr lang="it-IT" sz="2400" b="1" dirty="0">
              <a:solidFill>
                <a:srgbClr val="FF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7" t="53591" r="7737" b="31228"/>
          <a:stretch/>
        </p:blipFill>
        <p:spPr>
          <a:xfrm>
            <a:off x="4261471" y="3173077"/>
            <a:ext cx="4749541" cy="9352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73" t="34984" r="24197" b="48251"/>
          <a:stretch/>
        </p:blipFill>
        <p:spPr>
          <a:xfrm>
            <a:off x="457200" y="3044351"/>
            <a:ext cx="2879002" cy="1032862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0" y="3044351"/>
            <a:ext cx="9143999" cy="282940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rgbClr val="3333FF"/>
                </a:solidFill>
              </a:rPr>
              <a:t>Numerator functions</a:t>
            </a:r>
            <a:br>
              <a:rPr lang="it-IT" dirty="0" smtClean="0">
                <a:solidFill>
                  <a:srgbClr val="3333FF"/>
                </a:solidFill>
              </a:rPr>
            </a:br>
            <a:r>
              <a:rPr lang="it-IT" dirty="0" smtClean="0">
                <a:solidFill>
                  <a:srgbClr val="3333FF"/>
                </a:solidFill>
              </a:rPr>
              <a:t>know about crossed channel dynamics</a:t>
            </a:r>
            <a:br>
              <a:rPr lang="it-IT" dirty="0" smtClean="0">
                <a:solidFill>
                  <a:srgbClr val="3333FF"/>
                </a:solidFill>
              </a:rPr>
            </a:br>
            <a:r>
              <a:rPr lang="it-IT" dirty="0" smtClean="0">
                <a:solidFill>
                  <a:srgbClr val="3333FF"/>
                </a:solidFill>
              </a:rPr>
              <a:t>unconstrained, we use a smooth model</a:t>
            </a:r>
          </a:p>
          <a:p>
            <a:pPr algn="ctr"/>
            <a:endParaRPr lang="it-IT" dirty="0">
              <a:solidFill>
                <a:srgbClr val="FF0000"/>
              </a:solidFill>
            </a:endParaRPr>
          </a:p>
          <a:p>
            <a:pPr algn="ctr"/>
            <a:endParaRPr lang="it-IT" dirty="0" smtClean="0">
              <a:solidFill>
                <a:srgbClr val="FF0000"/>
              </a:solidFill>
            </a:endParaRPr>
          </a:p>
          <a:p>
            <a:pPr algn="ctr"/>
            <a:endParaRPr lang="it-IT" dirty="0">
              <a:solidFill>
                <a:srgbClr val="FF0000"/>
              </a:solidFill>
            </a:endParaRPr>
          </a:p>
          <a:p>
            <a:pPr algn="ctr"/>
            <a:endParaRPr lang="it-IT" dirty="0" smtClean="0">
              <a:solidFill>
                <a:srgbClr val="FF0000"/>
              </a:solidFill>
            </a:endParaRPr>
          </a:p>
          <a:p>
            <a:pPr algn="ctr"/>
            <a:endParaRPr lang="it-IT" dirty="0">
              <a:solidFill>
                <a:srgbClr val="FF0000"/>
              </a:solidFill>
            </a:endParaRPr>
          </a:p>
          <a:p>
            <a:pPr algn="ctr"/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66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The pole hunter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0" y="1329918"/>
                <a:ext cx="75119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The denominator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dirty="0" smtClean="0"/>
                  <a:t> contains all the FSI constrained by unitarity </a:t>
                </a:r>
                <a:r>
                  <a:rPr lang="it-IT" b="1" dirty="0" smtClean="0"/>
                  <a:t>→</a:t>
                </a:r>
                <a:r>
                  <a:rPr lang="it-IT" dirty="0" smtClean="0"/>
                  <a:t> </a:t>
                </a:r>
                <a:r>
                  <a:rPr lang="it-IT" dirty="0" smtClean="0">
                    <a:solidFill>
                      <a:srgbClr val="FF0000"/>
                    </a:solidFill>
                  </a:rPr>
                  <a:t>universal</a:t>
                </a: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329918"/>
                <a:ext cx="7511993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649" t="-8197" r="-649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21" t="-1547" r="-1060" b="85382"/>
          <a:stretch/>
        </p:blipFill>
        <p:spPr>
          <a:xfrm>
            <a:off x="1874067" y="1804726"/>
            <a:ext cx="5776111" cy="9958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 smtClean="0"/>
                  <a:t>Recap: single channel  </a:t>
                </a:r>
                <a14:m>
                  <m:oMath xmlns:m="http://schemas.openxmlformats.org/officeDocument/2006/math">
                    <m:r>
                      <a:rPr lang="it-IT" sz="36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𝜂𝜋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2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5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1" t="16528" r="7412" b="67307"/>
          <a:stretch/>
        </p:blipFill>
        <p:spPr>
          <a:xfrm>
            <a:off x="0" y="4705433"/>
            <a:ext cx="4888871" cy="99588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3" t="85306" r="22389" b="-816"/>
          <a:stretch/>
        </p:blipFill>
        <p:spPr>
          <a:xfrm>
            <a:off x="5256309" y="4702662"/>
            <a:ext cx="3843669" cy="106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78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67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itolo 1"/>
              <p:cNvSpPr txBox="1">
                <a:spLocks/>
              </p:cNvSpPr>
              <p:nvPr/>
            </p:nvSpPr>
            <p:spPr>
              <a:xfrm>
                <a:off x="609600" y="125016"/>
                <a:ext cx="8229600" cy="9001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 smtClean="0">
                    <a:solidFill>
                      <a:schemeClr val="tx2"/>
                    </a:solidFill>
                  </a:rPr>
                  <a:t>Searching for resonances in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𝜂𝜋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9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125016"/>
                <a:ext cx="8229600" cy="900102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585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19113" y="2196641"/>
                <a:ext cx="758906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Clr>
                    <a:srgbClr val="FF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dirty="0" smtClean="0"/>
                  <a:t>The </a:t>
                </a:r>
                <a:r>
                  <a:rPr lang="it-IT" dirty="0" smtClean="0">
                    <a:solidFill>
                      <a:srgbClr val="FF0000"/>
                    </a:solidFill>
                  </a:rPr>
                  <a:t>coupled channel analysis</a:t>
                </a:r>
                <a:r>
                  <a:rPr lang="it-IT" dirty="0" smtClean="0"/>
                  <a:t> involving the </a:t>
                </a:r>
                <a:r>
                  <a:rPr lang="it-IT" dirty="0" smtClean="0">
                    <a:solidFill>
                      <a:srgbClr val="FF0000"/>
                    </a:solidFill>
                  </a:rPr>
                  <a:t>exotic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it-IT" dirty="0" smtClean="0">
                    <a:solidFill>
                      <a:srgbClr val="FF0000"/>
                    </a:solidFill>
                  </a:rPr>
                  <a:t>-wave </a:t>
                </a:r>
                <a:r>
                  <a:rPr lang="it-IT" dirty="0" smtClean="0"/>
                  <a:t>is </a:t>
                </a:r>
                <a:r>
                  <a:rPr lang="it-IT" dirty="0" smtClean="0">
                    <a:solidFill>
                      <a:srgbClr val="FF0000"/>
                    </a:solidFill>
                  </a:rPr>
                  <a:t>ongoing</a:t>
                </a:r>
                <a:r>
                  <a:rPr lang="it-IT" dirty="0" smtClean="0"/>
                  <a:t>,</a:t>
                </a:r>
                <a:br>
                  <a:rPr lang="it-IT" dirty="0" smtClean="0"/>
                </a:br>
                <a:r>
                  <a:rPr lang="it-IT" dirty="0" smtClean="0"/>
                  <a:t>as well as the extention to the GlueX production mechanism and kinematics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113" y="2196641"/>
                <a:ext cx="7589065" cy="646331"/>
              </a:xfrm>
              <a:prstGeom prst="rect">
                <a:avLst/>
              </a:prstGeom>
              <a:blipFill rotWithShape="0">
                <a:blip r:embed="rId4"/>
                <a:stretch>
                  <a:fillRect l="-884" t="-10377" b="-141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041" y="1177518"/>
            <a:ext cx="6482281" cy="81028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The pole hunter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0"/>
          <a:stretch/>
        </p:blipFill>
        <p:spPr>
          <a:xfrm>
            <a:off x="6084000" y="3120418"/>
            <a:ext cx="3060000" cy="2962800"/>
          </a:xfrm>
          <a:prstGeom prst="rect">
            <a:avLst/>
          </a:prstGeom>
        </p:spPr>
      </p:pic>
      <p:pic>
        <p:nvPicPr>
          <p:cNvPr id="3" name="Picture 2"/>
          <p:cNvPicPr>
            <a:picLocks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0"/>
          <a:stretch/>
        </p:blipFill>
        <p:spPr>
          <a:xfrm>
            <a:off x="0" y="3120419"/>
            <a:ext cx="3060000" cy="2962800"/>
          </a:xfrm>
          <a:prstGeom prst="rect">
            <a:avLst/>
          </a:prstGeom>
        </p:spPr>
      </p:pic>
      <p:pic>
        <p:nvPicPr>
          <p:cNvPr id="10" name="Picture 9"/>
          <p:cNvPicPr>
            <a:picLocks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0"/>
          <a:stretch/>
        </p:blipFill>
        <p:spPr>
          <a:xfrm>
            <a:off x="3009710" y="3120419"/>
            <a:ext cx="3060000" cy="29628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11929" y="4164593"/>
            <a:ext cx="62468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7200" b="1" dirty="0" smtClean="0">
                <a:solidFill>
                  <a:schemeClr val="bg1">
                    <a:lumMod val="65000"/>
                    <a:alpha val="39000"/>
                  </a:schemeClr>
                </a:solidFill>
                <a:latin typeface="Courier" pitchFamily="49" charset="0"/>
              </a:rPr>
              <a:t>Preliminary</a:t>
            </a:r>
            <a:endParaRPr lang="it-IT" sz="7200" b="1" dirty="0">
              <a:solidFill>
                <a:schemeClr val="bg1">
                  <a:lumMod val="65000"/>
                  <a:alpha val="39000"/>
                </a:schemeClr>
              </a:solidFill>
              <a:latin typeface="Courier" pitchFamily="49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908478" y="3525316"/>
                <a:ext cx="11784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(1320)</m:t>
                      </m:r>
                    </m:oMath>
                  </m:oMathPara>
                </a14:m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478" y="3525316"/>
                <a:ext cx="1178464" cy="369332"/>
              </a:xfrm>
              <a:prstGeom prst="rect">
                <a:avLst/>
              </a:prstGeom>
              <a:blipFill rotWithShape="0">
                <a:blip r:embed="rId9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370843" y="4107740"/>
                <a:ext cx="11784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(1700)</m:t>
                      </m:r>
                    </m:oMath>
                  </m:oMathPara>
                </a14:m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0843" y="4107740"/>
                <a:ext cx="1178464" cy="369332"/>
              </a:xfrm>
              <a:prstGeom prst="rect">
                <a:avLst/>
              </a:prstGeom>
              <a:blipFill rotWithShape="0">
                <a:blip r:embed="rId10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7629991" y="3784349"/>
                <a:ext cx="12781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1600</m:t>
                          </m:r>
                        </m:e>
                      </m:d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9991" y="3784349"/>
                <a:ext cx="1278170" cy="369332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12837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Correlations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6000"/>
            <a:ext cx="5720400" cy="54880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18245" y="2948473"/>
            <a:ext cx="29225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Polynomial parameters </a:t>
            </a:r>
            <a:br>
              <a:rPr lang="it-IT" dirty="0" smtClean="0"/>
            </a:br>
            <a:r>
              <a:rPr lang="it-IT" dirty="0" smtClean="0"/>
              <a:t>uncorrelated between </a:t>
            </a:r>
            <a:r>
              <a:rPr lang="it-IT" i="1" dirty="0" smtClean="0"/>
              <a:t>P</a:t>
            </a:r>
            <a:r>
              <a:rPr lang="it-IT" dirty="0" smtClean="0"/>
              <a:t>- and</a:t>
            </a:r>
            <a:br>
              <a:rPr lang="it-IT" dirty="0" smtClean="0"/>
            </a:br>
            <a:r>
              <a:rPr lang="it-IT" i="1" dirty="0" smtClean="0"/>
              <a:t>D</a:t>
            </a:r>
            <a:r>
              <a:rPr lang="it-IT" dirty="0" smtClean="0"/>
              <a:t>-wave </a:t>
            </a:r>
            <a:r>
              <a:rPr lang="it-IT" dirty="0" smtClean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it-IT" dirty="0">
              <a:solidFill>
                <a:srgbClr val="00B050"/>
              </a:solidFill>
            </a:endParaRPr>
          </a:p>
        </p:txBody>
      </p:sp>
      <p:sp>
        <p:nvSpPr>
          <p:cNvPr id="10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68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The pole hunter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337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Correlations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6000"/>
            <a:ext cx="5720400" cy="5488001"/>
          </a:xfrm>
          <a:prstGeom prst="rect">
            <a:avLst/>
          </a:prstGeom>
        </p:spPr>
      </p:pic>
      <p:sp>
        <p:nvSpPr>
          <p:cNvPr id="10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69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The pole hunter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2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i="1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it-IT" sz="3600" dirty="0" smtClean="0">
                    <a:solidFill>
                      <a:schemeClr val="tx2"/>
                    </a:solidFill>
                  </a:rPr>
                  <a:t>-Matrix principles</a:t>
                </a:r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8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 rotWithShape="0">
                <a:blip r:embed="rId3"/>
                <a:stretch>
                  <a:fillRect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00" y="1045218"/>
            <a:ext cx="3800253" cy="2437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31" y="3484412"/>
            <a:ext cx="3801600" cy="206489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The pole hunter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0" y="1050604"/>
            <a:ext cx="4163348" cy="24233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" name="TextBox 4"/>
          <p:cNvSpPr txBox="1"/>
          <p:nvPr/>
        </p:nvSpPr>
        <p:spPr>
          <a:xfrm>
            <a:off x="5994744" y="3062363"/>
            <a:ext cx="1488501" cy="397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Analyticity</a:t>
            </a:r>
            <a:endParaRPr lang="it-IT" sz="2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7287" y="5660021"/>
            <a:ext cx="3879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+ Lorentz, discrete &amp; global symmetries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3" t="4535" r="5753" b="24303"/>
          <a:stretch/>
        </p:blipFill>
        <p:spPr>
          <a:xfrm>
            <a:off x="4572000" y="1045218"/>
            <a:ext cx="2163778" cy="20460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6115529" y="2709212"/>
                <a:ext cx="2832489" cy="4932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d>
                        <m:d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it-IT" sz="2000" b="0" i="0" smtClean="0">
                              <a:latin typeface="Cambria Math" panose="02040503050406030204" pitchFamily="18" charset="0"/>
                            </a:rPr>
                            <m:t>lim</m:t>
                          </m:r>
                        </m:e>
                        <m:lim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→0</m:t>
                          </m:r>
                        </m:lim>
                      </m:limLow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)⁡</m:t>
                      </m:r>
                    </m:oMath>
                  </m:oMathPara>
                </a14:m>
                <a:endParaRPr lang="it-IT" sz="20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529" y="2709212"/>
                <a:ext cx="2832489" cy="493212"/>
              </a:xfrm>
              <a:prstGeom prst="rect">
                <a:avLst/>
              </a:prstGeom>
              <a:blipFill rotWithShape="0">
                <a:blip r:embed="rId7"/>
                <a:stretch>
                  <a:fillRect b="-246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1162050" y="3619500"/>
            <a:ext cx="2647950" cy="361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648139" y="3666183"/>
                <a:ext cx="283248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it-IT" sz="2000" b="0" i="0" smtClean="0">
                          <a:latin typeface="Cambria Math" panose="02040503050406030204" pitchFamily="18" charset="0"/>
                        </a:rPr>
                        <m:t>Im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sSup>
                        <m:sSup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 ⁡</m:t>
                      </m:r>
                    </m:oMath>
                  </m:oMathPara>
                </a14:m>
                <a:endParaRPr lang="it-IT" sz="20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8139" y="3666183"/>
                <a:ext cx="2832489" cy="400110"/>
              </a:xfrm>
              <a:prstGeom prst="rect">
                <a:avLst/>
              </a:prstGeom>
              <a:blipFill rotWithShape="0">
                <a:blip r:embed="rId8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/>
          <p:cNvGrpSpPr/>
          <p:nvPr/>
        </p:nvGrpSpPr>
        <p:grpSpPr>
          <a:xfrm>
            <a:off x="196731" y="1045218"/>
            <a:ext cx="3800529" cy="2414394"/>
            <a:chOff x="196731" y="1045218"/>
            <a:chExt cx="3800529" cy="2414394"/>
          </a:xfrm>
        </p:grpSpPr>
        <p:cxnSp>
          <p:nvCxnSpPr>
            <p:cNvPr id="11" name="Straight Connector 10"/>
            <p:cNvCxnSpPr/>
            <p:nvPr/>
          </p:nvCxnSpPr>
          <p:spPr>
            <a:xfrm flipV="1">
              <a:off x="196731" y="1045218"/>
              <a:ext cx="3722126" cy="2332464"/>
            </a:xfrm>
            <a:prstGeom prst="line">
              <a:avLst/>
            </a:prstGeom>
            <a:ln w="76200">
              <a:solidFill>
                <a:srgbClr val="333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196731" y="1045218"/>
              <a:ext cx="3800529" cy="2414394"/>
            </a:xfrm>
            <a:prstGeom prst="line">
              <a:avLst/>
            </a:prstGeom>
            <a:ln w="76200">
              <a:solidFill>
                <a:srgbClr val="333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ight Arrow 20"/>
          <p:cNvSpPr/>
          <p:nvPr/>
        </p:nvSpPr>
        <p:spPr>
          <a:xfrm>
            <a:off x="4132177" y="4579202"/>
            <a:ext cx="214604" cy="4572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Rectangle 21"/>
          <p:cNvSpPr/>
          <p:nvPr/>
        </p:nvSpPr>
        <p:spPr>
          <a:xfrm>
            <a:off x="4572000" y="3983445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/>
              <a:t>Unitarity opens a  cut on the real axis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it-IT" dirty="0">
                <a:solidFill>
                  <a:srgbClr val="FF0000"/>
                </a:solidFill>
              </a:rPr>
              <a:t>Resonances (QCD states) are poles in the unphysical Riemann </a:t>
            </a:r>
            <a:r>
              <a:rPr lang="it-IT" dirty="0" smtClean="0">
                <a:solidFill>
                  <a:srgbClr val="FF0000"/>
                </a:solidFill>
              </a:rPr>
              <a:t>sheets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it-IT" dirty="0" smtClean="0"/>
              <a:t>Unitarity controls the interference pattern between resonances and background</a:t>
            </a:r>
            <a:endParaRPr lang="it-IT" dirty="0"/>
          </a:p>
        </p:txBody>
      </p:sp>
      <p:sp>
        <p:nvSpPr>
          <p:cNvPr id="23" name="Right Arrow 22"/>
          <p:cNvSpPr/>
          <p:nvPr/>
        </p:nvSpPr>
        <p:spPr>
          <a:xfrm rot="5400000">
            <a:off x="6628476" y="3455025"/>
            <a:ext cx="214604" cy="4572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6136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Complex plane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70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The pole hunter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11866"/>
            <a:ext cx="4572000" cy="30976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5890"/>
            <a:ext cx="4572000" cy="30976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47712" y="4454842"/>
                <a:ext cx="8139088" cy="17543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For the best fit solution, we look at the closest Riemann sheet in the complex plane</a:t>
                </a:r>
                <a:br>
                  <a:rPr lang="it-IT" dirty="0" smtClean="0"/>
                </a:br>
                <a:r>
                  <a:rPr lang="it-IT" dirty="0" smtClean="0"/>
                  <a:t>We see a limited amount of poles in the relevant region</a:t>
                </a:r>
              </a:p>
              <a:p>
                <a:endParaRPr lang="it-IT" dirty="0"/>
              </a:p>
              <a:p>
                <a:r>
                  <a:rPr lang="it-IT" dirty="0" smtClean="0"/>
                  <a:t>We also see some close-to-threshold poles, which are artifacts of the model for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dirty="0" smtClean="0"/>
              </a:p>
              <a:p>
                <a:endParaRPr lang="it-IT" dirty="0"/>
              </a:p>
              <a:p>
                <a:pPr algn="ctr"/>
                <a:r>
                  <a:rPr lang="it-IT" dirty="0" smtClean="0">
                    <a:solidFill>
                      <a:srgbClr val="FF0000"/>
                    </a:solidFill>
                  </a:rPr>
                  <a:t>How to distinguish the two?</a:t>
                </a:r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712" y="4454842"/>
                <a:ext cx="8139088" cy="1754326"/>
              </a:xfrm>
              <a:prstGeom prst="rect">
                <a:avLst/>
              </a:prstGeom>
              <a:blipFill rotWithShape="0">
                <a:blip r:embed="rId5"/>
                <a:stretch>
                  <a:fillRect l="-674" t="-2083" b="-451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6800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Complex plane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71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The pole hunter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11866"/>
            <a:ext cx="4571999" cy="30976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5890"/>
            <a:ext cx="4571999" cy="30976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47712" y="4454842"/>
                <a:ext cx="8139088" cy="17543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For the best fit solution, we look at the closest Riemann sheet in the complex plane</a:t>
                </a:r>
                <a:br>
                  <a:rPr lang="it-IT" dirty="0" smtClean="0"/>
                </a:br>
                <a:r>
                  <a:rPr lang="it-IT" dirty="0" smtClean="0"/>
                  <a:t>We see a limited amount of poles in the relevant region</a:t>
                </a:r>
              </a:p>
              <a:p>
                <a:endParaRPr lang="it-IT" dirty="0"/>
              </a:p>
              <a:p>
                <a:r>
                  <a:rPr lang="it-IT" dirty="0" smtClean="0"/>
                  <a:t>We also see some close-to-threshold poles, which are artifacts of the model for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dirty="0" smtClean="0"/>
              </a:p>
              <a:p>
                <a:endParaRPr lang="it-IT" dirty="0"/>
              </a:p>
              <a:p>
                <a:pPr algn="ctr"/>
                <a:r>
                  <a:rPr lang="it-IT" dirty="0" smtClean="0">
                    <a:solidFill>
                      <a:srgbClr val="FF0000"/>
                    </a:solidFill>
                  </a:rPr>
                  <a:t>How to distinguish the two?</a:t>
                </a:r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712" y="4454842"/>
                <a:ext cx="8139088" cy="1754326"/>
              </a:xfrm>
              <a:prstGeom prst="rect">
                <a:avLst/>
              </a:prstGeom>
              <a:blipFill rotWithShape="0">
                <a:blip r:embed="rId5"/>
                <a:stretch>
                  <a:fillRect l="-674" t="-2083" b="-451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77760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72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itolo 1"/>
              <p:cNvSpPr txBox="1">
                <a:spLocks/>
              </p:cNvSpPr>
              <p:nvPr/>
            </p:nvSpPr>
            <p:spPr>
              <a:xfrm>
                <a:off x="466253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1600</m:t>
                        </m:r>
                      </m:e>
                    </m:d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𝜌𝜋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𝜋𝜋𝜋</m:t>
                    </m:r>
                  </m:oMath>
                </a14:m>
                <a:r>
                  <a:rPr lang="it-IT" sz="3600" dirty="0" smtClean="0"/>
                  <a:t> </a:t>
                </a:r>
                <a:endParaRPr lang="it-IT" sz="3600" dirty="0"/>
              </a:p>
            </p:txBody>
          </p:sp>
        </mc:Choice>
        <mc:Fallback xmlns="">
          <p:sp>
            <p:nvSpPr>
              <p:cNvPr id="22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253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The pole hunter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89" r="53268"/>
          <a:stretch/>
        </p:blipFill>
        <p:spPr>
          <a:xfrm>
            <a:off x="389299" y="1765427"/>
            <a:ext cx="4273236" cy="43058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81" t="23536"/>
          <a:stretch/>
        </p:blipFill>
        <p:spPr>
          <a:xfrm>
            <a:off x="4823234" y="1752601"/>
            <a:ext cx="4244566" cy="43314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928527" y="1049482"/>
                <a:ext cx="707841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The strength of the Deck effect depends on the momentum transferred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it-IT" dirty="0" smtClean="0"/>
                  <a:t>,</a:t>
                </a:r>
                <a:br>
                  <a:rPr lang="it-IT" dirty="0" smtClean="0"/>
                </a:br>
                <a:r>
                  <a:rPr lang="it-IT" dirty="0" smtClean="0"/>
                  <a:t>but the precise estimates rely on the model for the Deck amplitude</a:t>
                </a:r>
                <a:endParaRPr lang="it-IT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527" y="1049482"/>
                <a:ext cx="7078413" cy="646331"/>
              </a:xfrm>
              <a:prstGeom prst="rect">
                <a:avLst/>
              </a:prstGeom>
              <a:blipFill rotWithShape="0">
                <a:blip r:embed="rId5"/>
                <a:stretch>
                  <a:fillRect l="-689" t="-4717" b="-141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3862587" y="3375129"/>
            <a:ext cx="7184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>
                <a:solidFill>
                  <a:srgbClr val="66C266"/>
                </a:solidFill>
              </a:rPr>
              <a:t>(Deck)</a:t>
            </a:r>
            <a:endParaRPr lang="it-IT" sz="1600" dirty="0">
              <a:solidFill>
                <a:srgbClr val="66C266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54076" y="3375129"/>
            <a:ext cx="7184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>
                <a:solidFill>
                  <a:srgbClr val="66C266"/>
                </a:solidFill>
              </a:rPr>
              <a:t>(Deck)</a:t>
            </a:r>
            <a:endParaRPr lang="it-IT" sz="1600" dirty="0">
              <a:solidFill>
                <a:srgbClr val="66C2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847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72000" y="3067164"/>
            <a:ext cx="4495800" cy="30258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73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Pole hunting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42780" y="1197076"/>
            <a:ext cx="38711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000" dirty="0" smtClean="0"/>
              <a:t>More complicated structure when more thresholds arise:</a:t>
            </a:r>
            <a:br>
              <a:rPr lang="it-IT" sz="2000" dirty="0" smtClean="0"/>
            </a:br>
            <a:r>
              <a:rPr lang="it-IT" sz="2000" dirty="0" smtClean="0"/>
              <a:t>two sheets for each new threshold</a:t>
            </a:r>
            <a:endParaRPr lang="it-IT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5846660" y="2198862"/>
            <a:ext cx="29759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dirty="0" smtClean="0">
                <a:solidFill>
                  <a:srgbClr val="FF0000"/>
                </a:solidFill>
              </a:rPr>
              <a:t>III sheet: usual resonances</a:t>
            </a:r>
          </a:p>
          <a:p>
            <a:pPr algn="r"/>
            <a:r>
              <a:rPr lang="it-IT" dirty="0" smtClean="0">
                <a:solidFill>
                  <a:srgbClr val="00B050"/>
                </a:solidFill>
              </a:rPr>
              <a:t>IV sheet: cusps (virtual states)</a:t>
            </a:r>
            <a:endParaRPr lang="it-IT" dirty="0">
              <a:solidFill>
                <a:srgbClr val="00B05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327" y="3123552"/>
            <a:ext cx="4141276" cy="283263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92" y="985294"/>
            <a:ext cx="3434422" cy="270174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92" y="3698746"/>
            <a:ext cx="3434422" cy="270174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35392" y="1038843"/>
            <a:ext cx="813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I sheet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5392" y="3651739"/>
            <a:ext cx="871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II sheet</a:t>
            </a:r>
            <a:endParaRPr lang="it-IT" dirty="0">
              <a:solidFill>
                <a:srgbClr val="0000FF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5068816" y="4843605"/>
            <a:ext cx="199469" cy="271603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6581870" y="3521798"/>
            <a:ext cx="108878" cy="499273"/>
          </a:xfrm>
          <a:prstGeom prst="straightConnector1">
            <a:avLst/>
          </a:prstGeom>
          <a:ln>
            <a:solidFill>
              <a:srgbClr val="0184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7188451" y="4843604"/>
            <a:ext cx="905347" cy="2716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537071" y="5041717"/>
            <a:ext cx="1309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Bound state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89956" y="3124272"/>
            <a:ext cx="1324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18401"/>
                </a:solidFill>
              </a:rPr>
              <a:t>Virtual state</a:t>
            </a:r>
            <a:endParaRPr lang="it-IT" dirty="0">
              <a:solidFill>
                <a:srgbClr val="01840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875787" y="5049619"/>
            <a:ext cx="1200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Resonance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The pole hunter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180574" y="2754220"/>
                <a:ext cx="61369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it-IT" sz="1600" b="0" i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Im</m:t>
                      </m:r>
                      <m:r>
                        <a:rPr lang="it-IT" sz="16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16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it-IT" sz="1600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0574" y="2754220"/>
                <a:ext cx="613693" cy="338554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3132064" y="5519312"/>
                <a:ext cx="61369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it-IT" sz="1600" b="0" i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Im</m:t>
                      </m:r>
                      <m:r>
                        <a:rPr lang="it-IT" sz="16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16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it-IT" sz="1600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2064" y="5519312"/>
                <a:ext cx="613693" cy="338554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787444" y="3195438"/>
                <a:ext cx="60247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it-IT" sz="1600" b="0" i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Re</m:t>
                      </m:r>
                      <m:r>
                        <a:rPr lang="it-IT" sz="16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16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it-IT" sz="1600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444" y="3195438"/>
                <a:ext cx="602473" cy="338554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828814" y="5910268"/>
                <a:ext cx="60247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it-IT" sz="1600" b="0" i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Re</m:t>
                      </m:r>
                      <m:r>
                        <a:rPr lang="it-IT" sz="16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16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it-IT" sz="1600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814" y="5910268"/>
                <a:ext cx="602473" cy="338554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82067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Complex plane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74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The pole hunter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11866"/>
            <a:ext cx="4571999" cy="30976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5890"/>
            <a:ext cx="4571999" cy="30976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47712" y="4454842"/>
                <a:ext cx="8139088" cy="17543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For the best fit solution, we look at the closest Riemann sheet in the complex plane</a:t>
                </a:r>
                <a:br>
                  <a:rPr lang="it-IT" dirty="0" smtClean="0"/>
                </a:br>
                <a:r>
                  <a:rPr lang="it-IT" dirty="0" smtClean="0"/>
                  <a:t>We see a limited amount of poles in the relevant region</a:t>
                </a:r>
              </a:p>
              <a:p>
                <a:endParaRPr lang="it-IT" dirty="0"/>
              </a:p>
              <a:p>
                <a:r>
                  <a:rPr lang="it-IT" dirty="0" smtClean="0"/>
                  <a:t>We also see some close-to-threshold poles, which are artifacts of the model for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dirty="0" smtClean="0"/>
              </a:p>
              <a:p>
                <a:endParaRPr lang="it-IT" dirty="0"/>
              </a:p>
              <a:p>
                <a:pPr algn="ctr"/>
                <a:r>
                  <a:rPr lang="it-IT" dirty="0" smtClean="0">
                    <a:solidFill>
                      <a:srgbClr val="FF0000"/>
                    </a:solidFill>
                  </a:rPr>
                  <a:t>How to distinguish the two?</a:t>
                </a:r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712" y="4454842"/>
                <a:ext cx="8139088" cy="1754326"/>
              </a:xfrm>
              <a:prstGeom prst="rect">
                <a:avLst/>
              </a:prstGeom>
              <a:blipFill rotWithShape="0">
                <a:blip r:embed="rId5"/>
                <a:stretch>
                  <a:fillRect l="-674" t="-2083" b="-451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2682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75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Regge exchange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Challenges in the analysis of meson-spectroscopy data: Theory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5152637" y="1177030"/>
                <a:ext cx="335123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Reggeons are poles in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it-IT" dirty="0"/>
                  <a:t> for fixed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it-IT" dirty="0" smtClean="0"/>
              </a:p>
              <a:p>
                <a:r>
                  <a:rPr lang="it-IT" dirty="0" smtClean="0"/>
                  <a:t>dominate high energy region</a:t>
                </a:r>
                <a:endParaRPr lang="it-IT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2637" y="1177030"/>
                <a:ext cx="3351238" cy="646331"/>
              </a:xfrm>
              <a:prstGeom prst="rect">
                <a:avLst/>
              </a:prstGeom>
              <a:blipFill rotWithShape="0">
                <a:blip r:embed="rId3"/>
                <a:stretch>
                  <a:fillRect l="-1455" t="-4717" b="-141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79449" y="1177030"/>
                <a:ext cx="3553024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 smtClean="0"/>
                  <a:t>Resonances are poles in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it-IT" dirty="0"/>
                  <a:t> for fixed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it-IT" dirty="0" smtClean="0"/>
                  <a:t/>
                </a:r>
                <a:br>
                  <a:rPr lang="it-IT" dirty="0" smtClean="0"/>
                </a:br>
                <a:r>
                  <a:rPr lang="it-IT" dirty="0" smtClean="0"/>
                  <a:t>dominate low energy region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49" y="1177030"/>
                <a:ext cx="3553024" cy="646331"/>
              </a:xfrm>
              <a:prstGeom prst="rect">
                <a:avLst/>
              </a:prstGeom>
              <a:blipFill rotWithShape="0">
                <a:blip r:embed="rId4"/>
                <a:stretch>
                  <a:fillRect l="-1372" t="-4717" b="-141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/>
          <p:cNvGrpSpPr/>
          <p:nvPr/>
        </p:nvGrpSpPr>
        <p:grpSpPr>
          <a:xfrm>
            <a:off x="633742" y="1975273"/>
            <a:ext cx="1537580" cy="525100"/>
            <a:chOff x="525101" y="1937442"/>
            <a:chExt cx="1537580" cy="525100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525101" y="1937442"/>
              <a:ext cx="434566" cy="26255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525101" y="2199992"/>
              <a:ext cx="434566" cy="26255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628115" y="1937442"/>
              <a:ext cx="434566" cy="26255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 flipV="1">
              <a:off x="1628115" y="2199992"/>
              <a:ext cx="434566" cy="26255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959667" y="2199992"/>
              <a:ext cx="668448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672470" y="2633286"/>
                <a:ext cx="1353960" cy="6439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470" y="2633286"/>
                <a:ext cx="1353960" cy="643959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/>
          <p:cNvGrpSpPr/>
          <p:nvPr/>
        </p:nvGrpSpPr>
        <p:grpSpPr>
          <a:xfrm>
            <a:off x="5986283" y="1908816"/>
            <a:ext cx="1548142" cy="658013"/>
            <a:chOff x="5759947" y="1975273"/>
            <a:chExt cx="1548142" cy="658013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5759947" y="1975273"/>
              <a:ext cx="1548142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5759947" y="2624341"/>
              <a:ext cx="1548142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6534018" y="1975273"/>
              <a:ext cx="0" cy="65801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3143183" y="2633286"/>
                <a:ext cx="4746236" cy="813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∑</m:t>
                      </m:r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p>
                      </m:sSup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∼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sub>
                          </m:s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  <m:sSup>
                                    <m:sSupPr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  <m:sup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±</m:t>
                                      </m:r>
                                    </m:sup>
                                  </m:sSup>
                                  <m:d>
                                    <m:dPr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sup>
                              </m:s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±1 </m:t>
                              </m:r>
                            </m:num>
                            <m:den>
                              <m:func>
                                <m:func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it-IT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sSup>
                                    <m:sSupPr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  <m:sup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±</m:t>
                                      </m:r>
                                    </m:sup>
                                  </m:sSup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func>
                            </m:den>
                          </m:f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3183" y="2633286"/>
                <a:ext cx="4746236" cy="813108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Group 36"/>
          <p:cNvGrpSpPr/>
          <p:nvPr/>
        </p:nvGrpSpPr>
        <p:grpSpPr>
          <a:xfrm>
            <a:off x="744879" y="3431529"/>
            <a:ext cx="7941921" cy="2875237"/>
            <a:chOff x="744879" y="3431529"/>
            <a:chExt cx="7941921" cy="2875237"/>
          </a:xfrm>
        </p:grpSpPr>
        <p:sp>
          <p:nvSpPr>
            <p:cNvPr id="34" name="Rectangle 33"/>
            <p:cNvSpPr/>
            <p:nvPr/>
          </p:nvSpPr>
          <p:spPr>
            <a:xfrm>
              <a:off x="744879" y="3431529"/>
              <a:ext cx="7941921" cy="28752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937" r="40805"/>
            <a:stretch/>
          </p:blipFill>
          <p:spPr>
            <a:xfrm>
              <a:off x="744879" y="3481858"/>
              <a:ext cx="3591587" cy="2739451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199" t="69633"/>
            <a:stretch/>
          </p:blipFill>
          <p:spPr>
            <a:xfrm>
              <a:off x="6016028" y="4937040"/>
              <a:ext cx="2167354" cy="1228529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690" b="60500"/>
            <a:stretch/>
          </p:blipFill>
          <p:spPr>
            <a:xfrm>
              <a:off x="6016028" y="3516986"/>
              <a:ext cx="1896020" cy="1334597"/>
            </a:xfrm>
            <a:prstGeom prst="rect">
              <a:avLst/>
            </a:prstGeom>
          </p:spPr>
        </p:pic>
        <p:sp>
          <p:nvSpPr>
            <p:cNvPr id="28" name="Freeform 27"/>
            <p:cNvSpPr/>
            <p:nvPr/>
          </p:nvSpPr>
          <p:spPr>
            <a:xfrm>
              <a:off x="4114800" y="3463553"/>
              <a:ext cx="465320" cy="380424"/>
            </a:xfrm>
            <a:custGeom>
              <a:avLst/>
              <a:gdLst>
                <a:gd name="connsiteX0" fmla="*/ 271604 w 465320"/>
                <a:gd name="connsiteY0" fmla="*/ 178 h 380424"/>
                <a:gd name="connsiteX1" fmla="*/ 262551 w 465320"/>
                <a:gd name="connsiteY1" fmla="*/ 45446 h 380424"/>
                <a:gd name="connsiteX2" fmla="*/ 208230 w 465320"/>
                <a:gd name="connsiteY2" fmla="*/ 81659 h 380424"/>
                <a:gd name="connsiteX3" fmla="*/ 181070 w 465320"/>
                <a:gd name="connsiteY3" fmla="*/ 108820 h 380424"/>
                <a:gd name="connsiteX4" fmla="*/ 81481 w 465320"/>
                <a:gd name="connsiteY4" fmla="*/ 135980 h 380424"/>
                <a:gd name="connsiteX5" fmla="*/ 27161 w 465320"/>
                <a:gd name="connsiteY5" fmla="*/ 172194 h 380424"/>
                <a:gd name="connsiteX6" fmla="*/ 0 w 465320"/>
                <a:gd name="connsiteY6" fmla="*/ 280836 h 380424"/>
                <a:gd name="connsiteX7" fmla="*/ 18107 w 465320"/>
                <a:gd name="connsiteY7" fmla="*/ 362317 h 380424"/>
                <a:gd name="connsiteX8" fmla="*/ 362139 w 465320"/>
                <a:gd name="connsiteY8" fmla="*/ 371370 h 380424"/>
                <a:gd name="connsiteX9" fmla="*/ 389299 w 465320"/>
                <a:gd name="connsiteY9" fmla="*/ 380424 h 380424"/>
                <a:gd name="connsiteX10" fmla="*/ 443620 w 465320"/>
                <a:gd name="connsiteY10" fmla="*/ 362317 h 380424"/>
                <a:gd name="connsiteX11" fmla="*/ 452674 w 465320"/>
                <a:gd name="connsiteY11" fmla="*/ 335156 h 380424"/>
                <a:gd name="connsiteX12" fmla="*/ 461727 w 465320"/>
                <a:gd name="connsiteY12" fmla="*/ 298943 h 380424"/>
                <a:gd name="connsiteX13" fmla="*/ 434567 w 465320"/>
                <a:gd name="connsiteY13" fmla="*/ 90713 h 380424"/>
                <a:gd name="connsiteX14" fmla="*/ 407406 w 465320"/>
                <a:gd name="connsiteY14" fmla="*/ 63552 h 380424"/>
                <a:gd name="connsiteX15" fmla="*/ 380246 w 465320"/>
                <a:gd name="connsiteY15" fmla="*/ 45446 h 380424"/>
                <a:gd name="connsiteX16" fmla="*/ 298765 w 465320"/>
                <a:gd name="connsiteY16" fmla="*/ 36392 h 380424"/>
                <a:gd name="connsiteX17" fmla="*/ 271604 w 465320"/>
                <a:gd name="connsiteY17" fmla="*/ 178 h 380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65320" h="380424">
                  <a:moveTo>
                    <a:pt x="271604" y="178"/>
                  </a:moveTo>
                  <a:cubicBezTo>
                    <a:pt x="265568" y="1687"/>
                    <a:pt x="271998" y="33299"/>
                    <a:pt x="262551" y="45446"/>
                  </a:cubicBezTo>
                  <a:cubicBezTo>
                    <a:pt x="249191" y="62624"/>
                    <a:pt x="223618" y="66271"/>
                    <a:pt x="208230" y="81659"/>
                  </a:cubicBezTo>
                  <a:cubicBezTo>
                    <a:pt x="199177" y="90713"/>
                    <a:pt x="192262" y="102602"/>
                    <a:pt x="181070" y="108820"/>
                  </a:cubicBezTo>
                  <a:cubicBezTo>
                    <a:pt x="155224" y="123179"/>
                    <a:pt x="110737" y="130129"/>
                    <a:pt x="81481" y="135980"/>
                  </a:cubicBezTo>
                  <a:cubicBezTo>
                    <a:pt x="63374" y="148051"/>
                    <a:pt x="34043" y="151549"/>
                    <a:pt x="27161" y="172194"/>
                  </a:cubicBezTo>
                  <a:cubicBezTo>
                    <a:pt x="3249" y="243930"/>
                    <a:pt x="12192" y="207688"/>
                    <a:pt x="0" y="280836"/>
                  </a:cubicBezTo>
                  <a:cubicBezTo>
                    <a:pt x="6036" y="307996"/>
                    <a:pt x="-8885" y="355569"/>
                    <a:pt x="18107" y="362317"/>
                  </a:cubicBezTo>
                  <a:cubicBezTo>
                    <a:pt x="129399" y="390140"/>
                    <a:pt x="247558" y="365781"/>
                    <a:pt x="362139" y="371370"/>
                  </a:cubicBezTo>
                  <a:cubicBezTo>
                    <a:pt x="371671" y="371835"/>
                    <a:pt x="380246" y="377406"/>
                    <a:pt x="389299" y="380424"/>
                  </a:cubicBezTo>
                  <a:cubicBezTo>
                    <a:pt x="407406" y="374388"/>
                    <a:pt x="428089" y="373411"/>
                    <a:pt x="443620" y="362317"/>
                  </a:cubicBezTo>
                  <a:cubicBezTo>
                    <a:pt x="451386" y="356770"/>
                    <a:pt x="450052" y="344332"/>
                    <a:pt x="452674" y="335156"/>
                  </a:cubicBezTo>
                  <a:cubicBezTo>
                    <a:pt x="456092" y="323192"/>
                    <a:pt x="458709" y="311014"/>
                    <a:pt x="461727" y="298943"/>
                  </a:cubicBezTo>
                  <a:cubicBezTo>
                    <a:pt x="456706" y="198516"/>
                    <a:pt x="485372" y="151679"/>
                    <a:pt x="434567" y="90713"/>
                  </a:cubicBezTo>
                  <a:cubicBezTo>
                    <a:pt x="426370" y="80877"/>
                    <a:pt x="417242" y="71749"/>
                    <a:pt x="407406" y="63552"/>
                  </a:cubicBezTo>
                  <a:cubicBezTo>
                    <a:pt x="399047" y="56586"/>
                    <a:pt x="390802" y="48085"/>
                    <a:pt x="380246" y="45446"/>
                  </a:cubicBezTo>
                  <a:cubicBezTo>
                    <a:pt x="353734" y="38818"/>
                    <a:pt x="325925" y="39410"/>
                    <a:pt x="298765" y="36392"/>
                  </a:cubicBezTo>
                  <a:cubicBezTo>
                    <a:pt x="288757" y="6369"/>
                    <a:pt x="277640" y="-1331"/>
                    <a:pt x="271604" y="1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9" name="Freeform 28"/>
            <p:cNvSpPr/>
            <p:nvPr/>
          </p:nvSpPr>
          <p:spPr>
            <a:xfrm>
              <a:off x="4163685" y="4305703"/>
              <a:ext cx="368076" cy="461727"/>
            </a:xfrm>
            <a:custGeom>
              <a:avLst/>
              <a:gdLst>
                <a:gd name="connsiteX0" fmla="*/ 358521 w 368076"/>
                <a:gd name="connsiteY0" fmla="*/ 108642 h 461727"/>
                <a:gd name="connsiteX1" fmla="*/ 168398 w 368076"/>
                <a:gd name="connsiteY1" fmla="*/ 99589 h 461727"/>
                <a:gd name="connsiteX2" fmla="*/ 114078 w 368076"/>
                <a:gd name="connsiteY2" fmla="*/ 81482 h 461727"/>
                <a:gd name="connsiteX3" fmla="*/ 77864 w 368076"/>
                <a:gd name="connsiteY3" fmla="*/ 36214 h 461727"/>
                <a:gd name="connsiteX4" fmla="*/ 41650 w 368076"/>
                <a:gd name="connsiteY4" fmla="*/ 0 h 461727"/>
                <a:gd name="connsiteX5" fmla="*/ 14490 w 368076"/>
                <a:gd name="connsiteY5" fmla="*/ 9054 h 461727"/>
                <a:gd name="connsiteX6" fmla="*/ 95971 w 368076"/>
                <a:gd name="connsiteY6" fmla="*/ 461727 h 461727"/>
                <a:gd name="connsiteX7" fmla="*/ 249880 w 368076"/>
                <a:gd name="connsiteY7" fmla="*/ 443620 h 461727"/>
                <a:gd name="connsiteX8" fmla="*/ 277040 w 368076"/>
                <a:gd name="connsiteY8" fmla="*/ 389299 h 461727"/>
                <a:gd name="connsiteX9" fmla="*/ 295147 w 368076"/>
                <a:gd name="connsiteY9" fmla="*/ 262551 h 461727"/>
                <a:gd name="connsiteX10" fmla="*/ 313254 w 368076"/>
                <a:gd name="connsiteY10" fmla="*/ 199177 h 461727"/>
                <a:gd name="connsiteX11" fmla="*/ 322307 w 368076"/>
                <a:gd name="connsiteY11" fmla="*/ 117696 h 461727"/>
                <a:gd name="connsiteX12" fmla="*/ 331361 w 368076"/>
                <a:gd name="connsiteY12" fmla="*/ 90535 h 461727"/>
                <a:gd name="connsiteX13" fmla="*/ 358521 w 368076"/>
                <a:gd name="connsiteY13" fmla="*/ 108642 h 461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8076" h="461727">
                  <a:moveTo>
                    <a:pt x="358521" y="108642"/>
                  </a:moveTo>
                  <a:cubicBezTo>
                    <a:pt x="331361" y="110151"/>
                    <a:pt x="231456" y="106595"/>
                    <a:pt x="168398" y="99589"/>
                  </a:cubicBezTo>
                  <a:cubicBezTo>
                    <a:pt x="149429" y="97481"/>
                    <a:pt x="114078" y="81482"/>
                    <a:pt x="114078" y="81482"/>
                  </a:cubicBezTo>
                  <a:cubicBezTo>
                    <a:pt x="91321" y="13213"/>
                    <a:pt x="124665" y="94714"/>
                    <a:pt x="77864" y="36214"/>
                  </a:cubicBezTo>
                  <a:cubicBezTo>
                    <a:pt x="42747" y="-7681"/>
                    <a:pt x="100908" y="19754"/>
                    <a:pt x="41650" y="0"/>
                  </a:cubicBezTo>
                  <a:cubicBezTo>
                    <a:pt x="32597" y="3018"/>
                    <a:pt x="16125" y="-348"/>
                    <a:pt x="14490" y="9054"/>
                  </a:cubicBezTo>
                  <a:cubicBezTo>
                    <a:pt x="-23588" y="228004"/>
                    <a:pt x="16767" y="239956"/>
                    <a:pt x="95971" y="461727"/>
                  </a:cubicBezTo>
                  <a:cubicBezTo>
                    <a:pt x="147274" y="455691"/>
                    <a:pt x="199924" y="456766"/>
                    <a:pt x="249880" y="443620"/>
                  </a:cubicBezTo>
                  <a:cubicBezTo>
                    <a:pt x="261407" y="440587"/>
                    <a:pt x="274960" y="398657"/>
                    <a:pt x="277040" y="389299"/>
                  </a:cubicBezTo>
                  <a:cubicBezTo>
                    <a:pt x="288442" y="337991"/>
                    <a:pt x="286008" y="317391"/>
                    <a:pt x="295147" y="262551"/>
                  </a:cubicBezTo>
                  <a:cubicBezTo>
                    <a:pt x="298937" y="239809"/>
                    <a:pt x="306076" y="220708"/>
                    <a:pt x="313254" y="199177"/>
                  </a:cubicBezTo>
                  <a:cubicBezTo>
                    <a:pt x="316272" y="172017"/>
                    <a:pt x="317814" y="144652"/>
                    <a:pt x="322307" y="117696"/>
                  </a:cubicBezTo>
                  <a:cubicBezTo>
                    <a:pt x="323876" y="108282"/>
                    <a:pt x="322589" y="94294"/>
                    <a:pt x="331361" y="90535"/>
                  </a:cubicBezTo>
                  <a:cubicBezTo>
                    <a:pt x="348004" y="83402"/>
                    <a:pt x="385681" y="107133"/>
                    <a:pt x="358521" y="10864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>
              <a:off x="4114800" y="4394631"/>
              <a:ext cx="2027977" cy="991097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angle 35"/>
            <p:cNvSpPr/>
            <p:nvPr/>
          </p:nvSpPr>
          <p:spPr>
            <a:xfrm>
              <a:off x="5830432" y="3843977"/>
              <a:ext cx="561315" cy="5506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>
              <a:off x="4163685" y="3843977"/>
              <a:ext cx="2006252" cy="217283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40252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76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Finite energy sum rules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19" y="1025118"/>
            <a:ext cx="8136081" cy="531271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Challenges in the analysis of meson-spectroscopy data: Theory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576119" y="938907"/>
                <a:ext cx="3787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6119" y="938907"/>
                <a:ext cx="378758" cy="36933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981405" y="3681473"/>
                <a:ext cx="1189428" cy="5648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𝜈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1405" y="3681473"/>
                <a:ext cx="1189428" cy="564898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621770" y="4650140"/>
                <a:ext cx="3809312" cy="674095"/>
              </a:xfrm>
              <a:prstGeom prst="rect">
                <a:avLst/>
              </a:prstGeom>
              <a:solidFill>
                <a:srgbClr val="F4F3F5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it-IT" b="0" i="0" smtClean="0"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</m:den>
                      </m:f>
                      <m:nary>
                        <m:nary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𝑡h</m:t>
                              </m:r>
                            </m:sub>
                          </m:sSub>
                        </m:sub>
                        <m:sup>
                          <m:r>
                            <m:rPr>
                              <m:sty m:val="p"/>
                            </m:rPr>
                            <a:rPr lang="it-IT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sup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𝐼𝑚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d>
                            <m:d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</m:nary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  <m:d>
                            <m:d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sSup>
                            <m:s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it-IT" b="0" i="0" smtClean="0"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  <m:d>
                                <m:d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p>
                          </m:sSup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  <m:d>
                            <m:d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den>
                      </m:f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1770" y="4650140"/>
                <a:ext cx="3809312" cy="674095"/>
              </a:xfrm>
              <a:prstGeom prst="rect">
                <a:avLst/>
              </a:prstGeom>
              <a:blipFill rotWithShape="0">
                <a:blip r:embed="rId6"/>
                <a:stretch>
                  <a:fillRect b="-90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49844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77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𝜂𝜋</m:t>
                    </m:r>
                  </m:oMath>
                </a14:m>
                <a:r>
                  <a:rPr lang="it-IT" sz="3600" dirty="0" smtClean="0">
                    <a:solidFill>
                      <a:schemeClr val="tx2"/>
                    </a:solidFill>
                  </a:rPr>
                  <a:t> production</a:t>
                </a:r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8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 rotWithShape="0">
                <a:blip r:embed="rId3"/>
                <a:stretch>
                  <a:fillRect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36" y="1025118"/>
            <a:ext cx="8084127" cy="528846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5944250"/>
            <a:ext cx="2617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C00000"/>
                </a:solidFill>
              </a:rPr>
              <a:t>V. Pauk (JPAC), in progress</a:t>
            </a:r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Challenges in the analysis of meson-spectroscopy data: Theory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000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The pole hunter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78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 smtClean="0">
                <a:solidFill>
                  <a:schemeClr val="tx2"/>
                </a:solidFill>
              </a:rPr>
              <a:t>Model dependence and physics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602" y="1628254"/>
            <a:ext cx="2922386" cy="198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336" y="3777531"/>
            <a:ext cx="2922386" cy="198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703" y="3766665"/>
            <a:ext cx="2922386" cy="198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703" y="1628254"/>
            <a:ext cx="2922386" cy="198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94729" y="1790939"/>
            <a:ext cx="66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III+tr.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447348" y="1783979"/>
            <a:ext cx="68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IV+tr.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0843" y="1968645"/>
            <a:ext cx="280976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Understanding the model</a:t>
            </a:r>
            <a:br>
              <a:rPr lang="it-IT" dirty="0" smtClean="0"/>
            </a:br>
            <a:r>
              <a:rPr lang="it-IT" dirty="0" smtClean="0"/>
              <a:t>dependence is mandatory:</a:t>
            </a:r>
            <a:br>
              <a:rPr lang="it-IT" dirty="0" smtClean="0"/>
            </a:br>
            <a:r>
              <a:rPr lang="it-IT" dirty="0" smtClean="0"/>
              <a:t>models with similar fit qualities can lead to dramatically</a:t>
            </a:r>
            <a:br>
              <a:rPr lang="it-IT" dirty="0" smtClean="0"/>
            </a:br>
            <a:r>
              <a:rPr lang="it-IT" dirty="0" smtClean="0"/>
              <a:t>different physical interpretations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0843" y="5308866"/>
            <a:ext cx="28466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AP </a:t>
            </a:r>
            <a:r>
              <a:rPr lang="it-IT" i="1" dirty="0">
                <a:solidFill>
                  <a:srgbClr val="C00000"/>
                </a:solidFill>
              </a:rPr>
              <a:t>et al. </a:t>
            </a:r>
            <a:r>
              <a:rPr lang="it-IT" dirty="0">
                <a:solidFill>
                  <a:srgbClr val="C00000"/>
                </a:solidFill>
              </a:rPr>
              <a:t>(JPAC), </a:t>
            </a:r>
            <a:r>
              <a:rPr lang="it-IT" dirty="0" smtClean="0">
                <a:solidFill>
                  <a:srgbClr val="C00000"/>
                </a:solidFill>
              </a:rPr>
              <a:t>PLB772, 200</a:t>
            </a:r>
            <a:endParaRPr lang="it-IT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21810" y="4500879"/>
                <a:ext cx="216745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E.g.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𝜋𝜋</m:t>
                    </m:r>
                  </m:oMath>
                </a14:m>
                <a:r>
                  <a:rPr lang="it-IT" dirty="0" smtClean="0"/>
                  <a:t> </a:t>
                </a:r>
                <a:br>
                  <a:rPr lang="it-IT" dirty="0" smtClean="0"/>
                </a:br>
                <a:r>
                  <a:rPr lang="it-IT" dirty="0" smtClean="0"/>
                  <a:t>and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(3900)</m:t>
                    </m:r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810" y="4500879"/>
                <a:ext cx="2167453" cy="646331"/>
              </a:xfrm>
              <a:prstGeom prst="rect">
                <a:avLst/>
              </a:prstGeom>
              <a:blipFill rotWithShape="0">
                <a:blip r:embed="rId7"/>
                <a:stretch>
                  <a:fillRect l="-2247" t="-4717" b="-141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74192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Recipes to build an amplitude</a:t>
            </a:r>
            <a:endParaRPr lang="it-IT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95" b="7458"/>
          <a:stretch/>
        </p:blipFill>
        <p:spPr>
          <a:xfrm>
            <a:off x="0" y="1412340"/>
            <a:ext cx="9144000" cy="4934139"/>
          </a:xfrm>
          <a:prstGeom prst="rect">
            <a:avLst/>
          </a:prstGeom>
        </p:spPr>
      </p:pic>
      <p:sp>
        <p:nvSpPr>
          <p:cNvPr id="1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79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The pole hunter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43593" y="1063671"/>
            <a:ext cx="5179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accent1"/>
                </a:solidFill>
              </a:rPr>
              <a:t>M. Mikhasenko, AP, J. Nys </a:t>
            </a:r>
            <a:r>
              <a:rPr lang="it-IT" i="1" dirty="0" smtClean="0">
                <a:solidFill>
                  <a:schemeClr val="accent1"/>
                </a:solidFill>
              </a:rPr>
              <a:t>et al.</a:t>
            </a:r>
            <a:r>
              <a:rPr lang="it-IT" dirty="0" smtClean="0">
                <a:solidFill>
                  <a:schemeClr val="accent1"/>
                </a:solidFill>
              </a:rPr>
              <a:t> (JPAC</a:t>
            </a:r>
            <a:r>
              <a:rPr lang="it-IT" dirty="0">
                <a:solidFill>
                  <a:schemeClr val="accent1"/>
                </a:solidFill>
              </a:rPr>
              <a:t>), </a:t>
            </a:r>
            <a:r>
              <a:rPr lang="it-IT" dirty="0" smtClean="0">
                <a:solidFill>
                  <a:schemeClr val="accent1"/>
                </a:solidFill>
              </a:rPr>
              <a:t>EPJC78, 3, 229</a:t>
            </a:r>
            <a:endParaRPr lang="it-IT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435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Unitarity &amp; Pole hunting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30" y="2029510"/>
            <a:ext cx="4122005" cy="324264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684" y="2029510"/>
            <a:ext cx="4122005" cy="324264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63130" y="4902822"/>
            <a:ext cx="813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I sheet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28683" y="4902823"/>
            <a:ext cx="871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II sheet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14680" y="5422984"/>
            <a:ext cx="638591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dirty="0" smtClean="0"/>
              <a:t>Finding resonances means writing analytic amplitude, </a:t>
            </a:r>
            <a:br>
              <a:rPr lang="it-IT" sz="2200" dirty="0" smtClean="0"/>
            </a:br>
            <a:r>
              <a:rPr lang="it-IT" sz="2200" dirty="0" smtClean="0"/>
              <a:t>and </a:t>
            </a:r>
            <a:r>
              <a:rPr lang="it-IT" sz="2200" dirty="0" smtClean="0">
                <a:solidFill>
                  <a:srgbClr val="FF0000"/>
                </a:solidFill>
              </a:rPr>
              <a:t>hunting for poles </a:t>
            </a:r>
            <a:r>
              <a:rPr lang="it-IT" sz="2200" dirty="0" smtClean="0"/>
              <a:t>in the complex plane</a:t>
            </a:r>
            <a:endParaRPr lang="it-IT" sz="2200" dirty="0"/>
          </a:p>
        </p:txBody>
      </p:sp>
      <p:sp>
        <p:nvSpPr>
          <p:cNvPr id="10" name="Rectangle 9"/>
          <p:cNvSpPr/>
          <p:nvPr/>
        </p:nvSpPr>
        <p:spPr>
          <a:xfrm>
            <a:off x="1803745" y="1175947"/>
            <a:ext cx="542558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200" dirty="0" smtClean="0"/>
              <a:t>Unitarity creates a </a:t>
            </a:r>
            <a:r>
              <a:rPr lang="it-IT" sz="2200" dirty="0" smtClean="0">
                <a:solidFill>
                  <a:srgbClr val="FF0000"/>
                </a:solidFill>
              </a:rPr>
              <a:t>branch cut </a:t>
            </a:r>
            <a:r>
              <a:rPr lang="it-IT" sz="2200" dirty="0" smtClean="0"/>
              <a:t>on the real </a:t>
            </a:r>
            <a:r>
              <a:rPr lang="it-IT" sz="2200" dirty="0"/>
              <a:t>axis</a:t>
            </a:r>
            <a:r>
              <a:rPr lang="it-IT" sz="2200" dirty="0" smtClean="0"/>
              <a:t>,</a:t>
            </a:r>
            <a:br>
              <a:rPr lang="it-IT" sz="2200" dirty="0" smtClean="0"/>
            </a:br>
            <a:r>
              <a:rPr lang="it-IT" sz="2200" dirty="0" smtClean="0"/>
              <a:t>two </a:t>
            </a:r>
            <a:r>
              <a:rPr lang="it-IT" sz="2200" dirty="0"/>
              <a:t>sheets continuosly </a:t>
            </a:r>
            <a:r>
              <a:rPr lang="it-IT" sz="2200" dirty="0" smtClean="0"/>
              <a:t>connected</a:t>
            </a:r>
            <a:endParaRPr lang="it-IT" sz="2200" dirty="0"/>
          </a:p>
        </p:txBody>
      </p:sp>
    </p:spTree>
    <p:extLst>
      <p:ext uri="{BB962C8B-B14F-4D97-AF65-F5344CB8AC3E}">
        <p14:creationId xmlns:p14="http://schemas.microsoft.com/office/powerpoint/2010/main" val="1671524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66" b="51023"/>
          <a:stretch/>
        </p:blipFill>
        <p:spPr>
          <a:xfrm>
            <a:off x="0" y="1096238"/>
            <a:ext cx="9144000" cy="1900459"/>
          </a:xfrm>
          <a:prstGeom prst="rect">
            <a:avLst/>
          </a:prstGeom>
        </p:spPr>
      </p:pic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How helicity formalism works</a:t>
            </a:r>
            <a:endParaRPr lang="it-IT" sz="3600" dirty="0"/>
          </a:p>
        </p:txBody>
      </p:sp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80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The pole hunter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0" t="49109" r="8911" b="10759"/>
          <a:stretch/>
        </p:blipFill>
        <p:spPr>
          <a:xfrm>
            <a:off x="0" y="4070079"/>
            <a:ext cx="4986076" cy="197365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065827" y="5397404"/>
            <a:ext cx="3815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Each set of angles is defined in a different reference frame</a:t>
            </a:r>
            <a:endParaRPr lang="it-IT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6" t="51375" r="14340" b="16906"/>
          <a:stretch/>
        </p:blipFill>
        <p:spPr>
          <a:xfrm>
            <a:off x="2431609" y="2823977"/>
            <a:ext cx="6636191" cy="217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277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How tensor formalism works</a:t>
            </a:r>
            <a:endParaRPr lang="it-IT" sz="3600" dirty="0"/>
          </a:p>
        </p:txBody>
      </p:sp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81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The pole hunter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63" b="9439"/>
          <a:stretch/>
        </p:blipFill>
        <p:spPr>
          <a:xfrm>
            <a:off x="0" y="1204110"/>
            <a:ext cx="9144000" cy="4807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647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What do we know?</a:t>
            </a:r>
            <a:endParaRPr lang="it-IT" sz="3600" dirty="0"/>
          </a:p>
        </p:txBody>
      </p:sp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82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The pole hunter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58" b="5742"/>
          <a:stretch/>
        </p:blipFill>
        <p:spPr>
          <a:xfrm>
            <a:off x="0" y="1049482"/>
            <a:ext cx="9144000" cy="503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378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Kinematics</a:t>
            </a:r>
            <a:endParaRPr lang="it-IT" sz="3600" dirty="0"/>
          </a:p>
        </p:txBody>
      </p:sp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83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The pole hunter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47" b="16172"/>
          <a:stretch/>
        </p:blipFill>
        <p:spPr>
          <a:xfrm>
            <a:off x="0" y="1964602"/>
            <a:ext cx="9144000" cy="3784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370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it-IT" sz="3600" dirty="0" smtClean="0"/>
                  <a:t> </a:t>
                </a:r>
                <a:endParaRPr lang="it-IT" sz="3600" dirty="0"/>
              </a:p>
            </p:txBody>
          </p:sp>
        </mc:Choice>
        <mc:Fallback xmlns="">
          <p:sp>
            <p:nvSpPr>
              <p:cNvPr id="61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84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The pole hunter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42" r="7921" b="30824"/>
          <a:stretch/>
        </p:blipFill>
        <p:spPr>
          <a:xfrm>
            <a:off x="162963" y="1321806"/>
            <a:ext cx="8419722" cy="32049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15" b="5875"/>
          <a:stretch/>
        </p:blipFill>
        <p:spPr>
          <a:xfrm>
            <a:off x="950614" y="4398024"/>
            <a:ext cx="9144000" cy="1756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73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it-IT" sz="3600" dirty="0" smtClean="0"/>
                  <a:t> </a:t>
                </a:r>
                <a:endParaRPr lang="it-IT" sz="3600" dirty="0"/>
              </a:p>
            </p:txBody>
          </p:sp>
        </mc:Choice>
        <mc:Fallback xmlns="">
          <p:sp>
            <p:nvSpPr>
              <p:cNvPr id="61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85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The pole hunter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42" r="7921" b="30824"/>
          <a:stretch/>
        </p:blipFill>
        <p:spPr>
          <a:xfrm>
            <a:off x="162963" y="1321806"/>
            <a:ext cx="8419722" cy="32049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6" t="67987" r="31782" b="6139"/>
          <a:stretch/>
        </p:blipFill>
        <p:spPr>
          <a:xfrm>
            <a:off x="1457608" y="4381877"/>
            <a:ext cx="5830432" cy="177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409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it-IT" sz="3600" dirty="0" smtClean="0"/>
                  <a:t> </a:t>
                </a:r>
                <a:endParaRPr lang="it-IT" sz="3600" dirty="0"/>
              </a:p>
            </p:txBody>
          </p:sp>
        </mc:Choice>
        <mc:Fallback xmlns="">
          <p:sp>
            <p:nvSpPr>
              <p:cNvPr id="61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86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The pole hunter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42" r="7921" b="30824"/>
          <a:stretch/>
        </p:blipFill>
        <p:spPr>
          <a:xfrm>
            <a:off x="162963" y="1321806"/>
            <a:ext cx="8419722" cy="32049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6" t="70363" r="18614" b="9307"/>
          <a:stretch/>
        </p:blipFill>
        <p:spPr>
          <a:xfrm>
            <a:off x="959667" y="4746583"/>
            <a:ext cx="7043596" cy="1394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800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63" b="5051"/>
          <a:stretch/>
        </p:blipFill>
        <p:spPr>
          <a:xfrm>
            <a:off x="0" y="954531"/>
            <a:ext cx="9144000" cy="5183718"/>
          </a:xfrm>
          <a:prstGeom prst="rect">
            <a:avLst/>
          </a:prstGeom>
        </p:spPr>
      </p:pic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Helicity amplitudes</a:t>
            </a:r>
            <a:endParaRPr lang="it-IT" sz="3600" dirty="0"/>
          </a:p>
        </p:txBody>
      </p:sp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87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The pole hunter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959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Identify covariants</a:t>
            </a:r>
            <a:endParaRPr lang="it-IT" sz="3600" dirty="0"/>
          </a:p>
        </p:txBody>
      </p:sp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88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The pole hunter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22" b="44027"/>
          <a:stretch/>
        </p:blipFill>
        <p:spPr>
          <a:xfrm>
            <a:off x="561315" y="878563"/>
            <a:ext cx="8256760" cy="23625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75" b="36789"/>
          <a:stretch/>
        </p:blipFill>
        <p:spPr>
          <a:xfrm>
            <a:off x="-660903" y="3157735"/>
            <a:ext cx="7789680" cy="17956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26" t="62598" r="11386" b="22940"/>
          <a:stretch/>
        </p:blipFill>
        <p:spPr>
          <a:xfrm>
            <a:off x="4463358" y="4074754"/>
            <a:ext cx="4680642" cy="8449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43" b="5346"/>
          <a:stretch/>
        </p:blipFill>
        <p:spPr>
          <a:xfrm>
            <a:off x="1028395" y="5131263"/>
            <a:ext cx="7789680" cy="91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209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General expression and comparison</a:t>
            </a:r>
            <a:endParaRPr lang="it-IT" sz="3600" dirty="0"/>
          </a:p>
        </p:txBody>
      </p:sp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89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The pole hunter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23" b="18812"/>
          <a:stretch/>
        </p:blipFill>
        <p:spPr>
          <a:xfrm>
            <a:off x="381000" y="1049482"/>
            <a:ext cx="8305800" cy="39473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14812" y="5294010"/>
            <a:ext cx="68162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0000FF"/>
                </a:solidFill>
              </a:rPr>
              <a:t>There is no </a:t>
            </a:r>
            <a:r>
              <a:rPr lang="en-US" sz="2200" dirty="0" smtClean="0">
                <a:solidFill>
                  <a:srgbClr val="0000FF"/>
                </a:solidFill>
              </a:rPr>
              <a:t>unique </a:t>
            </a:r>
            <a:r>
              <a:rPr lang="en-US" sz="2200" dirty="0">
                <a:solidFill>
                  <a:srgbClr val="0000FF"/>
                </a:solidFill>
              </a:rPr>
              <a:t>recipe to build the right amplitude, but</a:t>
            </a:r>
          </a:p>
          <a:p>
            <a:r>
              <a:rPr lang="en-US" sz="2200" dirty="0">
                <a:solidFill>
                  <a:srgbClr val="0000FF"/>
                </a:solidFill>
              </a:rPr>
              <a:t>one can ensure the right singularities to be </a:t>
            </a:r>
            <a:r>
              <a:rPr lang="en-US" sz="2200" dirty="0" smtClean="0">
                <a:solidFill>
                  <a:srgbClr val="0000FF"/>
                </a:solidFill>
              </a:rPr>
              <a:t>respected</a:t>
            </a:r>
            <a:endParaRPr lang="en-US" sz="2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294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itolo 1"/>
              <p:cNvSpPr txBox="1">
                <a:spLocks/>
              </p:cNvSpPr>
              <p:nvPr/>
            </p:nvSpPr>
            <p:spPr>
              <a:xfrm>
                <a:off x="2575249" y="929101"/>
                <a:ext cx="3993502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4800" dirty="0" smtClean="0"/>
                  <a:t>The hybrid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4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48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it-IT" sz="4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it-IT" sz="4800" dirty="0"/>
              </a:p>
            </p:txBody>
          </p:sp>
        </mc:Choice>
        <mc:Fallback xmlns="">
          <p:sp>
            <p:nvSpPr>
              <p:cNvPr id="22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5249" y="929101"/>
                <a:ext cx="3993502" cy="1076866"/>
              </a:xfrm>
              <a:prstGeom prst="rect">
                <a:avLst/>
              </a:prstGeom>
              <a:blipFill rotWithShape="0">
                <a:blip r:embed="rId3"/>
                <a:stretch>
                  <a:fillRect l="-6860" b="-2994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The pole hunter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467"/>
            <a:ext cx="9144000" cy="370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6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General expression and comparison</a:t>
            </a:r>
            <a:endParaRPr lang="it-IT" sz="3600" dirty="0"/>
          </a:p>
        </p:txBody>
      </p:sp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90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The pole hunter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2" t="24159" r="14118" b="36227"/>
          <a:stretch/>
        </p:blipFill>
        <p:spPr>
          <a:xfrm>
            <a:off x="-243035" y="1049482"/>
            <a:ext cx="8929835" cy="33579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2" t="68283" r="14118" b="6129"/>
          <a:stretch/>
        </p:blipFill>
        <p:spPr>
          <a:xfrm>
            <a:off x="795195" y="4399983"/>
            <a:ext cx="7224665" cy="175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753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91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Interactive tools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49075" y="1098154"/>
            <a:ext cx="4572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Clr>
                <a:srgbClr val="FF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2400" dirty="0" smtClean="0"/>
              <a:t>Completed </a:t>
            </a:r>
            <a:r>
              <a:rPr lang="it-IT" sz="2400" dirty="0"/>
              <a:t>projects are </a:t>
            </a:r>
            <a:r>
              <a:rPr lang="it-IT" sz="2400" dirty="0" smtClean="0"/>
              <a:t>fully documented </a:t>
            </a:r>
            <a:r>
              <a:rPr lang="it-IT" sz="2400" dirty="0"/>
              <a:t>on </a:t>
            </a:r>
            <a:r>
              <a:rPr lang="it-IT" sz="2400" dirty="0" smtClean="0"/>
              <a:t>interactive portals</a:t>
            </a:r>
            <a:endParaRPr lang="it-IT" sz="2400" dirty="0"/>
          </a:p>
          <a:p>
            <a:pPr marL="285750" indent="-285750">
              <a:buClr>
                <a:srgbClr val="FF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2400" dirty="0" smtClean="0"/>
              <a:t>These </a:t>
            </a:r>
            <a:r>
              <a:rPr lang="it-IT" sz="2400" dirty="0"/>
              <a:t>include description </a:t>
            </a:r>
            <a:r>
              <a:rPr lang="it-IT" sz="2400" dirty="0" smtClean="0"/>
              <a:t>on physics</a:t>
            </a:r>
            <a:r>
              <a:rPr lang="it-IT" sz="2400" dirty="0"/>
              <a:t>, </a:t>
            </a:r>
            <a:r>
              <a:rPr lang="it-IT" sz="2400" dirty="0" smtClean="0"/>
              <a:t>conventions, formalism</a:t>
            </a:r>
            <a:r>
              <a:rPr lang="it-IT" sz="2400" dirty="0"/>
              <a:t>, </a:t>
            </a:r>
            <a:r>
              <a:rPr lang="it-IT" sz="2400" dirty="0" smtClean="0"/>
              <a:t>etc.</a:t>
            </a:r>
            <a:endParaRPr lang="it-IT" sz="2400" dirty="0"/>
          </a:p>
          <a:p>
            <a:pPr marL="285750" indent="-285750">
              <a:buClr>
                <a:srgbClr val="FF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2400" dirty="0" smtClean="0"/>
              <a:t>The web pages contain </a:t>
            </a:r>
            <a:r>
              <a:rPr lang="it-IT" sz="2400" dirty="0"/>
              <a:t>source codes </a:t>
            </a:r>
            <a:r>
              <a:rPr lang="it-IT" sz="2400" dirty="0" smtClean="0"/>
              <a:t>with detailed </a:t>
            </a:r>
            <a:r>
              <a:rPr lang="it-IT" sz="2400" dirty="0"/>
              <a:t>explanation how </a:t>
            </a:r>
            <a:r>
              <a:rPr lang="it-IT" sz="2400" dirty="0" smtClean="0"/>
              <a:t>to use </a:t>
            </a:r>
            <a:r>
              <a:rPr lang="it-IT" sz="2400" dirty="0"/>
              <a:t>them. Users can </a:t>
            </a:r>
            <a:r>
              <a:rPr lang="it-IT" sz="2400" dirty="0" smtClean="0"/>
              <a:t>run codes online</a:t>
            </a:r>
            <a:r>
              <a:rPr lang="it-IT" sz="2400" dirty="0"/>
              <a:t>, </a:t>
            </a:r>
            <a:r>
              <a:rPr lang="it-IT" sz="2400" dirty="0" smtClean="0"/>
              <a:t>change parameters</a:t>
            </a:r>
            <a:r>
              <a:rPr lang="it-IT" sz="2400" dirty="0"/>
              <a:t>, display results.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616" y="0"/>
            <a:ext cx="4132384" cy="628763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72875" y="5493601"/>
            <a:ext cx="41243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u="sng" dirty="0" smtClean="0">
                <a:solidFill>
                  <a:srgbClr val="0000FF"/>
                </a:solidFill>
              </a:rPr>
              <a:t>http</a:t>
            </a:r>
            <a:r>
              <a:rPr lang="it-IT" sz="2400" u="sng" dirty="0">
                <a:solidFill>
                  <a:srgbClr val="0000FF"/>
                </a:solidFill>
              </a:rPr>
              <a:t>://www.indiana.edu/~jpac</a:t>
            </a:r>
            <a:r>
              <a:rPr lang="it-IT" sz="2400" u="sng" dirty="0" smtClean="0">
                <a:solidFill>
                  <a:srgbClr val="0000FF"/>
                </a:solidFill>
              </a:rPr>
              <a:t>/</a:t>
            </a:r>
            <a:endParaRPr lang="it-IT" sz="2400" u="sng" dirty="0">
              <a:solidFill>
                <a:srgbClr val="0000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The pole hunter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675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92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3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More about the model</a:t>
            </a:r>
            <a:endParaRPr lang="it-IT" sz="3600" dirty="0"/>
          </a:p>
        </p:txBody>
      </p:sp>
      <p:sp>
        <p:nvSpPr>
          <p:cNvPr id="27" name="Rectangle 26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The pole hunter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7394" y="1343608"/>
            <a:ext cx="205830" cy="1959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67394" y="1118413"/>
                <a:ext cx="8584720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 smtClean="0"/>
                  <a:t>We consider ALEPH data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sub>
                    </m:sSub>
                  </m:oMath>
                </a14:m>
                <a:endParaRPr lang="it-IT" dirty="0" smtClean="0"/>
              </a:p>
              <a:p>
                <a:endParaRPr lang="it-IT" dirty="0"/>
              </a:p>
              <a:p>
                <a:r>
                  <a:rPr lang="it-IT" dirty="0" smtClean="0"/>
                  <a:t>CLEO estimated the dominant decay mode to be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1260</m:t>
                        </m:r>
                      </m:e>
                    </m:d>
                    <m:r>
                      <a:rPr lang="it-IT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it-IT" dirty="0" smtClean="0"/>
                  <a:t> in </a:t>
                </a:r>
                <a:r>
                  <a:rPr lang="it-IT" i="1" dirty="0" smtClean="0"/>
                  <a:t>S</a:t>
                </a:r>
                <a:r>
                  <a:rPr lang="it-IT" dirty="0" smtClean="0"/>
                  <a:t>-wave</a:t>
                </a:r>
              </a:p>
              <a:p>
                <a:endParaRPr lang="it-IT" dirty="0" smtClean="0"/>
              </a:p>
              <a:p>
                <a:r>
                  <a:rPr lang="it-IT" dirty="0" smtClean="0"/>
                  <a:t>This statement is model dependent, and would be desiderable to perform a combined fit of the subchannels. However, no data are available </a:t>
                </a:r>
                <a:r>
                  <a:rPr lang="it-IT" b="1" dirty="0" smtClean="0"/>
                  <a:t>→</a:t>
                </a:r>
                <a:r>
                  <a:rPr lang="it-IT" dirty="0" smtClean="0"/>
                  <a:t> we consider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it-IT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dirty="0"/>
                  <a:t> </a:t>
                </a:r>
                <a:r>
                  <a:rPr lang="it-IT" i="1" dirty="0" smtClean="0"/>
                  <a:t>S</a:t>
                </a:r>
                <a:r>
                  <a:rPr lang="it-IT" dirty="0" smtClean="0"/>
                  <a:t>-wave only</a:t>
                </a:r>
              </a:p>
              <a:p>
                <a:r>
                  <a:rPr lang="it-IT" dirty="0" smtClean="0"/>
                  <a:t>The faible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dirty="0" smtClean="0"/>
                  <a:t> interaction is neglected</a:t>
                </a:r>
                <a:endParaRPr lang="it-IT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394" y="1118413"/>
                <a:ext cx="8584720" cy="2031325"/>
              </a:xfrm>
              <a:prstGeom prst="rect">
                <a:avLst/>
              </a:prstGeom>
              <a:blipFill rotWithShape="0">
                <a:blip r:embed="rId3"/>
                <a:stretch>
                  <a:fillRect l="-568" t="-1497" b="-35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9" r="30830" b="84939"/>
          <a:stretch/>
        </p:blipFill>
        <p:spPr>
          <a:xfrm>
            <a:off x="95250" y="3250770"/>
            <a:ext cx="4619625" cy="79851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2" t="14373" r="26515" b="68291"/>
          <a:stretch/>
        </p:blipFill>
        <p:spPr>
          <a:xfrm>
            <a:off x="0" y="4049280"/>
            <a:ext cx="5509506" cy="91912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" b="-1"/>
          <a:stretch/>
        </p:blipFill>
        <p:spPr>
          <a:xfrm>
            <a:off x="167394" y="5211673"/>
            <a:ext cx="3023313" cy="601179"/>
          </a:xfrm>
          <a:prstGeom prst="rect">
            <a:avLst/>
          </a:prstGeom>
        </p:spPr>
      </p:pic>
      <p:sp>
        <p:nvSpPr>
          <p:cNvPr id="4" name="Right Brace 3"/>
          <p:cNvSpPr/>
          <p:nvPr/>
        </p:nvSpPr>
        <p:spPr>
          <a:xfrm>
            <a:off x="5681710" y="3371850"/>
            <a:ext cx="271415" cy="1596558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TextBox 7"/>
          <p:cNvSpPr txBox="1"/>
          <p:nvPr/>
        </p:nvSpPr>
        <p:spPr>
          <a:xfrm>
            <a:off x="6105525" y="5102109"/>
            <a:ext cx="28642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Standard </a:t>
            </a:r>
            <a:r>
              <a:rPr lang="it-IT" i="1" dirty="0" smtClean="0"/>
              <a:t>S</a:t>
            </a:r>
            <a:r>
              <a:rPr lang="it-IT" dirty="0" smtClean="0"/>
              <a:t>-wave Breit-Wigner with modified </a:t>
            </a:r>
            <a:br>
              <a:rPr lang="it-IT" dirty="0" smtClean="0"/>
            </a:br>
            <a:r>
              <a:rPr lang="it-IT" dirty="0" smtClean="0"/>
              <a:t>phase space</a:t>
            </a:r>
            <a:endParaRPr lang="it-IT" dirty="0"/>
          </a:p>
        </p:txBody>
      </p:sp>
      <p:sp>
        <p:nvSpPr>
          <p:cNvPr id="16" name="Right Brace 15"/>
          <p:cNvSpPr/>
          <p:nvPr/>
        </p:nvSpPr>
        <p:spPr>
          <a:xfrm>
            <a:off x="5681710" y="5014573"/>
            <a:ext cx="271415" cy="1010866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TextBox 16"/>
          <p:cNvSpPr txBox="1"/>
          <p:nvPr/>
        </p:nvSpPr>
        <p:spPr>
          <a:xfrm>
            <a:off x="6213050" y="3979550"/>
            <a:ext cx="28642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Standard </a:t>
            </a:r>
            <a:r>
              <a:rPr lang="it-IT" i="1" dirty="0" smtClean="0"/>
              <a:t>P</a:t>
            </a:r>
            <a:r>
              <a:rPr lang="it-IT" dirty="0" smtClean="0"/>
              <a:t>-wave Breit-Wigner with Blatt-Weisskopf barrier factors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46616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93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3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More about the model</a:t>
            </a:r>
            <a:endParaRPr lang="it-IT" sz="3600" dirty="0"/>
          </a:p>
        </p:txBody>
      </p:sp>
      <p:sp>
        <p:nvSpPr>
          <p:cNvPr id="27" name="Rectangle 26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The pole hunter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7394" y="1343608"/>
            <a:ext cx="205830" cy="1959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67394" y="1118413"/>
                <a:ext cx="85847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 smtClean="0"/>
                  <a:t>We consider ALEPH data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sub>
                    </m:sSub>
                  </m:oMath>
                </a14:m>
                <a:endParaRPr lang="it-IT" dirty="0" smtClean="0"/>
              </a:p>
              <a:p>
                <a:endParaRPr lang="it-IT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394" y="1118413"/>
                <a:ext cx="8584720" cy="646331"/>
              </a:xfrm>
              <a:prstGeom prst="rect">
                <a:avLst/>
              </a:prstGeom>
              <a:blipFill rotWithShape="0">
                <a:blip r:embed="rId3"/>
                <a:stretch>
                  <a:fillRect l="-568" t="-471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69"/>
          <a:stretch/>
        </p:blipFill>
        <p:spPr>
          <a:xfrm>
            <a:off x="0" y="3143847"/>
            <a:ext cx="9144000" cy="27267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" b="-1"/>
          <a:stretch/>
        </p:blipFill>
        <p:spPr>
          <a:xfrm>
            <a:off x="2948097" y="2075386"/>
            <a:ext cx="3023313" cy="601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86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94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3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Analytic continuation</a:t>
            </a:r>
            <a:endParaRPr lang="it-IT" sz="3600" dirty="0"/>
          </a:p>
        </p:txBody>
      </p:sp>
      <p:sp>
        <p:nvSpPr>
          <p:cNvPr id="27" name="Rectangle 26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The pole hunter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7" y="1114796"/>
            <a:ext cx="5430416" cy="9444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35065" y="1263840"/>
            <a:ext cx="34327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Going to complex </a:t>
            </a:r>
            <a:r>
              <a:rPr lang="it-IT" i="1" dirty="0" smtClean="0"/>
              <a:t>s</a:t>
            </a:r>
            <a:r>
              <a:rPr lang="it-IT" dirty="0" smtClean="0"/>
              <a:t> means making </a:t>
            </a:r>
            <a:br>
              <a:rPr lang="it-IT" dirty="0" smtClean="0"/>
            </a:br>
            <a:r>
              <a:rPr lang="it-IT" dirty="0" smtClean="0"/>
              <a:t>the integration path complex</a:t>
            </a:r>
            <a:endParaRPr lang="it-IT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0" y="2173698"/>
            <a:ext cx="4538908" cy="31772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428" y="2172297"/>
            <a:ext cx="4540910" cy="31786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5520" y="5613060"/>
                <a:ext cx="74086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When the integration boundary hits the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it-IT" dirty="0" smtClean="0"/>
                  <a:t> pole in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it-IT" dirty="0" smtClean="0"/>
                  <a:t>, the </a:t>
                </a:r>
                <a:r>
                  <a:rPr lang="it-IT" dirty="0" smtClean="0">
                    <a:solidFill>
                      <a:srgbClr val="FF0000"/>
                    </a:solidFill>
                  </a:rPr>
                  <a:t>woolly cut </a:t>
                </a:r>
                <a:r>
                  <a:rPr lang="it-IT" dirty="0" smtClean="0"/>
                  <a:t>opens</a:t>
                </a:r>
                <a:endParaRPr lang="it-IT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20" y="5613060"/>
                <a:ext cx="7408631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658" t="-10000" r="-576" b="-2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3" r="24319"/>
          <a:stretch/>
        </p:blipFill>
        <p:spPr>
          <a:xfrm>
            <a:off x="4795310" y="2023252"/>
            <a:ext cx="1558837" cy="21304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64018" y="1965281"/>
            <a:ext cx="1430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2nd Riemann</a:t>
            </a:r>
            <a:br>
              <a:rPr lang="it-IT" dirty="0" smtClean="0">
                <a:solidFill>
                  <a:schemeClr val="bg1"/>
                </a:solidFill>
              </a:rPr>
            </a:br>
            <a:r>
              <a:rPr lang="it-IT" dirty="0" smtClean="0">
                <a:solidFill>
                  <a:schemeClr val="bg1"/>
                </a:solidFill>
              </a:rPr>
              <a:t>sheep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38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141726</TotalTime>
  <Words>5047</Words>
  <Application>Microsoft Office PowerPoint</Application>
  <PresentationFormat>On-screen Show (4:3)</PresentationFormat>
  <Paragraphs>898</Paragraphs>
  <Slides>94</Slides>
  <Notes>76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94</vt:i4>
      </vt:variant>
    </vt:vector>
  </HeadingPairs>
  <TitlesOfParts>
    <vt:vector size="103" baseType="lpstr">
      <vt:lpstr>Courier</vt:lpstr>
      <vt:lpstr>Arial</vt:lpstr>
      <vt:lpstr>Arial Narrow</vt:lpstr>
      <vt:lpstr>Calibri</vt:lpstr>
      <vt:lpstr>Cambria</vt:lpstr>
      <vt:lpstr>Cambria Math</vt:lpstr>
      <vt:lpstr>Times New Roman</vt:lpstr>
      <vt:lpstr>Wingdings</vt:lpstr>
      <vt:lpstr>NewsPrint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Backup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Polehunter</dc:title>
  <dc:creator>Pillaus</dc:creator>
  <cp:lastModifiedBy>pillaus</cp:lastModifiedBy>
  <cp:revision>773</cp:revision>
  <dcterms:created xsi:type="dcterms:W3CDTF">2012-05-23T17:12:57Z</dcterms:created>
  <dcterms:modified xsi:type="dcterms:W3CDTF">2019-02-20T13:16:50Z</dcterms:modified>
</cp:coreProperties>
</file>