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image119.jpg" ContentType="image/jpeg"/>
  <Override PartName="/ppt/notesSlides/notesSlide35.xml" ContentType="application/vnd.openxmlformats-officedocument.presentationml.notesSlide+xml"/>
  <Override PartName="/ppt/media/image127.jpg" ContentType="image/jpeg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media/image168.jpg" ContentType="image/jpeg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98"/>
  </p:notesMasterIdLst>
  <p:sldIdLst>
    <p:sldId id="682" r:id="rId2"/>
    <p:sldId id="471" r:id="rId3"/>
    <p:sldId id="687" r:id="rId4"/>
    <p:sldId id="681" r:id="rId5"/>
    <p:sldId id="597" r:id="rId6"/>
    <p:sldId id="644" r:id="rId7"/>
    <p:sldId id="645" r:id="rId8"/>
    <p:sldId id="688" r:id="rId9"/>
    <p:sldId id="606" r:id="rId10"/>
    <p:sldId id="646" r:id="rId11"/>
    <p:sldId id="656" r:id="rId12"/>
    <p:sldId id="864" r:id="rId13"/>
    <p:sldId id="727" r:id="rId14"/>
    <p:sldId id="490" r:id="rId15"/>
    <p:sldId id="652" r:id="rId16"/>
    <p:sldId id="655" r:id="rId17"/>
    <p:sldId id="710" r:id="rId18"/>
    <p:sldId id="868" r:id="rId19"/>
    <p:sldId id="869" r:id="rId20"/>
    <p:sldId id="616" r:id="rId21"/>
    <p:sldId id="870" r:id="rId22"/>
    <p:sldId id="876" r:id="rId23"/>
    <p:sldId id="877" r:id="rId24"/>
    <p:sldId id="724" r:id="rId25"/>
    <p:sldId id="862" r:id="rId26"/>
    <p:sldId id="628" r:id="rId27"/>
    <p:sldId id="823" r:id="rId28"/>
    <p:sldId id="726" r:id="rId29"/>
    <p:sldId id="814" r:id="rId30"/>
    <p:sldId id="815" r:id="rId31"/>
    <p:sldId id="635" r:id="rId32"/>
    <p:sldId id="817" r:id="rId33"/>
    <p:sldId id="629" r:id="rId34"/>
    <p:sldId id="866" r:id="rId35"/>
    <p:sldId id="865" r:id="rId36"/>
    <p:sldId id="625" r:id="rId37"/>
    <p:sldId id="824" r:id="rId38"/>
    <p:sldId id="860" r:id="rId39"/>
    <p:sldId id="861" r:id="rId40"/>
    <p:sldId id="783" r:id="rId41"/>
    <p:sldId id="630" r:id="rId42"/>
    <p:sldId id="631" r:id="rId43"/>
    <p:sldId id="632" r:id="rId44"/>
    <p:sldId id="633" r:id="rId45"/>
    <p:sldId id="634" r:id="rId46"/>
    <p:sldId id="867" r:id="rId47"/>
    <p:sldId id="834" r:id="rId48"/>
    <p:sldId id="827" r:id="rId49"/>
    <p:sldId id="828" r:id="rId50"/>
    <p:sldId id="830" r:id="rId51"/>
    <p:sldId id="831" r:id="rId52"/>
    <p:sldId id="833" r:id="rId53"/>
    <p:sldId id="573" r:id="rId54"/>
    <p:sldId id="878" r:id="rId55"/>
    <p:sldId id="689" r:id="rId56"/>
    <p:sldId id="690" r:id="rId57"/>
    <p:sldId id="698" r:id="rId58"/>
    <p:sldId id="692" r:id="rId59"/>
    <p:sldId id="821" r:id="rId60"/>
    <p:sldId id="699" r:id="rId61"/>
    <p:sldId id="700" r:id="rId62"/>
    <p:sldId id="701" r:id="rId63"/>
    <p:sldId id="697" r:id="rId64"/>
    <p:sldId id="731" r:id="rId65"/>
    <p:sldId id="825" r:id="rId66"/>
    <p:sldId id="703" r:id="rId67"/>
    <p:sldId id="737" r:id="rId68"/>
    <p:sldId id="738" r:id="rId69"/>
    <p:sldId id="822" r:id="rId70"/>
    <p:sldId id="835" r:id="rId71"/>
    <p:sldId id="742" r:id="rId72"/>
    <p:sldId id="740" r:id="rId73"/>
    <p:sldId id="836" r:id="rId74"/>
    <p:sldId id="837" r:id="rId75"/>
    <p:sldId id="826" r:id="rId76"/>
    <p:sldId id="745" r:id="rId77"/>
    <p:sldId id="762" r:id="rId78"/>
    <p:sldId id="838" r:id="rId79"/>
    <p:sldId id="879" r:id="rId80"/>
    <p:sldId id="277" r:id="rId81"/>
    <p:sldId id="829" r:id="rId82"/>
    <p:sldId id="832" r:id="rId83"/>
    <p:sldId id="871" r:id="rId84"/>
    <p:sldId id="872" r:id="rId85"/>
    <p:sldId id="874" r:id="rId86"/>
    <p:sldId id="875" r:id="rId87"/>
    <p:sldId id="636" r:id="rId88"/>
    <p:sldId id="640" r:id="rId89"/>
    <p:sldId id="639" r:id="rId90"/>
    <p:sldId id="794" r:id="rId91"/>
    <p:sldId id="796" r:id="rId92"/>
    <p:sldId id="797" r:id="rId93"/>
    <p:sldId id="798" r:id="rId94"/>
    <p:sldId id="799" r:id="rId95"/>
    <p:sldId id="801" r:id="rId96"/>
    <p:sldId id="792" r:id="rId9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00FF"/>
    <a:srgbClr val="CC00FF"/>
    <a:srgbClr val="00FFFF"/>
    <a:srgbClr val="99CCFF"/>
    <a:srgbClr val="FF9900"/>
    <a:srgbClr val="FF00FF"/>
    <a:srgbClr val="00FF00"/>
    <a:srgbClr val="FFCC00"/>
    <a:srgbClr val="B2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15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7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01/06/2023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795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147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738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998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26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605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273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94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652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462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220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196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827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8379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317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154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801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312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8160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652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72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121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11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107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5256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5096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6780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9015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7479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4687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5056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72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4098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7260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0103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5759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6876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3219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638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741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8044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887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7949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7444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70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1728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6098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3476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7755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714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90486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959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659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54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6930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3170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6024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3842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3627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5442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18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105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1901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248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01/06/2023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01/06/2023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01/06/2023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01/06/2023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01/06/2023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01/06/2023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01/06/2023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01/06/2023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01/06/2023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01/06/2023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01/06/2023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01/06/2023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170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33.png"/><Relationship Id="rId7" Type="http://schemas.openxmlformats.org/officeDocument/2006/relationships/image" Target="../media/image8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13" Type="http://schemas.openxmlformats.org/officeDocument/2006/relationships/image" Target="../media/image300.png"/><Relationship Id="rId3" Type="http://schemas.openxmlformats.org/officeDocument/2006/relationships/image" Target="../media/image27.png"/><Relationship Id="rId7" Type="http://schemas.openxmlformats.org/officeDocument/2006/relationships/image" Target="../media/image86.png"/><Relationship Id="rId12" Type="http://schemas.openxmlformats.org/officeDocument/2006/relationships/image" Target="../media/image2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image" Target="../media/image270.png"/><Relationship Id="rId15" Type="http://schemas.openxmlformats.org/officeDocument/2006/relationships/image" Target="../media/image37.png"/><Relationship Id="rId10" Type="http://schemas.openxmlformats.org/officeDocument/2006/relationships/image" Target="../media/image89.png"/><Relationship Id="rId4" Type="http://schemas.openxmlformats.org/officeDocument/2006/relationships/image" Target="../media/image35.png"/><Relationship Id="rId9" Type="http://schemas.openxmlformats.org/officeDocument/2006/relationships/image" Target="../media/image88.png"/><Relationship Id="rId14" Type="http://schemas.openxmlformats.org/officeDocument/2006/relationships/image" Target="../media/image3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10" Type="http://schemas.openxmlformats.org/officeDocument/2006/relationships/image" Target="../media/image40.png"/><Relationship Id="rId4" Type="http://schemas.openxmlformats.org/officeDocument/2006/relationships/image" Target="../media/image340.png"/><Relationship Id="rId9" Type="http://schemas.openxmlformats.org/officeDocument/2006/relationships/image" Target="../media/image3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10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3.png"/><Relationship Id="rId11" Type="http://schemas.openxmlformats.org/officeDocument/2006/relationships/image" Target="../media/image9.png"/><Relationship Id="rId5" Type="http://schemas.openxmlformats.org/officeDocument/2006/relationships/image" Target="../media/image510.png"/><Relationship Id="rId10" Type="http://schemas.openxmlformats.org/officeDocument/2006/relationships/image" Target="../media/image8.png"/><Relationship Id="rId4" Type="http://schemas.openxmlformats.org/officeDocument/2006/relationships/image" Target="../media/image410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8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1.png"/><Relationship Id="rId5" Type="http://schemas.openxmlformats.org/officeDocument/2006/relationships/image" Target="../media/image610.png"/><Relationship Id="rId4" Type="http://schemas.openxmlformats.org/officeDocument/2006/relationships/image" Target="../media/image5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21.png"/><Relationship Id="rId7" Type="http://schemas.openxmlformats.org/officeDocument/2006/relationships/image" Target="../media/image260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301.png"/><Relationship Id="rId5" Type="http://schemas.openxmlformats.org/officeDocument/2006/relationships/image" Target="../media/image241.png"/><Relationship Id="rId10" Type="http://schemas.openxmlformats.org/officeDocument/2006/relationships/image" Target="../media/image291.png"/><Relationship Id="rId4" Type="http://schemas.openxmlformats.org/officeDocument/2006/relationships/image" Target="../media/image231.png"/><Relationship Id="rId9" Type="http://schemas.openxmlformats.org/officeDocument/2006/relationships/image" Target="../media/image2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3" Type="http://schemas.openxmlformats.org/officeDocument/2006/relationships/image" Target="../media/image320.png"/><Relationship Id="rId7" Type="http://schemas.openxmlformats.org/officeDocument/2006/relationships/image" Target="../media/image36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5" Type="http://schemas.openxmlformats.org/officeDocument/2006/relationships/image" Target="../media/image341.png"/><Relationship Id="rId4" Type="http://schemas.openxmlformats.org/officeDocument/2006/relationships/image" Target="../media/image3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1.png"/><Relationship Id="rId4" Type="http://schemas.openxmlformats.org/officeDocument/2006/relationships/image" Target="../media/image4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1.png"/><Relationship Id="rId4" Type="http://schemas.openxmlformats.org/officeDocument/2006/relationships/image" Target="../media/image4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80.png"/><Relationship Id="rId7" Type="http://schemas.openxmlformats.org/officeDocument/2006/relationships/image" Target="../media/image10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1.png"/><Relationship Id="rId5" Type="http://schemas.openxmlformats.org/officeDocument/2006/relationships/image" Target="../media/image1000.png"/><Relationship Id="rId10" Type="http://schemas.openxmlformats.org/officeDocument/2006/relationships/image" Target="../media/image1050.png"/><Relationship Id="rId4" Type="http://schemas.openxmlformats.org/officeDocument/2006/relationships/image" Target="../media/image990.png"/><Relationship Id="rId9" Type="http://schemas.openxmlformats.org/officeDocument/2006/relationships/image" Target="../media/image10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8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0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79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98.pn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1.png"/><Relationship Id="rId4" Type="http://schemas.openxmlformats.org/officeDocument/2006/relationships/image" Target="../media/image1080.png"/><Relationship Id="rId9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02.png"/><Relationship Id="rId7" Type="http://schemas.openxmlformats.org/officeDocument/2006/relationships/image" Target="../media/image11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0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05.gif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98.png"/><Relationship Id="rId4" Type="http://schemas.openxmlformats.org/officeDocument/2006/relationships/image" Target="../media/image1160.png"/><Relationship Id="rId9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03.png"/><Relationship Id="rId7" Type="http://schemas.openxmlformats.org/officeDocument/2006/relationships/image" Target="../media/image106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98.png"/><Relationship Id="rId4" Type="http://schemas.openxmlformats.org/officeDocument/2006/relationships/image" Target="../media/image1160.png"/><Relationship Id="rId9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07.gif"/><Relationship Id="rId7" Type="http://schemas.openxmlformats.org/officeDocument/2006/relationships/image" Target="../media/image10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1160.png"/><Relationship Id="rId4" Type="http://schemas.openxmlformats.org/officeDocument/2006/relationships/image" Target="../media/image103.png"/><Relationship Id="rId9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1.png"/><Relationship Id="rId13" Type="http://schemas.openxmlformats.org/officeDocument/2006/relationships/image" Target="../media/image1710.png"/><Relationship Id="rId18" Type="http://schemas.openxmlformats.org/officeDocument/2006/relationships/image" Target="../media/image2210.png"/><Relationship Id="rId3" Type="http://schemas.openxmlformats.org/officeDocument/2006/relationships/image" Target="../media/image712.png"/><Relationship Id="rId7" Type="http://schemas.openxmlformats.org/officeDocument/2006/relationships/image" Target="../media/image119.png"/><Relationship Id="rId12" Type="http://schemas.openxmlformats.org/officeDocument/2006/relationships/image" Target="../media/image160.png"/><Relationship Id="rId17" Type="http://schemas.openxmlformats.org/officeDocument/2006/relationships/image" Target="../media/image2110.png"/><Relationship Id="rId2" Type="http://schemas.openxmlformats.org/officeDocument/2006/relationships/image" Target="../media/image120.png"/><Relationship Id="rId16" Type="http://schemas.openxmlformats.org/officeDocument/2006/relationships/image" Target="../media/image20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11" Type="http://schemas.openxmlformats.org/officeDocument/2006/relationships/image" Target="../media/image159.png"/><Relationship Id="rId5" Type="http://schemas.openxmlformats.org/officeDocument/2006/relationships/image" Target="../media/image911.png"/><Relationship Id="rId15" Type="http://schemas.openxmlformats.org/officeDocument/2006/relationships/image" Target="../media/image19.png"/><Relationship Id="rId10" Type="http://schemas.openxmlformats.org/officeDocument/2006/relationships/image" Target="../media/image140.png"/><Relationship Id="rId4" Type="http://schemas.openxmlformats.org/officeDocument/2006/relationships/image" Target="../media/image811.png"/><Relationship Id="rId9" Type="http://schemas.openxmlformats.org/officeDocument/2006/relationships/image" Target="../media/image134.png"/><Relationship Id="rId1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332.png"/><Relationship Id="rId18" Type="http://schemas.openxmlformats.org/officeDocument/2006/relationships/image" Target="../media/image382.png"/><Relationship Id="rId3" Type="http://schemas.openxmlformats.org/officeDocument/2006/relationships/image" Target="../media/image233.png"/><Relationship Id="rId7" Type="http://schemas.openxmlformats.org/officeDocument/2006/relationships/image" Target="../media/image272.png"/><Relationship Id="rId12" Type="http://schemas.openxmlformats.org/officeDocument/2006/relationships/image" Target="../media/image321.png"/><Relationship Id="rId17" Type="http://schemas.openxmlformats.org/officeDocument/2006/relationships/image" Target="../media/image372.png"/><Relationship Id="rId2" Type="http://schemas.openxmlformats.org/officeDocument/2006/relationships/image" Target="../media/image120.png"/><Relationship Id="rId16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11" Type="http://schemas.openxmlformats.org/officeDocument/2006/relationships/image" Target="../media/image311.png"/><Relationship Id="rId5" Type="http://schemas.openxmlformats.org/officeDocument/2006/relationships/image" Target="../media/image251.png"/><Relationship Id="rId15" Type="http://schemas.openxmlformats.org/officeDocument/2006/relationships/image" Target="../media/image353.png"/><Relationship Id="rId10" Type="http://schemas.openxmlformats.org/officeDocument/2006/relationships/image" Target="../media/image302.png"/><Relationship Id="rId4" Type="http://schemas.openxmlformats.org/officeDocument/2006/relationships/image" Target="../media/image242.png"/><Relationship Id="rId9" Type="http://schemas.openxmlformats.org/officeDocument/2006/relationships/image" Target="../media/image292.png"/><Relationship Id="rId14" Type="http://schemas.openxmlformats.org/officeDocument/2006/relationships/image" Target="../media/image3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3.png"/><Relationship Id="rId3" Type="http://schemas.openxmlformats.org/officeDocument/2006/relationships/image" Target="../media/image121.png"/><Relationship Id="rId7" Type="http://schemas.openxmlformats.org/officeDocument/2006/relationships/image" Target="../media/image122.png"/><Relationship Id="rId2" Type="http://schemas.openxmlformats.org/officeDocument/2006/relationships/image" Target="../media/image4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2.png"/><Relationship Id="rId5" Type="http://schemas.openxmlformats.org/officeDocument/2006/relationships/image" Target="../media/image482.png"/><Relationship Id="rId4" Type="http://schemas.openxmlformats.org/officeDocument/2006/relationships/image" Target="../media/image472.png"/><Relationship Id="rId9" Type="http://schemas.openxmlformats.org/officeDocument/2006/relationships/image" Target="../media/image5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8.jpeg"/><Relationship Id="rId7" Type="http://schemas.openxmlformats.org/officeDocument/2006/relationships/image" Target="../media/image89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860.png"/><Relationship Id="rId4" Type="http://schemas.openxmlformats.org/officeDocument/2006/relationships/image" Target="../media/image129.png"/><Relationship Id="rId9" Type="http://schemas.openxmlformats.org/officeDocument/2006/relationships/image" Target="../media/image132.png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1.png"/><Relationship Id="rId3" Type="http://schemas.openxmlformats.org/officeDocument/2006/relationships/image" Target="../media/image133.png"/><Relationship Id="rId12" Type="http://schemas.openxmlformats.org/officeDocument/2006/relationships/image" Target="../media/image820.png"/><Relationship Id="rId17" Type="http://schemas.openxmlformats.org/officeDocument/2006/relationships/image" Target="../media/image2311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1.png"/><Relationship Id="rId11" Type="http://schemas.openxmlformats.org/officeDocument/2006/relationships/image" Target="../media/image8100.png"/><Relationship Id="rId15" Type="http://schemas.openxmlformats.org/officeDocument/2006/relationships/image" Target="../media/image971.png"/><Relationship Id="rId4" Type="http://schemas.openxmlformats.org/officeDocument/2006/relationships/image" Target="../media/image134.jpeg"/><Relationship Id="rId14" Type="http://schemas.openxmlformats.org/officeDocument/2006/relationships/image" Target="../media/image94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23.png"/><Relationship Id="rId7" Type="http://schemas.openxmlformats.org/officeDocument/2006/relationships/image" Target="../media/image10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1.png"/><Relationship Id="rId13" Type="http://schemas.openxmlformats.org/officeDocument/2006/relationships/image" Target="../media/image140.jpeg"/><Relationship Id="rId3" Type="http://schemas.openxmlformats.org/officeDocument/2006/relationships/image" Target="../media/image950.png"/><Relationship Id="rId7" Type="http://schemas.openxmlformats.org/officeDocument/2006/relationships/image" Target="../media/image9901.png"/><Relationship Id="rId12" Type="http://schemas.openxmlformats.org/officeDocument/2006/relationships/image" Target="../media/image10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1.png"/><Relationship Id="rId11" Type="http://schemas.openxmlformats.org/officeDocument/2006/relationships/image" Target="../media/image1032.png"/><Relationship Id="rId5" Type="http://schemas.openxmlformats.org/officeDocument/2006/relationships/image" Target="../media/image970.png"/><Relationship Id="rId10" Type="http://schemas.openxmlformats.org/officeDocument/2006/relationships/image" Target="../media/image10201.png"/><Relationship Id="rId4" Type="http://schemas.openxmlformats.org/officeDocument/2006/relationships/image" Target="../media/image139.png"/><Relationship Id="rId9" Type="http://schemas.openxmlformats.org/officeDocument/2006/relationships/image" Target="../media/image10111.pn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0.png"/><Relationship Id="rId3" Type="http://schemas.openxmlformats.org/officeDocument/2006/relationships/image" Target="../media/image141.png"/><Relationship Id="rId7" Type="http://schemas.openxmlformats.org/officeDocument/2006/relationships/image" Target="../media/image10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1.png"/><Relationship Id="rId5" Type="http://schemas.openxmlformats.org/officeDocument/2006/relationships/image" Target="../media/image107.png"/><Relationship Id="rId10" Type="http://schemas.openxmlformats.org/officeDocument/2006/relationships/image" Target="../media/image1121.png"/><Relationship Id="rId4" Type="http://schemas.openxmlformats.org/officeDocument/2006/relationships/image" Target="../media/image106.png"/><Relationship Id="rId14" Type="http://schemas.openxmlformats.org/officeDocument/2006/relationships/image" Target="../media/image1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.png"/><Relationship Id="rId5" Type="http://schemas.openxmlformats.org/officeDocument/2006/relationships/image" Target="../media/image451.png"/><Relationship Id="rId4" Type="http://schemas.openxmlformats.org/officeDocument/2006/relationships/image" Target="../media/image1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3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0.png"/><Relationship Id="rId13" Type="http://schemas.openxmlformats.org/officeDocument/2006/relationships/image" Target="../media/image140.jpeg"/><Relationship Id="rId3" Type="http://schemas.openxmlformats.org/officeDocument/2006/relationships/image" Target="../media/image1171.png"/><Relationship Id="rId7" Type="http://schemas.openxmlformats.org/officeDocument/2006/relationships/image" Target="../media/image9900.png"/><Relationship Id="rId12" Type="http://schemas.openxmlformats.org/officeDocument/2006/relationships/image" Target="../media/image10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0.png"/><Relationship Id="rId11" Type="http://schemas.openxmlformats.org/officeDocument/2006/relationships/image" Target="../media/image1031.png"/><Relationship Id="rId5" Type="http://schemas.openxmlformats.org/officeDocument/2006/relationships/image" Target="../media/image9701.png"/><Relationship Id="rId10" Type="http://schemas.openxmlformats.org/officeDocument/2006/relationships/image" Target="../media/image10200.png"/><Relationship Id="rId4" Type="http://schemas.openxmlformats.org/officeDocument/2006/relationships/image" Target="../media/image144.png"/><Relationship Id="rId9" Type="http://schemas.openxmlformats.org/officeDocument/2006/relationships/image" Target="../media/image1011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145.png"/><Relationship Id="rId7" Type="http://schemas.openxmlformats.org/officeDocument/2006/relationships/image" Target="../media/image12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1.png"/><Relationship Id="rId5" Type="http://schemas.openxmlformats.org/officeDocument/2006/relationships/image" Target="../media/image1210.png"/><Relationship Id="rId4" Type="http://schemas.openxmlformats.org/officeDocument/2006/relationships/image" Target="../media/image1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1.png"/><Relationship Id="rId5" Type="http://schemas.openxmlformats.org/officeDocument/2006/relationships/image" Target="../media/image1271.png"/><Relationship Id="rId4" Type="http://schemas.openxmlformats.org/officeDocument/2006/relationships/image" Target="../media/image14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2.png"/><Relationship Id="rId7" Type="http://schemas.openxmlformats.org/officeDocument/2006/relationships/image" Target="../media/image10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4" Type="http://schemas.openxmlformats.org/officeDocument/2006/relationships/image" Target="../media/image10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1.png"/><Relationship Id="rId3" Type="http://schemas.openxmlformats.org/officeDocument/2006/relationships/image" Target="../media/image172.png"/><Relationship Id="rId7" Type="http://schemas.openxmlformats.org/officeDocument/2006/relationships/image" Target="../media/image540.png"/><Relationship Id="rId12" Type="http://schemas.openxmlformats.org/officeDocument/2006/relationships/image" Target="../media/image960.png"/><Relationship Id="rId17" Type="http://schemas.openxmlformats.org/officeDocument/2006/relationships/image" Target="../media/image176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501.png"/><Relationship Id="rId15" Type="http://schemas.openxmlformats.org/officeDocument/2006/relationships/image" Target="../media/image1181.png"/><Relationship Id="rId4" Type="http://schemas.openxmlformats.org/officeDocument/2006/relationships/image" Target="../media/image173.png"/><Relationship Id="rId14" Type="http://schemas.openxmlformats.org/officeDocument/2006/relationships/image" Target="../media/image17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8700.png"/><Relationship Id="rId7" Type="http://schemas.openxmlformats.org/officeDocument/2006/relationships/image" Target="../media/image179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11" Type="http://schemas.openxmlformats.org/officeDocument/2006/relationships/image" Target="../media/image127.png"/><Relationship Id="rId5" Type="http://schemas.openxmlformats.org/officeDocument/2006/relationships/image" Target="../media/image177.png"/><Relationship Id="rId10" Type="http://schemas.openxmlformats.org/officeDocument/2006/relationships/image" Target="../media/image1260.png"/><Relationship Id="rId4" Type="http://schemas.openxmlformats.org/officeDocument/2006/relationships/image" Target="../media/image880.png"/><Relationship Id="rId9" Type="http://schemas.openxmlformats.org/officeDocument/2006/relationships/image" Target="../media/image16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0.png"/><Relationship Id="rId4" Type="http://schemas.openxmlformats.org/officeDocument/2006/relationships/image" Target="../media/image14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81.pn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1.png"/><Relationship Id="rId5" Type="http://schemas.openxmlformats.org/officeDocument/2006/relationships/image" Target="../media/image1300.png"/><Relationship Id="rId4" Type="http://schemas.openxmlformats.org/officeDocument/2006/relationships/image" Target="../media/image870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0.png"/><Relationship Id="rId5" Type="http://schemas.openxmlformats.org/officeDocument/2006/relationships/image" Target="../media/image1370.png"/><Relationship Id="rId4" Type="http://schemas.openxmlformats.org/officeDocument/2006/relationships/image" Target="../media/image1361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png"/><Relationship Id="rId4" Type="http://schemas.openxmlformats.org/officeDocument/2006/relationships/image" Target="../media/image40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332.png"/><Relationship Id="rId18" Type="http://schemas.openxmlformats.org/officeDocument/2006/relationships/image" Target="../media/image432.png"/><Relationship Id="rId3" Type="http://schemas.openxmlformats.org/officeDocument/2006/relationships/image" Target="../media/image233.png"/><Relationship Id="rId21" Type="http://schemas.openxmlformats.org/officeDocument/2006/relationships/image" Target="../media/image251.png"/><Relationship Id="rId7" Type="http://schemas.openxmlformats.org/officeDocument/2006/relationships/image" Target="../media/image272.png"/><Relationship Id="rId12" Type="http://schemas.openxmlformats.org/officeDocument/2006/relationships/image" Target="../media/image321.png"/><Relationship Id="rId17" Type="http://schemas.openxmlformats.org/officeDocument/2006/relationships/image" Target="../media/image372.png"/><Relationship Id="rId2" Type="http://schemas.openxmlformats.org/officeDocument/2006/relationships/image" Target="../media/image120.png"/><Relationship Id="rId16" Type="http://schemas.openxmlformats.org/officeDocument/2006/relationships/image" Target="../media/image362.png"/><Relationship Id="rId20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11" Type="http://schemas.openxmlformats.org/officeDocument/2006/relationships/image" Target="../media/image311.png"/><Relationship Id="rId5" Type="http://schemas.openxmlformats.org/officeDocument/2006/relationships/image" Target="../media/image422.png"/><Relationship Id="rId15" Type="http://schemas.openxmlformats.org/officeDocument/2006/relationships/image" Target="../media/image353.png"/><Relationship Id="rId10" Type="http://schemas.openxmlformats.org/officeDocument/2006/relationships/image" Target="../media/image302.png"/><Relationship Id="rId19" Type="http://schemas.openxmlformats.org/officeDocument/2006/relationships/image" Target="../media/image442.png"/><Relationship Id="rId4" Type="http://schemas.openxmlformats.org/officeDocument/2006/relationships/image" Target="../media/image4101.png"/><Relationship Id="rId9" Type="http://schemas.openxmlformats.org/officeDocument/2006/relationships/image" Target="../media/image292.png"/><Relationship Id="rId14" Type="http://schemas.openxmlformats.org/officeDocument/2006/relationships/image" Target="../media/image342.png"/><Relationship Id="rId22" Type="http://schemas.openxmlformats.org/officeDocument/2006/relationships/image" Target="../media/image38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21.png"/><Relationship Id="rId7" Type="http://schemas.openxmlformats.org/officeDocument/2006/relationships/image" Target="../media/image260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301.png"/><Relationship Id="rId5" Type="http://schemas.openxmlformats.org/officeDocument/2006/relationships/image" Target="../media/image241.png"/><Relationship Id="rId10" Type="http://schemas.openxmlformats.org/officeDocument/2006/relationships/image" Target="../media/image291.png"/><Relationship Id="rId4" Type="http://schemas.openxmlformats.org/officeDocument/2006/relationships/image" Target="../media/image231.png"/><Relationship Id="rId9" Type="http://schemas.openxmlformats.org/officeDocument/2006/relationships/image" Target="../media/image28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3" Type="http://schemas.openxmlformats.org/officeDocument/2006/relationships/image" Target="../media/image320.png"/><Relationship Id="rId7" Type="http://schemas.openxmlformats.org/officeDocument/2006/relationships/image" Target="../media/image36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5" Type="http://schemas.openxmlformats.org/officeDocument/2006/relationships/image" Target="../media/image341.png"/><Relationship Id="rId4" Type="http://schemas.openxmlformats.org/officeDocument/2006/relationships/image" Target="../media/image33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470.png"/><Relationship Id="rId3" Type="http://schemas.openxmlformats.org/officeDocument/2006/relationships/image" Target="../media/image197.png"/><Relationship Id="rId7" Type="http://schemas.openxmlformats.org/officeDocument/2006/relationships/image" Target="../media/image4100.png"/><Relationship Id="rId12" Type="http://schemas.openxmlformats.org/officeDocument/2006/relationships/image" Target="../media/image460.png"/><Relationship Id="rId2" Type="http://schemas.openxmlformats.org/officeDocument/2006/relationships/image" Target="../media/image196.png"/><Relationship Id="rId16" Type="http://schemas.openxmlformats.org/officeDocument/2006/relationships/image" Target="../media/image5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11" Type="http://schemas.openxmlformats.org/officeDocument/2006/relationships/image" Target="../media/image450.png"/><Relationship Id="rId5" Type="http://schemas.openxmlformats.org/officeDocument/2006/relationships/image" Target="../media/image390.png"/><Relationship Id="rId15" Type="http://schemas.openxmlformats.org/officeDocument/2006/relationships/image" Target="../media/image490.png"/><Relationship Id="rId10" Type="http://schemas.openxmlformats.org/officeDocument/2006/relationships/image" Target="../media/image440.png"/><Relationship Id="rId4" Type="http://schemas.openxmlformats.org/officeDocument/2006/relationships/image" Target="../media/image380.png"/><Relationship Id="rId9" Type="http://schemas.openxmlformats.org/officeDocument/2006/relationships/image" Target="../media/image430.png"/><Relationship Id="rId14" Type="http://schemas.openxmlformats.org/officeDocument/2006/relationships/image" Target="../media/image48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209.pn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216.pn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10" Type="http://schemas.openxmlformats.org/officeDocument/2006/relationships/image" Target="../media/image229.png"/><Relationship Id="rId4" Type="http://schemas.openxmlformats.org/officeDocument/2006/relationships/image" Target="../media/image224.png"/><Relationship Id="rId9" Type="http://schemas.openxmlformats.org/officeDocument/2006/relationships/image" Target="../media/image228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0.png"/><Relationship Id="rId3" Type="http://schemas.openxmlformats.org/officeDocument/2006/relationships/image" Target="../media/image11710.png"/><Relationship Id="rId7" Type="http://schemas.openxmlformats.org/officeDocument/2006/relationships/image" Target="../media/image12100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0.png"/><Relationship Id="rId5" Type="http://schemas.openxmlformats.org/officeDocument/2006/relationships/image" Target="../media/image1190.png"/><Relationship Id="rId4" Type="http://schemas.openxmlformats.org/officeDocument/2006/relationships/image" Target="../media/image11800.png"/><Relationship Id="rId9" Type="http://schemas.openxmlformats.org/officeDocument/2006/relationships/image" Target="../media/image12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Amplitude analysis for hadron spectroscopy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Graz, June 1-2, 2023</a:t>
            </a:r>
          </a:p>
        </p:txBody>
      </p:sp>
      <p:pic>
        <p:nvPicPr>
          <p:cNvPr id="10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38" y="4993144"/>
            <a:ext cx="2127558" cy="118013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977893C-7489-42F6-8147-54D09032F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80316"/>
            <a:ext cx="2842671" cy="109295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949F35C-EE2C-BBDB-63E6-A821E699B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385" y="5080316"/>
            <a:ext cx="2893445" cy="102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6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-Matrix principles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+ Lorentz, discrete &amp; global symmetries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290078" y="3723488"/>
            <a:ext cx="472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These are </a:t>
            </a:r>
            <a:r>
              <a:rPr lang="it-IT" dirty="0">
                <a:solidFill>
                  <a:srgbClr val="3333FF"/>
                </a:solidFill>
              </a:rPr>
              <a:t>constraints</a:t>
            </a:r>
            <a:r>
              <a:rPr lang="it-IT" dirty="0"/>
              <a:t> the amplitudes have to satisfy, but </a:t>
            </a:r>
            <a:r>
              <a:rPr lang="it-IT" dirty="0">
                <a:solidFill>
                  <a:srgbClr val="3333FF"/>
                </a:solidFill>
              </a:rPr>
              <a:t>do not fix the dynamics</a:t>
            </a:r>
          </a:p>
          <a:p>
            <a:endParaRPr lang="it-IT" dirty="0"/>
          </a:p>
          <a:p>
            <a:r>
              <a:rPr lang="it-IT" dirty="0"/>
              <a:t>They can be imposed with an </a:t>
            </a:r>
            <a:r>
              <a:rPr lang="it-IT" dirty="0">
                <a:solidFill>
                  <a:srgbClr val="3333FF"/>
                </a:solidFill>
              </a:rPr>
              <a:t>increasing amount of rigor</a:t>
            </a:r>
            <a:r>
              <a:rPr lang="it-IT" dirty="0"/>
              <a:t>, to extract robust physics information</a:t>
            </a:r>
            <a:br>
              <a:rPr lang="it-IT" dirty="0"/>
            </a:br>
            <a:r>
              <a:rPr lang="it-IT" dirty="0">
                <a:solidFill>
                  <a:srgbClr val="3333FF"/>
                </a:solidFill>
              </a:rPr>
              <a:t> </a:t>
            </a:r>
            <a:endParaRPr lang="it-IT" dirty="0"/>
          </a:p>
          <a:p>
            <a:r>
              <a:rPr lang="it-IT" dirty="0"/>
              <a:t>The «background» phenomena can be effectively parameterized in a </a:t>
            </a:r>
            <a:r>
              <a:rPr lang="it-IT" dirty="0">
                <a:solidFill>
                  <a:srgbClr val="3333FF"/>
                </a:solidFill>
              </a:rPr>
              <a:t>controlled 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3163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Crossing symmetry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9488" y="1695450"/>
            <a:ext cx="8640258" cy="1562100"/>
            <a:chOff x="449513" y="1647825"/>
            <a:chExt cx="7659364" cy="138476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600075" y="1647825"/>
              <a:ext cx="5048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1104900" y="1908582"/>
              <a:ext cx="714375" cy="7143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600075" y="2622957"/>
              <a:ext cx="504825" cy="396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819275" y="1647825"/>
              <a:ext cx="5429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819275" y="2622957"/>
              <a:ext cx="590550" cy="260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57200" y="1824037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1824037"/>
                  <a:ext cx="518026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49513" y="2492225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513" y="2492225"/>
                  <a:ext cx="51802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090737" y="1788799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0737" y="1788799"/>
                  <a:ext cx="54290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138372" y="2384003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8372" y="2384003"/>
                  <a:ext cx="542906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/>
            <p:nvPr/>
          </p:nvCxnSpPr>
          <p:spPr>
            <a:xfrm>
              <a:off x="3343275" y="1660986"/>
              <a:ext cx="5048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3848100" y="1921743"/>
              <a:ext cx="714375" cy="7143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3343275" y="2636118"/>
              <a:ext cx="504825" cy="396468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4562475" y="1660986"/>
              <a:ext cx="542925" cy="352425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562475" y="2636118"/>
              <a:ext cx="590550" cy="260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200400" y="1837198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0400" y="1837198"/>
                  <a:ext cx="518026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192713" y="2505386"/>
                  <a:ext cx="5180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2713" y="2505386"/>
                  <a:ext cx="518027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4833937" y="1801960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3937" y="1801960"/>
                  <a:ext cx="54290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4881572" y="2397164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1572" y="2397164"/>
                  <a:ext cx="542906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/>
            <p:cNvCxnSpPr/>
            <p:nvPr/>
          </p:nvCxnSpPr>
          <p:spPr>
            <a:xfrm>
              <a:off x="6027674" y="1660986"/>
              <a:ext cx="5048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6532499" y="1921743"/>
              <a:ext cx="714375" cy="7143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6027674" y="2636118"/>
              <a:ext cx="504825" cy="396468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7246874" y="1660986"/>
              <a:ext cx="5429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246874" y="2636118"/>
              <a:ext cx="590550" cy="260757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5884799" y="1837198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4799" y="1837198"/>
                  <a:ext cx="518026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5877112" y="2505386"/>
                  <a:ext cx="5180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7112" y="2505386"/>
                  <a:ext cx="518027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7518336" y="1801960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8336" y="1801960"/>
                  <a:ext cx="542906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7565971" y="2397164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5971" y="2397164"/>
                  <a:ext cx="542906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676400" y="3789637"/>
                <a:ext cx="5791200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All these processes are not independent, </a:t>
                </a:r>
                <a:br>
                  <a:rPr lang="it-IT" sz="2200" dirty="0"/>
                </a:br>
                <a:r>
                  <a:rPr lang="it-IT" sz="2200" dirty="0"/>
                  <a:t>but are described by the same amplitude!</a:t>
                </a:r>
              </a:p>
              <a:p>
                <a:r>
                  <a:rPr lang="it-IT" sz="2200" dirty="0"/>
                  <a:t>Simplification – </a:t>
                </a:r>
                <a:r>
                  <a:rPr lang="it-IT" sz="2200" dirty="0" err="1"/>
                  <a:t>Complication</a:t>
                </a:r>
                <a:r>
                  <a:rPr lang="it-IT" sz="2200" dirty="0"/>
                  <a:t>!</a:t>
                </a:r>
              </a:p>
              <a:p>
                <a:endParaRPr lang="it-IT" sz="2200" dirty="0"/>
              </a:p>
              <a:p>
                <a:r>
                  <a:rPr lang="it-IT" sz="2200" dirty="0" err="1"/>
                  <a:t>It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also</a:t>
                </a:r>
                <a:r>
                  <a:rPr lang="it-IT" sz="2200" dirty="0"/>
                  <a:t> </a:t>
                </a:r>
                <a:r>
                  <a:rPr lang="it-IT" sz="2200" dirty="0" err="1"/>
                  <a:t>relates</a:t>
                </a:r>
                <a:r>
                  <a:rPr lang="it-IT" sz="2200" dirty="0"/>
                  <a:t> a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1→3</m:t>
                    </m:r>
                  </m:oMath>
                </a14:m>
                <a:r>
                  <a:rPr lang="it-IT" sz="2200" dirty="0"/>
                  <a:t> </a:t>
                </a:r>
                <a:r>
                  <a:rPr lang="it-IT" sz="2200" dirty="0" err="1"/>
                  <a:t>decay</a:t>
                </a:r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2→2</m:t>
                    </m:r>
                  </m:oMath>
                </a14:m>
                <a:r>
                  <a:rPr lang="it-IT" sz="2200" dirty="0"/>
                  <a:t> scattering</a:t>
                </a: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789637"/>
                <a:ext cx="5791200" cy="1785104"/>
              </a:xfrm>
              <a:prstGeom prst="rect">
                <a:avLst/>
              </a:prstGeom>
              <a:blipFill>
                <a:blip r:embed="rId15"/>
                <a:stretch>
                  <a:fillRect l="-1368" t="-2397" b="-61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7549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Analyticity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5982" y="1264173"/>
            <a:ext cx="4163348" cy="2428720"/>
            <a:chOff x="4572000" y="1045218"/>
            <a:chExt cx="4163348" cy="2428720"/>
          </a:xfrm>
        </p:grpSpPr>
        <p:sp>
          <p:nvSpPr>
            <p:cNvPr id="6" name="Rectangle 5"/>
            <p:cNvSpPr/>
            <p:nvPr/>
          </p:nvSpPr>
          <p:spPr>
            <a:xfrm>
              <a:off x="4572000" y="1050604"/>
              <a:ext cx="4163348" cy="2423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94744" y="3062363"/>
              <a:ext cx="1488501" cy="397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572000" y="1045218"/>
              <a:ext cx="2163778" cy="204608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359330" y="1201987"/>
            <a:ext cx="47084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Complex analytic functions are extremely regular and smooth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Integrals are easy (Cauchy theorem)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If you know the function in a region, you can extend it in a unique way everywhere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Complex functions are characterized by its non-analyticities (poles and cuts)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0" y="4075529"/>
                <a:ext cx="938442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If I turn on an interaction at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, and I want nothing happens 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or</m:t>
                    </m:r>
                    <m:r>
                      <a:rPr lang="it-IT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, </a:t>
                </a:r>
                <a:br>
                  <a:rPr lang="it-IT" sz="2400" dirty="0"/>
                </a:br>
                <a:r>
                  <a:rPr lang="it-IT" sz="2400" dirty="0"/>
                  <a:t>I cannot have singularities in the </a:t>
                </a:r>
                <a:r>
                  <a:rPr lang="it-IT" sz="2400" dirty="0" err="1"/>
                  <a:t>upper</a:t>
                </a:r>
                <a:r>
                  <a:rPr lang="it-IT" sz="2400" dirty="0"/>
                  <a:t> plane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75529"/>
                <a:ext cx="9384428" cy="830997"/>
              </a:xfrm>
              <a:prstGeom prst="rect">
                <a:avLst/>
              </a:prstGeom>
              <a:blipFill>
                <a:blip r:embed="rId4"/>
                <a:stretch>
                  <a:fillRect l="-975" t="-5882" r="-65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944E74B-D261-4671-443C-EB8D1AEDF7C8}"/>
                  </a:ext>
                </a:extLst>
              </p:cNvPr>
              <p:cNvSpPr txBox="1"/>
              <p:nvPr/>
            </p:nvSpPr>
            <p:spPr>
              <a:xfrm>
                <a:off x="1693998" y="5028844"/>
                <a:ext cx="5739713" cy="1056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𝑖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m:rPr>
                              <m:lit/>
                              <m:brk m:alnAt="7"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brk m:alnAt="7"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Res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944E74B-D261-4671-443C-EB8D1AEDF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998" y="5028844"/>
                <a:ext cx="5739713" cy="10569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701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Resonances = Unstable states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1224147"/>
            <a:ext cx="4338735" cy="259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2" y="1224147"/>
            <a:ext cx="4189445" cy="2562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972503"/>
            <a:ext cx="4218746" cy="2847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22210" y="4199818"/>
                <a:ext cx="3455946" cy="1747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The function explodes for</a:t>
                </a:r>
                <a:br>
                  <a:rPr lang="it-IT" sz="2200" dirty="0"/>
                </a:br>
                <a:r>
                  <a:rPr lang="it-IT" sz="2200" dirty="0"/>
                  <a:t>value of energy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200">
                            <a:latin typeface="Cambria Math" panose="02040503050406030204" pitchFamily="18" charset="0"/>
                          </a:rPr>
                          <m:t>Γ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t-IT" sz="2200" dirty="0"/>
              </a:p>
              <a:p>
                <a:pPr>
                  <a:spcBef>
                    <a:spcPts val="1200"/>
                  </a:spcBef>
                </a:pPr>
                <a:r>
                  <a:rPr lang="it-IT" sz="2200" dirty="0"/>
                  <a:t>Resonances are </a:t>
                </a:r>
                <a:r>
                  <a:rPr lang="it-IT" sz="2200" dirty="0">
                    <a:solidFill>
                      <a:srgbClr val="FF0000"/>
                    </a:solidFill>
                  </a:rPr>
                  <a:t>poles</a:t>
                </a:r>
                <a:r>
                  <a:rPr lang="it-IT" sz="2200" dirty="0"/>
                  <a:t> </a:t>
                </a:r>
                <a:br>
                  <a:rPr lang="it-IT" sz="2200" dirty="0"/>
                </a:br>
                <a:r>
                  <a:rPr lang="it-IT" sz="2200" dirty="0"/>
                  <a:t>in the complex energy plane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10" y="4199818"/>
                <a:ext cx="3455946" cy="1747723"/>
              </a:xfrm>
              <a:prstGeom prst="rect">
                <a:avLst/>
              </a:prstGeom>
              <a:blipFill rotWithShape="0">
                <a:blip r:embed="rId7"/>
                <a:stretch>
                  <a:fillRect l="-2293" t="-2439" r="-353" b="-59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4907705" y="4650101"/>
            <a:ext cx="3909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Excited states are </a:t>
            </a:r>
            <a:r>
              <a:rPr lang="it-IT" sz="2200" dirty="0">
                <a:solidFill>
                  <a:srgbClr val="FF0000"/>
                </a:solidFill>
              </a:rPr>
              <a:t>unstable</a:t>
            </a:r>
          </a:p>
          <a:p>
            <a:pPr>
              <a:spcBef>
                <a:spcPts val="1200"/>
              </a:spcBef>
            </a:pPr>
            <a:r>
              <a:rPr lang="it-IT" sz="2200" dirty="0"/>
              <a:t>They manifest as </a:t>
            </a:r>
            <a:r>
              <a:rPr lang="it-IT" sz="2200" dirty="0">
                <a:solidFill>
                  <a:srgbClr val="FF0000"/>
                </a:solidFill>
              </a:rPr>
              <a:t>resonant peaks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1">
                <a:extLst>
                  <a:ext uri="{FF2B5EF4-FFF2-40B4-BE49-F238E27FC236}">
                    <a16:creationId xmlns:a16="http://schemas.microsoft.com/office/drawing/2014/main" id="{AE2033C7-3AFF-A91E-35B1-5B9C661AAB2B}"/>
                  </a:ext>
                </a:extLst>
              </p:cNvPr>
              <p:cNvSpPr txBox="1"/>
              <p:nvPr/>
            </p:nvSpPr>
            <p:spPr>
              <a:xfrm>
                <a:off x="34506" y="4683567"/>
                <a:ext cx="4829175" cy="777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d>
                      <m:d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num>
                      <m:den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𝑖𝑘𝑟</m:t>
                        </m:r>
                      </m:sup>
                    </m:sSup>
                  </m:oMath>
                </a14:m>
                <a:r>
                  <a:rPr lang="it-IT" sz="3000" dirty="0"/>
                  <a:t> </a:t>
                </a:r>
              </a:p>
            </p:txBody>
          </p:sp>
        </mc:Choice>
        <mc:Fallback xmlns="">
          <p:sp>
            <p:nvSpPr>
              <p:cNvPr id="2" name="TextBox 11">
                <a:extLst>
                  <a:ext uri="{FF2B5EF4-FFF2-40B4-BE49-F238E27FC236}">
                    <a16:creationId xmlns:a16="http://schemas.microsoft.com/office/drawing/2014/main" id="{AE2033C7-3AFF-A91E-35B1-5B9C661AA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6" y="4683567"/>
                <a:ext cx="4829175" cy="7779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719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4A14149-9E0F-8747-0EAB-CA8D27F97225}"/>
                  </a:ext>
                </a:extLst>
              </p:cNvPr>
              <p:cNvSpPr txBox="1"/>
              <p:nvPr/>
            </p:nvSpPr>
            <p:spPr>
              <a:xfrm>
                <a:off x="362310" y="1976429"/>
                <a:ext cx="1696298" cy="597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𝑆</m:t>
                      </m:r>
                      <m:sSup>
                        <m:sSup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4A14149-9E0F-8747-0EAB-CA8D27F97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10" y="1976429"/>
                <a:ext cx="1696298" cy="5975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C723015-5012-0138-7C17-8E4A31B385F7}"/>
                  </a:ext>
                </a:extLst>
              </p:cNvPr>
              <p:cNvSpPr txBox="1"/>
              <p:nvPr/>
            </p:nvSpPr>
            <p:spPr>
              <a:xfrm>
                <a:off x="3287733" y="1755375"/>
                <a:ext cx="4850302" cy="1287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32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it-IT" sz="3200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C723015-5012-0138-7C17-8E4A31B38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733" y="1755375"/>
                <a:ext cx="4850302" cy="12873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B2D463D-94C1-8402-40A3-F3875BFF3CB3}"/>
                  </a:ext>
                </a:extLst>
              </p:cNvPr>
              <p:cNvSpPr txBox="1"/>
              <p:nvPr/>
            </p:nvSpPr>
            <p:spPr>
              <a:xfrm>
                <a:off x="558460" y="1034376"/>
                <a:ext cx="72656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the scattering operator (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it-IT" sz="2000" dirty="0"/>
                  <a:t> time </a:t>
                </a:r>
                <a:r>
                  <a:rPr lang="it-IT" sz="2000" dirty="0" err="1"/>
                  <a:t>evolution</a:t>
                </a:r>
                <a:r>
                  <a:rPr lang="it-IT" sz="2000" dirty="0"/>
                  <a:t> from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sz="2000" dirty="0"/>
                  <a:t> to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sz="2000" dirty="0"/>
                  <a:t>)</a:t>
                </a:r>
              </a:p>
              <a:p>
                <a:r>
                  <a:rPr lang="it-IT" sz="2000" dirty="0" err="1"/>
                  <a:t>We</a:t>
                </a:r>
                <a:r>
                  <a:rPr lang="it-IT" sz="2000" dirty="0"/>
                  <a:t> isolate the «</a:t>
                </a:r>
                <a:r>
                  <a:rPr lang="it-IT" sz="2000" dirty="0" err="1"/>
                  <a:t>nothing</a:t>
                </a:r>
                <a:r>
                  <a:rPr lang="it-IT" sz="2000" dirty="0"/>
                  <a:t> </a:t>
                </a:r>
                <a:r>
                  <a:rPr lang="it-IT" sz="2000" dirty="0" err="1"/>
                  <a:t>happens</a:t>
                </a:r>
                <a:r>
                  <a:rPr lang="it-IT" sz="2000" dirty="0"/>
                  <a:t>» part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B2D463D-94C1-8402-40A3-F3875BFF3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60" y="1034376"/>
                <a:ext cx="7265699" cy="707886"/>
              </a:xfrm>
              <a:prstGeom prst="rect">
                <a:avLst/>
              </a:prstGeom>
              <a:blipFill>
                <a:blip r:embed="rId5"/>
                <a:stretch>
                  <a:fillRect l="-924" t="-5172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1B49368-0ABF-559A-94A5-9A28FEEAF93E}"/>
                  </a:ext>
                </a:extLst>
              </p:cNvPr>
              <p:cNvSpPr txBox="1"/>
              <p:nvPr/>
            </p:nvSpPr>
            <p:spPr>
              <a:xfrm>
                <a:off x="60385" y="3032026"/>
                <a:ext cx="8626415" cy="3154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Below </a:t>
                </a:r>
                <a:r>
                  <a:rPr lang="it-IT" sz="2000" dirty="0" err="1"/>
                  <a:t>threshold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there</a:t>
                </a:r>
                <a:r>
                  <a:rPr lang="it-IT" sz="2000" dirty="0"/>
                  <a:t> are no </a:t>
                </a:r>
                <a:r>
                  <a:rPr lang="it-IT" sz="2000" dirty="0" err="1"/>
                  <a:t>available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states</a:t>
                </a:r>
                <a:r>
                  <a:rPr lang="it-IT" sz="2000" dirty="0"/>
                  <a:t> in the sum, so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nor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thr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 err="1"/>
                  <a:t>If</a:t>
                </a:r>
                <a:r>
                  <a:rPr lang="it-IT" sz="2000" dirty="0"/>
                  <a:t> a </a:t>
                </a:r>
                <a:r>
                  <a:rPr lang="it-IT" sz="2000" dirty="0" err="1"/>
                  <a:t>function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nonsingular</a:t>
                </a:r>
                <a:r>
                  <a:rPr lang="it-IT" sz="2000" dirty="0"/>
                  <a:t> on the </a:t>
                </a:r>
                <a:r>
                  <a:rPr lang="it-IT" sz="2000" dirty="0" err="1"/>
                  <a:t>real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axis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admits</a:t>
                </a:r>
                <a:r>
                  <a:rPr lang="it-IT" sz="2000" dirty="0"/>
                  <a:t> an </a:t>
                </a:r>
                <a:r>
                  <a:rPr lang="it-IT" sz="2000" dirty="0" err="1"/>
                  <a:t>analytic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continuation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using</a:t>
                </a:r>
                <a:r>
                  <a:rPr lang="it-IT" sz="2000" dirty="0"/>
                  <a:t> Schwartz </a:t>
                </a:r>
                <a:r>
                  <a:rPr lang="it-IT" sz="2000" dirty="0" err="1"/>
                  <a:t>reflection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principle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. </a:t>
                </a:r>
                <a:r>
                  <a:rPr lang="it-IT" sz="2000" dirty="0" err="1"/>
                  <a:t>Above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threshold</a:t>
                </a:r>
                <a:r>
                  <a:rPr lang="it-IT" sz="2000" dirty="0"/>
                  <a:t> close to the </a:t>
                </a:r>
                <a:r>
                  <a:rPr lang="it-IT" sz="2000" dirty="0" err="1"/>
                  <a:t>real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axis</a:t>
                </a:r>
                <a:r>
                  <a:rPr lang="it-IT" sz="2000" dirty="0"/>
                  <a:t>, </a:t>
                </a:r>
              </a:p>
              <a:p>
                <a:endParaRPr lang="it-IT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/>
                  <a:t>So a </a:t>
                </a:r>
                <a:r>
                  <a:rPr lang="it-IT" sz="2000" dirty="0" err="1"/>
                  <a:t>cut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opens</a:t>
                </a:r>
                <a:r>
                  <a:rPr lang="it-IT" sz="2000" dirty="0"/>
                  <a:t> on the </a:t>
                </a:r>
                <a:r>
                  <a:rPr lang="it-IT" sz="2000" dirty="0" err="1"/>
                  <a:t>real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axis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threshold</a:t>
                </a:r>
                <a:endParaRPr lang="it-IT" sz="20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1B49368-0ABF-559A-94A5-9A28FEEAF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5" y="3032026"/>
                <a:ext cx="8626415" cy="3154646"/>
              </a:xfrm>
              <a:prstGeom prst="rect">
                <a:avLst/>
              </a:prstGeom>
              <a:blipFill>
                <a:blip r:embed="rId6"/>
                <a:stretch>
                  <a:fillRect l="-777" t="-772" b="-23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8832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Unitarity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4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39263" y="3402501"/>
                <a:ext cx="4500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I have different values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it-IT" dirty="0"/>
                  <a:t> across the real axis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263" y="3402501"/>
                <a:ext cx="4500848" cy="369332"/>
              </a:xfrm>
              <a:prstGeom prst="rect">
                <a:avLst/>
              </a:prstGeom>
              <a:blipFill>
                <a:blip r:embed="rId5"/>
                <a:stretch>
                  <a:fillRect l="-1084" t="-8197" r="-813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257800" y="4300419"/>
                <a:ext cx="1906612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4300419"/>
                <a:ext cx="1906612" cy="496418"/>
              </a:xfrm>
              <a:prstGeom prst="rect">
                <a:avLst/>
              </a:prstGeom>
              <a:blipFill rotWithShape="0">
                <a:blip r:embed="rId7"/>
                <a:stretch>
                  <a:fillRect l="-5128" t="-2439" b="-268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11">
            <a:extLst>
              <a:ext uri="{FF2B5EF4-FFF2-40B4-BE49-F238E27FC236}">
                <a16:creationId xmlns:a16="http://schemas.microsoft.com/office/drawing/2014/main" id="{C6F9D2A1-E917-07F2-4B16-ADCF6C137E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3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4">
                <a:extLst>
                  <a:ext uri="{FF2B5EF4-FFF2-40B4-BE49-F238E27FC236}">
                    <a16:creationId xmlns:a16="http://schemas.microsoft.com/office/drawing/2014/main" id="{8A2A2C61-28A7-5971-558C-0077C1355236}"/>
                  </a:ext>
                </a:extLst>
              </p:cNvPr>
              <p:cNvSpPr txBox="1"/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14">
                <a:extLst>
                  <a:ext uri="{FF2B5EF4-FFF2-40B4-BE49-F238E27FC236}">
                    <a16:creationId xmlns:a16="http://schemas.microsoft.com/office/drawing/2014/main" id="{8A2A2C61-28A7-5971-558C-0077C1355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9">
                <a:extLst>
                  <a:ext uri="{FF2B5EF4-FFF2-40B4-BE49-F238E27FC236}">
                    <a16:creationId xmlns:a16="http://schemas.microsoft.com/office/drawing/2014/main" id="{034ABD32-3731-0B81-4B04-B5662AB62107}"/>
                  </a:ext>
                </a:extLst>
              </p:cNvPr>
              <p:cNvSpPr/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Rectangle 19">
                <a:extLst>
                  <a:ext uri="{FF2B5EF4-FFF2-40B4-BE49-F238E27FC236}">
                    <a16:creationId xmlns:a16="http://schemas.microsoft.com/office/drawing/2014/main" id="{034ABD32-3731-0B81-4B04-B5662AB62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0">
                <a:extLst>
                  <a:ext uri="{FF2B5EF4-FFF2-40B4-BE49-F238E27FC236}">
                    <a16:creationId xmlns:a16="http://schemas.microsoft.com/office/drawing/2014/main" id="{C65C91FB-8377-21FA-8AD2-3FF13F1A9859}"/>
                  </a:ext>
                </a:extLst>
              </p:cNvPr>
              <p:cNvSpPr/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Rectangle 20">
                <a:extLst>
                  <a:ext uri="{FF2B5EF4-FFF2-40B4-BE49-F238E27FC236}">
                    <a16:creationId xmlns:a16="http://schemas.microsoft.com/office/drawing/2014/main" id="{C65C91FB-8377-21FA-8AD2-3FF13F1A98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2">
            <a:extLst>
              <a:ext uri="{FF2B5EF4-FFF2-40B4-BE49-F238E27FC236}">
                <a16:creationId xmlns:a16="http://schemas.microsoft.com/office/drawing/2014/main" id="{ED53C694-D5B3-928B-AA61-54433A7849CB}"/>
              </a:ext>
            </a:extLst>
          </p:cNvPr>
          <p:cNvSpPr txBox="1"/>
          <p:nvPr/>
        </p:nvSpPr>
        <p:spPr>
          <a:xfrm>
            <a:off x="4639263" y="5266445"/>
            <a:ext cx="447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...but I can decide to get the negative solution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C51AB013-DC59-BCF6-FB9A-2FA385EC8B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50" y="3353920"/>
            <a:ext cx="3866674" cy="3164228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BD475E20-E0D6-614B-21CE-D9FB3AC6F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9" y="3353920"/>
            <a:ext cx="3866674" cy="3164228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269816FE-A263-7D4F-B09E-4695011290A7}"/>
              </a:ext>
            </a:extLst>
          </p:cNvPr>
          <p:cNvSpPr txBox="1"/>
          <p:nvPr/>
        </p:nvSpPr>
        <p:spPr>
          <a:xfrm>
            <a:off x="809625" y="6057900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 sheet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84CBE89A-DBD0-E715-BD97-5A4E2ABD133C}"/>
              </a:ext>
            </a:extLst>
          </p:cNvPr>
          <p:cNvSpPr txBox="1"/>
          <p:nvPr/>
        </p:nvSpPr>
        <p:spPr>
          <a:xfrm>
            <a:off x="5038725" y="606797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II sheet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E320AA8-1CE8-FE80-0363-7CC025823C07}"/>
                  </a:ext>
                </a:extLst>
              </p:cNvPr>
              <p:cNvSpPr txBox="1"/>
              <p:nvPr/>
            </p:nvSpPr>
            <p:spPr>
              <a:xfrm>
                <a:off x="4024224" y="1477107"/>
                <a:ext cx="4662576" cy="988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E320AA8-1CE8-FE80-0363-7CC025823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224" y="1477107"/>
                <a:ext cx="4662576" cy="98854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803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20" grpId="0"/>
      <p:bldP spid="20" grpId="1"/>
      <p:bldP spid="21" grpId="0"/>
      <p:bldP spid="21" grpId="1"/>
      <p:bldP spid="5" grpId="0"/>
      <p:bldP spid="5" grpId="1"/>
      <p:bldP spid="6" grpId="0"/>
      <p:bldP spid="6" grpId="1"/>
      <p:bldP spid="11" grpId="0"/>
      <p:bldP spid="11" grpId="1"/>
      <p:bldP spid="16" grpId="0"/>
      <p:bldP spid="16" grpId="1"/>
      <p:bldP spid="16" grpId="2"/>
      <p:bldP spid="19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Unitarity &amp; Pole hunting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" y="2029510"/>
            <a:ext cx="4122005" cy="3242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84" y="2029510"/>
            <a:ext cx="4122005" cy="3242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3130" y="4902822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 sheet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8683" y="490282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II sheet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680" y="5422984"/>
            <a:ext cx="6385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Finding resonances means writing analytic amplitude, </a:t>
            </a:r>
            <a:br>
              <a:rPr lang="it-IT" sz="2200" dirty="0"/>
            </a:br>
            <a:r>
              <a:rPr lang="it-IT" sz="2200" dirty="0"/>
              <a:t>and </a:t>
            </a:r>
            <a:r>
              <a:rPr lang="it-IT" sz="2200" dirty="0">
                <a:solidFill>
                  <a:srgbClr val="FF0000"/>
                </a:solidFill>
              </a:rPr>
              <a:t>hunting for poles </a:t>
            </a:r>
            <a:r>
              <a:rPr lang="it-IT" sz="2200" dirty="0"/>
              <a:t>in the complex plane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3745" y="1175947"/>
            <a:ext cx="5425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/>
              <a:t>Unitarity creates a </a:t>
            </a:r>
            <a:r>
              <a:rPr lang="it-IT" sz="2200" dirty="0">
                <a:solidFill>
                  <a:srgbClr val="FF0000"/>
                </a:solidFill>
              </a:rPr>
              <a:t>branch cut </a:t>
            </a:r>
            <a:r>
              <a:rPr lang="it-IT" sz="2200" dirty="0"/>
              <a:t>on the real axis,</a:t>
            </a:r>
            <a:br>
              <a:rPr lang="it-IT" sz="2200" dirty="0"/>
            </a:br>
            <a:r>
              <a:rPr lang="it-IT" sz="2200" dirty="0"/>
              <a:t>two sheets continuosly connected</a:t>
            </a:r>
          </a:p>
        </p:txBody>
      </p:sp>
    </p:spTree>
    <p:extLst>
      <p:ext uri="{BB962C8B-B14F-4D97-AF65-F5344CB8AC3E}">
        <p14:creationId xmlns:p14="http://schemas.microsoft.com/office/powerpoint/2010/main" val="4157147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Partial </a:t>
                </a:r>
                <a:r>
                  <a:rPr lang="it-IT" sz="3600" dirty="0" err="1"/>
                  <a:t>waves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2→2</m:t>
                    </m:r>
                  </m:oMath>
                </a14:m>
                <a:r>
                  <a:rPr lang="it-IT" sz="3600" dirty="0"/>
                  <a:t> scattering</a:t>
                </a:r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2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D4B1E7C5-0054-FE92-7722-594874679FFF}"/>
              </a:ext>
            </a:extLst>
          </p:cNvPr>
          <p:cNvCxnSpPr/>
          <p:nvPr/>
        </p:nvCxnSpPr>
        <p:spPr>
          <a:xfrm>
            <a:off x="293615" y="245271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27FF4529-189C-ED78-A99A-2B60198E4F6E}"/>
              </a:ext>
            </a:extLst>
          </p:cNvPr>
          <p:cNvCxnSpPr/>
          <p:nvPr/>
        </p:nvCxnSpPr>
        <p:spPr>
          <a:xfrm>
            <a:off x="1536584" y="245271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2B1AA62-C643-E620-5B92-EFA5C7D77644}"/>
              </a:ext>
            </a:extLst>
          </p:cNvPr>
          <p:cNvCxnSpPr>
            <a:cxnSpLocks/>
          </p:cNvCxnSpPr>
          <p:nvPr/>
        </p:nvCxnSpPr>
        <p:spPr>
          <a:xfrm rot="-2100000">
            <a:off x="1382282" y="2101006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DB02E61-5609-B30A-597E-D358C11FDF8D}"/>
              </a:ext>
            </a:extLst>
          </p:cNvPr>
          <p:cNvCxnSpPr>
            <a:cxnSpLocks/>
          </p:cNvCxnSpPr>
          <p:nvPr/>
        </p:nvCxnSpPr>
        <p:spPr>
          <a:xfrm rot="-2100000">
            <a:off x="389194" y="284063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29B050A-DDAC-166D-42EF-D88349F26A15}"/>
                  </a:ext>
                </a:extLst>
              </p:cNvPr>
              <p:cNvSpPr txBox="1"/>
              <p:nvPr/>
            </p:nvSpPr>
            <p:spPr>
              <a:xfrm>
                <a:off x="152965" y="2034813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29B050A-DDAC-166D-42EF-D88349F26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65" y="2034813"/>
                <a:ext cx="36580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953F223F-CA09-D9DB-0CFF-CFDE3774FB94}"/>
                  </a:ext>
                </a:extLst>
              </p:cNvPr>
              <p:cNvSpPr txBox="1"/>
              <p:nvPr/>
            </p:nvSpPr>
            <p:spPr>
              <a:xfrm>
                <a:off x="2538181" y="2034813"/>
                <a:ext cx="297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953F223F-CA09-D9DB-0CFF-CFDE3774F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181" y="2034813"/>
                <a:ext cx="297809" cy="369332"/>
              </a:xfrm>
              <a:prstGeom prst="rect">
                <a:avLst/>
              </a:prstGeom>
              <a:blipFill>
                <a:blip r:embed="rId4"/>
                <a:stretch>
                  <a:fillRect r="-20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8DC1805-1C3E-48DD-F542-83D1DAE4F7DA}"/>
                  </a:ext>
                </a:extLst>
              </p:cNvPr>
              <p:cNvSpPr txBox="1"/>
              <p:nvPr/>
            </p:nvSpPr>
            <p:spPr>
              <a:xfrm>
                <a:off x="2355278" y="1532689"/>
                <a:ext cx="3658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8DC1805-1C3E-48DD-F542-83D1DAE4F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78" y="1532689"/>
                <a:ext cx="36580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B0443A4E-686E-822A-09E3-291D59B4E937}"/>
                  </a:ext>
                </a:extLst>
              </p:cNvPr>
              <p:cNvSpPr txBox="1"/>
              <p:nvPr/>
            </p:nvSpPr>
            <p:spPr>
              <a:xfrm>
                <a:off x="186964" y="3187708"/>
                <a:ext cx="297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B0443A4E-686E-822A-09E3-291D59B4E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64" y="3187708"/>
                <a:ext cx="29780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C0ACD70-5597-2D7C-6C07-6E9773E7C50F}"/>
                  </a:ext>
                </a:extLst>
              </p:cNvPr>
              <p:cNvSpPr txBox="1"/>
              <p:nvPr/>
            </p:nvSpPr>
            <p:spPr>
              <a:xfrm>
                <a:off x="3595756" y="1221273"/>
                <a:ext cx="554824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Let </a:t>
                </a:r>
                <a:r>
                  <a:rPr lang="it-IT" dirty="0" err="1"/>
                  <a:t>us</a:t>
                </a:r>
                <a:r>
                  <a:rPr lang="it-IT" dirty="0"/>
                  <a:t> </a:t>
                </a:r>
                <a:r>
                  <a:rPr lang="it-IT" dirty="0" err="1"/>
                  <a:t>consider</a:t>
                </a:r>
                <a:r>
                  <a:rPr lang="it-IT" dirty="0"/>
                  <a:t> the </a:t>
                </a:r>
                <a:r>
                  <a:rPr lang="it-IT" dirty="0" err="1"/>
                  <a:t>elastic</a:t>
                </a:r>
                <a:r>
                  <a:rPr lang="it-IT" dirty="0"/>
                  <a:t> scattering of </a:t>
                </a:r>
                <a:br>
                  <a:rPr lang="it-IT" dirty="0"/>
                </a:br>
                <a:r>
                  <a:rPr lang="it-IT" dirty="0" err="1"/>
                  <a:t>two</a:t>
                </a:r>
                <a:r>
                  <a:rPr lang="it-IT" dirty="0"/>
                  <a:t> </a:t>
                </a:r>
                <a:r>
                  <a:rPr lang="it-IT" dirty="0" err="1"/>
                  <a:t>equal</a:t>
                </a:r>
                <a:r>
                  <a:rPr lang="it-IT" dirty="0"/>
                  <a:t> mass </a:t>
                </a:r>
                <a:r>
                  <a:rPr lang="it-IT" dirty="0" err="1"/>
                  <a:t>spinless</a:t>
                </a:r>
                <a:r>
                  <a:rPr lang="it-IT" dirty="0"/>
                  <a:t> </a:t>
                </a:r>
                <a:r>
                  <a:rPr lang="it-IT" dirty="0" err="1"/>
                  <a:t>particles</a:t>
                </a:r>
                <a:endParaRPr lang="it-IT" dirty="0"/>
              </a:p>
              <a:p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/>
                  <a:t> energy </a:t>
                </a:r>
                <a:r>
                  <a:rPr lang="it-IT" dirty="0" err="1"/>
                  <a:t>squared</a:t>
                </a:r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b="0" i="0" dirty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momentum</a:t>
                </a:r>
                <a:r>
                  <a:rPr lang="it-IT" dirty="0"/>
                  <a:t> </a:t>
                </a:r>
                <a:r>
                  <a:rPr lang="it-IT" dirty="0" err="1"/>
                  <a:t>transferred</a:t>
                </a: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C0ACD70-5597-2D7C-6C07-6E9773E7C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756" y="1221273"/>
                <a:ext cx="5548244" cy="1754326"/>
              </a:xfrm>
              <a:prstGeom prst="rect">
                <a:avLst/>
              </a:prstGeom>
              <a:blipFill>
                <a:blip r:embed="rId7"/>
                <a:stretch>
                  <a:fillRect l="-989" t="-17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o 18">
            <a:extLst>
              <a:ext uri="{FF2B5EF4-FFF2-40B4-BE49-F238E27FC236}">
                <a16:creationId xmlns:a16="http://schemas.microsoft.com/office/drawing/2014/main" id="{C0EF9C67-1C35-C333-33E6-1BBD0F5E386F}"/>
              </a:ext>
            </a:extLst>
          </p:cNvPr>
          <p:cNvSpPr/>
          <p:nvPr/>
        </p:nvSpPr>
        <p:spPr>
          <a:xfrm>
            <a:off x="946598" y="1810536"/>
            <a:ext cx="1264709" cy="1264709"/>
          </a:xfrm>
          <a:prstGeom prst="arc">
            <a:avLst>
              <a:gd name="adj1" fmla="val 19045148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7BB418C-419F-C934-24CE-B2DD86DABDB0}"/>
                  </a:ext>
                </a:extLst>
              </p:cNvPr>
              <p:cNvSpPr txBox="1"/>
              <p:nvPr/>
            </p:nvSpPr>
            <p:spPr>
              <a:xfrm>
                <a:off x="2126901" y="1963281"/>
                <a:ext cx="3075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7BB418C-419F-C934-24CE-B2DD86DAB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901" y="1963281"/>
                <a:ext cx="30759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936CA84-7FF4-BFBE-DF70-C71020448E50}"/>
                  </a:ext>
                </a:extLst>
              </p:cNvPr>
              <p:cNvSpPr txBox="1"/>
              <p:nvPr/>
            </p:nvSpPr>
            <p:spPr>
              <a:xfrm>
                <a:off x="1852065" y="3384652"/>
                <a:ext cx="5052922" cy="1287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>
                            <m:sSub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32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936CA84-7FF4-BFBE-DF70-C71020448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065" y="3384652"/>
                <a:ext cx="5052922" cy="128734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9492C814-5DD3-6338-07AC-9212504CD809}"/>
              </a:ext>
            </a:extLst>
          </p:cNvPr>
          <p:cNvCxnSpPr>
            <a:cxnSpLocks/>
          </p:cNvCxnSpPr>
          <p:nvPr/>
        </p:nvCxnSpPr>
        <p:spPr>
          <a:xfrm flipH="1" flipV="1">
            <a:off x="4731391" y="4320872"/>
            <a:ext cx="234892" cy="19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D4595D36-2A5B-0EA7-FB45-F5AD8604DA54}"/>
              </a:ext>
            </a:extLst>
          </p:cNvPr>
          <p:cNvCxnSpPr>
            <a:cxnSpLocks/>
          </p:cNvCxnSpPr>
          <p:nvPr/>
        </p:nvCxnSpPr>
        <p:spPr>
          <a:xfrm flipH="1">
            <a:off x="5700555" y="3384652"/>
            <a:ext cx="314351" cy="311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8DB95AE-B3CB-7CE6-F289-093C2EAD6287}"/>
              </a:ext>
            </a:extLst>
          </p:cNvPr>
          <p:cNvSpPr txBox="1"/>
          <p:nvPr/>
        </p:nvSpPr>
        <p:spPr>
          <a:xfrm>
            <a:off x="4378526" y="4571084"/>
            <a:ext cx="132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wave</a:t>
            </a:r>
            <a:endParaRPr lang="it-IT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817F805-D8FC-2612-9EB3-B3DCC764554A}"/>
              </a:ext>
            </a:extLst>
          </p:cNvPr>
          <p:cNvSpPr txBox="1"/>
          <p:nvPr/>
        </p:nvSpPr>
        <p:spPr>
          <a:xfrm>
            <a:off x="6014906" y="3059668"/>
            <a:ext cx="215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Legendre </a:t>
            </a:r>
            <a:r>
              <a:rPr lang="it-IT" dirty="0" err="1"/>
              <a:t>polynomial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A1F888F-41C0-6E02-A0C2-846F82D98799}"/>
              </a:ext>
            </a:extLst>
          </p:cNvPr>
          <p:cNvSpPr txBox="1"/>
          <p:nvPr/>
        </p:nvSpPr>
        <p:spPr>
          <a:xfrm>
            <a:off x="311791" y="5452061"/>
            <a:ext cx="633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Remember</a:t>
            </a:r>
            <a:r>
              <a:rPr lang="it-IT" dirty="0"/>
              <a:t>: I can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measure</a:t>
            </a:r>
            <a:r>
              <a:rPr lang="it-IT" dirty="0"/>
              <a:t> cross </a:t>
            </a:r>
            <a:r>
              <a:rPr lang="it-IT" dirty="0" err="1"/>
              <a:t>section</a:t>
            </a:r>
            <a:r>
              <a:rPr lang="it-IT" dirty="0"/>
              <a:t> (</a:t>
            </a:r>
            <a:r>
              <a:rPr lang="it-IT" dirty="0" err="1"/>
              <a:t>amplitude</a:t>
            </a:r>
            <a:r>
              <a:rPr lang="it-IT" dirty="0"/>
              <a:t> </a:t>
            </a:r>
            <a:r>
              <a:rPr lang="it-IT" dirty="0" err="1"/>
              <a:t>squared</a:t>
            </a:r>
            <a:r>
              <a:rPr lang="it-IT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E383D776-CE52-1A82-D0D3-A65D4AAAA69C}"/>
                  </a:ext>
                </a:extLst>
              </p:cNvPr>
              <p:cNvSpPr txBox="1"/>
              <p:nvPr/>
            </p:nvSpPr>
            <p:spPr>
              <a:xfrm>
                <a:off x="2355278" y="3645367"/>
                <a:ext cx="446346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32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E383D776-CE52-1A82-D0D3-A65D4AAAA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78" y="3645367"/>
                <a:ext cx="4463466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7CF2A18-3F2E-506F-92AF-F11E472D976E}"/>
              </a:ext>
            </a:extLst>
          </p:cNvPr>
          <p:cNvSpPr txBox="1"/>
          <p:nvPr/>
        </p:nvSpPr>
        <p:spPr>
          <a:xfrm>
            <a:off x="311791" y="5329333"/>
            <a:ext cx="6978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</a:t>
            </a:r>
            <a:r>
              <a:rPr lang="it-IT" dirty="0" err="1"/>
              <a:t>diagonalize</a:t>
            </a:r>
            <a:r>
              <a:rPr lang="it-IT" dirty="0"/>
              <a:t> </a:t>
            </a:r>
            <a:r>
              <a:rPr lang="it-IT" dirty="0" err="1"/>
              <a:t>unitarity</a:t>
            </a:r>
            <a:r>
              <a:rPr lang="it-IT" dirty="0"/>
              <a:t>: </a:t>
            </a:r>
            <a:r>
              <a:rPr lang="it-IT" dirty="0" err="1"/>
              <a:t>each</a:t>
            </a:r>
            <a:r>
              <a:rPr lang="it-IT" dirty="0"/>
              <a:t> one </a:t>
            </a:r>
            <a:r>
              <a:rPr lang="it-IT" dirty="0" err="1"/>
              <a:t>statisfy</a:t>
            </a:r>
            <a:r>
              <a:rPr lang="it-IT" dirty="0"/>
              <a:t> a separate </a:t>
            </a:r>
            <a:r>
              <a:rPr lang="it-IT" dirty="0" err="1"/>
              <a:t>equation</a:t>
            </a:r>
            <a:br>
              <a:rPr lang="it-IT" dirty="0"/>
            </a:b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definite </a:t>
            </a:r>
            <a:r>
              <a:rPr lang="it-IT" dirty="0" err="1"/>
              <a:t>orbital</a:t>
            </a:r>
            <a:r>
              <a:rPr lang="it-IT" dirty="0"/>
              <a:t>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momentum</a:t>
            </a:r>
            <a:r>
              <a:rPr lang="it-IT" dirty="0"/>
              <a:t> = spin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12DC860F-33A5-98D9-FAFB-F0E73389DAAE}"/>
              </a:ext>
            </a:extLst>
          </p:cNvPr>
          <p:cNvCxnSpPr>
            <a:cxnSpLocks/>
          </p:cNvCxnSpPr>
          <p:nvPr/>
        </p:nvCxnSpPr>
        <p:spPr>
          <a:xfrm flipH="1" flipV="1">
            <a:off x="4966283" y="4230142"/>
            <a:ext cx="234892" cy="19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7D72D8ED-A1B9-87A7-C01A-9A9B013E713E}"/>
              </a:ext>
            </a:extLst>
          </p:cNvPr>
          <p:cNvSpPr txBox="1"/>
          <p:nvPr/>
        </p:nvSpPr>
        <p:spPr>
          <a:xfrm>
            <a:off x="5172435" y="4305091"/>
            <a:ext cx="215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(</a:t>
            </a:r>
            <a:r>
              <a:rPr lang="it-IT" dirty="0" err="1"/>
              <a:t>known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56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35" grpId="0"/>
      <p:bldP spid="40" grpId="0"/>
      <p:bldP spid="41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6" b="51023"/>
          <a:stretch/>
        </p:blipFill>
        <p:spPr>
          <a:xfrm>
            <a:off x="0" y="1096238"/>
            <a:ext cx="9144000" cy="19004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decay</a:t>
                </a:r>
                <a:r>
                  <a:rPr lang="it-IT" sz="3600" dirty="0"/>
                  <a:t> chains</a:t>
                </a:r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49109" r="8911" b="10759"/>
          <a:stretch/>
        </p:blipFill>
        <p:spPr>
          <a:xfrm>
            <a:off x="0" y="4070079"/>
            <a:ext cx="4986076" cy="1973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65827" y="5397404"/>
            <a:ext cx="381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Each set of angles is defined in a different reference frame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51375" r="14340" b="16906"/>
          <a:stretch/>
        </p:blipFill>
        <p:spPr>
          <a:xfrm>
            <a:off x="2431609" y="2823977"/>
            <a:ext cx="6636191" cy="21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07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What do we know?</a:t>
            </a:r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8" b="5742"/>
          <a:stretch/>
        </p:blipFill>
        <p:spPr>
          <a:xfrm>
            <a:off x="0" y="1049482"/>
            <a:ext cx="9144000" cy="503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34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71B165D4-50F8-71AC-A3A6-32FC59A11929}"/>
                  </a:ext>
                </a:extLst>
              </p:cNvPr>
              <p:cNvSpPr/>
              <p:nvPr/>
            </p:nvSpPr>
            <p:spPr>
              <a:xfrm>
                <a:off x="257634" y="3169277"/>
                <a:ext cx="8628732" cy="31913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71B165D4-50F8-71AC-A3A6-32FC59A119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34" y="3169277"/>
                <a:ext cx="8628732" cy="31913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6081" y="1513185"/>
            <a:ext cx="1587319" cy="1035182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4333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4333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0000" r="-27500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4333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4333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0000" r="-45000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Dictionary – Quark model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04476" y="1137952"/>
                <a:ext cx="3137205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/>
                  <a:t>orbital angular momentum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/>
                  <a:t>spin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it-IT" dirty="0"/>
              </a:p>
              <a:p>
                <a:endParaRPr lang="it-IT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/>
                  <a:t>total angular momentum</a:t>
                </a:r>
              </a:p>
              <a:p>
                <a:r>
                  <a:rPr lang="it-IT" dirty="0"/>
                  <a:t>   = exp. measured spin</a:t>
                </a:r>
              </a:p>
              <a:p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/>
                  <a:t>isospin = 0 for quarkonia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476" y="1137952"/>
                <a:ext cx="3137205" cy="2031325"/>
              </a:xfrm>
              <a:prstGeom prst="rect">
                <a:avLst/>
              </a:prstGeom>
              <a:blipFill rotWithShape="0">
                <a:blip r:embed="rId6"/>
                <a:stretch>
                  <a:fillRect l="-388" t="-1802" r="-116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857591" y="1613037"/>
                <a:ext cx="2946903" cy="925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591" y="1613037"/>
                <a:ext cx="2946903" cy="92512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4" y="3202511"/>
            <a:ext cx="6343776" cy="31581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24F4E24-123B-9F2A-1894-9D175A54757E}"/>
                  </a:ext>
                </a:extLst>
              </p:cNvPr>
              <p:cNvSpPr txBox="1"/>
              <p:nvPr/>
            </p:nvSpPr>
            <p:spPr>
              <a:xfrm>
                <a:off x="6856311" y="3630847"/>
                <a:ext cx="4045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24F4E24-123B-9F2A-1894-9D175A547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6311" y="3630847"/>
                <a:ext cx="40459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FEFB7A2-E5A2-237A-560A-03AE66859C99}"/>
                  </a:ext>
                </a:extLst>
              </p:cNvPr>
              <p:cNvSpPr txBox="1"/>
              <p:nvPr/>
            </p:nvSpPr>
            <p:spPr>
              <a:xfrm>
                <a:off x="6856311" y="3891713"/>
                <a:ext cx="4959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FEFB7A2-E5A2-237A-560A-03AE66859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6311" y="3891713"/>
                <a:ext cx="49590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50F5E5A-A68E-80A2-5E2D-6B6534A32CB5}"/>
                  </a:ext>
                </a:extLst>
              </p:cNvPr>
              <p:cNvSpPr txBox="1"/>
              <p:nvPr/>
            </p:nvSpPr>
            <p:spPr>
              <a:xfrm>
                <a:off x="6482201" y="3321098"/>
                <a:ext cx="1244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Charm (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50F5E5A-A68E-80A2-5E2D-6B6534A32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201" y="3321098"/>
                <a:ext cx="1244123" cy="369332"/>
              </a:xfrm>
              <a:prstGeom prst="rect">
                <a:avLst/>
              </a:prstGeom>
              <a:blipFill>
                <a:blip r:embed="rId11"/>
                <a:stretch>
                  <a:fillRect l="-3922" t="-10000" r="-13235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ED19C9C-0482-1328-590F-ADC2627D4294}"/>
                  </a:ext>
                </a:extLst>
              </p:cNvPr>
              <p:cNvSpPr txBox="1"/>
              <p:nvPr/>
            </p:nvSpPr>
            <p:spPr>
              <a:xfrm>
                <a:off x="7967622" y="3625717"/>
                <a:ext cx="4045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ED19C9C-0482-1328-590F-ADC2627D4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622" y="3625717"/>
                <a:ext cx="40459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EAFA9DD-5DBC-A170-E46F-7034B6247E85}"/>
                  </a:ext>
                </a:extLst>
              </p:cNvPr>
              <p:cNvSpPr txBox="1"/>
              <p:nvPr/>
            </p:nvSpPr>
            <p:spPr>
              <a:xfrm>
                <a:off x="7967622" y="3886583"/>
                <a:ext cx="4959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EAFA9DD-5DBC-A170-E46F-7034B6247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622" y="3886583"/>
                <a:ext cx="49590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467A622-11F6-120B-0FF0-A286A31556F5}"/>
                  </a:ext>
                </a:extLst>
              </p:cNvPr>
              <p:cNvSpPr txBox="1"/>
              <p:nvPr/>
            </p:nvSpPr>
            <p:spPr>
              <a:xfrm>
                <a:off x="7593512" y="3315968"/>
                <a:ext cx="1292854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Beauty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467A622-11F6-120B-0FF0-A286A3155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512" y="3315968"/>
                <a:ext cx="1292854" cy="375424"/>
              </a:xfrm>
              <a:prstGeom prst="rect">
                <a:avLst/>
              </a:prstGeom>
              <a:blipFill>
                <a:blip r:embed="rId14"/>
                <a:stretch>
                  <a:fillRect l="-4245" t="-8065" r="-3774" b="-241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6E5ADC36-09AC-5029-91A5-2F181EFE807C}"/>
              </a:ext>
            </a:extLst>
          </p:cNvPr>
          <p:cNvCxnSpPr/>
          <p:nvPr/>
        </p:nvCxnSpPr>
        <p:spPr>
          <a:xfrm>
            <a:off x="6218487" y="4247289"/>
            <a:ext cx="23864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6CF8CE90-8B24-B8DA-5E0B-563526BFE270}"/>
              </a:ext>
            </a:extLst>
          </p:cNvPr>
          <p:cNvCxnSpPr/>
          <p:nvPr/>
        </p:nvCxnSpPr>
        <p:spPr>
          <a:xfrm>
            <a:off x="6218487" y="5348585"/>
            <a:ext cx="23864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57AB6BAC-60B4-0638-06DE-5431F0AC0F50}"/>
              </a:ext>
            </a:extLst>
          </p:cNvPr>
          <p:cNvCxnSpPr/>
          <p:nvPr/>
        </p:nvCxnSpPr>
        <p:spPr>
          <a:xfrm>
            <a:off x="6218487" y="3651595"/>
            <a:ext cx="23864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D78E6CB9-D485-4BB7-0D2E-BF4E62A80B5F}"/>
              </a:ext>
            </a:extLst>
          </p:cNvPr>
          <p:cNvCxnSpPr/>
          <p:nvPr/>
        </p:nvCxnSpPr>
        <p:spPr>
          <a:xfrm>
            <a:off x="6241497" y="3691857"/>
            <a:ext cx="23864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866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0" y="4414825"/>
            <a:ext cx="9144000" cy="17713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Polarization</a:t>
            </a:r>
            <a:r>
              <a:rPr lang="it-IT" sz="3600" dirty="0"/>
              <a:t> vs. </a:t>
            </a:r>
            <a:r>
              <a:rPr lang="it-IT" sz="3600" dirty="0" err="1"/>
              <a:t>decay</a:t>
            </a:r>
            <a:r>
              <a:rPr lang="it-IT" sz="3600" dirty="0"/>
              <a:t> </a:t>
            </a:r>
            <a:r>
              <a:rPr lang="it-IT" sz="3600" dirty="0" err="1"/>
              <a:t>observables</a:t>
            </a:r>
            <a:endParaRPr lang="it-IT" sz="3600" dirty="0"/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5203827"/>
                <a:ext cx="8831256" cy="893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2 </a:t>
                </a:r>
                <a:r>
                  <a:rPr lang="en-US" sz="2400" dirty="0" err="1"/>
                  <a:t>Dalitz</a:t>
                </a:r>
                <a:r>
                  <a:rPr lang="en-US" sz="2400" dirty="0"/>
                  <a:t> variables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𝐾𝑝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sz="24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2400" dirty="0"/>
                  <a:t>) : encode resonance dynamics</a:t>
                </a:r>
              </a:p>
              <a:p>
                <a:r>
                  <a:rPr lang="en-US" sz="2400" dirty="0"/>
                  <a:t>3 Euler angles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24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24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400" dirty="0"/>
                  <a:t>) : encode information about polarization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03827"/>
                <a:ext cx="8831256" cy="893193"/>
              </a:xfrm>
              <a:prstGeom prst="rect">
                <a:avLst/>
              </a:prstGeom>
              <a:blipFill rotWithShape="0">
                <a:blip r:embed="rId2"/>
                <a:stretch>
                  <a:fillRect l="-1035" t="-4795" b="-116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83975" y="718130"/>
            <a:ext cx="5452323" cy="3495619"/>
            <a:chOff x="65314" y="781813"/>
            <a:chExt cx="5452323" cy="34956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4" y="781813"/>
              <a:ext cx="5452323" cy="303395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89248" y="3815767"/>
              <a:ext cx="13532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lab frame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00555" y="1609582"/>
              <a:ext cx="2535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03734" y="346412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866438" y="3626874"/>
                  <a:ext cx="1361911" cy="512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it-IT" sz="24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ϕ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it-IT" sz="2400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</m:sub>
                            </m:sSub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6438" y="3626874"/>
                  <a:ext cx="1361911" cy="51296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446" b="-595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33580" y="2860002"/>
                  <a:ext cx="450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oMath>
                    </m:oMathPara>
                  </a14:m>
                  <a:endPara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80" y="2860002"/>
                  <a:ext cx="450957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250074" y="1517648"/>
                  <a:ext cx="450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oMath>
                    </m:oMathPara>
                  </a14:m>
                  <a:endPara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0074" y="1517648"/>
                  <a:ext cx="450957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/>
          <p:cNvSpPr/>
          <p:nvPr/>
        </p:nvSpPr>
        <p:spPr>
          <a:xfrm>
            <a:off x="3980541" y="284516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2400" dirty="0"/>
              <a:t>Measurements of EDM/MDM require the reconstruction of the spin polarization of the heavy baryon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944518" y="4571191"/>
                <a:ext cx="53156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I discuss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it-IT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400" dirty="0"/>
                  <a:t> 3-body decay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518" y="4571191"/>
                <a:ext cx="5315622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835" t="-10526" r="-688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921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36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645" y="1156996"/>
            <a:ext cx="3965510" cy="5128222"/>
            <a:chOff x="74645" y="1156996"/>
            <a:chExt cx="3965510" cy="5128222"/>
          </a:xfrm>
        </p:grpSpPr>
        <p:sp>
          <p:nvSpPr>
            <p:cNvPr id="4" name="Rectangle 3"/>
            <p:cNvSpPr/>
            <p:nvPr/>
          </p:nvSpPr>
          <p:spPr>
            <a:xfrm>
              <a:off x="74645" y="1156996"/>
              <a:ext cx="3965510" cy="5128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48" r="56633" b="44153"/>
            <a:stretch/>
          </p:blipFill>
          <p:spPr>
            <a:xfrm>
              <a:off x="74645" y="1156996"/>
              <a:ext cx="3965510" cy="292048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709" r="56633" b="1744"/>
            <a:stretch/>
          </p:blipFill>
          <p:spPr>
            <a:xfrm>
              <a:off x="457200" y="4077477"/>
              <a:ext cx="3107094" cy="220774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0"/>
          <a:stretch/>
        </p:blipFill>
        <p:spPr>
          <a:xfrm>
            <a:off x="273698" y="1156995"/>
            <a:ext cx="510613" cy="316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0155" y="110412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>
                <a:solidFill>
                  <a:srgbClr val="C00000"/>
                </a:solidFill>
              </a:rPr>
              <a:t>Belle, PRL117, 011801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40155" y="2601215"/>
                <a:ext cx="5090416" cy="3142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The dynamics in the Dalitz is extremely rich</a:t>
                </a:r>
                <a:br>
                  <a:rPr lang="it-IT" sz="2200" dirty="0"/>
                </a:br>
                <a:r>
                  <a:rPr lang="it-IT" sz="2200" dirty="0"/>
                  <a:t>Resonances appear in all subchannels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{"/>
                          <m:endChr m:val="}"/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2200" b="0" i="0" smtClean="0"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p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22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p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∗0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Each chain prefers a variable choice</a:t>
                </a:r>
                <a:br>
                  <a:rPr lang="it-IT" sz="2200" dirty="0"/>
                </a:br>
                <a:r>
                  <a:rPr lang="it-IT" sz="2200" dirty="0"/>
                  <a:t>A proper amplitude analysis is mandatory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155" y="2601215"/>
                <a:ext cx="5090416" cy="3142976"/>
              </a:xfrm>
              <a:prstGeom prst="rect">
                <a:avLst/>
              </a:prstGeom>
              <a:blipFill rotWithShape="0">
                <a:blip r:embed="rId6"/>
                <a:stretch>
                  <a:fillRect l="-1557" t="-1359" r="-1317" b="-29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086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Wigner rotations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54689" y="1576567"/>
            <a:ext cx="2986748" cy="1815388"/>
            <a:chOff x="718459" y="1549083"/>
            <a:chExt cx="2986748" cy="1815388"/>
          </a:xfrm>
        </p:grpSpPr>
        <p:sp>
          <p:nvSpPr>
            <p:cNvPr id="18" name="Arc 17"/>
            <p:cNvSpPr/>
            <p:nvPr/>
          </p:nvSpPr>
          <p:spPr>
            <a:xfrm flipH="1">
              <a:off x="1574541" y="2010748"/>
              <a:ext cx="807099" cy="807099"/>
            </a:xfrm>
            <a:prstGeom prst="arc">
              <a:avLst>
                <a:gd name="adj1" fmla="val 18507656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978091" y="2407298"/>
              <a:ext cx="12596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1418254" y="1698171"/>
              <a:ext cx="578498" cy="7184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1987421" y="2397969"/>
              <a:ext cx="578498" cy="71845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718459" y="2416628"/>
              <a:ext cx="12596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847473" y="2451827"/>
                  <a:ext cx="8577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7473" y="2451827"/>
                  <a:ext cx="857734" cy="46166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20000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18459" y="2429270"/>
                  <a:ext cx="8286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459" y="2429270"/>
                  <a:ext cx="82862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19737" b="-1052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895470" y="1549083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470" y="1549083"/>
                  <a:ext cx="557973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20000" r="-27174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870947" y="2902806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0947" y="2902806"/>
                  <a:ext cx="557973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20000" r="-27174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/>
          <p:cNvSpPr txBox="1"/>
          <p:nvPr/>
        </p:nvSpPr>
        <p:spPr>
          <a:xfrm>
            <a:off x="158621" y="1049482"/>
            <a:ext cx="881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Let’s analyze the process in the decay plane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511176" y="1656967"/>
            <a:ext cx="3252166" cy="1644687"/>
            <a:chOff x="5137951" y="3674913"/>
            <a:chExt cx="3252166" cy="1644687"/>
          </a:xfrm>
        </p:grpSpPr>
        <p:sp>
          <p:nvSpPr>
            <p:cNvPr id="27" name="Arc 26"/>
            <p:cNvSpPr/>
            <p:nvPr/>
          </p:nvSpPr>
          <p:spPr>
            <a:xfrm rot="19324875" flipH="1">
              <a:off x="6299797" y="4080768"/>
              <a:ext cx="807099" cy="807099"/>
            </a:xfrm>
            <a:prstGeom prst="arc">
              <a:avLst>
                <a:gd name="adj1" fmla="val 7430738"/>
                <a:gd name="adj2" fmla="val 916659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566818" y="4173692"/>
              <a:ext cx="1237844" cy="36515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965720" y="4524466"/>
              <a:ext cx="838942" cy="3243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137951" y="3674913"/>
                  <a:ext cx="93788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it-IT" sz="24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7951" y="3674913"/>
                  <a:ext cx="937885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9737" b="-921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551407" y="4857935"/>
                  <a:ext cx="90351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1407" y="4857935"/>
                  <a:ext cx="903516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9737" b="-921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7597481" y="3905745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481" y="3905745"/>
                  <a:ext cx="557973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20000" r="-27473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832144" y="4846706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2144" y="4846706"/>
                  <a:ext cx="557973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19737" r="-27174" b="-1052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/>
            <p:cNvCxnSpPr/>
            <p:nvPr/>
          </p:nvCxnSpPr>
          <p:spPr>
            <a:xfrm>
              <a:off x="6804662" y="4545240"/>
              <a:ext cx="1237844" cy="36515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6758539" y="4210354"/>
              <a:ext cx="838942" cy="3243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913400" y="2249152"/>
            <a:ext cx="1449756" cy="1338155"/>
            <a:chOff x="3698795" y="2390368"/>
            <a:chExt cx="1449756" cy="1338155"/>
          </a:xfrm>
        </p:grpSpPr>
        <p:sp>
          <p:nvSpPr>
            <p:cNvPr id="39" name="Right Arrow 38"/>
            <p:cNvSpPr/>
            <p:nvPr/>
          </p:nvSpPr>
          <p:spPr>
            <a:xfrm rot="2023630">
              <a:off x="3896856" y="2390368"/>
              <a:ext cx="998375" cy="578498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698795" y="3082192"/>
                  <a:ext cx="144975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dirty="0">
                      <a:solidFill>
                        <a:srgbClr val="FF0000"/>
                      </a:solidFill>
                    </a:rPr>
                    <a:t>Boost in the</a:t>
                  </a:r>
                  <a:br>
                    <a:rPr lang="it-IT" dirty="0">
                      <a:solidFill>
                        <a:srgbClr val="FF0000"/>
                      </a:solidFill>
                    </a:rPr>
                  </a:b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a14:m>
                  <a:r>
                    <a:rPr lang="it-IT" dirty="0">
                      <a:solidFill>
                        <a:srgbClr val="FF0000"/>
                      </a:solidFill>
                    </a:rPr>
                    <a:t> direction</a:t>
                  </a: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8795" y="3082192"/>
                  <a:ext cx="1449756" cy="64633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4717" r="-1681" b="-1415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Rectangle 47"/>
          <p:cNvSpPr/>
          <p:nvPr/>
        </p:nvSpPr>
        <p:spPr>
          <a:xfrm>
            <a:off x="669850" y="3505984"/>
            <a:ext cx="2038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(23) rest frame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205159" y="3505984"/>
            <a:ext cx="2038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(12) rest frame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0" y="4423314"/>
                <a:ext cx="881742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/>
                  <a:t>Helicities are not Lorentz invariant</a:t>
                </a:r>
                <a:br>
                  <a:rPr lang="it-IT" sz="2400" dirty="0"/>
                </a:br>
                <a:r>
                  <a:rPr lang="it-IT" sz="2400" dirty="0"/>
                  <a:t>A boost disaligned with the momentum mixes (rotates) the helicities</a:t>
                </a:r>
              </a:p>
              <a:p>
                <a:pPr algn="ctr"/>
                <a:r>
                  <a:rPr lang="it-IT" sz="2400" dirty="0">
                    <a:sym typeface="Wingdings" panose="05000000000000000000" pitchFamily="2" charset="2"/>
                  </a:rPr>
                  <a:t></a:t>
                </a:r>
              </a:p>
              <a:p>
                <a:pPr algn="ctr"/>
                <a:r>
                  <a:rPr lang="it-IT" sz="2400" dirty="0">
                    <a:sym typeface="Wingdings" panose="05000000000000000000" pitchFamily="2" charset="2"/>
                  </a:rPr>
                  <a:t>Additional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</m:t>
                    </m:r>
                  </m:oMath>
                </a14:m>
                <a:r>
                  <a:rPr lang="it-IT" sz="2400" dirty="0"/>
                  <a:t>-functions: </a:t>
                </a:r>
                <a:r>
                  <a:rPr lang="it-IT" sz="2400" dirty="0">
                    <a:solidFill>
                      <a:srgbClr val="FF0000"/>
                    </a:solidFill>
                  </a:rPr>
                  <a:t>Wigner rotations</a:t>
                </a:r>
              </a:p>
              <a:p>
                <a:pPr algn="ctr"/>
                <a:endParaRPr lang="it-IT" sz="2400" dirty="0"/>
              </a:p>
              <a:p>
                <a:pPr algn="ctr"/>
                <a:endParaRPr lang="it-IT" sz="2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23314"/>
                <a:ext cx="8817428" cy="2308324"/>
              </a:xfrm>
              <a:prstGeom prst="rect">
                <a:avLst/>
              </a:prstGeom>
              <a:blipFill rotWithShape="0">
                <a:blip r:embed="rId11"/>
                <a:stretch>
                  <a:fillRect t="-21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197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Wigner rotations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8033" y="1343608"/>
            <a:ext cx="8867933" cy="3168406"/>
            <a:chOff x="70793" y="1222310"/>
            <a:chExt cx="8867933" cy="31684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93" y="1222310"/>
              <a:ext cx="8867933" cy="316840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452326" y="1278296"/>
              <a:ext cx="11381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62199" y="3019434"/>
                  <a:ext cx="294953" cy="415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27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2199" y="3019434"/>
                  <a:ext cx="294953" cy="41549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975252" y="2437181"/>
                  <a:ext cx="294953" cy="415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27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252" y="2437181"/>
                  <a:ext cx="294953" cy="41549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232138" y="1970724"/>
                  <a:ext cx="225062" cy="4154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27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138" y="1970724"/>
                  <a:ext cx="225062" cy="41549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3284171" y="1998717"/>
                  <a:ext cx="225062" cy="4154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27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4171" y="1998717"/>
                  <a:ext cx="225062" cy="41549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523421" y="3416759"/>
                  <a:ext cx="31130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1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oMath>
                    </m:oMathPara>
                  </a14:m>
                  <a:endParaRPr lang="it-IT" sz="1200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3421" y="3416759"/>
                  <a:ext cx="311304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390260" y="4919682"/>
                <a:ext cx="636347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/>
                  <a:t>The new rotation is about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it-IT" sz="2400" dirty="0"/>
                  <a:t> axis, the angle is defined in the rest frame of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4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0" y="4919682"/>
                <a:ext cx="6363478" cy="830997"/>
              </a:xfrm>
              <a:prstGeom prst="rect">
                <a:avLst/>
              </a:prstGeom>
              <a:blipFill rotWithShape="0">
                <a:blip r:embed="rId8"/>
                <a:stretch>
                  <a:fillRect t="-5882" r="-1054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746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The </a:t>
            </a:r>
            <a:r>
              <a:rPr lang="it-IT" sz="3600" dirty="0" err="1">
                <a:solidFill>
                  <a:schemeClr val="tx2"/>
                </a:solidFill>
              </a:rPr>
              <a:t>Breit-Wigner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AFF21D0-C383-9FD8-CE0E-AA611452424A}"/>
                  </a:ext>
                </a:extLst>
              </p:cNvPr>
              <p:cNvSpPr txBox="1"/>
              <p:nvPr/>
            </p:nvSpPr>
            <p:spPr>
              <a:xfrm>
                <a:off x="138023" y="1156508"/>
                <a:ext cx="7401464" cy="873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AFF21D0-C383-9FD8-CE0E-AA6114524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23" y="1156508"/>
                <a:ext cx="7401464" cy="8734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576ADE4-E7C3-5855-A344-BA6F248CCE0B}"/>
                  </a:ext>
                </a:extLst>
              </p:cNvPr>
              <p:cNvSpPr txBox="1"/>
              <p:nvPr/>
            </p:nvSpPr>
            <p:spPr>
              <a:xfrm>
                <a:off x="457200" y="3328983"/>
                <a:ext cx="8040086" cy="3204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Usually one calls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000" dirty="0"/>
                  <a:t> the BW mass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the BW </a:t>
                </a:r>
                <a:r>
                  <a:rPr lang="it-IT" sz="2000" dirty="0" err="1"/>
                  <a:t>width</a:t>
                </a:r>
                <a:br>
                  <a:rPr lang="it-IT" sz="2000" dirty="0"/>
                </a:br>
                <a:r>
                  <a:rPr lang="it-IT" sz="2000" dirty="0"/>
                  <a:t>and </a:t>
                </a:r>
                <a:r>
                  <a:rPr lang="it-IT" sz="2000" dirty="0" err="1"/>
                  <a:t>states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nary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sz="2000" dirty="0"/>
                  <a:t>. </a:t>
                </a:r>
                <a:r>
                  <a:rPr lang="it-IT" sz="2000" dirty="0" err="1"/>
                  <a:t>If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resonance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narrow</a:t>
                </a:r>
                <a:r>
                  <a:rPr lang="it-IT" sz="2000" dirty="0"/>
                  <a:t>, the energy </a:t>
                </a:r>
                <a:r>
                  <a:rPr lang="it-IT" sz="2000" dirty="0" err="1"/>
                  <a:t>dependence</a:t>
                </a:r>
                <a:r>
                  <a:rPr lang="it-IT" sz="2000" dirty="0"/>
                  <a:t> </a:t>
                </a:r>
                <a:br>
                  <a:rPr lang="it-IT" sz="2000" dirty="0"/>
                </a:br>
                <a:r>
                  <a:rPr lang="it-IT" sz="2000" dirty="0"/>
                  <a:t>of the </a:t>
                </a:r>
                <a:r>
                  <a:rPr lang="it-IT" sz="2000" dirty="0" err="1"/>
                  <a:t>width</a:t>
                </a:r>
                <a:r>
                  <a:rPr lang="it-IT" sz="2000" dirty="0"/>
                  <a:t> can be </a:t>
                </a:r>
                <a:r>
                  <a:rPr lang="it-IT" sz="2000" dirty="0" err="1"/>
                  <a:t>neglected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 err="1">
                    <a:solidFill>
                      <a:srgbClr val="FF0000"/>
                    </a:solidFill>
                  </a:rPr>
                  <a:t>However</a:t>
                </a:r>
                <a:r>
                  <a:rPr lang="it-IT" sz="2000" dirty="0"/>
                  <a:t>: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 err="1"/>
                  <a:t>Unitarity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a </a:t>
                </a:r>
                <a:r>
                  <a:rPr lang="it-IT" sz="2000" dirty="0" err="1"/>
                  <a:t>property</a:t>
                </a:r>
                <a:r>
                  <a:rPr lang="it-IT" sz="2000" dirty="0"/>
                  <a:t> of PW and </a:t>
                </a:r>
                <a:r>
                  <a:rPr lang="it-IT" sz="2000" dirty="0" err="1"/>
                  <a:t>not</a:t>
                </a:r>
                <a:r>
                  <a:rPr lang="it-IT" sz="2000" dirty="0"/>
                  <a:t> of a single </a:t>
                </a:r>
                <a:r>
                  <a:rPr lang="it-IT" sz="2000" dirty="0" err="1"/>
                  <a:t>resonance</a:t>
                </a:r>
                <a:endParaRPr lang="it-IT" sz="20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 </a:t>
                </a:r>
                <a:r>
                  <a:rPr lang="it-IT" sz="2000" dirty="0" err="1"/>
                  <a:t>amplitude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does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not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have</a:t>
                </a:r>
                <a:r>
                  <a:rPr lang="it-IT" sz="2000" dirty="0"/>
                  <a:t> a pole </a:t>
                </a:r>
                <a:r>
                  <a:rPr lang="it-IT" sz="2000" dirty="0" err="1"/>
                  <a:t>at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r>
                  <a:rPr lang="it-IT" sz="2000" dirty="0" err="1"/>
                  <a:t>If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resonance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narrow</a:t>
                </a:r>
                <a:r>
                  <a:rPr lang="it-IT" sz="2000" dirty="0"/>
                  <a:t> and far from </a:t>
                </a:r>
                <a:r>
                  <a:rPr lang="it-IT" sz="2000" dirty="0" err="1"/>
                  <a:t>threshold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this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ok</a:t>
                </a:r>
              </a:p>
              <a:p>
                <a:endParaRPr lang="it-IT" sz="20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576ADE4-E7C3-5855-A344-BA6F248CC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28983"/>
                <a:ext cx="8040086" cy="3204339"/>
              </a:xfrm>
              <a:prstGeom prst="rect">
                <a:avLst/>
              </a:prstGeom>
              <a:blipFill>
                <a:blip r:embed="rId4"/>
                <a:stretch>
                  <a:fillRect l="-986" t="-57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B991F0D-6268-1DE0-687E-D0C3A47064A8}"/>
                  </a:ext>
                </a:extLst>
              </p:cNvPr>
              <p:cNvSpPr txBox="1"/>
              <p:nvPr/>
            </p:nvSpPr>
            <p:spPr>
              <a:xfrm>
                <a:off x="2643996" y="1977832"/>
                <a:ext cx="5201728" cy="13441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B991F0D-6268-1DE0-687E-D0C3A4706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996" y="1977832"/>
                <a:ext cx="5201728" cy="13441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541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You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shall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not</a:t>
            </a:r>
            <a:r>
              <a:rPr lang="it-IT" sz="3600" dirty="0">
                <a:solidFill>
                  <a:schemeClr val="tx2"/>
                </a:solidFill>
              </a:rPr>
              <a:t> sum!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4B2FBC-8F87-7DC6-8F8D-AD4C1091A902}"/>
              </a:ext>
            </a:extLst>
          </p:cNvPr>
          <p:cNvSpPr txBox="1"/>
          <p:nvPr/>
        </p:nvSpPr>
        <p:spPr>
          <a:xfrm>
            <a:off x="864066" y="1237359"/>
            <a:ext cx="7538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simplest</a:t>
            </a:r>
            <a:r>
              <a:rPr lang="it-IT" sz="2400" dirty="0"/>
              <a:t> </a:t>
            </a:r>
            <a:r>
              <a:rPr lang="it-IT" sz="2400" dirty="0" err="1"/>
              <a:t>ansatz</a:t>
            </a:r>
            <a:r>
              <a:rPr lang="it-IT" sz="2400" dirty="0"/>
              <a:t> for a PW </a:t>
            </a:r>
            <a:r>
              <a:rPr lang="it-IT" sz="2400" dirty="0" err="1"/>
              <a:t>amplitude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Breit-Wigner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5CC5A44-2E52-49A3-1763-D000386A2302}"/>
                  </a:ext>
                </a:extLst>
              </p:cNvPr>
              <p:cNvSpPr txBox="1"/>
              <p:nvPr/>
            </p:nvSpPr>
            <p:spPr>
              <a:xfrm>
                <a:off x="4547567" y="1970426"/>
                <a:ext cx="3732367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5CC5A44-2E52-49A3-1763-D000386A2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67" y="1970426"/>
                <a:ext cx="3732367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AA4FE8D-F090-BE96-9B7F-219014101B5E}"/>
                  </a:ext>
                </a:extLst>
              </p:cNvPr>
              <p:cNvSpPr txBox="1"/>
              <p:nvPr/>
            </p:nvSpPr>
            <p:spPr>
              <a:xfrm>
                <a:off x="191489" y="3515443"/>
                <a:ext cx="8759736" cy="7133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b="0" dirty="0"/>
                  <a:t>Unitarity </a:t>
                </a:r>
                <a:r>
                  <a:rPr lang="it-IT" sz="2400" b="0" dirty="0" err="1"/>
                  <a:t>is</a:t>
                </a:r>
                <a:r>
                  <a:rPr lang="it-IT" sz="2400" b="0" dirty="0"/>
                  <a:t> </a:t>
                </a:r>
                <a:r>
                  <a:rPr lang="it-IT" sz="2400" b="0" dirty="0" err="1"/>
                  <a:t>saturated</a:t>
                </a:r>
                <a:r>
                  <a:rPr lang="it-IT" sz="2400" b="0" dirty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</a:rPr>
                      <m:t>Im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AA4FE8D-F090-BE96-9B7F-219014101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89" y="3515443"/>
                <a:ext cx="8759736" cy="713337"/>
              </a:xfrm>
              <a:prstGeom prst="rect">
                <a:avLst/>
              </a:prstGeom>
              <a:blipFill>
                <a:blip r:embed="rId4"/>
                <a:stretch>
                  <a:fillRect l="-1044" b="-17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4BE41502-587A-C73A-14DF-AA9FA75E56B5}"/>
              </a:ext>
            </a:extLst>
          </p:cNvPr>
          <p:cNvCxnSpPr/>
          <p:nvPr/>
        </p:nvCxnSpPr>
        <p:spPr>
          <a:xfrm>
            <a:off x="383565" y="1955073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F7FA7AF-301B-2968-447A-37B977413A63}"/>
              </a:ext>
            </a:extLst>
          </p:cNvPr>
          <p:cNvCxnSpPr>
            <a:cxnSpLocks/>
          </p:cNvCxnSpPr>
          <p:nvPr/>
        </p:nvCxnSpPr>
        <p:spPr>
          <a:xfrm flipV="1">
            <a:off x="383565" y="2467173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C791CD1-1225-BD41-1787-54DE862D5A05}"/>
              </a:ext>
            </a:extLst>
          </p:cNvPr>
          <p:cNvCxnSpPr>
            <a:cxnSpLocks/>
          </p:cNvCxnSpPr>
          <p:nvPr/>
        </p:nvCxnSpPr>
        <p:spPr>
          <a:xfrm flipH="1">
            <a:off x="1668479" y="1955073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B4F4221-2706-2353-76A6-478A57EDEBED}"/>
              </a:ext>
            </a:extLst>
          </p:cNvPr>
          <p:cNvCxnSpPr>
            <a:cxnSpLocks/>
          </p:cNvCxnSpPr>
          <p:nvPr/>
        </p:nvCxnSpPr>
        <p:spPr>
          <a:xfrm flipH="1" flipV="1">
            <a:off x="1668479" y="2467173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098048B-441D-A733-BC0E-6B830C6B2D7B}"/>
              </a:ext>
            </a:extLst>
          </p:cNvPr>
          <p:cNvCxnSpPr/>
          <p:nvPr/>
        </p:nvCxnSpPr>
        <p:spPr>
          <a:xfrm>
            <a:off x="864066" y="2453965"/>
            <a:ext cx="804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B4F7759-E078-519D-863F-3521D4EF21D3}"/>
                  </a:ext>
                </a:extLst>
              </p:cNvPr>
              <p:cNvSpPr txBox="1"/>
              <p:nvPr/>
            </p:nvSpPr>
            <p:spPr>
              <a:xfrm>
                <a:off x="1308539" y="2440758"/>
                <a:ext cx="6478055" cy="937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B4F7759-E078-519D-863F-3521D4EF2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539" y="2440758"/>
                <a:ext cx="6478055" cy="9370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DD0B329-9956-8698-BF8B-369CCD48E503}"/>
                  </a:ext>
                </a:extLst>
              </p:cNvPr>
              <p:cNvSpPr txBox="1"/>
              <p:nvPr/>
            </p:nvSpPr>
            <p:spPr>
              <a:xfrm>
                <a:off x="1862132" y="3510389"/>
                <a:ext cx="61492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b="0" dirty="0"/>
                  <a:t>Unitarity </a:t>
                </a:r>
                <a:r>
                  <a:rPr lang="it-IT" sz="2400" b="0" dirty="0" err="1"/>
                  <a:t>is</a:t>
                </a:r>
                <a:r>
                  <a:rPr lang="it-IT" sz="2400" b="0" dirty="0"/>
                  <a:t> </a:t>
                </a:r>
                <a:r>
                  <a:rPr lang="it-IT" sz="2400" b="0" dirty="0" err="1"/>
                  <a:t>broken</a:t>
                </a:r>
                <a:r>
                  <a:rPr lang="it-IT" sz="2400" b="0" dirty="0"/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DD0B329-9956-8698-BF8B-369CCD48E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132" y="3510389"/>
                <a:ext cx="6149211" cy="461665"/>
              </a:xfrm>
              <a:prstGeom prst="rect">
                <a:avLst/>
              </a:prstGeom>
              <a:blipFill>
                <a:blip r:embed="rId6"/>
                <a:stretch>
                  <a:fillRect l="-1487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A9EF533-0441-2D18-D31C-0CB8D4FC37C1}"/>
              </a:ext>
            </a:extLst>
          </p:cNvPr>
          <p:cNvSpPr txBox="1"/>
          <p:nvPr/>
        </p:nvSpPr>
        <p:spPr>
          <a:xfrm>
            <a:off x="864066" y="1702035"/>
            <a:ext cx="8759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dirty="0" err="1"/>
              <a:t>What</a:t>
            </a:r>
            <a:r>
              <a:rPr lang="it-IT" sz="2400" b="0" dirty="0"/>
              <a:t> </a:t>
            </a:r>
            <a:r>
              <a:rPr lang="it-IT" sz="2400" b="0" dirty="0" err="1"/>
              <a:t>if</a:t>
            </a:r>
            <a:r>
              <a:rPr lang="it-IT" sz="2400" b="0" dirty="0"/>
              <a:t> I </a:t>
            </a:r>
            <a:r>
              <a:rPr lang="it-IT" sz="2400" b="0" dirty="0" err="1"/>
              <a:t>have</a:t>
            </a:r>
            <a:r>
              <a:rPr lang="it-IT" sz="2400" b="0" dirty="0"/>
              <a:t> </a:t>
            </a:r>
            <a:r>
              <a:rPr lang="it-IT" sz="2400" b="0" dirty="0" err="1"/>
              <a:t>two</a:t>
            </a:r>
            <a:r>
              <a:rPr lang="it-IT" sz="2400" b="0" dirty="0"/>
              <a:t> </a:t>
            </a:r>
            <a:r>
              <a:rPr lang="it-IT" sz="2400" b="0" dirty="0" err="1"/>
              <a:t>resonances</a:t>
            </a:r>
            <a:r>
              <a:rPr lang="it-IT" sz="2400" b="0" dirty="0"/>
              <a:t>? Can I </a:t>
            </a:r>
            <a:r>
              <a:rPr lang="it-IT" sz="2400" b="0" dirty="0" err="1"/>
              <a:t>add</a:t>
            </a:r>
            <a:r>
              <a:rPr lang="it-IT" sz="2400" b="0" dirty="0"/>
              <a:t> </a:t>
            </a:r>
            <a:r>
              <a:rPr lang="it-IT" sz="2400" b="0" dirty="0" err="1"/>
              <a:t>two</a:t>
            </a:r>
            <a:r>
              <a:rPr lang="it-IT" sz="2400" b="0" dirty="0"/>
              <a:t> </a:t>
            </a:r>
            <a:r>
              <a:rPr lang="it-IT" sz="2400" b="0" dirty="0" err="1"/>
              <a:t>BWs</a:t>
            </a:r>
            <a:r>
              <a:rPr lang="it-IT" sz="2400" b="0" dirty="0"/>
              <a:t>?</a:t>
            </a:r>
            <a:endParaRPr lang="it-IT" sz="24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899F2B2-CFC4-1A23-8CF0-8CE6706FDCB7}"/>
              </a:ext>
            </a:extLst>
          </p:cNvPr>
          <p:cNvSpPr txBox="1"/>
          <p:nvPr/>
        </p:nvSpPr>
        <p:spPr>
          <a:xfrm>
            <a:off x="250212" y="5202832"/>
            <a:ext cx="7941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Of </a:t>
            </a:r>
            <a:r>
              <a:rPr lang="it-IT" dirty="0" err="1"/>
              <a:t>course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stupid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works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resonances</a:t>
            </a:r>
            <a:r>
              <a:rPr lang="it-IT" dirty="0"/>
              <a:t> are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isolated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 err="1"/>
              <a:t>Unfortunately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no </a:t>
            </a:r>
            <a:r>
              <a:rPr lang="it-IT" dirty="0" err="1"/>
              <a:t>simple</a:t>
            </a:r>
            <a:r>
              <a:rPr lang="it-IT" dirty="0"/>
              <a:t> alternative </a:t>
            </a:r>
            <a:r>
              <a:rPr lang="it-IT" dirty="0" err="1"/>
              <a:t>solution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can work in </a:t>
            </a:r>
            <a:r>
              <a:rPr lang="it-IT" dirty="0" err="1"/>
              <a:t>all</a:t>
            </a:r>
            <a:r>
              <a:rPr lang="it-IT" dirty="0"/>
              <a:t> situation,</a:t>
            </a:r>
            <a:br>
              <a:rPr lang="it-IT" dirty="0"/>
            </a:b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to </a:t>
            </a:r>
            <a:r>
              <a:rPr lang="it-IT" dirty="0" err="1"/>
              <a:t>proceed</a:t>
            </a:r>
            <a:r>
              <a:rPr lang="it-IT" dirty="0"/>
              <a:t> case by case and </a:t>
            </a:r>
            <a:r>
              <a:rPr lang="it-IT" dirty="0" err="1"/>
              <a:t>we</a:t>
            </a:r>
            <a:r>
              <a:rPr lang="it-IT" dirty="0"/>
              <a:t> live on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timescales</a:t>
            </a: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12702E9-5766-71DE-FEB1-2F9CF88B51CF}"/>
              </a:ext>
            </a:extLst>
          </p:cNvPr>
          <p:cNvSpPr txBox="1"/>
          <p:nvPr/>
        </p:nvSpPr>
        <p:spPr>
          <a:xfrm>
            <a:off x="234896" y="4746977"/>
            <a:ext cx="8625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dirty="0"/>
          </a:p>
          <a:p>
            <a:br>
              <a:rPr lang="it-IT" dirty="0"/>
            </a:br>
            <a:r>
              <a:rPr lang="it-IT" dirty="0" err="1"/>
              <a:t>Phases</a:t>
            </a:r>
            <a:r>
              <a:rPr lang="it-IT" dirty="0"/>
              <a:t> take </a:t>
            </a:r>
            <a:r>
              <a:rPr lang="it-IT" dirty="0" err="1"/>
              <a:t>partially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account the </a:t>
            </a:r>
            <a:r>
              <a:rPr lang="it-IT" dirty="0" err="1"/>
              <a:t>modifications</a:t>
            </a:r>
            <a:r>
              <a:rPr lang="it-IT" dirty="0"/>
              <a:t> of </a:t>
            </a:r>
            <a:r>
              <a:rPr lang="it-IT" dirty="0" err="1"/>
              <a:t>unitarity</a:t>
            </a:r>
            <a:r>
              <a:rPr lang="it-IT" dirty="0"/>
              <a:t> due to </a:t>
            </a:r>
            <a:r>
              <a:rPr lang="it-IT" dirty="0" err="1"/>
              <a:t>inelastic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shoot</a:t>
            </a:r>
            <a:r>
              <a:rPr lang="it-IT" dirty="0"/>
              <a:t> for </a:t>
            </a:r>
            <a:r>
              <a:rPr lang="it-IT" dirty="0" err="1"/>
              <a:t>precision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ansätze</a:t>
            </a:r>
            <a:r>
              <a:rPr lang="it-IT" dirty="0"/>
              <a:t>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AD0F366-86F3-A9A4-3D6E-C10F9738448A}"/>
              </a:ext>
            </a:extLst>
          </p:cNvPr>
          <p:cNvSpPr txBox="1"/>
          <p:nvPr/>
        </p:nvSpPr>
        <p:spPr>
          <a:xfrm>
            <a:off x="1668479" y="4603922"/>
            <a:ext cx="4882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But </a:t>
            </a:r>
            <a:r>
              <a:rPr lang="it-IT" b="1" dirty="0" err="1"/>
              <a:t>that’s</a:t>
            </a:r>
            <a:r>
              <a:rPr lang="it-IT" b="1" dirty="0"/>
              <a:t> </a:t>
            </a:r>
            <a:r>
              <a:rPr lang="it-IT" b="1" dirty="0" err="1"/>
              <a:t>precisely</a:t>
            </a:r>
            <a:r>
              <a:rPr lang="it-IT" b="1" dirty="0"/>
              <a:t> </a:t>
            </a:r>
            <a:r>
              <a:rPr lang="it-IT" b="1" dirty="0" err="1"/>
              <a:t>what</a:t>
            </a:r>
            <a:r>
              <a:rPr lang="it-IT" b="1" dirty="0"/>
              <a:t> </a:t>
            </a:r>
            <a:r>
              <a:rPr lang="it-IT" b="1" dirty="0" err="1"/>
              <a:t>experimentalists</a:t>
            </a:r>
            <a:r>
              <a:rPr lang="it-IT" b="1" dirty="0"/>
              <a:t> do! </a:t>
            </a:r>
          </a:p>
        </p:txBody>
      </p:sp>
    </p:spTree>
    <p:extLst>
      <p:ext uri="{BB962C8B-B14F-4D97-AF65-F5344CB8AC3E}">
        <p14:creationId xmlns:p14="http://schemas.microsoft.com/office/powerpoint/2010/main" val="263820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4" grpId="0"/>
      <p:bldP spid="25" grpId="0"/>
      <p:bldP spid="26" grpId="0"/>
      <p:bldP spid="17" grpId="0"/>
      <p:bldP spid="17" grpId="1"/>
      <p:bldP spid="27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/>
                  <a:t> scattering</a:t>
                </a:r>
                <a:br>
                  <a:rPr lang="it-IT" sz="2400" dirty="0"/>
                </a:br>
                <a:r>
                  <a:rPr lang="it-IT" sz="2400" dirty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Deuteron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Dineutron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Decreasing the potential strength,</a:t>
            </a:r>
            <a:br>
              <a:rPr lang="it-IT" sz="2400" dirty="0"/>
            </a:br>
            <a:r>
              <a:rPr lang="it-IT" sz="2400" dirty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pole jumps on the 2nd sheet (dineutron),</a:t>
            </a:r>
            <a:br>
              <a:rPr lang="it-IT" sz="2400" dirty="0"/>
            </a:br>
            <a:r>
              <a:rPr lang="it-IT" sz="2400" dirty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6608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Bound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virtual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CCC685B-F443-0CEE-99C1-F5DFAD84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9" y="1450013"/>
            <a:ext cx="3801005" cy="3791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/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6FE308-3064-42C6-6216-6DA921436819}"/>
              </a:ext>
            </a:extLst>
          </p:cNvPr>
          <p:cNvSpPr txBox="1"/>
          <p:nvPr/>
        </p:nvSpPr>
        <p:spPr>
          <a:xfrm>
            <a:off x="4154213" y="1383562"/>
            <a:ext cx="453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close to </a:t>
            </a:r>
            <a:r>
              <a:rPr lang="it-IT" sz="2400" dirty="0" err="1"/>
              <a:t>threshold</a:t>
            </a:r>
            <a:r>
              <a:rPr lang="it-IT" sz="2400" dirty="0"/>
              <a:t> can be </a:t>
            </a:r>
            <a:r>
              <a:rPr lang="it-IT" sz="2400" dirty="0" err="1"/>
              <a:t>expanded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/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the scattering </a:t>
                </a:r>
                <a:r>
                  <a:rPr lang="it-IT" sz="2400" dirty="0" err="1"/>
                  <a:t>length</a:t>
                </a:r>
                <a:endParaRPr lang="it-IT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 err="1"/>
                  <a:t>is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effective</a:t>
                </a:r>
                <a:r>
                  <a:rPr lang="it-IT" sz="2400" dirty="0"/>
                  <a:t> range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sign</a:t>
                </a:r>
                <a:r>
                  <a:rPr lang="it-IT" sz="2400" dirty="0"/>
                  <a:t> of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400" dirty="0"/>
                  <a:t> controls </a:t>
                </a:r>
                <a:r>
                  <a:rPr lang="it-IT" sz="2400" dirty="0" err="1"/>
                  <a:t>whether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bound</a:t>
                </a:r>
                <a:r>
                  <a:rPr lang="it-IT" sz="2400" dirty="0"/>
                  <a:t> or </a:t>
                </a:r>
                <a:r>
                  <a:rPr lang="it-IT" sz="2400" dirty="0" err="1"/>
                  <a:t>virtual</a:t>
                </a:r>
                <a:r>
                  <a:rPr lang="it-IT" sz="2400" dirty="0"/>
                  <a:t> state</a:t>
                </a:r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blipFill>
                <a:blip r:embed="rId5"/>
                <a:stretch>
                  <a:fillRect l="-2016" t="-2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4328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/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Let </a:t>
                </a:r>
                <a:r>
                  <a:rPr lang="it-IT" sz="2400" dirty="0" err="1"/>
                  <a:t>us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imagine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a theory with a </a:t>
                </a:r>
                <a:r>
                  <a:rPr lang="it-IT" sz="2400" dirty="0" err="1"/>
                  <a:t>bound</a:t>
                </a:r>
                <a:r>
                  <a:rPr lang="it-IT" sz="2400" dirty="0"/>
                  <a:t> state with a </a:t>
                </a:r>
                <a:r>
                  <a:rPr lang="it-IT" sz="2400" dirty="0" err="1"/>
                  <a:t>binding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momentum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much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smaller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inverse of the range of the </a:t>
                </a:r>
                <a:r>
                  <a:rPr lang="it-IT" sz="2400" dirty="0" err="1"/>
                  <a:t>potential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just a delta </a:t>
                </a:r>
                <a:r>
                  <a:rPr lang="it-IT" sz="2400" dirty="0" err="1"/>
                  <a:t>function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calculate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2400" dirty="0"/>
                  <a:t> scattering </a:t>
                </a:r>
                <a:r>
                  <a:rPr lang="it-IT" sz="2400" dirty="0" err="1"/>
                  <a:t>amplitude</a:t>
                </a:r>
                <a:endParaRPr lang="it-IT" sz="2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blipFill>
                <a:blip r:embed="rId3"/>
                <a:stretch>
                  <a:fillRect l="-1005" t="-2516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566E4B63-9A11-3637-A60B-D60CDAFF79F2}"/>
              </a:ext>
            </a:extLst>
          </p:cNvPr>
          <p:cNvCxnSpPr/>
          <p:nvPr/>
        </p:nvCxnSpPr>
        <p:spPr>
          <a:xfrm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90935C1-3795-151D-BC67-3EB45584DDD5}"/>
              </a:ext>
            </a:extLst>
          </p:cNvPr>
          <p:cNvCxnSpPr>
            <a:cxnSpLocks/>
          </p:cNvCxnSpPr>
          <p:nvPr/>
        </p:nvCxnSpPr>
        <p:spPr>
          <a:xfrm flipV="1"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CCBF3DFB-7FBD-0EB6-A5EB-951767EEF131}"/>
              </a:ext>
            </a:extLst>
          </p:cNvPr>
          <p:cNvSpPr/>
          <p:nvPr/>
        </p:nvSpPr>
        <p:spPr>
          <a:xfrm>
            <a:off x="2794314" y="3512247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32E400DF-ECBD-EF32-8FB2-4C8E909BD6A5}"/>
              </a:ext>
            </a:extLst>
          </p:cNvPr>
          <p:cNvSpPr/>
          <p:nvPr/>
        </p:nvSpPr>
        <p:spPr>
          <a:xfrm flipV="1">
            <a:off x="2794313" y="3526918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A8B01D4A-CAFC-9097-D8E9-5E4C6D508621}"/>
              </a:ext>
            </a:extLst>
          </p:cNvPr>
          <p:cNvSpPr/>
          <p:nvPr/>
        </p:nvSpPr>
        <p:spPr>
          <a:xfrm>
            <a:off x="4824450" y="3520616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7DF6F685-017D-FD61-E4FC-66107CDA25DA}"/>
              </a:ext>
            </a:extLst>
          </p:cNvPr>
          <p:cNvSpPr/>
          <p:nvPr/>
        </p:nvSpPr>
        <p:spPr>
          <a:xfrm flipV="1">
            <a:off x="4824449" y="3512247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2151138" y="349451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4203605" y="349393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6714751" y="3492778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88433" y="4837871"/>
                <a:ext cx="5368954" cy="1079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dirty="0"/>
                  <a:t> </a:t>
                </a:r>
                <a:br>
                  <a:rPr lang="it-IT" dirty="0"/>
                </a:br>
                <a:r>
                  <a:rPr lang="it-IT" dirty="0"/>
                  <a:t>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433" y="4837871"/>
                <a:ext cx="5368954" cy="10799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001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8262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Now</a:t>
            </a:r>
            <a:r>
              <a:rPr lang="it-IT" sz="2400" dirty="0"/>
              <a:t> </a:t>
            </a:r>
            <a:r>
              <a:rPr lang="it-IT" sz="2400" dirty="0" err="1"/>
              <a:t>let</a:t>
            </a:r>
            <a:r>
              <a:rPr lang="it-IT" sz="2400" dirty="0"/>
              <a:t>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/>
              <a:t>consider</a:t>
            </a:r>
            <a:r>
              <a:rPr lang="it-IT" sz="2400" dirty="0"/>
              <a:t> the </a:t>
            </a:r>
            <a:r>
              <a:rPr lang="it-IT" sz="2400" dirty="0" err="1"/>
              <a:t>propagation</a:t>
            </a:r>
            <a:r>
              <a:rPr lang="it-IT" sz="2400" dirty="0"/>
              <a:t> of a bare intermediate state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1611862" y="206083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3971070" y="203212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7116077" y="2057867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dirty="0"/>
                  <a:t> 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it-IT" dirty="0"/>
                  <a:t> where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the </a:t>
                </a:r>
                <a:r>
                  <a:rPr lang="it-IT" dirty="0" err="1"/>
                  <a:t>w.f</a:t>
                </a:r>
                <a:r>
                  <a:rPr lang="it-IT" dirty="0"/>
                  <a:t>. </a:t>
                </a:r>
                <a:r>
                  <a:rPr lang="it-IT" dirty="0" err="1"/>
                  <a:t>renormalization</a:t>
                </a:r>
                <a:r>
                  <a:rPr lang="it-IT" dirty="0"/>
                  <a:t>,</a:t>
                </a:r>
                <a:br>
                  <a:rPr lang="it-IT" dirty="0"/>
                </a:b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Sup>
                              <m:sSub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ad>
                              <m:radPr>
                                <m:degHide m:val="on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num>
                                  <m:den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ra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dirty="0"/>
                  <a:t>= overlap </a:t>
                </a:r>
                <a:r>
                  <a:rPr lang="it-IT" dirty="0" err="1"/>
                  <a:t>between</a:t>
                </a:r>
                <a:r>
                  <a:rPr lang="it-IT" dirty="0"/>
                  <a:t> the bare state and the continuum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blipFill>
                <a:blip r:embed="rId4"/>
                <a:stretch>
                  <a:fillRect l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63CBA92-B36B-D0C5-9042-6C78FC14396D}"/>
              </a:ext>
            </a:extLst>
          </p:cNvPr>
          <p:cNvCxnSpPr/>
          <p:nvPr/>
        </p:nvCxnSpPr>
        <p:spPr>
          <a:xfrm flipH="1" flipV="1">
            <a:off x="147977" y="20718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4D254D7-032F-41C8-FD29-E8D6316E4799}"/>
              </a:ext>
            </a:extLst>
          </p:cNvPr>
          <p:cNvCxnSpPr>
            <a:cxnSpLocks/>
          </p:cNvCxnSpPr>
          <p:nvPr/>
        </p:nvCxnSpPr>
        <p:spPr>
          <a:xfrm flipV="1">
            <a:off x="147976" y="242573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A216EB7-1301-B777-7F84-7435729AFE06}"/>
              </a:ext>
            </a:extLst>
          </p:cNvPr>
          <p:cNvCxnSpPr/>
          <p:nvPr/>
        </p:nvCxnSpPr>
        <p:spPr>
          <a:xfrm>
            <a:off x="499533" y="2425739"/>
            <a:ext cx="642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A235A5C3-0953-272D-4599-87622FC86D14}"/>
              </a:ext>
            </a:extLst>
          </p:cNvPr>
          <p:cNvCxnSpPr>
            <a:cxnSpLocks/>
          </p:cNvCxnSpPr>
          <p:nvPr/>
        </p:nvCxnSpPr>
        <p:spPr>
          <a:xfrm flipV="1">
            <a:off x="1141684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E0CF45A-6D1C-3538-C057-7F8D6082269A}"/>
              </a:ext>
            </a:extLst>
          </p:cNvPr>
          <p:cNvCxnSpPr>
            <a:cxnSpLocks/>
          </p:cNvCxnSpPr>
          <p:nvPr/>
        </p:nvCxnSpPr>
        <p:spPr>
          <a:xfrm flipH="1" flipV="1">
            <a:off x="1141683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3549D564-F909-D37C-F6F3-9683094D4C00}"/>
              </a:ext>
            </a:extLst>
          </p:cNvPr>
          <p:cNvCxnSpPr/>
          <p:nvPr/>
        </p:nvCxnSpPr>
        <p:spPr>
          <a:xfrm flipH="1" flipV="1">
            <a:off x="2121682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44279F1B-7E1C-C0BA-D72E-461F7F4E83F2}"/>
              </a:ext>
            </a:extLst>
          </p:cNvPr>
          <p:cNvCxnSpPr>
            <a:cxnSpLocks/>
          </p:cNvCxnSpPr>
          <p:nvPr/>
        </p:nvCxnSpPr>
        <p:spPr>
          <a:xfrm flipV="1">
            <a:off x="2121681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BB80FA09-417D-6856-F828-412ADF7CBB18}"/>
              </a:ext>
            </a:extLst>
          </p:cNvPr>
          <p:cNvCxnSpPr>
            <a:cxnSpLocks/>
          </p:cNvCxnSpPr>
          <p:nvPr/>
        </p:nvCxnSpPr>
        <p:spPr>
          <a:xfrm>
            <a:off x="2473238" y="2407634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4445FC78-0F00-EA71-62E7-E32C2A8ED327}"/>
              </a:ext>
            </a:extLst>
          </p:cNvPr>
          <p:cNvCxnSpPr>
            <a:cxnSpLocks/>
          </p:cNvCxnSpPr>
          <p:nvPr/>
        </p:nvCxnSpPr>
        <p:spPr>
          <a:xfrm flipV="1">
            <a:off x="3538275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CC3398D3-A3D1-3B96-929A-D96B9A8F4AD1}"/>
              </a:ext>
            </a:extLst>
          </p:cNvPr>
          <p:cNvCxnSpPr>
            <a:cxnSpLocks/>
          </p:cNvCxnSpPr>
          <p:nvPr/>
        </p:nvCxnSpPr>
        <p:spPr>
          <a:xfrm flipH="1" flipV="1">
            <a:off x="3538274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e 29">
            <a:extLst>
              <a:ext uri="{FF2B5EF4-FFF2-40B4-BE49-F238E27FC236}">
                <a16:creationId xmlns:a16="http://schemas.microsoft.com/office/drawing/2014/main" id="{023A0539-E486-F006-4265-B0D5114D79B8}"/>
              </a:ext>
            </a:extLst>
          </p:cNvPr>
          <p:cNvSpPr/>
          <p:nvPr/>
        </p:nvSpPr>
        <p:spPr>
          <a:xfrm>
            <a:off x="2794313" y="2181138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3F40205-7E43-3E9B-FB94-463325B839A6}"/>
              </a:ext>
            </a:extLst>
          </p:cNvPr>
          <p:cNvCxnSpPr>
            <a:cxnSpLocks/>
          </p:cNvCxnSpPr>
          <p:nvPr/>
        </p:nvCxnSpPr>
        <p:spPr>
          <a:xfrm>
            <a:off x="3222154" y="2400637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42526483-1290-40E7-791C-BE13CCFC741F}"/>
              </a:ext>
            </a:extLst>
          </p:cNvPr>
          <p:cNvCxnSpPr/>
          <p:nvPr/>
        </p:nvCxnSpPr>
        <p:spPr>
          <a:xfrm flipH="1" flipV="1">
            <a:off x="4487791" y="2039120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65FFDB7-D528-34A8-6622-00148E8B3523}"/>
              </a:ext>
            </a:extLst>
          </p:cNvPr>
          <p:cNvCxnSpPr>
            <a:cxnSpLocks/>
          </p:cNvCxnSpPr>
          <p:nvPr/>
        </p:nvCxnSpPr>
        <p:spPr>
          <a:xfrm flipV="1">
            <a:off x="4487790" y="2393025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CCA99369-3B74-D021-9B68-93AB3A586A24}"/>
              </a:ext>
            </a:extLst>
          </p:cNvPr>
          <p:cNvCxnSpPr>
            <a:cxnSpLocks/>
          </p:cNvCxnSpPr>
          <p:nvPr/>
        </p:nvCxnSpPr>
        <p:spPr>
          <a:xfrm>
            <a:off x="4839347" y="2393025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DD71DAD9-0B1C-5611-C729-54E841066268}"/>
              </a:ext>
            </a:extLst>
          </p:cNvPr>
          <p:cNvCxnSpPr>
            <a:cxnSpLocks/>
          </p:cNvCxnSpPr>
          <p:nvPr/>
        </p:nvCxnSpPr>
        <p:spPr>
          <a:xfrm flipV="1">
            <a:off x="6627772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01EA222F-2831-1D41-D1AA-8598EB2A33FE}"/>
              </a:ext>
            </a:extLst>
          </p:cNvPr>
          <p:cNvCxnSpPr>
            <a:cxnSpLocks/>
          </p:cNvCxnSpPr>
          <p:nvPr/>
        </p:nvCxnSpPr>
        <p:spPr>
          <a:xfrm flipH="1" flipV="1">
            <a:off x="6627771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>
            <a:extLst>
              <a:ext uri="{FF2B5EF4-FFF2-40B4-BE49-F238E27FC236}">
                <a16:creationId xmlns:a16="http://schemas.microsoft.com/office/drawing/2014/main" id="{48AACC87-733B-EA3D-CA32-8B493B7FE91A}"/>
              </a:ext>
            </a:extLst>
          </p:cNvPr>
          <p:cNvSpPr/>
          <p:nvPr/>
        </p:nvSpPr>
        <p:spPr>
          <a:xfrm>
            <a:off x="5160422" y="2166529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C7A18CF-AB2F-19C9-EB0A-6C8CEC249B19}"/>
              </a:ext>
            </a:extLst>
          </p:cNvPr>
          <p:cNvCxnSpPr>
            <a:cxnSpLocks/>
          </p:cNvCxnSpPr>
          <p:nvPr/>
        </p:nvCxnSpPr>
        <p:spPr>
          <a:xfrm>
            <a:off x="5588263" y="2386028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>
            <a:extLst>
              <a:ext uri="{FF2B5EF4-FFF2-40B4-BE49-F238E27FC236}">
                <a16:creationId xmlns:a16="http://schemas.microsoft.com/office/drawing/2014/main" id="{A209D190-EB22-1A97-1DF8-756D73479602}"/>
              </a:ext>
            </a:extLst>
          </p:cNvPr>
          <p:cNvSpPr/>
          <p:nvPr/>
        </p:nvSpPr>
        <p:spPr>
          <a:xfrm>
            <a:off x="5909338" y="2179104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AF725883-4E92-59BD-6A4D-920C160E9CA2}"/>
              </a:ext>
            </a:extLst>
          </p:cNvPr>
          <p:cNvCxnSpPr>
            <a:cxnSpLocks/>
          </p:cNvCxnSpPr>
          <p:nvPr/>
        </p:nvCxnSpPr>
        <p:spPr>
          <a:xfrm>
            <a:off x="6337179" y="2398603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996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Definition of </a:t>
            </a:r>
            <a:r>
              <a:rPr lang="it-IT" sz="3600" dirty="0" err="1"/>
              <a:t>exotics</a:t>
            </a:r>
            <a:endParaRPr lang="it-IT" sz="3600" dirty="0"/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/>
              <p:nvPr/>
            </p:nvSpPr>
            <p:spPr>
              <a:xfrm>
                <a:off x="383687" y="1346448"/>
                <a:ext cx="822981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Despite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it’s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wrong</a:t>
                </a:r>
                <a:r>
                  <a:rPr lang="it-IT" sz="2400" dirty="0"/>
                  <a:t>, the vaste </a:t>
                </a:r>
                <a:r>
                  <a:rPr lang="it-IT" sz="2400" dirty="0" err="1"/>
                  <a:t>majority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hadrons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obeys</a:t>
                </a:r>
                <a:r>
                  <a:rPr lang="it-IT" sz="2400" dirty="0"/>
                  <a:t> QM</a:t>
                </a:r>
              </a:p>
              <a:p>
                <a:r>
                  <a:rPr lang="it-IT" sz="2400" dirty="0"/>
                  <a:t>Whatever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beyond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/>
                  <a:t> for </a:t>
                </a:r>
                <a:r>
                  <a:rPr lang="it-IT" sz="2400" dirty="0" err="1"/>
                  <a:t>mesons</a:t>
                </a:r>
                <a:r>
                  <a:rPr lang="it-IT" sz="2400" dirty="0"/>
                  <a:t> and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𝑞𝑞𝑞</m:t>
                    </m:r>
                  </m:oMath>
                </a14:m>
                <a:r>
                  <a:rPr lang="it-IT" sz="2400" dirty="0"/>
                  <a:t> for </a:t>
                </a:r>
                <a:r>
                  <a:rPr lang="it-IT" sz="2400" dirty="0" err="1"/>
                  <a:t>baryons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exotic</a:t>
                </a:r>
                <a:endParaRPr lang="it-IT" sz="24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87" y="1346448"/>
                <a:ext cx="8229817" cy="830997"/>
              </a:xfrm>
              <a:prstGeom prst="rect">
                <a:avLst/>
              </a:prstGeom>
              <a:blipFill>
                <a:blip r:embed="rId3"/>
                <a:stretch>
                  <a:fillRect l="-1185" t="-5882" r="-148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/>
              <p:nvPr/>
            </p:nvSpPr>
            <p:spPr>
              <a:xfrm>
                <a:off x="310393" y="2608496"/>
                <a:ext cx="8376407" cy="309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Flavor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: e.g. </a:t>
                </a:r>
                <a:r>
                  <a:rPr lang="it-IT" sz="2400" dirty="0" err="1"/>
                  <a:t>doubly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charged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meson</a:t>
                </a:r>
                <a:r>
                  <a:rPr lang="it-IT" sz="2400" dirty="0"/>
                  <a:t>, </a:t>
                </a:r>
                <a:br>
                  <a:rPr lang="it-IT" sz="2400" dirty="0"/>
                </a:br>
                <a:r>
                  <a:rPr lang="it-IT" sz="2400" dirty="0" err="1"/>
                  <a:t>baryon</a:t>
                </a:r>
                <a:r>
                  <a:rPr lang="it-IT" sz="2400" dirty="0"/>
                  <a:t> with positive </a:t>
                </a:r>
                <a:r>
                  <a:rPr lang="it-IT" sz="2400" dirty="0" err="1"/>
                  <a:t>strangeness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it-IT" sz="2400" dirty="0"/>
                  <a:t> ; </a:t>
                </a:r>
                <a:r>
                  <a:rPr lang="it-IT" sz="2400" dirty="0" err="1"/>
                  <a:t>if</a:t>
                </a:r>
                <a:r>
                  <a:rPr lang="it-IT" sz="2400" dirty="0"/>
                  <a:t> OZI rule </a:t>
                </a:r>
                <a:r>
                  <a:rPr lang="it-IT" sz="2400" dirty="0" err="1"/>
                  <a:t>enforced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/>
                  <a:t>…</a:t>
                </a:r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Spin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allowed</a:t>
                </a:r>
                <a:r>
                  <a:rPr lang="it-IT" sz="2400" dirty="0"/>
                  <a:t> in QM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(1600)</m:t>
                    </m:r>
                  </m:oMath>
                </a14:m>
                <a:r>
                  <a:rPr lang="it-IT" sz="2400" dirty="0"/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dirty="0"/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Criptoexotics</a:t>
                </a:r>
                <a:r>
                  <a:rPr lang="it-IT" sz="2400" dirty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allowed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properties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compatible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with QM </a:t>
                </a:r>
                <a:r>
                  <a:rPr lang="it-IT" sz="2400" dirty="0" err="1"/>
                  <a:t>expectations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(1405)</m:t>
                    </m:r>
                  </m:oMath>
                </a14:m>
                <a:r>
                  <a:rPr lang="it-IT" sz="2400" dirty="0"/>
                  <a:t>, </a:t>
                </a:r>
                <a:r>
                  <a:rPr lang="it-IT" sz="2400" dirty="0" err="1"/>
                  <a:t>hybrid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baryons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2608496"/>
                <a:ext cx="8376407" cy="3097258"/>
              </a:xfrm>
              <a:prstGeom prst="rect">
                <a:avLst/>
              </a:prstGeom>
              <a:blipFill>
                <a:blip r:embed="rId4"/>
                <a:stretch>
                  <a:fillRect l="-1383" t="-3346" b="-25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7178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445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can be </a:t>
            </a:r>
            <a:r>
              <a:rPr lang="it-IT" sz="2400" dirty="0" err="1"/>
              <a:t>rewritten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Thus </a:t>
                </a:r>
                <a:r>
                  <a:rPr lang="it-IT" sz="2400" dirty="0" err="1"/>
                  <a:t>identifying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=−2 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blipFill>
                <a:blip r:embed="rId4"/>
                <a:stretch>
                  <a:fillRect l="-13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/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So a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/>
                  <a:t> points to a short range component in the </a:t>
                </a:r>
                <a:r>
                  <a:rPr lang="it-IT" sz="2400" dirty="0" err="1"/>
                  <a:t>wave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function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This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true</a:t>
                </a:r>
                <a:r>
                  <a:rPr lang="it-IT" sz="2400" dirty="0"/>
                  <a:t> up to </a:t>
                </a:r>
                <a:r>
                  <a:rPr lang="it-IT" sz="2400" dirty="0" err="1"/>
                  <a:t>corrections</a:t>
                </a:r>
                <a:r>
                  <a:rPr lang="it-IT" sz="2400" dirty="0"/>
                  <a:t> of the order of the range of 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which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btw</a:t>
                </a:r>
                <a:r>
                  <a:rPr lang="it-IT" sz="2400" dirty="0"/>
                  <a:t> are positive under general </a:t>
                </a:r>
                <a:r>
                  <a:rPr lang="it-IT" sz="2400" dirty="0" err="1"/>
                  <a:t>assumptions</a:t>
                </a:r>
                <a:endParaRPr lang="it-IT" sz="2400" dirty="0"/>
              </a:p>
              <a:p>
                <a:pPr algn="r"/>
                <a:r>
                  <a:rPr lang="it-IT" dirty="0">
                    <a:solidFill>
                      <a:srgbClr val="C00000"/>
                    </a:solidFill>
                  </a:rPr>
                  <a:t>Esposito, Maiani, Pilloni, </a:t>
                </a:r>
                <a:r>
                  <a:rPr lang="it-IT" dirty="0" err="1">
                    <a:solidFill>
                      <a:srgbClr val="C00000"/>
                    </a:solidFill>
                  </a:rPr>
                  <a:t>Polosa</a:t>
                </a:r>
                <a:r>
                  <a:rPr lang="it-IT" dirty="0">
                    <a:solidFill>
                      <a:srgbClr val="C00000"/>
                    </a:solidFill>
                  </a:rPr>
                  <a:t>, </a:t>
                </a:r>
                <a:r>
                  <a:rPr lang="it-IT" dirty="0" err="1">
                    <a:solidFill>
                      <a:srgbClr val="C00000"/>
                    </a:solidFill>
                  </a:rPr>
                  <a:t>Riquer</a:t>
                </a:r>
                <a:r>
                  <a:rPr lang="it-IT" dirty="0">
                    <a:solidFill>
                      <a:srgbClr val="C00000"/>
                    </a:solidFill>
                  </a:rPr>
                  <a:t>, 105 (2022) 3, L031503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blipFill>
                <a:blip r:embed="rId5"/>
                <a:stretch>
                  <a:fillRect l="-1058" t="-2299" r="-5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715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51BD5A3-CAAA-70F9-5CA0-83277F295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38" y="0"/>
            <a:ext cx="8744524" cy="627496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09944A-77D1-DB8D-E8D1-94244BCDBAA4}"/>
              </a:ext>
            </a:extLst>
          </p:cNvPr>
          <p:cNvSpPr txBox="1"/>
          <p:nvPr/>
        </p:nvSpPr>
        <p:spPr>
          <a:xfrm>
            <a:off x="7905195" y="5905633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L. Maiani</a:t>
            </a:r>
          </a:p>
        </p:txBody>
      </p:sp>
    </p:spTree>
    <p:extLst>
      <p:ext uri="{BB962C8B-B14F-4D97-AF65-F5344CB8AC3E}">
        <p14:creationId xmlns:p14="http://schemas.microsoft.com/office/powerpoint/2010/main" val="3702537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A4E5785-85E1-9E3C-9E27-4E526DC1E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7933166" cy="620414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22FA38-173C-C815-CBC8-9F413CB5EEFA}"/>
              </a:ext>
            </a:extLst>
          </p:cNvPr>
          <p:cNvSpPr txBox="1"/>
          <p:nvPr/>
        </p:nvSpPr>
        <p:spPr>
          <a:xfrm>
            <a:off x="7351299" y="5913074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L. Maiani</a:t>
            </a:r>
          </a:p>
        </p:txBody>
      </p:sp>
    </p:spTree>
    <p:extLst>
      <p:ext uri="{BB962C8B-B14F-4D97-AF65-F5344CB8AC3E}">
        <p14:creationId xmlns:p14="http://schemas.microsoft.com/office/powerpoint/2010/main" val="2888924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Coupled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channels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C78EE86-835D-E3A9-4ABD-78A05435C19C}"/>
                  </a:ext>
                </a:extLst>
              </p:cNvPr>
              <p:cNvSpPr txBox="1"/>
              <p:nvPr/>
            </p:nvSpPr>
            <p:spPr>
              <a:xfrm>
                <a:off x="198579" y="1552755"/>
                <a:ext cx="8488221" cy="3505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For </a:t>
                </a:r>
                <a:r>
                  <a:rPr lang="it-IT" sz="2000" dirty="0" err="1"/>
                  <a:t>coupled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channels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unitarity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gets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easily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generalized</a:t>
                </a:r>
                <a:r>
                  <a:rPr lang="it-IT" sz="2000" dirty="0"/>
                  <a:t> from</a:t>
                </a:r>
              </a:p>
              <a:p>
                <a:endParaRPr lang="it-IT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2000" dirty="0"/>
              </a:p>
              <a:p>
                <a:r>
                  <a:rPr lang="it-IT" sz="2000" dirty="0"/>
                  <a:t>With </a:t>
                </a:r>
                <a:r>
                  <a:rPr lang="it-IT" sz="2000" dirty="0" err="1"/>
                  <a:t>two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channels</a:t>
                </a:r>
                <a:r>
                  <a:rPr lang="it-IT" sz="2000" dirty="0"/>
                  <a:t>, a </a:t>
                </a:r>
                <a:r>
                  <a:rPr lang="it-IT" sz="2000" dirty="0" err="1"/>
                  <a:t>simple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form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given</a:t>
                </a:r>
                <a:r>
                  <a:rPr lang="it-IT" sz="2000" dirty="0"/>
                  <a:t> by </a:t>
                </a:r>
                <a:r>
                  <a:rPr lang="it-IT" sz="2000" dirty="0" err="1"/>
                  <a:t>Flatté</a:t>
                </a:r>
                <a:r>
                  <a:rPr lang="it-IT" sz="2000" dirty="0"/>
                  <a:t>,</a:t>
                </a:r>
              </a:p>
              <a:p>
                <a:endParaRPr lang="it-IT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it-IT" sz="2000" b="0" i="1" smtClean="0">
                          <a:latin typeface="Cambria Math" panose="02040503050406030204" pitchFamily="18" charset="0"/>
                        </a:rPr>
                        <m:t>det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 err="1"/>
                  <a:t>Having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two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channels</a:t>
                </a:r>
                <a:r>
                  <a:rPr lang="it-IT" sz="2000" dirty="0"/>
                  <a:t>, I </a:t>
                </a:r>
                <a:r>
                  <a:rPr lang="it-IT" sz="2000" dirty="0" err="1"/>
                  <a:t>have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two</a:t>
                </a:r>
                <a:r>
                  <a:rPr lang="it-IT" sz="2000" dirty="0"/>
                  <a:t> Riemann </a:t>
                </a:r>
                <a:r>
                  <a:rPr lang="it-IT" sz="2000" dirty="0" err="1"/>
                  <a:t>sheets</a:t>
                </a:r>
                <a:r>
                  <a:rPr lang="it-IT" sz="2000" dirty="0"/>
                  <a:t> for </a:t>
                </a:r>
                <a:r>
                  <a:rPr lang="it-IT" sz="2000" dirty="0" err="1"/>
                  <a:t>each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phase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space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function</a:t>
                </a:r>
                <a:r>
                  <a:rPr lang="it-IT" sz="2000" dirty="0"/>
                  <a:t>,</a:t>
                </a:r>
                <a:br>
                  <a:rPr lang="it-IT" sz="2000" dirty="0"/>
                </a:br>
                <a:r>
                  <a:rPr lang="it-IT" sz="2000" dirty="0"/>
                  <a:t>so 4 Riemann </a:t>
                </a:r>
                <a:r>
                  <a:rPr lang="it-IT" sz="2000" dirty="0" err="1"/>
                  <a:t>sheets</a:t>
                </a:r>
                <a:endParaRPr lang="it-IT" sz="20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C78EE86-835D-E3A9-4ABD-78A05435C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79" y="1552755"/>
                <a:ext cx="8488221" cy="3505511"/>
              </a:xfrm>
              <a:prstGeom prst="rect">
                <a:avLst/>
              </a:prstGeom>
              <a:blipFill>
                <a:blip r:embed="rId3"/>
                <a:stretch>
                  <a:fillRect l="-790" t="-1043" b="-20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5951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Coupled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channels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16312B4-D82D-FF9A-F4EA-EC163BC8E173}"/>
              </a:ext>
            </a:extLst>
          </p:cNvPr>
          <p:cNvCxnSpPr/>
          <p:nvPr/>
        </p:nvCxnSpPr>
        <p:spPr>
          <a:xfrm>
            <a:off x="2682153" y="3739551"/>
            <a:ext cx="5495026" cy="0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8CBFCDA-2E67-C1E8-8C86-482AD8412478}"/>
                  </a:ext>
                </a:extLst>
              </p:cNvPr>
              <p:cNvSpPr txBox="1"/>
              <p:nvPr/>
            </p:nvSpPr>
            <p:spPr>
              <a:xfrm>
                <a:off x="5102456" y="3246105"/>
                <a:ext cx="972766" cy="489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acc>
                        <m:accPr>
                          <m:chr m:val="̅"/>
                          <m:ctrlP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8CBFCDA-2E67-C1E8-8C86-482AD8412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456" y="3246105"/>
                <a:ext cx="972766" cy="4893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6CFB4C1-2E49-A4A4-D5D6-6310566A71A4}"/>
                  </a:ext>
                </a:extLst>
              </p:cNvPr>
              <p:cNvSpPr txBox="1"/>
              <p:nvPr/>
            </p:nvSpPr>
            <p:spPr>
              <a:xfrm>
                <a:off x="2339128" y="3309668"/>
                <a:ext cx="990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6CFB4C1-2E49-A4A4-D5D6-6310566A7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128" y="3309668"/>
                <a:ext cx="990849" cy="461665"/>
              </a:xfrm>
              <a:prstGeom prst="rect">
                <a:avLst/>
              </a:prstGeom>
              <a:blipFill>
                <a:blip r:embed="rId4"/>
                <a:stretch>
                  <a:fillRect l="-617" b="-171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501686EF-F697-1DA9-D1B6-7F962EB75CBE}"/>
              </a:ext>
            </a:extLst>
          </p:cNvPr>
          <p:cNvCxnSpPr>
            <a:cxnSpLocks/>
          </p:cNvCxnSpPr>
          <p:nvPr/>
        </p:nvCxnSpPr>
        <p:spPr>
          <a:xfrm>
            <a:off x="5515930" y="3790024"/>
            <a:ext cx="274751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8CE56A2-8ED2-9828-27ED-7CA3CD42DEE7}"/>
                  </a:ext>
                </a:extLst>
              </p:cNvPr>
              <p:cNvSpPr txBox="1"/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0000FF"/>
                    </a:solidFill>
                  </a:rPr>
                  <a:t> +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FF0000"/>
                    </a:solidFill>
                  </a:rPr>
                  <a:t> +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8CE56A2-8ED2-9828-27ED-7CA3CD42D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blipFill>
                <a:blip r:embed="rId5"/>
                <a:stretch>
                  <a:fillRect l="-1310" t="-4930" r="-5677" b="-14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e 11">
            <a:extLst>
              <a:ext uri="{FF2B5EF4-FFF2-40B4-BE49-F238E27FC236}">
                <a16:creationId xmlns:a16="http://schemas.microsoft.com/office/drawing/2014/main" id="{02CD55FE-FAEF-1758-E7FA-1B6C86BA4A11}"/>
              </a:ext>
            </a:extLst>
          </p:cNvPr>
          <p:cNvSpPr/>
          <p:nvPr/>
        </p:nvSpPr>
        <p:spPr>
          <a:xfrm>
            <a:off x="2682153" y="3540500"/>
            <a:ext cx="120951" cy="1209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5B51417-38D8-9FB2-06EB-5D687281CC08}"/>
              </a:ext>
            </a:extLst>
          </p:cNvPr>
          <p:cNvSpPr txBox="1"/>
          <p:nvPr/>
        </p:nvSpPr>
        <p:spPr>
          <a:xfrm>
            <a:off x="218373" y="1990421"/>
            <a:ext cx="1301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 </a:t>
            </a:r>
            <a:r>
              <a:rPr lang="it-IT" sz="3200" dirty="0" err="1"/>
              <a:t>sheet</a:t>
            </a:r>
            <a:endParaRPr lang="it-IT" sz="32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7CECD71-4AF9-2F88-3825-956EF16690BA}"/>
              </a:ext>
            </a:extLst>
          </p:cNvPr>
          <p:cNvSpPr txBox="1"/>
          <p:nvPr/>
        </p:nvSpPr>
        <p:spPr>
          <a:xfrm>
            <a:off x="218373" y="5290587"/>
            <a:ext cx="5448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Data live </a:t>
            </a:r>
            <a:r>
              <a:rPr lang="it-IT" sz="2400" dirty="0" err="1"/>
              <a:t>above</a:t>
            </a:r>
            <a:r>
              <a:rPr lang="it-IT" sz="2400" dirty="0"/>
              <a:t> the </a:t>
            </a:r>
            <a:r>
              <a:rPr lang="it-IT" sz="2400" dirty="0" err="1"/>
              <a:t>real</a:t>
            </a:r>
            <a:r>
              <a:rPr lang="it-IT" sz="2400" dirty="0"/>
              <a:t> </a:t>
            </a:r>
            <a:r>
              <a:rPr lang="it-IT" sz="2400" dirty="0" err="1"/>
              <a:t>axis</a:t>
            </a:r>
            <a:r>
              <a:rPr lang="it-IT" sz="2400" dirty="0"/>
              <a:t> on the I </a:t>
            </a:r>
            <a:r>
              <a:rPr lang="it-IT" sz="2400" dirty="0" err="1"/>
              <a:t>sheet</a:t>
            </a:r>
            <a:endParaRPr lang="it-IT" sz="24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6E8CB16-9251-0476-8653-1187D567C0F2}"/>
              </a:ext>
            </a:extLst>
          </p:cNvPr>
          <p:cNvSpPr txBox="1"/>
          <p:nvPr/>
        </p:nvSpPr>
        <p:spPr>
          <a:xfrm>
            <a:off x="218373" y="1990421"/>
            <a:ext cx="1405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II </a:t>
            </a:r>
            <a:r>
              <a:rPr lang="it-IT" sz="3200" dirty="0" err="1"/>
              <a:t>sheet</a:t>
            </a:r>
            <a:endParaRPr lang="it-IT" sz="32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B09226B-259C-5088-BCE2-515D6A1A5890}"/>
              </a:ext>
            </a:extLst>
          </p:cNvPr>
          <p:cNvSpPr txBox="1"/>
          <p:nvPr/>
        </p:nvSpPr>
        <p:spPr>
          <a:xfrm>
            <a:off x="218373" y="1990421"/>
            <a:ext cx="1509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III </a:t>
            </a:r>
            <a:r>
              <a:rPr lang="it-IT" sz="3200" dirty="0" err="1"/>
              <a:t>sheet</a:t>
            </a:r>
            <a:endParaRPr lang="it-IT" sz="32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1865BA5-96E7-3617-CA2D-E9B1363042C6}"/>
              </a:ext>
            </a:extLst>
          </p:cNvPr>
          <p:cNvSpPr txBox="1"/>
          <p:nvPr/>
        </p:nvSpPr>
        <p:spPr>
          <a:xfrm>
            <a:off x="218373" y="1990421"/>
            <a:ext cx="1533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IV </a:t>
            </a:r>
            <a:r>
              <a:rPr lang="it-IT" sz="3200" dirty="0" err="1"/>
              <a:t>sheet</a:t>
            </a:r>
            <a:endParaRPr lang="it-IT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60951FA-F757-FDED-75B8-F046C7A69663}"/>
                  </a:ext>
                </a:extLst>
              </p:cNvPr>
              <p:cNvSpPr txBox="1"/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0000FF"/>
                    </a:solidFill>
                  </a:rPr>
                  <a:t> −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FF0000"/>
                    </a:solidFill>
                  </a:rPr>
                  <a:t> +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60951FA-F757-FDED-75B8-F046C7A69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blipFill>
                <a:blip r:embed="rId6"/>
                <a:stretch>
                  <a:fillRect l="-1310" t="-4930" r="-5677" b="-14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B87BA9AE-98ED-7140-EF9F-1B417E21B36F}"/>
                  </a:ext>
                </a:extLst>
              </p:cNvPr>
              <p:cNvSpPr txBox="1"/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0000FF"/>
                    </a:solidFill>
                  </a:rPr>
                  <a:t> −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FF0000"/>
                    </a:solidFill>
                  </a:rPr>
                  <a:t> −</a:t>
                </a: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B87BA9AE-98ED-7140-EF9F-1B417E21B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blipFill>
                <a:blip r:embed="rId7"/>
                <a:stretch>
                  <a:fillRect l="-1310" t="-4930" r="-5677" b="-14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C0358EA4-53A2-E749-3F31-839DF026619F}"/>
                  </a:ext>
                </a:extLst>
              </p:cNvPr>
              <p:cNvSpPr txBox="1"/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0000FF"/>
                    </a:solidFill>
                  </a:rPr>
                  <a:t> +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it-IT" sz="2400" dirty="0">
                    <a:solidFill>
                      <a:srgbClr val="FF0000"/>
                    </a:solidFill>
                  </a:rPr>
                  <a:t> −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C0358EA4-53A2-E749-3F31-839DF0266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blipFill>
                <a:blip r:embed="rId8"/>
                <a:stretch>
                  <a:fillRect l="-1310" t="-4930" r="-5677" b="-14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e 20">
            <a:extLst>
              <a:ext uri="{FF2B5EF4-FFF2-40B4-BE49-F238E27FC236}">
                <a16:creationId xmlns:a16="http://schemas.microsoft.com/office/drawing/2014/main" id="{F3CD3862-E133-BF69-C016-6E4B005BE070}"/>
              </a:ext>
            </a:extLst>
          </p:cNvPr>
          <p:cNvSpPr/>
          <p:nvPr/>
        </p:nvSpPr>
        <p:spPr>
          <a:xfrm>
            <a:off x="3873923" y="3270097"/>
            <a:ext cx="120951" cy="1209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46C67F6-758F-25FD-0DD5-2A5DE225E4F6}"/>
              </a:ext>
            </a:extLst>
          </p:cNvPr>
          <p:cNvSpPr txBox="1"/>
          <p:nvPr/>
        </p:nvSpPr>
        <p:spPr>
          <a:xfrm>
            <a:off x="218373" y="5105921"/>
            <a:ext cx="6315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Diving</a:t>
            </a:r>
            <a:r>
              <a:rPr lang="it-IT" sz="2400" dirty="0"/>
              <a:t> under the first </a:t>
            </a:r>
            <a:r>
              <a:rPr lang="it-IT" sz="2400" dirty="0" err="1"/>
              <a:t>cut</a:t>
            </a:r>
            <a:r>
              <a:rPr lang="it-IT" sz="2400" dirty="0"/>
              <a:t> one access the II </a:t>
            </a:r>
            <a:r>
              <a:rPr lang="it-IT" sz="2400" dirty="0" err="1"/>
              <a:t>sheet</a:t>
            </a:r>
            <a:r>
              <a:rPr lang="it-IT" sz="2400" dirty="0"/>
              <a:t>, </a:t>
            </a:r>
            <a:br>
              <a:rPr lang="it-IT" sz="2400" dirty="0"/>
            </a:b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generally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 </a:t>
            </a:r>
            <a:r>
              <a:rPr lang="it-IT" sz="2400" dirty="0" err="1"/>
              <a:t>appear</a:t>
            </a:r>
            <a:endParaRPr lang="it-IT" sz="24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C2CB589-D6F6-C139-BCEF-4614CF75A449}"/>
              </a:ext>
            </a:extLst>
          </p:cNvPr>
          <p:cNvSpPr txBox="1"/>
          <p:nvPr/>
        </p:nvSpPr>
        <p:spPr>
          <a:xfrm>
            <a:off x="218373" y="5105921"/>
            <a:ext cx="612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Diving</a:t>
            </a:r>
            <a:r>
              <a:rPr lang="it-IT" sz="2400" dirty="0"/>
              <a:t> under </a:t>
            </a:r>
            <a:r>
              <a:rPr lang="it-IT" sz="2400" dirty="0" err="1"/>
              <a:t>both</a:t>
            </a:r>
            <a:r>
              <a:rPr lang="it-IT" sz="2400" dirty="0"/>
              <a:t> </a:t>
            </a:r>
            <a:r>
              <a:rPr lang="it-IT" sz="2400" dirty="0" err="1"/>
              <a:t>cuts</a:t>
            </a:r>
            <a:r>
              <a:rPr lang="it-IT" sz="2400" dirty="0"/>
              <a:t> one access the III </a:t>
            </a:r>
            <a:r>
              <a:rPr lang="it-IT" sz="2400" dirty="0" err="1"/>
              <a:t>sheet</a:t>
            </a:r>
            <a:r>
              <a:rPr lang="it-IT" sz="2400" dirty="0"/>
              <a:t>, </a:t>
            </a:r>
            <a:br>
              <a:rPr lang="it-IT" sz="2400" dirty="0"/>
            </a:b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generally</a:t>
            </a:r>
            <a:r>
              <a:rPr lang="it-IT" sz="2400" dirty="0"/>
              <a:t> compact </a:t>
            </a:r>
            <a:r>
              <a:rPr lang="it-IT" sz="2400" dirty="0" err="1"/>
              <a:t>states</a:t>
            </a:r>
            <a:r>
              <a:rPr lang="it-IT" sz="2400" dirty="0"/>
              <a:t> </a:t>
            </a:r>
            <a:r>
              <a:rPr lang="it-IT" sz="2400" dirty="0" err="1"/>
              <a:t>appear</a:t>
            </a:r>
            <a:endParaRPr lang="it-IT" sz="24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4ECB9F2-B567-BF59-805F-9DD7199C8664}"/>
              </a:ext>
            </a:extLst>
          </p:cNvPr>
          <p:cNvSpPr txBox="1"/>
          <p:nvPr/>
        </p:nvSpPr>
        <p:spPr>
          <a:xfrm>
            <a:off x="218373" y="5105921"/>
            <a:ext cx="8249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Diving</a:t>
            </a:r>
            <a:r>
              <a:rPr lang="it-IT" sz="2400" dirty="0"/>
              <a:t> </a:t>
            </a:r>
            <a:r>
              <a:rPr lang="it-IT" sz="2400" dirty="0" err="1"/>
              <a:t>twice</a:t>
            </a:r>
            <a:r>
              <a:rPr lang="it-IT" sz="2400" dirty="0"/>
              <a:t> one access the IV </a:t>
            </a:r>
            <a:r>
              <a:rPr lang="it-IT" sz="2400" dirty="0" err="1"/>
              <a:t>sheet</a:t>
            </a:r>
            <a:r>
              <a:rPr lang="it-IT" sz="2400" dirty="0"/>
              <a:t>, </a:t>
            </a: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virtual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 </a:t>
            </a:r>
            <a:r>
              <a:rPr lang="it-IT" sz="2400" dirty="0" err="1"/>
              <a:t>appear</a:t>
            </a:r>
            <a:br>
              <a:rPr lang="it-IT" sz="2400" dirty="0"/>
            </a:br>
            <a:r>
              <a:rPr lang="it-IT" sz="2400" dirty="0" err="1"/>
              <a:t>poles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r>
              <a:rPr lang="it-IT" sz="2400" dirty="0"/>
              <a:t> </a:t>
            </a:r>
            <a:r>
              <a:rPr lang="it-IT" sz="2400" dirty="0" err="1"/>
              <a:t>relevant</a:t>
            </a:r>
            <a:r>
              <a:rPr lang="it-IT" sz="2400" dirty="0"/>
              <a:t> close to the </a:t>
            </a:r>
            <a:r>
              <a:rPr lang="it-IT" sz="2400" dirty="0" err="1"/>
              <a:t>higher</a:t>
            </a:r>
            <a:r>
              <a:rPr lang="it-IT" sz="2400" dirty="0"/>
              <a:t> </a:t>
            </a:r>
            <a:r>
              <a:rPr lang="it-IT" sz="2400" dirty="0" err="1"/>
              <a:t>threshold</a:t>
            </a:r>
            <a:endParaRPr lang="it-IT" sz="2400" dirty="0"/>
          </a:p>
        </p:txBody>
      </p:sp>
      <p:sp>
        <p:nvSpPr>
          <p:cNvPr id="26" name="Stella a 5 punte 25">
            <a:extLst>
              <a:ext uri="{FF2B5EF4-FFF2-40B4-BE49-F238E27FC236}">
                <a16:creationId xmlns:a16="http://schemas.microsoft.com/office/drawing/2014/main" id="{74C69DD0-C0A1-6914-6103-D923B45B2DCF}"/>
              </a:ext>
            </a:extLst>
          </p:cNvPr>
          <p:cNvSpPr/>
          <p:nvPr/>
        </p:nvSpPr>
        <p:spPr>
          <a:xfrm>
            <a:off x="4497233" y="4104799"/>
            <a:ext cx="109947" cy="109947"/>
          </a:xfrm>
          <a:prstGeom prst="star5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Stella a 5 punte 26">
            <a:extLst>
              <a:ext uri="{FF2B5EF4-FFF2-40B4-BE49-F238E27FC236}">
                <a16:creationId xmlns:a16="http://schemas.microsoft.com/office/drawing/2014/main" id="{12A54BC9-2D34-1255-C02A-470E6F8A79EA}"/>
              </a:ext>
            </a:extLst>
          </p:cNvPr>
          <p:cNvSpPr/>
          <p:nvPr/>
        </p:nvSpPr>
        <p:spPr>
          <a:xfrm>
            <a:off x="6321919" y="3948852"/>
            <a:ext cx="109947" cy="109947"/>
          </a:xfrm>
          <a:prstGeom prst="star5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36452EC-FBDA-BE38-42E0-F5A4DA840D11}"/>
              </a:ext>
            </a:extLst>
          </p:cNvPr>
          <p:cNvSpPr txBox="1"/>
          <p:nvPr/>
        </p:nvSpPr>
        <p:spPr>
          <a:xfrm>
            <a:off x="4004851" y="4261632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00FF"/>
                </a:solidFill>
              </a:rPr>
              <a:t>Bound</a:t>
            </a:r>
            <a:r>
              <a:rPr lang="it-IT" dirty="0">
                <a:solidFill>
                  <a:srgbClr val="0000FF"/>
                </a:solidFill>
              </a:rPr>
              <a:t> state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6A385A0-D55B-3100-0DCF-EC23F523936E}"/>
              </a:ext>
            </a:extLst>
          </p:cNvPr>
          <p:cNvSpPr txBox="1"/>
          <p:nvPr/>
        </p:nvSpPr>
        <p:spPr>
          <a:xfrm>
            <a:off x="6321919" y="403537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FA0DB8BE-3CE1-999B-22C0-D7FD8C1FCF9D}"/>
              </a:ext>
            </a:extLst>
          </p:cNvPr>
          <p:cNvSpPr/>
          <p:nvPr/>
        </p:nvSpPr>
        <p:spPr>
          <a:xfrm>
            <a:off x="6768735" y="3338186"/>
            <a:ext cx="120951" cy="1209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Stella a 5 punte 30">
            <a:extLst>
              <a:ext uri="{FF2B5EF4-FFF2-40B4-BE49-F238E27FC236}">
                <a16:creationId xmlns:a16="http://schemas.microsoft.com/office/drawing/2014/main" id="{365BA489-09A9-EEFE-6840-DB8F37033831}"/>
              </a:ext>
            </a:extLst>
          </p:cNvPr>
          <p:cNvSpPr/>
          <p:nvPr/>
        </p:nvSpPr>
        <p:spPr>
          <a:xfrm>
            <a:off x="7206275" y="4114998"/>
            <a:ext cx="109947" cy="10994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Stella a 5 punte 31">
            <a:extLst>
              <a:ext uri="{FF2B5EF4-FFF2-40B4-BE49-F238E27FC236}">
                <a16:creationId xmlns:a16="http://schemas.microsoft.com/office/drawing/2014/main" id="{46D7EE38-24E3-8E39-9034-151F658D51F7}"/>
              </a:ext>
            </a:extLst>
          </p:cNvPr>
          <p:cNvSpPr/>
          <p:nvPr/>
        </p:nvSpPr>
        <p:spPr>
          <a:xfrm>
            <a:off x="3848840" y="3955097"/>
            <a:ext cx="109947" cy="10994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30F5DA6-5668-820D-8D41-31A2ED945FB7}"/>
              </a:ext>
            </a:extLst>
          </p:cNvPr>
          <p:cNvSpPr txBox="1"/>
          <p:nvPr/>
        </p:nvSpPr>
        <p:spPr>
          <a:xfrm>
            <a:off x="6713893" y="4271831"/>
            <a:ext cx="153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Compact state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39BE64D-C8AA-9265-9485-CD03C5FC13D4}"/>
              </a:ext>
            </a:extLst>
          </p:cNvPr>
          <p:cNvSpPr txBox="1"/>
          <p:nvPr/>
        </p:nvSpPr>
        <p:spPr>
          <a:xfrm>
            <a:off x="3848840" y="404162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56D02BD8-C51E-4152-D54A-A249C2049554}"/>
              </a:ext>
            </a:extLst>
          </p:cNvPr>
          <p:cNvSpPr/>
          <p:nvPr/>
        </p:nvSpPr>
        <p:spPr>
          <a:xfrm>
            <a:off x="6136132" y="3316529"/>
            <a:ext cx="120951" cy="1209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tella a 5 punte 1">
            <a:extLst>
              <a:ext uri="{FF2B5EF4-FFF2-40B4-BE49-F238E27FC236}">
                <a16:creationId xmlns:a16="http://schemas.microsoft.com/office/drawing/2014/main" id="{9F38221A-A63F-A8E5-791A-E2F1FFC5D2A8}"/>
              </a:ext>
            </a:extLst>
          </p:cNvPr>
          <p:cNvSpPr/>
          <p:nvPr/>
        </p:nvSpPr>
        <p:spPr>
          <a:xfrm>
            <a:off x="5490284" y="3152835"/>
            <a:ext cx="109947" cy="109947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CF5927-35F1-25FE-3C09-94BD5D98B801}"/>
              </a:ext>
            </a:extLst>
          </p:cNvPr>
          <p:cNvSpPr txBox="1"/>
          <p:nvPr/>
        </p:nvSpPr>
        <p:spPr>
          <a:xfrm>
            <a:off x="5059892" y="2783503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Virtual state</a:t>
            </a:r>
          </a:p>
        </p:txBody>
      </p:sp>
    </p:spTree>
    <p:extLst>
      <p:ext uri="{BB962C8B-B14F-4D97-AF65-F5344CB8AC3E}">
        <p14:creationId xmlns:p14="http://schemas.microsoft.com/office/powerpoint/2010/main" val="359151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60833 0.0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7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0278 0.124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-0.00277 0.1243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37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03854 0.09121 C -0.04652 0.11204 -0.0585 0.12315 -0.07118 0.12315 C -0.08541 0.12315 -0.09687 0.11204 -0.10486 0.09121 L -0.14322 -4.81481E-6 " pathEditMode="relative" rAng="0" ptsTypes="AAAAA">
                                      <p:cBhvr>
                                        <p:cTn id="1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2" grpId="2" animBg="1"/>
      <p:bldP spid="13" grpId="0"/>
      <p:bldP spid="14" grpId="0"/>
      <p:bldP spid="15" grpId="0"/>
      <p:bldP spid="15" grpId="1"/>
      <p:bldP spid="16" grpId="0"/>
      <p:bldP spid="16" grpId="1"/>
      <p:bldP spid="17" grpId="0"/>
      <p:bldP spid="18" grpId="0"/>
      <p:bldP spid="18" grpId="1"/>
      <p:bldP spid="19" grpId="0"/>
      <p:bldP spid="19" grpId="1"/>
      <p:bldP spid="20" grpId="0"/>
      <p:bldP spid="21" grpId="0" animBg="1"/>
      <p:bldP spid="21" grpId="1" animBg="1"/>
      <p:bldP spid="21" grpId="2" animBg="1"/>
      <p:bldP spid="23" grpId="0"/>
      <p:bldP spid="23" grpId="1"/>
      <p:bldP spid="24" grpId="0"/>
      <p:bldP spid="24" grpId="1"/>
      <p:bldP spid="25" grpId="0"/>
      <p:bldP spid="26" grpId="0" animBg="1"/>
      <p:bldP spid="26" grpId="1" animBg="1"/>
      <p:bldP spid="27" grpId="0" animBg="1"/>
      <p:bldP spid="27" grpId="1" animBg="1"/>
      <p:bldP spid="28" grpId="0"/>
      <p:bldP spid="28" grpId="1"/>
      <p:bldP spid="29" grpId="0"/>
      <p:bldP spid="29" grpId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  <p:bldP spid="35" grpId="0" animBg="1"/>
      <p:bldP spid="35" grpId="3" animBg="1"/>
      <p:bldP spid="2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Coupled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channels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Resonance</a:t>
            </a:r>
          </a:p>
        </p:txBody>
      </p:sp>
    </p:spTree>
    <p:extLst>
      <p:ext uri="{BB962C8B-B14F-4D97-AF65-F5344CB8AC3E}">
        <p14:creationId xmlns:p14="http://schemas.microsoft.com/office/powerpoint/2010/main" val="3773764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49560" y="2253970"/>
            <a:ext cx="8327418" cy="324735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120000"/>
            </a:pPr>
            <a:r>
              <a:rPr lang="it-IT" dirty="0">
                <a:solidFill>
                  <a:schemeClr val="tx1"/>
                </a:solidFill>
              </a:rPr>
              <a:t>Whatever </a:t>
            </a:r>
            <a:r>
              <a:rPr lang="it-IT" dirty="0" err="1">
                <a:solidFill>
                  <a:schemeClr val="tx1"/>
                </a:solidFill>
              </a:rPr>
              <a:t>is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left</a:t>
            </a:r>
            <a:r>
              <a:rPr lang="it-IT" dirty="0">
                <a:solidFill>
                  <a:schemeClr val="tx1"/>
                </a:solidFill>
              </a:rPr>
              <a:t> from </a:t>
            </a:r>
            <a:r>
              <a:rPr lang="it-IT" dirty="0" err="1">
                <a:solidFill>
                  <a:schemeClr val="tx1"/>
                </a:solidFill>
              </a:rPr>
              <a:t>this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lecture</a:t>
            </a:r>
            <a:endParaRPr lang="it-IT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SzPct val="120000"/>
            </a:pPr>
            <a:r>
              <a:rPr lang="it-IT" dirty="0">
                <a:solidFill>
                  <a:schemeClr val="tx1"/>
                </a:solidFill>
              </a:rPr>
              <a:t>The light </a:t>
            </a:r>
            <a:r>
              <a:rPr lang="it-IT" dirty="0" err="1">
                <a:solidFill>
                  <a:schemeClr val="tx1"/>
                </a:solidFill>
              </a:rPr>
              <a:t>exotics</a:t>
            </a:r>
            <a:r>
              <a:rPr lang="it-IT" dirty="0">
                <a:solidFill>
                  <a:schemeClr val="tx1"/>
                </a:solidFill>
              </a:rPr>
              <a:t>: the scalar </a:t>
            </a:r>
            <a:r>
              <a:rPr lang="it-IT" dirty="0" err="1">
                <a:solidFill>
                  <a:schemeClr val="tx1"/>
                </a:solidFill>
              </a:rPr>
              <a:t>nonet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hybrids</a:t>
            </a:r>
            <a:r>
              <a:rPr lang="it-IT" dirty="0">
                <a:solidFill>
                  <a:schemeClr val="tx1"/>
                </a:solidFill>
              </a:rPr>
              <a:t> and </a:t>
            </a:r>
            <a:r>
              <a:rPr lang="it-IT" dirty="0" err="1">
                <a:solidFill>
                  <a:schemeClr val="tx1"/>
                </a:solidFill>
              </a:rPr>
              <a:t>glueballs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86000" y="56338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b="1" dirty="0" err="1"/>
              <a:t>Thank</a:t>
            </a:r>
            <a:r>
              <a:rPr lang="it-IT" sz="2400" b="1" dirty="0"/>
              <a:t> </a:t>
            </a:r>
            <a:r>
              <a:rPr lang="it-IT" sz="2400" b="1" dirty="0" err="1"/>
              <a:t>you</a:t>
            </a:r>
            <a:endParaRPr lang="it-IT" sz="2400" b="1" dirty="0"/>
          </a:p>
        </p:txBody>
      </p:sp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Next </a:t>
            </a:r>
            <a:r>
              <a:rPr lang="it-IT" sz="3600" dirty="0" err="1">
                <a:solidFill>
                  <a:schemeClr val="tx2"/>
                </a:solidFill>
              </a:rPr>
              <a:t>lecture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36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68AAB9-8274-25E1-6954-B8E5DB90E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9" y="1102152"/>
            <a:ext cx="6668548" cy="2866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/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Because of </a:t>
                </a:r>
                <a:r>
                  <a:rPr lang="it-IT" sz="2400" dirty="0" err="1"/>
                  <a:t>experimental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resolution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different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lineshapes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indistinguishable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Unitary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parametrizations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tend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narrower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=1.39±0.24±0.10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𝑓𝑙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0.22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−0.06−0.13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+0.07+0.11</m:t>
                        </m:r>
                      </m:sup>
                    </m:sSubSup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blipFill>
                <a:blip r:embed="rId5"/>
                <a:stretch>
                  <a:fillRect l="-1000" t="-2439" b="-39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/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Blue line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=8.2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dirty="0"/>
              </a:p>
              <a:p>
                <a:r>
                  <a:rPr lang="it-IT" dirty="0" err="1"/>
                  <a:t>heavier</a:t>
                </a:r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blipFill>
                <a:blip r:embed="rId6"/>
                <a:stretch>
                  <a:fillRect l="-2083" t="-1299" b="-97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3392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D78ECA-F206-206C-58A6-02F5D8C61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82" y="2630716"/>
            <a:ext cx="7591187" cy="1814728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12D90B99-E53B-05EA-2F10-0C1C0D4B1AE0}"/>
              </a:ext>
            </a:extLst>
          </p:cNvPr>
          <p:cNvCxnSpPr>
            <a:cxnSpLocks/>
          </p:cNvCxnSpPr>
          <p:nvPr/>
        </p:nvCxnSpPr>
        <p:spPr>
          <a:xfrm>
            <a:off x="4945198" y="2305129"/>
            <a:ext cx="184558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C0D498A-1819-72CF-D831-261FCB5CF27C}"/>
              </a:ext>
            </a:extLst>
          </p:cNvPr>
          <p:cNvCxnSpPr>
            <a:cxnSpLocks/>
          </p:cNvCxnSpPr>
          <p:nvPr/>
        </p:nvCxnSpPr>
        <p:spPr>
          <a:xfrm>
            <a:off x="6943176" y="2305129"/>
            <a:ext cx="0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045EFCD-0088-74B4-62BC-0BFA3996AC10}"/>
              </a:ext>
            </a:extLst>
          </p:cNvPr>
          <p:cNvCxnSpPr>
            <a:cxnSpLocks/>
          </p:cNvCxnSpPr>
          <p:nvPr/>
        </p:nvCxnSpPr>
        <p:spPr>
          <a:xfrm flipH="1" flipV="1">
            <a:off x="3230812" y="4303107"/>
            <a:ext cx="31342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FD4D2A2-3020-29C2-CA60-D3BA21BF7A95}"/>
              </a:ext>
            </a:extLst>
          </p:cNvPr>
          <p:cNvCxnSpPr>
            <a:cxnSpLocks/>
          </p:cNvCxnSpPr>
          <p:nvPr/>
        </p:nvCxnSpPr>
        <p:spPr>
          <a:xfrm flipV="1">
            <a:off x="3802623" y="4303107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F25E999-8BB1-D060-EB22-A78DF55031A4}"/>
              </a:ext>
            </a:extLst>
          </p:cNvPr>
          <p:cNvCxnSpPr>
            <a:cxnSpLocks/>
          </p:cNvCxnSpPr>
          <p:nvPr/>
        </p:nvCxnSpPr>
        <p:spPr>
          <a:xfrm flipV="1">
            <a:off x="4973725" y="4211482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/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blipFill>
                <a:blip r:embed="rId5"/>
                <a:stretch>
                  <a:fillRect l="-3226" t="-3750" r="-1935" b="-2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/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blipFill>
                <a:blip r:embed="rId6"/>
                <a:stretch>
                  <a:fillRect l="-3158" t="-10667" r="-2105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/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400" dirty="0"/>
                  <a:t> and </a:t>
                </a:r>
                <a:r>
                  <a:rPr lang="it-IT" sz="2400" dirty="0" err="1"/>
                  <a:t>other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unknown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channels</a:t>
                </a:r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blipFill>
                <a:blip r:embed="rId7"/>
                <a:stretch>
                  <a:fillRect l="-1639" t="-10526" r="-65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630431D-EC26-3EA4-4098-901DA4765CBF}"/>
              </a:ext>
            </a:extLst>
          </p:cNvPr>
          <p:cNvSpPr txBox="1"/>
          <p:nvPr/>
        </p:nvSpPr>
        <p:spPr>
          <a:xfrm>
            <a:off x="72116" y="1444763"/>
            <a:ext cx="648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LHCb</a:t>
            </a:r>
            <a:r>
              <a:rPr lang="it-IT" sz="2400" dirty="0"/>
              <a:t> data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fitted</a:t>
            </a:r>
            <a:r>
              <a:rPr lang="it-IT" sz="2400" dirty="0"/>
              <a:t> with the </a:t>
            </a:r>
            <a:r>
              <a:rPr lang="it-IT" sz="2400" dirty="0" err="1"/>
              <a:t>Flatte</a:t>
            </a:r>
            <a:r>
              <a:rPr lang="it-IT" sz="2400" dirty="0"/>
              <a:t>’ </a:t>
            </a:r>
            <a:r>
              <a:rPr lang="it-IT" sz="2400" dirty="0" err="1"/>
              <a:t>parametrization</a:t>
            </a:r>
            <a:endParaRPr lang="it-IT" sz="2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0466D32-D416-C51E-267D-6131D10D5DE7}"/>
              </a:ext>
            </a:extLst>
          </p:cNvPr>
          <p:cNvSpPr txBox="1"/>
          <p:nvPr/>
        </p:nvSpPr>
        <p:spPr>
          <a:xfrm>
            <a:off x="0" y="5352068"/>
            <a:ext cx="8592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considers</a:t>
            </a:r>
            <a:r>
              <a:rPr lang="it-IT" sz="2400" dirty="0"/>
              <a:t> </a:t>
            </a:r>
            <a:r>
              <a:rPr lang="it-IT" sz="2400" dirty="0" err="1"/>
              <a:t>coupled</a:t>
            </a:r>
            <a:r>
              <a:rPr lang="it-IT" sz="2400" dirty="0"/>
              <a:t> </a:t>
            </a:r>
            <a:r>
              <a:rPr lang="it-IT" sz="2400" dirty="0" err="1"/>
              <a:t>channel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Weinberg’s</a:t>
            </a:r>
            <a:r>
              <a:rPr lang="it-IT" sz="2400" dirty="0"/>
              <a:t> </a:t>
            </a:r>
            <a:r>
              <a:rPr lang="it-IT" sz="2400" dirty="0" err="1"/>
              <a:t>criterion</a:t>
            </a:r>
            <a:r>
              <a:rPr lang="it-IT" sz="2400" dirty="0"/>
              <a:t> </a:t>
            </a:r>
            <a:r>
              <a:rPr lang="it-IT" sz="2400" dirty="0" err="1"/>
              <a:t>applies</a:t>
            </a:r>
            <a:r>
              <a:rPr lang="it-IT" sz="2400" dirty="0"/>
              <a:t> to </a:t>
            </a:r>
            <a:br>
              <a:rPr lang="it-IT" sz="2400" dirty="0"/>
            </a:br>
            <a:r>
              <a:rPr lang="it-IT" sz="2400" dirty="0"/>
              <a:t>single </a:t>
            </a:r>
            <a:r>
              <a:rPr lang="it-IT" sz="2400" dirty="0" err="1"/>
              <a:t>channel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endParaRPr lang="it-IT" sz="2400" dirty="0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73CEFFCC-C5E0-919B-58E6-76028885112F}"/>
              </a:ext>
            </a:extLst>
          </p:cNvPr>
          <p:cNvCxnSpPr>
            <a:cxnSpLocks/>
          </p:cNvCxnSpPr>
          <p:nvPr/>
        </p:nvCxnSpPr>
        <p:spPr>
          <a:xfrm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C9BE4817-8E69-705B-015B-F10D65AC9F43}"/>
              </a:ext>
            </a:extLst>
          </p:cNvPr>
          <p:cNvCxnSpPr>
            <a:cxnSpLocks/>
          </p:cNvCxnSpPr>
          <p:nvPr/>
        </p:nvCxnSpPr>
        <p:spPr>
          <a:xfrm flipH="1"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/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Two options: a) I set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/>
                  <a:t> b) I </a:t>
                </a:r>
                <a:r>
                  <a:rPr lang="it-IT" sz="2400" dirty="0" err="1"/>
                  <a:t>expand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threshold</a:t>
                </a:r>
                <a:endParaRPr lang="it-IT" sz="24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blipFill>
                <a:blip r:embed="rId8"/>
                <a:stretch>
                  <a:fillRect l="-1397" t="-10526" r="-745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</p:spTree>
    <p:extLst>
      <p:ext uri="{BB962C8B-B14F-4D97-AF65-F5344CB8AC3E}">
        <p14:creationId xmlns:p14="http://schemas.microsoft.com/office/powerpoint/2010/main" val="332757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03D01F6-1F90-3C8E-BF3C-35E36F260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536"/>
          <a:stretch/>
        </p:blipFill>
        <p:spPr>
          <a:xfrm>
            <a:off x="2289588" y="1979517"/>
            <a:ext cx="4296375" cy="54822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0178C91-1FDE-E5B4-6E7B-AD0F81765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09"/>
          <a:stretch/>
        </p:blipFill>
        <p:spPr>
          <a:xfrm>
            <a:off x="2289588" y="2827837"/>
            <a:ext cx="4296375" cy="6543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511062-2B56-7629-C0BE-A6A17F042570}"/>
              </a:ext>
            </a:extLst>
          </p:cNvPr>
          <p:cNvSpPr txBox="1"/>
          <p:nvPr/>
        </p:nvSpPr>
        <p:spPr>
          <a:xfrm>
            <a:off x="234892" y="2022798"/>
            <a:ext cx="1369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b)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6F493E3-7F82-7844-2558-4C5B5825B73E}"/>
              </a:ext>
            </a:extLst>
          </p:cNvPr>
          <p:cNvSpPr txBox="1"/>
          <p:nvPr/>
        </p:nvSpPr>
        <p:spPr>
          <a:xfrm>
            <a:off x="234892" y="2895874"/>
            <a:ext cx="135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4B18B3-C466-7555-F01B-A0651088F311}"/>
              </a:ext>
            </a:extLst>
          </p:cNvPr>
          <p:cNvSpPr txBox="1"/>
          <p:nvPr/>
        </p:nvSpPr>
        <p:spPr>
          <a:xfrm>
            <a:off x="613359" y="4198878"/>
            <a:ext cx="764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According</a:t>
            </a:r>
            <a:r>
              <a:rPr lang="it-IT" sz="2400" dirty="0"/>
              <a:t> to </a:t>
            </a:r>
            <a:r>
              <a:rPr lang="it-IT" sz="2400" dirty="0" err="1"/>
              <a:t>Weinberg’s</a:t>
            </a:r>
            <a:r>
              <a:rPr lang="it-IT" sz="2400" dirty="0"/>
              <a:t>, the first </a:t>
            </a:r>
            <a:r>
              <a:rPr lang="it-IT" sz="2400" dirty="0" err="1"/>
              <a:t>result</a:t>
            </a:r>
            <a:r>
              <a:rPr lang="it-IT" sz="2400" dirty="0"/>
              <a:t> points to a </a:t>
            </a:r>
            <a:r>
              <a:rPr lang="it-IT" sz="2400" dirty="0" err="1"/>
              <a:t>sizeable</a:t>
            </a:r>
            <a:r>
              <a:rPr lang="it-IT" sz="2400" dirty="0"/>
              <a:t> short-range </a:t>
            </a:r>
            <a:r>
              <a:rPr lang="it-IT" sz="2400" dirty="0" err="1"/>
              <a:t>structure</a:t>
            </a:r>
            <a:r>
              <a:rPr lang="it-IT" sz="2400" dirty="0"/>
              <a:t> of the X(3872)</a:t>
            </a:r>
          </a:p>
          <a:p>
            <a:endParaRPr lang="it-IT" sz="2400" dirty="0"/>
          </a:p>
          <a:p>
            <a:r>
              <a:rPr lang="it-IT" sz="2400" dirty="0"/>
              <a:t>Still </a:t>
            </a:r>
            <a:r>
              <a:rPr lang="it-IT" sz="2400" dirty="0" err="1"/>
              <a:t>disagreement</a:t>
            </a:r>
            <a:r>
              <a:rPr lang="it-IT" sz="2400" dirty="0"/>
              <a:t> on </a:t>
            </a:r>
            <a:r>
              <a:rPr lang="it-IT" sz="2400" dirty="0" err="1"/>
              <a:t>how</a:t>
            </a:r>
            <a:r>
              <a:rPr lang="it-IT" sz="2400" dirty="0"/>
              <a:t> to </a:t>
            </a:r>
            <a:r>
              <a:rPr lang="it-IT" sz="2400" dirty="0" err="1"/>
              <a:t>perform</a:t>
            </a:r>
            <a:r>
              <a:rPr lang="it-IT" sz="2400" dirty="0"/>
              <a:t> the </a:t>
            </a:r>
            <a:r>
              <a:rPr lang="it-IT" sz="2400" dirty="0" err="1"/>
              <a:t>extraction</a:t>
            </a:r>
            <a:r>
              <a:rPr lang="it-IT" sz="2400" dirty="0"/>
              <a:t> </a:t>
            </a:r>
            <a:r>
              <a:rPr lang="it-IT" sz="2400" dirty="0" err="1"/>
              <a:t>though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07420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</a:t>
            </a:r>
            <a:r>
              <a:rPr lang="it-IT" sz="3600" dirty="0" err="1"/>
              <a:t>theorists</a:t>
            </a:r>
            <a:r>
              <a:rPr lang="it-IT" sz="3600" dirty="0"/>
              <a:t> </a:t>
            </a:r>
            <a:r>
              <a:rPr lang="it-IT" sz="3600" dirty="0" err="1"/>
              <a:t>think</a:t>
            </a:r>
            <a:r>
              <a:rPr lang="it-IT" sz="3600" dirty="0"/>
              <a:t> of </a:t>
            </a:r>
            <a:r>
              <a:rPr lang="it-IT" sz="3600" dirty="0" err="1"/>
              <a:t>experiments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A9B1E51F-5589-4BBC-AB63-F3AA54289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8" y="2525813"/>
            <a:ext cx="4825497" cy="3619123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193D68AB-3091-4945-BB33-124DEC3FB62C}"/>
              </a:ext>
            </a:extLst>
          </p:cNvPr>
          <p:cNvSpPr/>
          <p:nvPr/>
        </p:nvSpPr>
        <p:spPr>
          <a:xfrm>
            <a:off x="125592" y="2898816"/>
            <a:ext cx="2112264" cy="877824"/>
          </a:xfrm>
          <a:custGeom>
            <a:avLst/>
            <a:gdLst>
              <a:gd name="connsiteX0" fmla="*/ 164592 w 2112264"/>
              <a:gd name="connsiteY0" fmla="*/ 877824 h 877824"/>
              <a:gd name="connsiteX1" fmla="*/ 18288 w 2112264"/>
              <a:gd name="connsiteY1" fmla="*/ 585216 h 877824"/>
              <a:gd name="connsiteX2" fmla="*/ 0 w 2112264"/>
              <a:gd name="connsiteY2" fmla="*/ 0 h 877824"/>
              <a:gd name="connsiteX3" fmla="*/ 2112264 w 2112264"/>
              <a:gd name="connsiteY3" fmla="*/ 18288 h 877824"/>
              <a:gd name="connsiteX4" fmla="*/ 1362456 w 2112264"/>
              <a:gd name="connsiteY4" fmla="*/ 374904 h 877824"/>
              <a:gd name="connsiteX5" fmla="*/ 1408176 w 2112264"/>
              <a:gd name="connsiteY5" fmla="*/ 502920 h 877824"/>
              <a:gd name="connsiteX6" fmla="*/ 1773936 w 2112264"/>
              <a:gd name="connsiteY6" fmla="*/ 731520 h 877824"/>
              <a:gd name="connsiteX7" fmla="*/ 164592 w 2112264"/>
              <a:gd name="connsiteY7" fmla="*/ 877824 h 87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2264" h="877824">
                <a:moveTo>
                  <a:pt x="164592" y="877824"/>
                </a:moveTo>
                <a:lnTo>
                  <a:pt x="18288" y="585216"/>
                </a:lnTo>
                <a:lnTo>
                  <a:pt x="0" y="0"/>
                </a:lnTo>
                <a:lnTo>
                  <a:pt x="2112264" y="18288"/>
                </a:lnTo>
                <a:lnTo>
                  <a:pt x="1362456" y="374904"/>
                </a:lnTo>
                <a:lnTo>
                  <a:pt x="1408176" y="502920"/>
                </a:lnTo>
                <a:lnTo>
                  <a:pt x="1773936" y="731520"/>
                </a:lnTo>
                <a:lnTo>
                  <a:pt x="164592" y="8778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E64D5F8-9D24-4896-B27F-D898DDFE6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1277">
            <a:off x="2082523" y="3016346"/>
            <a:ext cx="2515615" cy="2252047"/>
          </a:xfrm>
          <a:prstGeom prst="rect">
            <a:avLst/>
          </a:prstGeom>
        </p:spPr>
      </p:pic>
      <p:grpSp>
        <p:nvGrpSpPr>
          <p:cNvPr id="20" name="Group 14">
            <a:extLst>
              <a:ext uri="{FF2B5EF4-FFF2-40B4-BE49-F238E27FC236}">
                <a16:creationId xmlns:a16="http://schemas.microsoft.com/office/drawing/2014/main" id="{C64F35F6-51B6-4917-8A4A-74CAB950714A}"/>
              </a:ext>
            </a:extLst>
          </p:cNvPr>
          <p:cNvGrpSpPr/>
          <p:nvPr/>
        </p:nvGrpSpPr>
        <p:grpSpPr>
          <a:xfrm>
            <a:off x="321435" y="2605534"/>
            <a:ext cx="1507845" cy="1200329"/>
            <a:chOff x="4447803" y="3450627"/>
            <a:chExt cx="1507845" cy="1200329"/>
          </a:xfrm>
        </p:grpSpPr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8820DF76-D74F-4D65-A7E1-83604FAFAE2E}"/>
                </a:ext>
              </a:extLst>
            </p:cNvPr>
            <p:cNvSpPr txBox="1"/>
            <p:nvPr/>
          </p:nvSpPr>
          <p:spPr>
            <a:xfrm>
              <a:off x="4447803" y="3611880"/>
              <a:ext cx="52610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5000" b="1" dirty="0">
                  <a:solidFill>
                    <a:srgbClr val="33358E"/>
                  </a:solidFill>
                </a:rPr>
                <a:t>P</a:t>
              </a:r>
              <a:endParaRPr lang="it-IT" sz="3000" dirty="0">
                <a:solidFill>
                  <a:srgbClr val="33358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10">
                  <a:extLst>
                    <a:ext uri="{FF2B5EF4-FFF2-40B4-BE49-F238E27FC236}">
                      <a16:creationId xmlns:a16="http://schemas.microsoft.com/office/drawing/2014/main" id="{0E021174-96F3-4989-B600-B2908E6A5F56}"/>
                    </a:ext>
                  </a:extLst>
                </p:cNvPr>
                <p:cNvSpPr/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7200" i="1" dirty="0" smtClean="0">
                            <a:solidFill>
                              <a:srgbClr val="CC2229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it-IT" sz="7200" dirty="0">
                    <a:solidFill>
                      <a:srgbClr val="CC2229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07645D31-A073-455B-8BB5-AA3C2FA45014}"/>
                </a:ext>
              </a:extLst>
            </p:cNvPr>
            <p:cNvSpPr/>
            <p:nvPr/>
          </p:nvSpPr>
          <p:spPr>
            <a:xfrm>
              <a:off x="4791517" y="3775525"/>
              <a:ext cx="46839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500" b="1" dirty="0">
                  <a:solidFill>
                    <a:srgbClr val="33358E"/>
                  </a:solidFill>
                </a:rPr>
                <a:t>D</a:t>
              </a:r>
              <a:endParaRPr lang="it-IT" sz="3500" b="1" dirty="0"/>
            </a:p>
          </p:txBody>
        </p:sp>
      </p:grpSp>
      <p:pic>
        <p:nvPicPr>
          <p:cNvPr id="24" name="Picture 1">
            <a:extLst>
              <a:ext uri="{FF2B5EF4-FFF2-40B4-BE49-F238E27FC236}">
                <a16:creationId xmlns:a16="http://schemas.microsoft.com/office/drawing/2014/main" id="{42BC6787-340A-4E84-99A4-2DE4EEA9EF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9"/>
          <a:stretch/>
        </p:blipFill>
        <p:spPr>
          <a:xfrm>
            <a:off x="5114118" y="3628561"/>
            <a:ext cx="3748389" cy="23065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DFEF61-43DD-4220-9BEB-EB66CFE5763B}"/>
              </a:ext>
            </a:extLst>
          </p:cNvPr>
          <p:cNvSpPr txBox="1"/>
          <p:nvPr/>
        </p:nvSpPr>
        <p:spPr>
          <a:xfrm>
            <a:off x="5261989" y="2506731"/>
            <a:ext cx="3618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Changing</a:t>
            </a:r>
            <a:r>
              <a:rPr lang="it-IT" sz="2400" dirty="0"/>
              <a:t> </a:t>
            </a:r>
            <a:r>
              <a:rPr lang="it-IT" sz="2400" dirty="0" err="1"/>
              <a:t>beam</a:t>
            </a:r>
            <a:r>
              <a:rPr lang="it-IT" sz="2400" dirty="0"/>
              <a:t> and target, </a:t>
            </a:r>
            <a:br>
              <a:rPr lang="it-IT" sz="2400" dirty="0"/>
            </a:br>
            <a:r>
              <a:rPr lang="it-IT" sz="2400" dirty="0" err="1"/>
              <a:t>you</a:t>
            </a:r>
            <a:r>
              <a:rPr lang="it-IT" sz="2400" dirty="0"/>
              <a:t> can </a:t>
            </a:r>
            <a:r>
              <a:rPr lang="it-IT" sz="2400" dirty="0" err="1"/>
              <a:t>change</a:t>
            </a:r>
            <a:r>
              <a:rPr lang="it-IT" sz="2400" dirty="0"/>
              <a:t> the font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2F2303F-4B2A-4EA4-AC81-32D252E57E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2067" y="3429000"/>
            <a:ext cx="3364733" cy="26898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D9D0ED-1861-4799-BCF5-8B10FCA6B34D}"/>
              </a:ext>
            </a:extLst>
          </p:cNvPr>
          <p:cNvSpPr txBox="1"/>
          <p:nvPr/>
        </p:nvSpPr>
        <p:spPr>
          <a:xfrm>
            <a:off x="1427162" y="1275620"/>
            <a:ext cx="5952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All</a:t>
            </a:r>
            <a:r>
              <a:rPr lang="it-IT" sz="2400" dirty="0"/>
              <a:t> the information </a:t>
            </a:r>
            <a:r>
              <a:rPr lang="it-IT" sz="2400" dirty="0" err="1"/>
              <a:t>about</a:t>
            </a:r>
            <a:r>
              <a:rPr lang="it-IT" sz="2400" dirty="0"/>
              <a:t> </a:t>
            </a:r>
            <a:r>
              <a:rPr lang="it-IT" sz="2400" dirty="0" err="1"/>
              <a:t>hadrons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collected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by the </a:t>
            </a:r>
            <a:r>
              <a:rPr lang="it-IT" sz="2400" dirty="0" err="1"/>
              <a:t>Particle</a:t>
            </a:r>
            <a:r>
              <a:rPr lang="it-IT" sz="2400" dirty="0"/>
              <a:t> Data Group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CCF35A-4C47-43A6-91F0-1D2EFE3CB0C9}"/>
              </a:ext>
            </a:extLst>
          </p:cNvPr>
          <p:cNvSpPr txBox="1"/>
          <p:nvPr/>
        </p:nvSpPr>
        <p:spPr>
          <a:xfrm>
            <a:off x="1721029" y="5800142"/>
            <a:ext cx="210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What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theorists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see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B392B94-497E-4DBB-8698-D2BAFC3ABFA3}"/>
              </a:ext>
            </a:extLst>
          </p:cNvPr>
          <p:cNvSpPr txBox="1"/>
          <p:nvPr/>
        </p:nvSpPr>
        <p:spPr>
          <a:xfrm>
            <a:off x="1721029" y="5803907"/>
            <a:ext cx="323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What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experimentalists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present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6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1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0" y="1244034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appears</a:t>
                </a:r>
                <a:br>
                  <a:rPr lang="it-IT" sz="2000" dirty="0"/>
                </a:br>
                <a:r>
                  <a:rPr lang="it-IT" sz="2000" dirty="0"/>
                  <a:t>as an </a:t>
                </a:r>
                <a:r>
                  <a:rPr lang="it-IT" sz="2000" dirty="0">
                    <a:solidFill>
                      <a:srgbClr val="0000FE"/>
                    </a:solidFill>
                  </a:rPr>
                  <a:t>isolated peak </a:t>
                </a:r>
                <a:br>
                  <a:rPr lang="it-IT" sz="2000" dirty="0"/>
                </a:b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A detailed study of the lineshape provides insight on its nature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323" t="-1572" r="-661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71" y="1993444"/>
            <a:ext cx="506133" cy="3467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83120" y="38233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Bottom-up: </a:t>
            </a:r>
            <a:br>
              <a:rPr lang="it-IT" dirty="0"/>
            </a:br>
            <a:r>
              <a:rPr lang="it-IT" dirty="0">
                <a:solidFill>
                  <a:srgbClr val="0000FF"/>
                </a:solidFill>
              </a:rPr>
              <a:t>DON’T YOU DARE describing everything!!!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/>
              <a:t>Focus on the peak region</a:t>
            </a:r>
          </a:p>
        </p:txBody>
      </p:sp>
      <p:sp>
        <p:nvSpPr>
          <p:cNvPr id="9" name="Oval 8"/>
          <p:cNvSpPr/>
          <p:nvPr/>
        </p:nvSpPr>
        <p:spPr>
          <a:xfrm>
            <a:off x="1108953" y="2723745"/>
            <a:ext cx="1186775" cy="1185629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1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data)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248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9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695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6276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910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">
                <a:extLst>
                  <a:ext uri="{FF2B5EF4-FFF2-40B4-BE49-F238E27FC236}">
                    <a16:creationId xmlns:a16="http://schemas.microsoft.com/office/drawing/2014/main" id="{529D6743-D2FE-8252-565F-ABBE62A6CD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Titolo 1">
                <a:extLst>
                  <a:ext uri="{FF2B5EF4-FFF2-40B4-BE49-F238E27FC236}">
                    <a16:creationId xmlns:a16="http://schemas.microsoft.com/office/drawing/2014/main" id="{529D6743-D2FE-8252-565F-ABBE62A6C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6661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 with ANN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A4EAFD-ADAF-FC5D-8501-E2451822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1317379"/>
            <a:ext cx="4299950" cy="4457432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42EDDD87-A444-E1F4-B15D-CDBB3EB1E6DB}"/>
              </a:ext>
            </a:extLst>
          </p:cNvPr>
          <p:cNvSpPr txBox="1"/>
          <p:nvPr/>
        </p:nvSpPr>
        <p:spPr>
          <a:xfrm>
            <a:off x="4973218" y="1531187"/>
            <a:ext cx="3850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Same</a:t>
            </a:r>
            <a:r>
              <a:rPr lang="it-IT" sz="2400" dirty="0"/>
              <a:t> </a:t>
            </a:r>
            <a:r>
              <a:rPr lang="it-IT" sz="2400" dirty="0" err="1"/>
              <a:t>conclusion</a:t>
            </a:r>
            <a:r>
              <a:rPr lang="it-IT" sz="2400" dirty="0"/>
              <a:t> </a:t>
            </a:r>
            <a:r>
              <a:rPr lang="it-IT" sz="2400" dirty="0" err="1"/>
              <a:t>reached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the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performed</a:t>
            </a:r>
            <a:r>
              <a:rPr lang="it-IT" sz="2400" dirty="0"/>
              <a:t> with a Deep </a:t>
            </a:r>
            <a:r>
              <a:rPr lang="it-IT" sz="2400" dirty="0" err="1"/>
              <a:t>Neural</a:t>
            </a:r>
            <a:r>
              <a:rPr lang="it-IT" sz="2400" dirty="0"/>
              <a:t> Network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8A72BC-F82D-6945-3F8B-DD0478B2C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606" y="3602339"/>
            <a:ext cx="4180349" cy="2451683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AB46BF4B-F27F-F48A-5C41-2194FE93ACCE}"/>
              </a:ext>
            </a:extLst>
          </p:cNvPr>
          <p:cNvSpPr/>
          <p:nvPr/>
        </p:nvSpPr>
        <p:spPr>
          <a:xfrm>
            <a:off x="5499520" y="1071454"/>
            <a:ext cx="345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Ng,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 105, L091501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DC134A7-343C-1B19-2660-5717A6B6E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46" y="3532754"/>
            <a:ext cx="3949564" cy="2548703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0E516BF9-DC1E-6D42-1F0B-D4893EF5A507}"/>
              </a:ext>
            </a:extLst>
          </p:cNvPr>
          <p:cNvSpPr txBox="1"/>
          <p:nvPr/>
        </p:nvSpPr>
        <p:spPr>
          <a:xfrm>
            <a:off x="58723" y="2603825"/>
            <a:ext cx="406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peak</a:t>
            </a:r>
            <a:r>
              <a:rPr lang="it-IT" sz="2400" dirty="0"/>
              <a:t> </a:t>
            </a:r>
            <a:r>
              <a:rPr lang="it-IT" sz="2400" dirty="0" err="1"/>
              <a:t>region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the </a:t>
            </a:r>
            <a:r>
              <a:rPr lang="it-IT" sz="2400" dirty="0" err="1"/>
              <a:t>largest</a:t>
            </a:r>
            <a:r>
              <a:rPr lang="it-IT" sz="2400" dirty="0"/>
              <a:t> impact for the </a:t>
            </a:r>
            <a:r>
              <a:rPr lang="it-IT" sz="2400" dirty="0" err="1"/>
              <a:t>decision</a:t>
            </a:r>
            <a:endParaRPr lang="it-IT" sz="24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3C16518-7E69-B9DF-8B25-4D442DB9D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604" y="1517331"/>
            <a:ext cx="4299950" cy="1116703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C10A1CE9-A9B9-392B-F8CC-264386FF96D8}"/>
              </a:ext>
            </a:extLst>
          </p:cNvPr>
          <p:cNvSpPr txBox="1"/>
          <p:nvPr/>
        </p:nvSpPr>
        <p:spPr>
          <a:xfrm>
            <a:off x="5113320" y="2694797"/>
            <a:ext cx="385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Highest</a:t>
            </a:r>
            <a:r>
              <a:rPr lang="it-IT" sz="2400" dirty="0"/>
              <a:t> </a:t>
            </a:r>
            <a:r>
              <a:rPr lang="it-IT" sz="2400" dirty="0" err="1"/>
              <a:t>probability</a:t>
            </a:r>
            <a:r>
              <a:rPr lang="it-IT" sz="2400" dirty="0"/>
              <a:t> for a </a:t>
            </a:r>
            <a:r>
              <a:rPr lang="it-IT" sz="2400" dirty="0" err="1"/>
              <a:t>virtual</a:t>
            </a:r>
            <a:r>
              <a:rPr lang="it-IT" sz="2400" dirty="0"/>
              <a:t> state in the IV </a:t>
            </a:r>
            <a:r>
              <a:rPr lang="it-IT" sz="2400" dirty="0" err="1"/>
              <a:t>sheet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856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erba, cielo, esterni&#10;&#10;Descrizione generata automaticamente">
            <a:extLst>
              <a:ext uri="{FF2B5EF4-FFF2-40B4-BE49-F238E27FC236}">
                <a16:creationId xmlns:a16="http://schemas.microsoft.com/office/drawing/2014/main" id="{1EA92D63-D022-1736-2B41-180ECDAF7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18" y="1795244"/>
            <a:ext cx="5358163" cy="4026365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870787" y="615872"/>
            <a:ext cx="5402424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800" dirty="0"/>
              <a:t>The </a:t>
            </a:r>
            <a:r>
              <a:rPr lang="it-IT" sz="4800" dirty="0" err="1"/>
              <a:t>lightest</a:t>
            </a:r>
            <a:r>
              <a:rPr lang="it-IT" sz="4800" dirty="0"/>
              <a:t> </a:t>
            </a:r>
            <a:r>
              <a:rPr lang="it-IT" sz="4800" dirty="0" err="1"/>
              <a:t>scalars</a:t>
            </a:r>
            <a:endParaRPr lang="it-IT" sz="48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97622" y="4237809"/>
                <a:ext cx="10534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622" y="4237809"/>
                <a:ext cx="105343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6228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light </a:t>
            </a:r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nonet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E06769-5D2A-0B78-9D3C-BFD2747A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6" y="1945759"/>
            <a:ext cx="4486901" cy="3439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C143E36-EFD6-A2F7-95D1-B5C84C7FA5C5}"/>
                  </a:ext>
                </a:extLst>
              </p:cNvPr>
              <p:cNvSpPr txBox="1"/>
              <p:nvPr/>
            </p:nvSpPr>
            <p:spPr>
              <a:xfrm>
                <a:off x="3329466" y="3849819"/>
                <a:ext cx="516808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C143E36-EFD6-A2F7-95D1-B5C84C7FA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466" y="3849819"/>
                <a:ext cx="516808" cy="375424"/>
              </a:xfrm>
              <a:prstGeom prst="rect">
                <a:avLst/>
              </a:prstGeom>
              <a:blipFill>
                <a:blip r:embed="rId3"/>
                <a:stretch>
                  <a:fillRect r="-4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F6F8D04-AD66-14D3-90D4-EF8004B67456}"/>
                  </a:ext>
                </a:extLst>
              </p:cNvPr>
              <p:cNvSpPr txBox="1"/>
              <p:nvPr/>
            </p:nvSpPr>
            <p:spPr>
              <a:xfrm>
                <a:off x="747055" y="3849819"/>
                <a:ext cx="516808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F6F8D04-AD66-14D3-90D4-EF8004B67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55" y="3849819"/>
                <a:ext cx="516808" cy="375424"/>
              </a:xfrm>
              <a:prstGeom prst="rect">
                <a:avLst/>
              </a:prstGeom>
              <a:blipFill>
                <a:blip r:embed="rId4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/>
              <p:nvPr/>
            </p:nvSpPr>
            <p:spPr>
              <a:xfrm>
                <a:off x="1380760" y="3264958"/>
                <a:ext cx="873252" cy="3125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760" y="3264958"/>
                <a:ext cx="873252" cy="312521"/>
              </a:xfrm>
              <a:prstGeom prst="rect">
                <a:avLst/>
              </a:prstGeom>
              <a:blipFill>
                <a:blip r:embed="rId5"/>
                <a:stretch>
                  <a:fillRect r="-202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2B88278F-100C-A566-A342-57A07CADBA30}"/>
                  </a:ext>
                </a:extLst>
              </p:cNvPr>
              <p:cNvSpPr txBox="1"/>
              <p:nvPr/>
            </p:nvSpPr>
            <p:spPr>
              <a:xfrm>
                <a:off x="1779524" y="4037531"/>
                <a:ext cx="873252" cy="3125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2B88278F-100C-A566-A342-57A07CADB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524" y="4037531"/>
                <a:ext cx="873252" cy="312521"/>
              </a:xfrm>
              <a:prstGeom prst="rect">
                <a:avLst/>
              </a:prstGeom>
              <a:blipFill>
                <a:blip r:embed="rId6"/>
                <a:stretch>
                  <a:fillRect r="-202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2DBE117A-D2F4-76FD-FB0D-9D0AA2ECB0A0}"/>
                  </a:ext>
                </a:extLst>
              </p:cNvPr>
              <p:cNvSpPr txBox="1"/>
              <p:nvPr/>
            </p:nvSpPr>
            <p:spPr>
              <a:xfrm>
                <a:off x="1861973" y="3442961"/>
                <a:ext cx="3987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2DBE117A-D2F4-76FD-FB0D-9D0AA2ECB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973" y="3442961"/>
                <a:ext cx="398764" cy="307777"/>
              </a:xfrm>
              <a:prstGeom prst="rect">
                <a:avLst/>
              </a:prstGeom>
              <a:blipFill>
                <a:blip r:embed="rId7"/>
                <a:stretch>
                  <a:fillRect r="-27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CABB0843-2466-E049-6DCB-EA8EB696C114}"/>
                  </a:ext>
                </a:extLst>
              </p:cNvPr>
              <p:cNvSpPr txBox="1"/>
              <p:nvPr/>
            </p:nvSpPr>
            <p:spPr>
              <a:xfrm>
                <a:off x="2812658" y="2844490"/>
                <a:ext cx="4885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CABB0843-2466-E049-6DCB-EA8EB696C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658" y="2844490"/>
                <a:ext cx="488595" cy="369332"/>
              </a:xfrm>
              <a:prstGeom prst="rect">
                <a:avLst/>
              </a:prstGeom>
              <a:blipFill>
                <a:blip r:embed="rId8"/>
                <a:stretch>
                  <a:fillRect r="-419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94DF614-58DB-0968-C15C-6E7406DB1C9C}"/>
                  </a:ext>
                </a:extLst>
              </p:cNvPr>
              <p:cNvSpPr txBox="1"/>
              <p:nvPr/>
            </p:nvSpPr>
            <p:spPr>
              <a:xfrm>
                <a:off x="1281526" y="2748970"/>
                <a:ext cx="4885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94DF614-58DB-0968-C15C-6E7406DB1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526" y="2748970"/>
                <a:ext cx="488595" cy="369332"/>
              </a:xfrm>
              <a:prstGeom prst="rect">
                <a:avLst/>
              </a:prstGeom>
              <a:blipFill>
                <a:blip r:embed="rId9"/>
                <a:stretch>
                  <a:fillRect r="-43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A1AC828-5F32-CE9D-E377-C5AB72753699}"/>
                  </a:ext>
                </a:extLst>
              </p:cNvPr>
              <p:cNvSpPr txBox="1"/>
              <p:nvPr/>
            </p:nvSpPr>
            <p:spPr>
              <a:xfrm>
                <a:off x="1330416" y="4572946"/>
                <a:ext cx="4885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A1AC828-5F32-CE9D-E377-C5AB72753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416" y="4572946"/>
                <a:ext cx="488595" cy="369332"/>
              </a:xfrm>
              <a:prstGeom prst="rect">
                <a:avLst/>
              </a:prstGeom>
              <a:blipFill>
                <a:blip r:embed="rId10"/>
                <a:stretch>
                  <a:fillRect r="-21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80B248AD-DF30-789D-DB5A-737DFE2076E5}"/>
                  </a:ext>
                </a:extLst>
              </p:cNvPr>
              <p:cNvSpPr txBox="1"/>
              <p:nvPr/>
            </p:nvSpPr>
            <p:spPr>
              <a:xfrm>
                <a:off x="2812657" y="4498844"/>
                <a:ext cx="490070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80B248AD-DF30-789D-DB5A-737DFE207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657" y="4498844"/>
                <a:ext cx="490070" cy="375424"/>
              </a:xfrm>
              <a:prstGeom prst="rect">
                <a:avLst/>
              </a:prstGeom>
              <a:blipFill>
                <a:blip r:embed="rId11"/>
                <a:stretch>
                  <a:fillRect r="-419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po 17">
            <a:extLst>
              <a:ext uri="{FF2B5EF4-FFF2-40B4-BE49-F238E27FC236}">
                <a16:creationId xmlns:a16="http://schemas.microsoft.com/office/drawing/2014/main" id="{5C6E1A45-BADB-14DA-13F3-C5CAA63F6EBE}"/>
              </a:ext>
            </a:extLst>
          </p:cNvPr>
          <p:cNvGrpSpPr/>
          <p:nvPr/>
        </p:nvGrpSpPr>
        <p:grpSpPr>
          <a:xfrm>
            <a:off x="5905849" y="4540897"/>
            <a:ext cx="1813421" cy="0"/>
            <a:chOff x="5729680" y="4856802"/>
            <a:chExt cx="1813421" cy="0"/>
          </a:xfrm>
        </p:grpSpPr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76B93950-EFD4-A4B5-D9F5-073942FC147A}"/>
                </a:ext>
              </a:extLst>
            </p:cNvPr>
            <p:cNvCxnSpPr/>
            <p:nvPr/>
          </p:nvCxnSpPr>
          <p:spPr>
            <a:xfrm>
              <a:off x="5729680" y="4856802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DAEFCEA4-A6BC-CF90-843B-10ABF64BC3AF}"/>
                </a:ext>
              </a:extLst>
            </p:cNvPr>
            <p:cNvCxnSpPr>
              <a:cxnSpLocks/>
            </p:cNvCxnSpPr>
            <p:nvPr/>
          </p:nvCxnSpPr>
          <p:spPr>
            <a:xfrm>
              <a:off x="6380526" y="4856802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diritto 34">
              <a:extLst>
                <a:ext uri="{FF2B5EF4-FFF2-40B4-BE49-F238E27FC236}">
                  <a16:creationId xmlns:a16="http://schemas.microsoft.com/office/drawing/2014/main" id="{21149C7D-5EF8-1567-3005-7553AF54EE30}"/>
                </a:ext>
              </a:extLst>
            </p:cNvPr>
            <p:cNvCxnSpPr/>
            <p:nvPr/>
          </p:nvCxnSpPr>
          <p:spPr>
            <a:xfrm>
              <a:off x="7031372" y="4856802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5DA89EF6-AD85-9202-1A41-319E1D50B3A6}"/>
              </a:ext>
            </a:extLst>
          </p:cNvPr>
          <p:cNvCxnSpPr>
            <a:cxnSpLocks/>
          </p:cNvCxnSpPr>
          <p:nvPr/>
        </p:nvCxnSpPr>
        <p:spPr>
          <a:xfrm>
            <a:off x="6556695" y="4617796"/>
            <a:ext cx="51172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0610566-D705-7A44-2A31-2FA813D165C6}"/>
              </a:ext>
            </a:extLst>
          </p:cNvPr>
          <p:cNvCxnSpPr>
            <a:cxnSpLocks/>
          </p:cNvCxnSpPr>
          <p:nvPr/>
        </p:nvCxnSpPr>
        <p:spPr>
          <a:xfrm>
            <a:off x="6556695" y="3181773"/>
            <a:ext cx="51172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AFDBDCD-6336-0BDE-955E-43888372B019}"/>
              </a:ext>
            </a:extLst>
          </p:cNvPr>
          <p:cNvGrpSpPr/>
          <p:nvPr/>
        </p:nvGrpSpPr>
        <p:grpSpPr>
          <a:xfrm>
            <a:off x="6231272" y="3861335"/>
            <a:ext cx="1162575" cy="0"/>
            <a:chOff x="5890469" y="4288806"/>
            <a:chExt cx="1162575" cy="0"/>
          </a:xfrm>
        </p:grpSpPr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B6B75BFB-6CDF-2D09-D409-27FD21F1F55D}"/>
                </a:ext>
              </a:extLst>
            </p:cNvPr>
            <p:cNvCxnSpPr/>
            <p:nvPr/>
          </p:nvCxnSpPr>
          <p:spPr>
            <a:xfrm>
              <a:off x="5890469" y="4288806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3D3CE311-E078-710A-FC7D-40DBDB6506E0}"/>
                </a:ext>
              </a:extLst>
            </p:cNvPr>
            <p:cNvCxnSpPr>
              <a:cxnSpLocks/>
            </p:cNvCxnSpPr>
            <p:nvPr/>
          </p:nvCxnSpPr>
          <p:spPr>
            <a:xfrm>
              <a:off x="6541315" y="4288806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/>
              <p:nvPr/>
            </p:nvSpPr>
            <p:spPr>
              <a:xfrm>
                <a:off x="7858387" y="4321387"/>
                <a:ext cx="675378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87" y="4321387"/>
                <a:ext cx="675378" cy="390748"/>
              </a:xfrm>
              <a:prstGeom prst="rect">
                <a:avLst/>
              </a:prstGeom>
              <a:blipFill>
                <a:blip r:embed="rId12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/>
              <p:nvPr/>
            </p:nvSpPr>
            <p:spPr>
              <a:xfrm>
                <a:off x="7844722" y="2958730"/>
                <a:ext cx="6545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722" y="2958730"/>
                <a:ext cx="65453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075427E8-0205-2B52-D1AA-77D13D96CF2C}"/>
                  </a:ext>
                </a:extLst>
              </p:cNvPr>
              <p:cNvSpPr txBox="1"/>
              <p:nvPr/>
            </p:nvSpPr>
            <p:spPr>
              <a:xfrm>
                <a:off x="7861690" y="3665262"/>
                <a:ext cx="1111586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075427E8-0205-2B52-D1AA-77D13D96C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690" y="3665262"/>
                <a:ext cx="1111586" cy="390748"/>
              </a:xfrm>
              <a:prstGeom prst="rect">
                <a:avLst/>
              </a:prstGeom>
              <a:blipFill>
                <a:blip r:embed="rId14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/>
              <p:nvPr/>
            </p:nvSpPr>
            <p:spPr>
              <a:xfrm>
                <a:off x="5053706" y="4322086"/>
                <a:ext cx="628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706" y="4322086"/>
                <a:ext cx="628570" cy="369332"/>
              </a:xfrm>
              <a:prstGeom prst="rect">
                <a:avLst/>
              </a:prstGeom>
              <a:blipFill>
                <a:blip r:embed="rId1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/>
              <p:nvPr/>
            </p:nvSpPr>
            <p:spPr>
              <a:xfrm>
                <a:off x="5040041" y="2959429"/>
                <a:ext cx="3995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41" y="2959429"/>
                <a:ext cx="399597" cy="369332"/>
              </a:xfrm>
              <a:prstGeom prst="rect">
                <a:avLst/>
              </a:prstGeom>
              <a:blipFill>
                <a:blip r:embed="rId1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/>
              <p:nvPr/>
            </p:nvSpPr>
            <p:spPr>
              <a:xfrm>
                <a:off x="5057009" y="3665961"/>
                <a:ext cx="502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009" y="3665961"/>
                <a:ext cx="502830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/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=0,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98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43" grpId="0"/>
      <p:bldP spid="45" grpId="0"/>
      <p:bldP spid="4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C4BF675-4DB1-AFDF-C965-4DDC8DC436FF}"/>
              </a:ext>
            </a:extLst>
          </p:cNvPr>
          <p:cNvSpPr/>
          <p:nvPr/>
        </p:nvSpPr>
        <p:spPr>
          <a:xfrm>
            <a:off x="4639112" y="1945759"/>
            <a:ext cx="229475" cy="3439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light scalar </a:t>
            </a:r>
            <a:r>
              <a:rPr lang="it-IT" sz="3600" dirty="0" err="1"/>
              <a:t>nonet</a:t>
            </a:r>
            <a:r>
              <a:rPr lang="it-IT" sz="3600" dirty="0"/>
              <a:t>/1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E06769-5D2A-0B78-9D3C-BFD2747A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6" y="1945759"/>
            <a:ext cx="4486901" cy="3439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/>
              <p:nvPr/>
            </p:nvSpPr>
            <p:spPr>
              <a:xfrm>
                <a:off x="1685448" y="2758673"/>
                <a:ext cx="430887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48" y="2758673"/>
                <a:ext cx="430887" cy="3231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2DCF34DB-5225-DF76-2E38-F2CBC45FDC0B}"/>
              </a:ext>
            </a:extLst>
          </p:cNvPr>
          <p:cNvGrpSpPr/>
          <p:nvPr/>
        </p:nvGrpSpPr>
        <p:grpSpPr>
          <a:xfrm flipV="1">
            <a:off x="5905849" y="3181773"/>
            <a:ext cx="1813421" cy="1436023"/>
            <a:chOff x="5905849" y="3181773"/>
            <a:chExt cx="1813421" cy="1436023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5C6E1A45-BADB-14DA-13F3-C5CAA63F6EBE}"/>
                </a:ext>
              </a:extLst>
            </p:cNvPr>
            <p:cNvGrpSpPr/>
            <p:nvPr/>
          </p:nvGrpSpPr>
          <p:grpSpPr>
            <a:xfrm flipV="1">
              <a:off x="5905849" y="4540897"/>
              <a:ext cx="1813421" cy="0"/>
              <a:chOff x="5729680" y="4856802"/>
              <a:chExt cx="1813421" cy="0"/>
            </a:xfrm>
          </p:grpSpPr>
          <p:cxnSp>
            <p:nvCxnSpPr>
              <p:cNvPr id="8" name="Connettore diritto 7">
                <a:extLst>
                  <a:ext uri="{FF2B5EF4-FFF2-40B4-BE49-F238E27FC236}">
                    <a16:creationId xmlns:a16="http://schemas.microsoft.com/office/drawing/2014/main" id="{76B93950-EFD4-A4B5-D9F5-073942FC147A}"/>
                  </a:ext>
                </a:extLst>
              </p:cNvPr>
              <p:cNvCxnSpPr/>
              <p:nvPr/>
            </p:nvCxnSpPr>
            <p:spPr>
              <a:xfrm>
                <a:off x="5729680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DAEFCEA4-A6BC-CF90-843B-10ABF64BC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0526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21149C7D-5EF8-1567-3005-7553AF54EE30}"/>
                  </a:ext>
                </a:extLst>
              </p:cNvPr>
              <p:cNvCxnSpPr/>
              <p:nvPr/>
            </p:nvCxnSpPr>
            <p:spPr>
              <a:xfrm>
                <a:off x="7031372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5DA89EF6-AD85-9202-1A41-319E1D50B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6695" y="4617796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E0610566-D705-7A44-2A31-2FA813D165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6695" y="3181773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AAFDBDCD-6336-0BDE-955E-43888372B019}"/>
                </a:ext>
              </a:extLst>
            </p:cNvPr>
            <p:cNvGrpSpPr/>
            <p:nvPr/>
          </p:nvGrpSpPr>
          <p:grpSpPr>
            <a:xfrm flipV="1">
              <a:off x="6231272" y="3861335"/>
              <a:ext cx="1162575" cy="0"/>
              <a:chOff x="5890469" y="4288806"/>
              <a:chExt cx="1162575" cy="0"/>
            </a:xfrm>
          </p:grpSpPr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B6B75BFB-6CDF-2D09-D409-27FD21F1F55D}"/>
                  </a:ext>
                </a:extLst>
              </p:cNvPr>
              <p:cNvCxnSpPr/>
              <p:nvPr/>
            </p:nvCxnSpPr>
            <p:spPr>
              <a:xfrm>
                <a:off x="5890469" y="4288806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diritto 39">
                <a:extLst>
                  <a:ext uri="{FF2B5EF4-FFF2-40B4-BE49-F238E27FC236}">
                    <a16:creationId xmlns:a16="http://schemas.microsoft.com/office/drawing/2014/main" id="{3D3CE311-E078-710A-FC7D-40DBDB6506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1315" y="4288806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/>
              <p:nvPr/>
            </p:nvSpPr>
            <p:spPr>
              <a:xfrm>
                <a:off x="7858387" y="4321387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87" y="4321387"/>
                <a:ext cx="47160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/>
              <p:nvPr/>
            </p:nvSpPr>
            <p:spPr>
              <a:xfrm>
                <a:off x="7844722" y="2958730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722" y="2958730"/>
                <a:ext cx="47160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/>
              <p:nvPr/>
            </p:nvSpPr>
            <p:spPr>
              <a:xfrm>
                <a:off x="5053706" y="4313697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706" y="4313697"/>
                <a:ext cx="3778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/>
              <p:nvPr/>
            </p:nvSpPr>
            <p:spPr>
              <a:xfrm>
                <a:off x="5040041" y="2959429"/>
                <a:ext cx="757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41" y="2959429"/>
                <a:ext cx="757643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/>
              <p:nvPr/>
            </p:nvSpPr>
            <p:spPr>
              <a:xfrm>
                <a:off x="5057009" y="3665961"/>
                <a:ext cx="3688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009" y="3665961"/>
                <a:ext cx="36881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/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=1,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FD4E788-A17D-8308-B546-C2030317608D}"/>
                  </a:ext>
                </a:extLst>
              </p:cNvPr>
              <p:cNvSpPr txBox="1"/>
              <p:nvPr/>
            </p:nvSpPr>
            <p:spPr>
              <a:xfrm>
                <a:off x="2526439" y="2752629"/>
                <a:ext cx="929422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(700)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FD4E788-A17D-8308-B546-C20303176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439" y="2752629"/>
                <a:ext cx="929422" cy="323165"/>
              </a:xfrm>
              <a:prstGeom prst="rect">
                <a:avLst/>
              </a:prstGeom>
              <a:blipFill>
                <a:blip r:embed="rId10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74D9CE00-1EED-7DE7-D21D-1211BA3FB560}"/>
                  </a:ext>
                </a:extLst>
              </p:cNvPr>
              <p:cNvSpPr txBox="1"/>
              <p:nvPr/>
            </p:nvSpPr>
            <p:spPr>
              <a:xfrm>
                <a:off x="3387352" y="3615069"/>
                <a:ext cx="928331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(980)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74D9CE00-1EED-7DE7-D21D-1211BA3FB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352" y="3615069"/>
                <a:ext cx="928331" cy="323165"/>
              </a:xfrm>
              <a:prstGeom prst="rect">
                <a:avLst/>
              </a:prstGeom>
              <a:blipFill>
                <a:blip r:embed="rId11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9292307-FD0F-3840-5ABA-BA0B02202402}"/>
                  </a:ext>
                </a:extLst>
              </p:cNvPr>
              <p:cNvSpPr txBox="1"/>
              <p:nvPr/>
            </p:nvSpPr>
            <p:spPr>
              <a:xfrm>
                <a:off x="2049331" y="3939291"/>
                <a:ext cx="546318" cy="3290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9292307-FD0F-3840-5ABA-BA0B02202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331" y="3939291"/>
                <a:ext cx="546318" cy="3290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65FADA26-7A41-4DFF-7865-E711229A4563}"/>
                  </a:ext>
                </a:extLst>
              </p:cNvPr>
              <p:cNvSpPr txBox="1"/>
              <p:nvPr/>
            </p:nvSpPr>
            <p:spPr>
              <a:xfrm>
                <a:off x="859971" y="3665261"/>
                <a:ext cx="330197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65FADA26-7A41-4DFF-7865-E711229A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1" y="3665261"/>
                <a:ext cx="330197" cy="3231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D9489E4-3363-035A-947F-2FBB4B6BA445}"/>
                  </a:ext>
                </a:extLst>
              </p:cNvPr>
              <p:cNvSpPr txBox="1"/>
              <p:nvPr/>
            </p:nvSpPr>
            <p:spPr>
              <a:xfrm>
                <a:off x="1644689" y="4529136"/>
                <a:ext cx="451726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D9489E4-3363-035A-947F-2FBB4B6BA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689" y="4529136"/>
                <a:ext cx="451726" cy="3231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43A2E13-EB4D-AFB1-52FD-B37E1DA0DD49}"/>
                  </a:ext>
                </a:extLst>
              </p:cNvPr>
              <p:cNvSpPr txBox="1"/>
              <p:nvPr/>
            </p:nvSpPr>
            <p:spPr>
              <a:xfrm>
                <a:off x="2526439" y="4521446"/>
                <a:ext cx="430887" cy="3405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43A2E13-EB4D-AFB1-52FD-B37E1DA0D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439" y="4521446"/>
                <a:ext cx="430887" cy="34054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DBE0EF87-2940-4B96-DB89-B415D387985C}"/>
              </a:ext>
            </a:extLst>
          </p:cNvPr>
          <p:cNvSpPr/>
          <p:nvPr/>
        </p:nvSpPr>
        <p:spPr>
          <a:xfrm>
            <a:off x="2499919" y="3322040"/>
            <a:ext cx="469784" cy="293615"/>
          </a:xfrm>
          <a:custGeom>
            <a:avLst/>
            <a:gdLst>
              <a:gd name="connsiteX0" fmla="*/ 41945 w 469784"/>
              <a:gd name="connsiteY0" fmla="*/ 293615 h 293615"/>
              <a:gd name="connsiteX1" fmla="*/ 469784 w 469784"/>
              <a:gd name="connsiteY1" fmla="*/ 276837 h 293615"/>
              <a:gd name="connsiteX2" fmla="*/ 293615 w 469784"/>
              <a:gd name="connsiteY2" fmla="*/ 0 h 293615"/>
              <a:gd name="connsiteX3" fmla="*/ 0 w 469784"/>
              <a:gd name="connsiteY3" fmla="*/ 16778 h 293615"/>
              <a:gd name="connsiteX4" fmla="*/ 41945 w 469784"/>
              <a:gd name="connsiteY4" fmla="*/ 293615 h 29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4" h="293615">
                <a:moveTo>
                  <a:pt x="41945" y="293615"/>
                </a:moveTo>
                <a:lnTo>
                  <a:pt x="469784" y="276837"/>
                </a:lnTo>
                <a:lnTo>
                  <a:pt x="293615" y="0"/>
                </a:lnTo>
                <a:lnTo>
                  <a:pt x="0" y="16778"/>
                </a:lnTo>
                <a:lnTo>
                  <a:pt x="41945" y="2936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85B1027D-A2EE-A6EE-91E0-A60843372859}"/>
                  </a:ext>
                </a:extLst>
              </p:cNvPr>
              <p:cNvSpPr txBox="1"/>
              <p:nvPr/>
            </p:nvSpPr>
            <p:spPr>
              <a:xfrm>
                <a:off x="2039125" y="3228763"/>
                <a:ext cx="55652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(980)</m:t>
                      </m:r>
                    </m:oMath>
                  </m:oMathPara>
                </a14:m>
                <a:endParaRPr lang="it-IT" sz="15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(500)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85B1027D-A2EE-A6EE-91E0-A60843372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125" y="3228763"/>
                <a:ext cx="556524" cy="461665"/>
              </a:xfrm>
              <a:prstGeom prst="rect">
                <a:avLst/>
              </a:prstGeom>
              <a:blipFill>
                <a:blip r:embed="rId16"/>
                <a:stretch>
                  <a:fillRect r="-47253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94BAB8-1C05-BE95-A411-9E6348709910}"/>
                  </a:ext>
                </a:extLst>
              </p:cNvPr>
              <p:cNvSpPr txBox="1"/>
              <p:nvPr/>
            </p:nvSpPr>
            <p:spPr>
              <a:xfrm>
                <a:off x="4553885" y="2115318"/>
                <a:ext cx="314702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1300" dirty="0">
                  <a:solidFill>
                    <a:srgbClr val="604C9B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94BAB8-1C05-BE95-A411-9E6348709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885" y="2115318"/>
                <a:ext cx="314702" cy="200055"/>
              </a:xfrm>
              <a:prstGeom prst="rect">
                <a:avLst/>
              </a:prstGeom>
              <a:blipFill>
                <a:blip r:embed="rId17"/>
                <a:stretch>
                  <a:fillRect l="-11538" r="-5769" b="-60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2606B43D-C85F-6D1B-02FD-292E1F4DD66B}"/>
                  </a:ext>
                </a:extLst>
              </p:cNvPr>
              <p:cNvSpPr txBox="1"/>
              <p:nvPr/>
            </p:nvSpPr>
            <p:spPr>
              <a:xfrm>
                <a:off x="7827157" y="3728079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2606B43D-C85F-6D1B-02FD-292E1F4DD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157" y="3728079"/>
                <a:ext cx="471604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9878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Richness of the Spectrum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701576" y="3586434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6543700" y="249184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6651890" y="275010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7431642" y="280268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555410" y="205367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>
                <a:solidFill>
                  <a:srgbClr val="CC00FF"/>
                </a:solidFill>
              </a:rPr>
              <a:t>Tetraquark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529034" y="1988836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Hybrids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Glueball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Meson</a:t>
            </a: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Baryon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Amplitude analysis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CC00FF"/>
                </a:solidFill>
              </a:rPr>
              <a:t>QCD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Experiment</a:t>
            </a: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Lattice QCD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2341453" y="5421141"/>
            <a:ext cx="6726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With great statistics comes great responsibility!</a:t>
            </a:r>
          </a:p>
          <a:p>
            <a:pPr algn="r"/>
            <a:r>
              <a:rPr lang="en-US" sz="2200" b="1" dirty="0"/>
              <a:t>Peter Parker, PhD</a:t>
            </a:r>
            <a:endParaRPr lang="it-IT" sz="2200" b="1" dirty="0"/>
          </a:p>
        </p:txBody>
      </p:sp>
      <p:cxnSp>
        <p:nvCxnSpPr>
          <p:cNvPr id="98" name="Straight Arrow Connector 97"/>
          <p:cNvCxnSpPr/>
          <p:nvPr/>
        </p:nvCxnSpPr>
        <p:spPr>
          <a:xfrm rot="5400000">
            <a:off x="5680755" y="5232063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  <p:cxnSp>
        <p:nvCxnSpPr>
          <p:cNvPr id="107" name="Straight Arrow Connector 106"/>
          <p:cNvCxnSpPr/>
          <p:nvPr/>
        </p:nvCxnSpPr>
        <p:spPr>
          <a:xfrm>
            <a:off x="3593707" y="2237709"/>
            <a:ext cx="3738815" cy="1814845"/>
          </a:xfrm>
          <a:prstGeom prst="straightConnector1">
            <a:avLst/>
          </a:prstGeom>
          <a:ln w="762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ABDEE5-92A6-48EA-B67C-0E8D054444DD}"/>
              </a:ext>
            </a:extLst>
          </p:cNvPr>
          <p:cNvSpPr txBox="1"/>
          <p:nvPr/>
        </p:nvSpPr>
        <p:spPr>
          <a:xfrm>
            <a:off x="3406948" y="5447064"/>
            <a:ext cx="497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For </a:t>
            </a:r>
            <a:r>
              <a:rPr lang="it-IT" dirty="0" err="1"/>
              <a:t>theorists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experimental</a:t>
            </a:r>
            <a:r>
              <a:rPr lang="it-IT" dirty="0"/>
              <a:t> business</a:t>
            </a:r>
          </a:p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For </a:t>
            </a:r>
            <a:r>
              <a:rPr lang="it-IT" dirty="0" err="1"/>
              <a:t>experimentalists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grandma’s</a:t>
            </a:r>
            <a:r>
              <a:rPr lang="it-IT" dirty="0"/>
              <a:t> recipe</a:t>
            </a:r>
          </a:p>
        </p:txBody>
      </p:sp>
    </p:spTree>
    <p:extLst>
      <p:ext uri="{BB962C8B-B14F-4D97-AF65-F5344CB8AC3E}">
        <p14:creationId xmlns:p14="http://schemas.microsoft.com/office/powerpoint/2010/main" val="4301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  <p:bldP spid="35" grpId="0"/>
      <p:bldP spid="51" grpId="0"/>
      <p:bldP spid="87" grpId="0"/>
      <p:bldP spid="109" grpId="0" animBg="1"/>
      <p:bldP spid="93" grpId="0"/>
      <p:bldP spid="94" grpId="0"/>
      <p:bldP spid="97" grpId="0"/>
      <p:bldP spid="3" grpId="0"/>
      <p:bldP spid="3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But </a:t>
                </a:r>
                <a:r>
                  <a:rPr lang="it-IT" sz="3600" dirty="0" err="1"/>
                  <a:t>where</a:t>
                </a:r>
                <a:r>
                  <a:rPr lang="it-IT" sz="3600" dirty="0"/>
                  <a:t> </a:t>
                </a:r>
                <a:r>
                  <a:rPr lang="it-IT" sz="3600" dirty="0" err="1"/>
                  <a:t>is</a:t>
                </a:r>
                <a:r>
                  <a:rPr lang="it-IT" sz="3600" dirty="0"/>
                  <a:t>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3600" dirty="0"/>
                  <a:t>?</a:t>
                </a:r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2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" name="Immagine 91">
            <a:extLst>
              <a:ext uri="{FF2B5EF4-FFF2-40B4-BE49-F238E27FC236}">
                <a16:creationId xmlns:a16="http://schemas.microsoft.com/office/drawing/2014/main" id="{C709B13D-062E-F354-0528-83A0F9E8D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43" y="1225652"/>
            <a:ext cx="5446949" cy="3660856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03B6367-D538-785C-4F04-DF437531BC5B}"/>
              </a:ext>
            </a:extLst>
          </p:cNvPr>
          <p:cNvCxnSpPr/>
          <p:nvPr/>
        </p:nvCxnSpPr>
        <p:spPr>
          <a:xfrm>
            <a:off x="3129094" y="2416029"/>
            <a:ext cx="419449" cy="4110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886BB40-346D-AAAA-5E06-FD8F456FF1F0}"/>
                  </a:ext>
                </a:extLst>
              </p:cNvPr>
              <p:cNvSpPr txBox="1"/>
              <p:nvPr/>
            </p:nvSpPr>
            <p:spPr>
              <a:xfrm>
                <a:off x="2535958" y="2055193"/>
                <a:ext cx="10125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980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886BB40-346D-AAAA-5E06-FD8F456FF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958" y="2055193"/>
                <a:ext cx="1012585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0" name="Connettore 2 99">
            <a:extLst>
              <a:ext uri="{FF2B5EF4-FFF2-40B4-BE49-F238E27FC236}">
                <a16:creationId xmlns:a16="http://schemas.microsoft.com/office/drawing/2014/main" id="{0AACBBB7-284D-7FBA-F538-8CFF6378EC80}"/>
              </a:ext>
            </a:extLst>
          </p:cNvPr>
          <p:cNvCxnSpPr>
            <a:cxnSpLocks/>
          </p:cNvCxnSpPr>
          <p:nvPr/>
        </p:nvCxnSpPr>
        <p:spPr>
          <a:xfrm>
            <a:off x="1242969" y="3789836"/>
            <a:ext cx="610998" cy="1194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CasellaDiTesto 110">
                <a:extLst>
                  <a:ext uri="{FF2B5EF4-FFF2-40B4-BE49-F238E27FC236}">
                    <a16:creationId xmlns:a16="http://schemas.microsoft.com/office/drawing/2014/main" id="{D9AC3C1E-FD52-BEF8-ADF5-9344F22E9098}"/>
                  </a:ext>
                </a:extLst>
              </p:cNvPr>
              <p:cNvSpPr txBox="1"/>
              <p:nvPr/>
            </p:nvSpPr>
            <p:spPr>
              <a:xfrm>
                <a:off x="649833" y="3429000"/>
                <a:ext cx="7481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???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1" name="CasellaDiTesto 110">
                <a:extLst>
                  <a:ext uri="{FF2B5EF4-FFF2-40B4-BE49-F238E27FC236}">
                    <a16:creationId xmlns:a16="http://schemas.microsoft.com/office/drawing/2014/main" id="{D9AC3C1E-FD52-BEF8-ADF5-9344F22E9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33" y="3429000"/>
                <a:ext cx="74815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8F3880D-DAA2-CCE3-71AE-281E3D6D6C9C}"/>
                  </a:ext>
                </a:extLst>
              </p:cNvPr>
              <p:cNvSpPr txBox="1"/>
              <p:nvPr/>
            </p:nvSpPr>
            <p:spPr>
              <a:xfrm>
                <a:off x="1397987" y="5085219"/>
                <a:ext cx="569117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Really, </a:t>
                </a:r>
                <a:r>
                  <a:rPr lang="it-IT" sz="2400" dirty="0" err="1"/>
                  <a:t>really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need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analysis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get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something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meaningful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about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8F3880D-DAA2-CCE3-71AE-281E3D6D6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987" y="5085219"/>
                <a:ext cx="5691173" cy="830997"/>
              </a:xfrm>
              <a:prstGeom prst="rect">
                <a:avLst/>
              </a:prstGeom>
              <a:blipFill>
                <a:blip r:embed="rId6"/>
                <a:stretch>
                  <a:fillRect l="-1606" t="-5839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3BD94475-031B-1275-0637-5B77231B6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835" y="1382732"/>
            <a:ext cx="9144000" cy="18240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EAF4F1B-108C-174F-19FD-C9C06F68AC3E}"/>
                  </a:ext>
                </a:extLst>
              </p:cNvPr>
              <p:cNvSpPr txBox="1"/>
              <p:nvPr/>
            </p:nvSpPr>
            <p:spPr>
              <a:xfrm>
                <a:off x="114252" y="3314999"/>
                <a:ext cx="915558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Adler zero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a zero of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400" dirty="0"/>
                  <a:t>-</a:t>
                </a:r>
                <a:r>
                  <a:rPr lang="it-IT" sz="2400" dirty="0" err="1"/>
                  <a:t>wave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due to </a:t>
                </a:r>
                <a:r>
                  <a:rPr lang="it-IT" sz="2400" dirty="0" err="1"/>
                  <a:t>chiral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symmetry</a:t>
                </a:r>
                <a:br>
                  <a:rPr lang="it-IT" sz="2400" dirty="0"/>
                </a:br>
                <a:r>
                  <a:rPr lang="it-IT" sz="2400" dirty="0"/>
                  <a:t>In U</a:t>
                </a:r>
                <a:r>
                  <a:rPr lang="el-GR" sz="2400" dirty="0"/>
                  <a:t>χ</a:t>
                </a:r>
                <a:r>
                  <a:rPr lang="it-IT" sz="2400" dirty="0"/>
                  <a:t>PT </a:t>
                </a:r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most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often</a:t>
                </a:r>
                <a:r>
                  <a:rPr lang="it-IT" sz="2400" dirty="0"/>
                  <a:t> generate a pole </a:t>
                </a:r>
                <a:r>
                  <a:rPr lang="it-IT" sz="2400" dirty="0" err="1"/>
                  <a:t>identified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as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EAF4F1B-108C-174F-19FD-C9C06F68A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52" y="3314999"/>
                <a:ext cx="9155583" cy="830997"/>
              </a:xfrm>
              <a:prstGeom prst="rect">
                <a:avLst/>
              </a:prstGeom>
              <a:blipFill>
                <a:blip r:embed="rId8"/>
                <a:stretch>
                  <a:fillRect l="-1065" t="-5882" r="-133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D3A9EE5-3D8C-5CFF-6A25-DADFA6DF71B5}"/>
                  </a:ext>
                </a:extLst>
              </p:cNvPr>
              <p:cNvSpPr txBox="1"/>
              <p:nvPr/>
            </p:nvSpPr>
            <p:spPr>
              <a:xfrm>
                <a:off x="2103944" y="4350527"/>
                <a:ext cx="34442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/>
                  <a:t> scattering shift for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D3A9EE5-3D8C-5CFF-6A25-DADFA6DF7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944" y="4350527"/>
                <a:ext cx="3444276" cy="369332"/>
              </a:xfrm>
              <a:prstGeom prst="rect">
                <a:avLst/>
              </a:prstGeom>
              <a:blipFill>
                <a:blip r:embed="rId9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29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1" grpId="0"/>
      <p:bldP spid="4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Roy</a:t>
            </a:r>
            <a:r>
              <a:rPr lang="it-IT" sz="3600" dirty="0"/>
              <a:t> </a:t>
            </a:r>
            <a:r>
              <a:rPr lang="it-IT" sz="3600" dirty="0" err="1"/>
              <a:t>equations</a:t>
            </a:r>
            <a:r>
              <a:rPr lang="it-IT" sz="3600" dirty="0"/>
              <a:t> (</a:t>
            </a:r>
            <a:r>
              <a:rPr lang="it-IT" sz="3600" dirty="0" err="1"/>
              <a:t>sketched</a:t>
            </a:r>
            <a:r>
              <a:rPr lang="it-IT" sz="3600" dirty="0"/>
              <a:t>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236619-CE3C-E9A8-01DD-87D60C5526E1}"/>
              </a:ext>
            </a:extLst>
          </p:cNvPr>
          <p:cNvSpPr txBox="1"/>
          <p:nvPr/>
        </p:nvSpPr>
        <p:spPr>
          <a:xfrm>
            <a:off x="83014" y="5788404"/>
            <a:ext cx="448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Don’t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be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scared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you’ll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have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Astrid’s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lectures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233122-B961-136C-0194-EB3E8C02A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4" y="1385951"/>
            <a:ext cx="4058216" cy="328658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E7A5DE5-EEA2-E26A-0C58-EEE99357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4" y="4730603"/>
            <a:ext cx="4963218" cy="94310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E9B1D6-2B5B-F0CA-341F-EC6B817C836F}"/>
              </a:ext>
            </a:extLst>
          </p:cNvPr>
          <p:cNvSpPr txBox="1"/>
          <p:nvPr/>
        </p:nvSpPr>
        <p:spPr>
          <a:xfrm>
            <a:off x="4141230" y="1183019"/>
            <a:ext cx="4623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1) </a:t>
            </a:r>
            <a:r>
              <a:rPr lang="it-IT" sz="2400" dirty="0" err="1"/>
              <a:t>You</a:t>
            </a:r>
            <a:r>
              <a:rPr lang="it-IT" sz="2400" dirty="0"/>
              <a:t> use the </a:t>
            </a:r>
            <a:r>
              <a:rPr lang="it-IT" sz="2400" dirty="0" err="1"/>
              <a:t>analytic</a:t>
            </a:r>
            <a:r>
              <a:rPr lang="it-IT" sz="2400" dirty="0"/>
              <a:t> </a:t>
            </a:r>
            <a:r>
              <a:rPr lang="it-IT" sz="2400" dirty="0" err="1"/>
              <a:t>properties</a:t>
            </a:r>
            <a:r>
              <a:rPr lang="it-IT" sz="2400" dirty="0"/>
              <a:t> of the </a:t>
            </a:r>
            <a:r>
              <a:rPr lang="it-IT" sz="2400" dirty="0" err="1"/>
              <a:t>amplitude</a:t>
            </a:r>
            <a:r>
              <a:rPr lang="it-IT" sz="2400" dirty="0"/>
              <a:t> and </a:t>
            </a:r>
            <a:r>
              <a:rPr lang="it-IT" sz="2400" dirty="0" err="1"/>
              <a:t>write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Cauchy </a:t>
            </a:r>
            <a:r>
              <a:rPr lang="it-IT" sz="2400" dirty="0" err="1"/>
              <a:t>theorem</a:t>
            </a:r>
            <a:endParaRPr lang="it-IT" sz="24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41DBB72-448B-BCF6-B6F0-7AB49A3EF6EE}"/>
              </a:ext>
            </a:extLst>
          </p:cNvPr>
          <p:cNvSpPr txBox="1"/>
          <p:nvPr/>
        </p:nvSpPr>
        <p:spPr>
          <a:xfrm>
            <a:off x="4141230" y="2437977"/>
            <a:ext cx="491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2) </a:t>
            </a:r>
            <a:r>
              <a:rPr lang="it-IT" sz="2400" dirty="0" err="1"/>
              <a:t>You</a:t>
            </a:r>
            <a:r>
              <a:rPr lang="it-IT" sz="2400" dirty="0"/>
              <a:t> use crossing </a:t>
            </a:r>
            <a:r>
              <a:rPr lang="it-IT" sz="2400" dirty="0" err="1"/>
              <a:t>symmetry</a:t>
            </a:r>
            <a:r>
              <a:rPr lang="it-IT" sz="2400" dirty="0"/>
              <a:t> to </a:t>
            </a:r>
            <a:r>
              <a:rPr lang="it-IT" sz="2400" dirty="0" err="1"/>
              <a:t>rewrite</a:t>
            </a:r>
            <a:r>
              <a:rPr lang="it-IT" sz="2400" dirty="0"/>
              <a:t> the </a:t>
            </a:r>
            <a:r>
              <a:rPr lang="it-IT" sz="2400" dirty="0" err="1"/>
              <a:t>integral</a:t>
            </a:r>
            <a:r>
              <a:rPr lang="it-IT" sz="2400" dirty="0"/>
              <a:t> of the </a:t>
            </a:r>
            <a:r>
              <a:rPr lang="it-IT" sz="2400" dirty="0" err="1"/>
              <a:t>left</a:t>
            </a:r>
            <a:r>
              <a:rPr lang="it-IT" sz="2400" dirty="0"/>
              <a:t>-hand </a:t>
            </a:r>
            <a:r>
              <a:rPr lang="it-IT" sz="2400" dirty="0" err="1"/>
              <a:t>cut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an </a:t>
            </a:r>
            <a:r>
              <a:rPr lang="it-IT" sz="2400" dirty="0" err="1"/>
              <a:t>integral</a:t>
            </a:r>
            <a:r>
              <a:rPr lang="it-IT" sz="2400" dirty="0"/>
              <a:t> of the </a:t>
            </a:r>
            <a:r>
              <a:rPr lang="it-IT" sz="2400" dirty="0" err="1"/>
              <a:t>right</a:t>
            </a:r>
            <a:r>
              <a:rPr lang="it-IT" sz="2400" dirty="0"/>
              <a:t>-hand </a:t>
            </a:r>
            <a:r>
              <a:rPr lang="it-IT" sz="2400" dirty="0" err="1"/>
              <a:t>cut</a:t>
            </a:r>
            <a:endParaRPr lang="it-IT" sz="24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F5A2389-FB9B-2EB1-14A2-91194A1978E8}"/>
              </a:ext>
            </a:extLst>
          </p:cNvPr>
          <p:cNvSpPr txBox="1"/>
          <p:nvPr/>
        </p:nvSpPr>
        <p:spPr>
          <a:xfrm>
            <a:off x="4148044" y="3784912"/>
            <a:ext cx="4919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3)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expand</a:t>
            </a:r>
            <a:r>
              <a:rPr lang="it-IT" sz="2400" dirty="0"/>
              <a:t> the </a:t>
            </a:r>
            <a:r>
              <a:rPr lang="it-IT" sz="2400" dirty="0" err="1"/>
              <a:t>amplitude</a:t>
            </a:r>
            <a:r>
              <a:rPr lang="it-IT" sz="2400" dirty="0"/>
              <a:t> in </a:t>
            </a:r>
            <a:r>
              <a:rPr lang="it-IT" sz="2400" dirty="0" err="1"/>
              <a:t>partial</a:t>
            </a:r>
            <a:r>
              <a:rPr lang="it-IT" sz="2400" dirty="0"/>
              <a:t> </a:t>
            </a:r>
            <a:r>
              <a:rPr lang="it-IT" sz="2400" dirty="0" err="1"/>
              <a:t>waves</a:t>
            </a:r>
            <a:endParaRPr lang="it-IT" sz="2400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9A653025-9DCA-9A4E-8ADA-EF87CDD38C96}"/>
              </a:ext>
            </a:extLst>
          </p:cNvPr>
          <p:cNvSpPr/>
          <p:nvPr/>
        </p:nvSpPr>
        <p:spPr>
          <a:xfrm>
            <a:off x="4048951" y="4858613"/>
            <a:ext cx="905002" cy="6863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331001E-9783-A1B6-6A15-746CBC78442A}"/>
                  </a:ext>
                </a:extLst>
              </p:cNvPr>
              <p:cNvSpPr txBox="1"/>
              <p:nvPr/>
            </p:nvSpPr>
            <p:spPr>
              <a:xfrm>
                <a:off x="5261912" y="4499748"/>
                <a:ext cx="3750257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331001E-9783-A1B6-6A15-746CBC784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912" y="4499748"/>
                <a:ext cx="3750257" cy="9885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09217C6-EF13-5EB8-FAAE-B9D83DC61435}"/>
              </a:ext>
            </a:extLst>
          </p:cNvPr>
          <p:cNvSpPr txBox="1"/>
          <p:nvPr/>
        </p:nvSpPr>
        <p:spPr>
          <a:xfrm>
            <a:off x="6363303" y="5568971"/>
            <a:ext cx="289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dispersive </a:t>
            </a:r>
            <a:r>
              <a:rPr lang="it-IT" dirty="0" err="1"/>
              <a:t>integral</a:t>
            </a:r>
            <a:r>
              <a:rPr lang="it-IT" dirty="0"/>
              <a:t> helps </a:t>
            </a:r>
            <a:br>
              <a:rPr lang="it-IT" dirty="0"/>
            </a:br>
            <a:r>
              <a:rPr lang="it-IT" dirty="0"/>
              <a:t>the </a:t>
            </a:r>
            <a:r>
              <a:rPr lang="it-IT" dirty="0" err="1"/>
              <a:t>analytic</a:t>
            </a:r>
            <a:r>
              <a:rPr lang="it-IT" dirty="0"/>
              <a:t> </a:t>
            </a:r>
            <a:r>
              <a:rPr lang="it-IT" dirty="0" err="1"/>
              <a:t>continuation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60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1" grpId="0" animBg="1"/>
      <p:bldP spid="21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Results</a:t>
            </a:r>
            <a:endParaRPr lang="it-IT" sz="36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AADFD48-8C4D-479C-CD8E-EA49C6EAD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2" y="1086609"/>
            <a:ext cx="3879544" cy="319177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E69A76-61C1-0DEA-0204-2215918B56ED}"/>
              </a:ext>
            </a:extLst>
          </p:cNvPr>
          <p:cNvSpPr txBox="1"/>
          <p:nvPr/>
        </p:nvSpPr>
        <p:spPr>
          <a:xfrm>
            <a:off x="4062231" y="1234064"/>
            <a:ext cx="512986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Colangelo, Gasser, </a:t>
            </a:r>
            <a:r>
              <a:rPr lang="it-IT" sz="1600" dirty="0" err="1">
                <a:solidFill>
                  <a:srgbClr val="C00000"/>
                </a:solidFill>
              </a:rPr>
              <a:t>Leutwyler</a:t>
            </a:r>
            <a:r>
              <a:rPr lang="it-IT" sz="1600" dirty="0">
                <a:solidFill>
                  <a:srgbClr val="C00000"/>
                </a:solidFill>
              </a:rPr>
              <a:t>, NPB603, 125 (2001)</a:t>
            </a:r>
          </a:p>
          <a:p>
            <a:r>
              <a:rPr lang="it-IT" sz="1600" dirty="0">
                <a:solidFill>
                  <a:srgbClr val="C00000"/>
                </a:solidFill>
              </a:rPr>
              <a:t>Caprini, Colangelo, </a:t>
            </a:r>
            <a:r>
              <a:rPr lang="it-IT" sz="1600" dirty="0" err="1">
                <a:solidFill>
                  <a:srgbClr val="C00000"/>
                </a:solidFill>
              </a:rPr>
              <a:t>Leutwyler</a:t>
            </a:r>
            <a:r>
              <a:rPr lang="it-IT" sz="1600" dirty="0">
                <a:solidFill>
                  <a:srgbClr val="C00000"/>
                </a:solidFill>
              </a:rPr>
              <a:t>, PRL 96, 132001 (2006)</a:t>
            </a:r>
          </a:p>
          <a:p>
            <a:r>
              <a:rPr lang="it-IT" sz="1600" dirty="0">
                <a:solidFill>
                  <a:srgbClr val="C00000"/>
                </a:solidFill>
              </a:rPr>
              <a:t>Garcia-Martin, </a:t>
            </a:r>
            <a:r>
              <a:rPr lang="it-IT" sz="1600" dirty="0" err="1">
                <a:solidFill>
                  <a:srgbClr val="C00000"/>
                </a:solidFill>
              </a:rPr>
              <a:t>Kaminski</a:t>
            </a:r>
            <a:r>
              <a:rPr lang="it-IT" sz="1600" dirty="0">
                <a:solidFill>
                  <a:srgbClr val="C00000"/>
                </a:solidFill>
              </a:rPr>
              <a:t>, </a:t>
            </a:r>
            <a:r>
              <a:rPr lang="it-IT" sz="1600" dirty="0" err="1">
                <a:solidFill>
                  <a:srgbClr val="C00000"/>
                </a:solidFill>
              </a:rPr>
              <a:t>Peláez</a:t>
            </a:r>
            <a:r>
              <a:rPr lang="it-IT" sz="1600" dirty="0">
                <a:solidFill>
                  <a:srgbClr val="C00000"/>
                </a:solidFill>
              </a:rPr>
              <a:t>, Ruiz de Elvira,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	PRL107, 072001(2011)</a:t>
            </a:r>
          </a:p>
          <a:p>
            <a:r>
              <a:rPr lang="it-IT" sz="1600" dirty="0" err="1">
                <a:solidFill>
                  <a:srgbClr val="C00000"/>
                </a:solidFill>
              </a:rPr>
              <a:t>Moussallam</a:t>
            </a:r>
            <a:r>
              <a:rPr lang="it-IT" sz="1600" dirty="0">
                <a:solidFill>
                  <a:srgbClr val="C00000"/>
                </a:solidFill>
              </a:rPr>
              <a:t>, EPJC71, 1814 (2011)</a:t>
            </a:r>
          </a:p>
          <a:p>
            <a:r>
              <a:rPr lang="it-IT" sz="1600" dirty="0" err="1">
                <a:solidFill>
                  <a:srgbClr val="C00000"/>
                </a:solidFill>
              </a:rPr>
              <a:t>Masjuan</a:t>
            </a:r>
            <a:r>
              <a:rPr lang="it-IT" sz="1600" dirty="0">
                <a:solidFill>
                  <a:srgbClr val="C00000"/>
                </a:solidFill>
              </a:rPr>
              <a:t>, Ruiz de Elvira, Sanz-</a:t>
            </a:r>
            <a:r>
              <a:rPr lang="it-IT" sz="1600" dirty="0" err="1">
                <a:solidFill>
                  <a:srgbClr val="C00000"/>
                </a:solidFill>
              </a:rPr>
              <a:t>Cillero</a:t>
            </a:r>
            <a:r>
              <a:rPr lang="it-IT" sz="1600" dirty="0">
                <a:solidFill>
                  <a:srgbClr val="C00000"/>
                </a:solidFill>
              </a:rPr>
              <a:t>, PRD90, 097901 (2014)</a:t>
            </a:r>
          </a:p>
          <a:p>
            <a:r>
              <a:rPr lang="it-IT" sz="1600" b="0" dirty="0" err="1">
                <a:solidFill>
                  <a:srgbClr val="C00000"/>
                </a:solidFill>
                <a:effectLst/>
                <a:latin typeface="-apple-system"/>
              </a:rPr>
              <a:t>Pel</a:t>
            </a:r>
            <a:r>
              <a:rPr lang="it-IT" sz="1600" dirty="0" err="1">
                <a:solidFill>
                  <a:srgbClr val="C00000"/>
                </a:solidFill>
              </a:rPr>
              <a:t>á</a:t>
            </a:r>
            <a:r>
              <a:rPr lang="it-IT" sz="1600" b="0" dirty="0" err="1">
                <a:solidFill>
                  <a:srgbClr val="C00000"/>
                </a:solidFill>
                <a:effectLst/>
                <a:latin typeface="-apple-system"/>
              </a:rPr>
              <a:t>ez</a:t>
            </a:r>
            <a:r>
              <a:rPr lang="it-IT" sz="1600" b="0" dirty="0">
                <a:solidFill>
                  <a:srgbClr val="C00000"/>
                </a:solidFill>
                <a:effectLst/>
                <a:latin typeface="-apple-system"/>
              </a:rPr>
              <a:t>, </a:t>
            </a:r>
            <a:r>
              <a:rPr lang="it-IT" sz="1600" b="0" dirty="0" err="1">
                <a:solidFill>
                  <a:srgbClr val="C00000"/>
                </a:solidFill>
                <a:effectLst/>
                <a:latin typeface="-apple-system"/>
              </a:rPr>
              <a:t>Phys.Rept</a:t>
            </a:r>
            <a:r>
              <a:rPr lang="it-IT" sz="1600" b="0" dirty="0">
                <a:solidFill>
                  <a:srgbClr val="C00000"/>
                </a:solidFill>
                <a:effectLst/>
                <a:latin typeface="-apple-system"/>
              </a:rPr>
              <a:t>. 658 (2016)</a:t>
            </a:r>
          </a:p>
          <a:p>
            <a:endParaRPr lang="it-IT" sz="1600" dirty="0">
              <a:solidFill>
                <a:srgbClr val="C00000"/>
              </a:solidFill>
            </a:endParaRPr>
          </a:p>
          <a:p>
            <a:r>
              <a:rPr lang="it-IT" sz="1600" dirty="0" err="1">
                <a:solidFill>
                  <a:srgbClr val="C00000"/>
                </a:solidFill>
              </a:rPr>
              <a:t>Descotes-Genon</a:t>
            </a:r>
            <a:r>
              <a:rPr lang="it-IT" sz="1600" dirty="0">
                <a:solidFill>
                  <a:srgbClr val="C00000"/>
                </a:solidFill>
              </a:rPr>
              <a:t>, </a:t>
            </a:r>
            <a:r>
              <a:rPr lang="it-IT" sz="1600" dirty="0" err="1">
                <a:solidFill>
                  <a:srgbClr val="C00000"/>
                </a:solidFill>
              </a:rPr>
              <a:t>Moussallam</a:t>
            </a:r>
            <a:r>
              <a:rPr lang="it-IT" sz="1600" dirty="0">
                <a:solidFill>
                  <a:srgbClr val="C00000"/>
                </a:solidFill>
              </a:rPr>
              <a:t>, EPJC48, 553 (2006) </a:t>
            </a:r>
          </a:p>
          <a:p>
            <a:r>
              <a:rPr lang="it-IT" sz="1600" dirty="0" err="1">
                <a:solidFill>
                  <a:srgbClr val="C00000"/>
                </a:solidFill>
              </a:rPr>
              <a:t>Peláez</a:t>
            </a:r>
            <a:r>
              <a:rPr lang="it-IT" sz="1600" dirty="0">
                <a:solidFill>
                  <a:srgbClr val="C00000"/>
                </a:solidFill>
              </a:rPr>
              <a:t>, </a:t>
            </a:r>
            <a:r>
              <a:rPr lang="it-IT" sz="1600" dirty="0" err="1">
                <a:solidFill>
                  <a:srgbClr val="C00000"/>
                </a:solidFill>
              </a:rPr>
              <a:t>Rodas</a:t>
            </a:r>
            <a:r>
              <a:rPr lang="it-IT" sz="1600" dirty="0">
                <a:solidFill>
                  <a:srgbClr val="C00000"/>
                </a:solidFill>
              </a:rPr>
              <a:t>, arXiv:2010.11222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AEBB31-B9AF-0B27-B8FA-D54E674CC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81" y="4379530"/>
            <a:ext cx="6787837" cy="185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97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2575249" y="929101"/>
                <a:ext cx="3993502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4800" dirty="0"/>
                  <a:t>The hybrid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4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4800" dirty="0"/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249" y="929101"/>
                <a:ext cx="3993502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6860" b="-299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467"/>
            <a:ext cx="9144000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4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Learning about confinement</a:t>
            </a: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D. Leinweber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If quarks were infinitely heavy,</a:t>
            </a:r>
            <a:br>
              <a:rPr lang="it-IT" sz="2200" dirty="0"/>
            </a:br>
            <a:r>
              <a:rPr lang="it-IT" sz="2200" dirty="0"/>
              <a:t>gluonic field is confined in a </a:t>
            </a:r>
            <a:r>
              <a:rPr lang="it-IT" sz="2200" dirty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G. Bali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Linear rising potential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/>
                  <a:t>What is a</a:t>
                </a:r>
                <a:r>
                  <a:rPr lang="it-IT" sz="2200" dirty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/>
                  <a:t>?</a:t>
                </a:r>
              </a:p>
              <a:p>
                <a:endParaRPr lang="it-IT" sz="2200" dirty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vibration of the string?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,1,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>
                    <a:solidFill>
                      <a:srgbClr val="FF0000"/>
                    </a:solidFill>
                  </a:rPr>
                  <a:t>excitation of a quasiparticle!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br>
                  <a:rPr lang="it-IT" sz="2200" dirty="0"/>
                </a:br>
                <a:r>
                  <a:rPr lang="it-IT" sz="2200" dirty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C. Morningstar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34071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02218" y="673054"/>
            <a:ext cx="3642780" cy="261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3262649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Small signal in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621" y="3661081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13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/>
                  <a:t>Excited gluon,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br>
                  <a:rPr lang="it-IT" dirty="0"/>
                </a:br>
                <a:r>
                  <a:rPr lang="it-IT" dirty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∼1.0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4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>
                  <a:solidFill>
                    <a:srgbClr val="0000FF"/>
                  </a:solidFill>
                </a:endParaRPr>
              </a:p>
              <a:p>
                <a:r>
                  <a:rPr lang="it-IT" sz="24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5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67" y="673054"/>
            <a:ext cx="3284613" cy="25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28295" y="2600319"/>
                <a:ext cx="3411945" cy="585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600" dirty="0"/>
                  <a:t>excitation of a quasiparticle?</a:t>
                </a:r>
                <a:br>
                  <a:rPr lang="it-IT" sz="1600" dirty="0"/>
                </a:br>
                <a:r>
                  <a:rPr lang="it-IT" sz="1600" b="1" dirty="0"/>
                  <a:t>→ </a:t>
                </a:r>
                <a:r>
                  <a:rPr lang="it-IT" sz="16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1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16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295" y="2600319"/>
                <a:ext cx="3411945" cy="585610"/>
              </a:xfrm>
              <a:prstGeom prst="rect">
                <a:avLst/>
              </a:prstGeom>
              <a:blipFill rotWithShape="0">
                <a:blip r:embed="rId17"/>
                <a:stretch>
                  <a:fillRect l="-893" t="-3125" b="-135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291804" y="725573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447773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/>
                  <a:t> states in this region!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874A24AC-44C2-15AA-8157-EEC1DE57FD0B}"/>
                  </a:ext>
                </a:extLst>
              </p:cNvPr>
              <p:cNvSpPr txBox="1"/>
              <p:nvPr/>
            </p:nvSpPr>
            <p:spPr>
              <a:xfrm>
                <a:off x="4208106" y="4721290"/>
                <a:ext cx="4746684" cy="1200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 hybrid meson (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it-IT" dirty="0"/>
                  <a:t>) cannot decay into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br>
                  <a:rPr lang="it-IT" dirty="0"/>
                </a:br>
                <a:r>
                  <a:rPr lang="it-IT" dirty="0"/>
                  <a:t>in the SU(3) limit</a:t>
                </a:r>
              </a:p>
              <a:p>
                <a:endParaRPr lang="it-IT" dirty="0"/>
              </a:p>
              <a:p>
                <a:r>
                  <a:rPr lang="it-IT" dirty="0"/>
                  <a:t>Tetraquark (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⊕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</m:acc>
                  </m:oMath>
                </a14:m>
                <a:r>
                  <a:rPr lang="it-IT" dirty="0"/>
                  <a:t>)? Requires doubly charged</a:t>
                </a:r>
              </a:p>
            </p:txBody>
          </p:sp>
        </mc:Choice>
        <mc:Fallback xmlns=""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874A24AC-44C2-15AA-8157-EEC1DE57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106" y="4721290"/>
                <a:ext cx="4746684" cy="1200906"/>
              </a:xfrm>
              <a:prstGeom prst="rect">
                <a:avLst/>
              </a:prstGeom>
              <a:blipFill>
                <a:blip r:embed="rId8"/>
                <a:stretch>
                  <a:fillRect l="-1027" t="-2538" r="-257" b="-76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617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4">
            <a:extLst>
              <a:ext uri="{FF2B5EF4-FFF2-40B4-BE49-F238E27FC236}">
                <a16:creationId xmlns:a16="http://schemas.microsoft.com/office/drawing/2014/main" id="{8C357FDB-280D-DF20-742D-B93B5CF6CC8E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097446A9-543C-8C86-31AE-C55988A3FEB6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21" name="Picture 18">
              <a:extLst>
                <a:ext uri="{FF2B5EF4-FFF2-40B4-BE49-F238E27FC236}">
                  <a16:creationId xmlns:a16="http://schemas.microsoft.com/office/drawing/2014/main" id="{DA4C0885-44D4-041E-21EC-FF9789EAF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2355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</a:t>
            </a:r>
            <a:r>
              <a:rPr lang="it-IT" i="1" dirty="0">
                <a:solidFill>
                  <a:srgbClr val="C00000"/>
                </a:solidFill>
              </a:rPr>
              <a:t>,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Coupled channel: the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Two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𝜂𝜋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		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	37 fit parameters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90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5084106" y="936038"/>
            <a:ext cx="405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 PRL122, 042002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1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 for the P-wave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2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poles for the D-wave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rgbClr val="FF0000"/>
                    </a:solidFill>
                  </a:rPr>
                  <a:t>Left-hand scale (Blatt-Weisskopf radius)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 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, 3rd order polynomial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8623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Top-down approach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(within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6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2" grpId="0"/>
      <p:bldP spid="18" grpId="0"/>
      <p:bldP spid="100" grpId="0" animBg="1"/>
      <p:bldP spid="3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BE8F4-B690-61B7-CD2C-4D6C81BA111A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0757BA-3016-3710-CE6C-8D83BD55523C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4F988B-185F-16DB-B3CC-01DE8820E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2414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6903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33190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4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Correlations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286" y="1037758"/>
            <a:ext cx="413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Denominator parameters uncorrelated between </a:t>
            </a:r>
            <a:r>
              <a:rPr lang="it-IT" i="1" dirty="0"/>
              <a:t>P</a:t>
            </a:r>
            <a:r>
              <a:rPr lang="it-IT" dirty="0"/>
              <a:t>- and </a:t>
            </a:r>
            <a:r>
              <a:rPr lang="it-IT" i="1" dirty="0"/>
              <a:t>D</a:t>
            </a:r>
            <a:r>
              <a:rPr lang="it-IT" dirty="0"/>
              <a:t>-wave </a:t>
            </a:r>
            <a:r>
              <a:rPr lang="it-IT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71" y="1675916"/>
            <a:ext cx="4623329" cy="4435500"/>
          </a:xfrm>
          <a:prstGeom prst="rect">
            <a:avLst/>
          </a:prstGeom>
        </p:spPr>
      </p:pic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6906766" y="3678209"/>
            <a:ext cx="3937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3047" y="1616398"/>
            <a:ext cx="272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469"/>
            <a:ext cx="4533110" cy="43489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230" y="1049482"/>
            <a:ext cx="437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Denominator parameters uncorrelated with the numerator ones </a:t>
            </a:r>
            <a:r>
              <a:rPr lang="it-IT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309" y="1738105"/>
            <a:ext cx="354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Production (numerator) parameters</a:t>
            </a:r>
          </a:p>
        </p:txBody>
      </p:sp>
      <p:sp>
        <p:nvSpPr>
          <p:cNvPr id="17" name="TextBox 16"/>
          <p:cNvSpPr txBox="1"/>
          <p:nvPr/>
        </p:nvSpPr>
        <p:spPr>
          <a:xfrm rot="5400000">
            <a:off x="2336402" y="3724015"/>
            <a:ext cx="38459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-matrix «pole» parameters</a:t>
            </a:r>
          </a:p>
        </p:txBody>
      </p:sp>
    </p:spTree>
    <p:extLst>
      <p:ext uri="{BB962C8B-B14F-4D97-AF65-F5344CB8AC3E}">
        <p14:creationId xmlns:p14="http://schemas.microsoft.com/office/powerpoint/2010/main" val="9853118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For each fit, we search poles: two clusters in </a:t>
                </a:r>
                <a:r>
                  <a:rPr lang="it-IT" sz="2200" i="1" dirty="0"/>
                  <a:t>D</a:t>
                </a:r>
                <a:r>
                  <a:rPr lang="it-IT" sz="2200" dirty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901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264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 each class, the maximum deviation of mass and width is taken as a systematic error</a:t>
            </a:r>
            <a:br>
              <a:rPr lang="it-IT" dirty="0"/>
            </a:br>
            <a:r>
              <a:rPr lang="it-IT" dirty="0"/>
              <a:t>Deviation smaller than the statistical error are neglected</a:t>
            </a:r>
            <a:br>
              <a:rPr lang="it-IT" dirty="0"/>
            </a:br>
            <a:r>
              <a:rPr lang="it-IT" dirty="0"/>
              <a:t>Systematic of different classes are summed in quadrature</a:t>
            </a:r>
          </a:p>
        </p:txBody>
      </p:sp>
    </p:spTree>
    <p:extLst>
      <p:ext uri="{BB962C8B-B14F-4D97-AF65-F5344CB8AC3E}">
        <p14:creationId xmlns:p14="http://schemas.microsoft.com/office/powerpoint/2010/main" val="40915575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Bootstrap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=1.8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36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6093"/>
            <a:ext cx="4572000" cy="3097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093"/>
            <a:ext cx="4572000" cy="3097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0163" y="4700879"/>
            <a:ext cx="6863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Our skepticism about a second pole in the relevant region is confirmed:</a:t>
            </a:r>
          </a:p>
          <a:p>
            <a:r>
              <a:rPr lang="it-IT" dirty="0"/>
              <a:t>It is unstable and not trustable</a:t>
            </a:r>
          </a:p>
        </p:txBody>
      </p:sp>
    </p:spTree>
    <p:extLst>
      <p:ext uri="{BB962C8B-B14F-4D97-AF65-F5344CB8AC3E}">
        <p14:creationId xmlns:p14="http://schemas.microsoft.com/office/powerpoint/2010/main" val="15079795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2685395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Bottom-up approach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start with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choose a set of </a:t>
            </a:r>
            <a:r>
              <a:rPr lang="it-IT" sz="2400" dirty="0" err="1"/>
              <a:t>generic</a:t>
            </a:r>
            <a:r>
              <a:rPr lang="it-IT" sz="2400" dirty="0"/>
              <a:t> </a:t>
            </a:r>
            <a:r>
              <a:rPr lang="it-IT" sz="2400" dirty="0" err="1"/>
              <a:t>amplitudes</a:t>
            </a:r>
            <a:br>
              <a:rPr lang="it-IT" sz="2400" dirty="0"/>
            </a:br>
            <a:r>
              <a:rPr lang="it-IT" sz="2400" dirty="0" err="1"/>
              <a:t>at</a:t>
            </a:r>
            <a:r>
              <a:rPr lang="it-IT" sz="2400" dirty="0"/>
              <a:t> the </a:t>
            </a:r>
            <a:r>
              <a:rPr lang="it-IT" sz="2400" dirty="0" err="1"/>
              <a:t>hadron</a:t>
            </a:r>
            <a:r>
              <a:rPr lang="it-IT" sz="2400" dirty="0"/>
              <a:t> </a:t>
            </a:r>
            <a:r>
              <a:rPr lang="it-IT" sz="2400" dirty="0" err="1"/>
              <a:t>level</a:t>
            </a:r>
            <a:endParaRPr lang="it-IT" sz="2400" dirty="0"/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571920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Less predictive 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Some physical 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9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An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isoscalar</a:t>
                </a:r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132ADA2-07E9-681B-29D2-F36A1B56E373}"/>
                  </a:ext>
                </a:extLst>
              </p:cNvPr>
              <p:cNvSpPr txBox="1"/>
              <p:nvPr/>
            </p:nvSpPr>
            <p:spPr>
              <a:xfrm>
                <a:off x="441432" y="1451296"/>
                <a:ext cx="620875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There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recent</a:t>
                </a:r>
                <a:r>
                  <a:rPr lang="it-IT" sz="2400" dirty="0"/>
                  <a:t> claim by BESIII in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of </a:t>
                </a:r>
                <a:r>
                  <a:rPr lang="it-IT" sz="2400" dirty="0" err="1"/>
                  <a:t>resonant</a:t>
                </a:r>
                <a:r>
                  <a:rPr lang="it-IT" sz="2400" dirty="0"/>
                  <a:t> activity in P-</a:t>
                </a:r>
                <a:r>
                  <a:rPr lang="it-IT" sz="2400" dirty="0" err="1"/>
                  <a:t>wave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132ADA2-07E9-681B-29D2-F36A1B56E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32" y="1451296"/>
                <a:ext cx="6208751" cy="830997"/>
              </a:xfrm>
              <a:prstGeom prst="rect">
                <a:avLst/>
              </a:prstGeom>
              <a:blipFill>
                <a:blip r:embed="rId4"/>
                <a:stretch>
                  <a:fillRect l="-1472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3824C45E-5740-CD84-023E-0ACA9C8AE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3" y="2714536"/>
            <a:ext cx="4265916" cy="3213888"/>
          </a:xfrm>
          <a:prstGeom prst="rect">
            <a:avLst/>
          </a:prstGeom>
        </p:spPr>
      </p:pic>
      <p:pic>
        <p:nvPicPr>
          <p:cNvPr id="14" name="Picture 32">
            <a:extLst>
              <a:ext uri="{FF2B5EF4-FFF2-40B4-BE49-F238E27FC236}">
                <a16:creationId xmlns:a16="http://schemas.microsoft.com/office/drawing/2014/main" id="{60A98F5F-D497-3930-688C-952A87DAF0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07" y="3058788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DF9292D-EB8A-1EC3-4A71-4C3363278CE7}"/>
                  </a:ext>
                </a:extLst>
              </p:cNvPr>
              <p:cNvSpPr txBox="1"/>
              <p:nvPr/>
            </p:nvSpPr>
            <p:spPr>
              <a:xfrm>
                <a:off x="4674261" y="2890615"/>
                <a:ext cx="4672754" cy="2693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Not </a:t>
                </a:r>
                <a:r>
                  <a:rPr lang="it-IT" sz="2400" dirty="0" err="1"/>
                  <a:t>enough</a:t>
                </a:r>
                <a:r>
                  <a:rPr lang="it-IT" sz="2400" dirty="0"/>
                  <a:t> information</a:t>
                </a:r>
                <a:br>
                  <a:rPr lang="it-IT" sz="2400" dirty="0"/>
                </a:br>
                <a:r>
                  <a:rPr lang="it-IT" sz="2400" dirty="0"/>
                  <a:t>to </a:t>
                </a:r>
                <a:r>
                  <a:rPr lang="it-IT" sz="2400" dirty="0" err="1"/>
                  <a:t>perform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similar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…</a:t>
                </a:r>
                <a:br>
                  <a:rPr lang="it-IT" sz="2400" dirty="0"/>
                </a:br>
                <a:r>
                  <a:rPr lang="it-IT" sz="2400" dirty="0"/>
                  <a:t>stay </a:t>
                </a:r>
                <a:r>
                  <a:rPr lang="it-IT" sz="2400" dirty="0" err="1"/>
                  <a:t>tuned</a:t>
                </a:r>
                <a:r>
                  <a:rPr lang="it-IT" sz="2400" dirty="0"/>
                  <a:t>!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BW </a:t>
                </a:r>
                <a:r>
                  <a:rPr lang="it-IT" sz="2400" dirty="0" err="1"/>
                  <a:t>parameters</a:t>
                </a:r>
                <a:r>
                  <a:rPr lang="it-IT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=1855±</m:t>
                      </m:r>
                      <m:sSubSup>
                        <m:sSub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+6</m:t>
                          </m:r>
                        </m:sup>
                      </m:sSubSup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dirty="0" smtClean="0"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dirty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188±</m:t>
                      </m:r>
                      <m:sSubSup>
                        <m:sSub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sub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sup>
                      </m:sSubSup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dirty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DF9292D-EB8A-1EC3-4A71-4C3363278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261" y="2890615"/>
                <a:ext cx="4672754" cy="2693558"/>
              </a:xfrm>
              <a:prstGeom prst="rect">
                <a:avLst/>
              </a:prstGeom>
              <a:blipFill>
                <a:blip r:embed="rId7"/>
                <a:stretch>
                  <a:fillRect l="-2089" t="-18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0200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870787" y="615872"/>
            <a:ext cx="5402424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800" dirty="0"/>
              <a:t>The scalar glueball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88" y="2456376"/>
            <a:ext cx="5180823" cy="3453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45284" y="5001208"/>
                <a:ext cx="10534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284" y="5001208"/>
                <a:ext cx="1053430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03966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Glueballs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" y="2024743"/>
            <a:ext cx="3563179" cy="40868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27101" r="16163" b="21053"/>
          <a:stretch/>
        </p:blipFill>
        <p:spPr>
          <a:xfrm>
            <a:off x="4842588" y="2024743"/>
            <a:ext cx="3844212" cy="41399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" name="TextBox 43"/>
          <p:cNvSpPr txBox="1"/>
          <p:nvPr/>
        </p:nvSpPr>
        <p:spPr>
          <a:xfrm>
            <a:off x="1567235" y="1157301"/>
            <a:ext cx="6009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clearest</a:t>
            </a:r>
            <a:r>
              <a:rPr lang="it-IT" sz="2200" dirty="0"/>
              <a:t> sign of confinement in pure Yang-Mills</a:t>
            </a:r>
            <a:br>
              <a:rPr lang="it-IT" sz="2200" dirty="0"/>
            </a:br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worst</a:t>
            </a:r>
            <a:r>
              <a:rPr lang="it-IT" sz="2200" dirty="0"/>
              <a:t> state to search in real life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1094" y="4861249"/>
            <a:ext cx="258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Morningstar and Peardon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PRD60, 034509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26113" y="5465219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Gregory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JHEP1210, 170</a:t>
            </a:r>
          </a:p>
        </p:txBody>
      </p:sp>
    </p:spTree>
    <p:extLst>
      <p:ext uri="{BB962C8B-B14F-4D97-AF65-F5344CB8AC3E}">
        <p14:creationId xmlns:p14="http://schemas.microsoft.com/office/powerpoint/2010/main" val="42938484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5">
            <a:extLst>
              <a:ext uri="{FF2B5EF4-FFF2-40B4-BE49-F238E27FC236}">
                <a16:creationId xmlns:a16="http://schemas.microsoft.com/office/drawing/2014/main" id="{B4962FA9-1EB8-2DB0-A526-C3D5518E64C1}"/>
              </a:ext>
            </a:extLst>
          </p:cNvPr>
          <p:cNvGrpSpPr/>
          <p:nvPr/>
        </p:nvGrpSpPr>
        <p:grpSpPr>
          <a:xfrm>
            <a:off x="5717402" y="3206225"/>
            <a:ext cx="2522996" cy="1329869"/>
            <a:chOff x="54834" y="1033898"/>
            <a:chExt cx="2897916" cy="1603445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E6CF906E-E48F-7711-7873-9A9B54967335}"/>
                </a:ext>
              </a:extLst>
            </p:cNvPr>
            <p:cNvGrpSpPr/>
            <p:nvPr/>
          </p:nvGrpSpPr>
          <p:grpSpPr>
            <a:xfrm>
              <a:off x="54834" y="1033898"/>
              <a:ext cx="2897916" cy="1603445"/>
              <a:chOff x="5503574" y="4197927"/>
              <a:chExt cx="3110490" cy="1905723"/>
            </a:xfrm>
          </p:grpSpPr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93AB378E-20B4-72B5-FE11-F5CEB9168298}"/>
                  </a:ext>
                </a:extLst>
              </p:cNvPr>
              <p:cNvSpPr/>
              <p:nvPr/>
            </p:nvSpPr>
            <p:spPr>
              <a:xfrm>
                <a:off x="5503574" y="4197927"/>
                <a:ext cx="3110490" cy="19057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20" name="Group 5">
                <a:extLst>
                  <a:ext uri="{FF2B5EF4-FFF2-40B4-BE49-F238E27FC236}">
                    <a16:creationId xmlns:a16="http://schemas.microsoft.com/office/drawing/2014/main" id="{0F8F55B0-1845-7729-F79F-311D965C18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3574" y="4378037"/>
                <a:ext cx="3022600" cy="1512888"/>
                <a:chOff x="3372" y="1706"/>
                <a:chExt cx="1904" cy="953"/>
              </a:xfrm>
            </p:grpSpPr>
            <p:pic>
              <p:nvPicPr>
                <p:cNvPr id="21" name="Picture 6">
                  <a:extLst>
                    <a:ext uri="{FF2B5EF4-FFF2-40B4-BE49-F238E27FC236}">
                      <a16:creationId xmlns:a16="http://schemas.microsoft.com/office/drawing/2014/main" id="{711081E5-DCE2-441C-08BB-9FCA87CA15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449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7">
                  <a:extLst>
                    <a:ext uri="{FF2B5EF4-FFF2-40B4-BE49-F238E27FC236}">
                      <a16:creationId xmlns:a16="http://schemas.microsoft.com/office/drawing/2014/main" id="{2B7430FE-F2A4-F7BD-6917-2C00DF4336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284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" name="Line 8">
                  <a:extLst>
                    <a:ext uri="{FF2B5EF4-FFF2-40B4-BE49-F238E27FC236}">
                      <a16:creationId xmlns:a16="http://schemas.microsoft.com/office/drawing/2014/main" id="{AFD04042-E7FA-097C-0E51-F1DBEDD26B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089"/>
                  <a:ext cx="68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4" name="Line 9">
                  <a:extLst>
                    <a:ext uri="{FF2B5EF4-FFF2-40B4-BE49-F238E27FC236}">
                      <a16:creationId xmlns:a16="http://schemas.microsoft.com/office/drawing/2014/main" id="{879BAAD4-BFC7-7051-B30A-AEE361F826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509"/>
                  <a:ext cx="68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5" name="Line 10">
                  <a:extLst>
                    <a:ext uri="{FF2B5EF4-FFF2-40B4-BE49-F238E27FC236}">
                      <a16:creationId xmlns:a16="http://schemas.microsoft.com/office/drawing/2014/main" id="{B0824838-A50C-13BF-1DF5-0CD0A0BDE7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7" y="2089"/>
                  <a:ext cx="0" cy="4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pic>
              <p:nvPicPr>
                <p:cNvPr id="26" name="Picture 11">
                  <a:extLst>
                    <a:ext uri="{FF2B5EF4-FFF2-40B4-BE49-F238E27FC236}">
                      <a16:creationId xmlns:a16="http://schemas.microsoft.com/office/drawing/2014/main" id="{CBFD5DB8-CE7E-CAF9-93D0-E9965C22E1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1706"/>
                  <a:ext cx="899" cy="4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7" name="Oval 12">
                  <a:extLst>
                    <a:ext uri="{FF2B5EF4-FFF2-40B4-BE49-F238E27FC236}">
                      <a16:creationId xmlns:a16="http://schemas.microsoft.com/office/drawing/2014/main" id="{A25B3F61-5A97-5B3F-1797-7D6A1CB6DB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4" y="2209"/>
                  <a:ext cx="247" cy="3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2800" dirty="0">
                      <a:latin typeface="Times New Roman" panose="02020603050405020304" pitchFamily="18" charset="0"/>
                    </a:rPr>
                    <a:t>G</a:t>
                  </a:r>
                </a:p>
              </p:txBody>
            </p:sp>
            <p:sp>
              <p:nvSpPr>
                <p:cNvPr id="28" name="Line 13">
                  <a:extLst>
                    <a:ext uri="{FF2B5EF4-FFF2-40B4-BE49-F238E27FC236}">
                      <a16:creationId xmlns:a16="http://schemas.microsoft.com/office/drawing/2014/main" id="{B394ECA2-7279-062E-66A4-19B10E6B4C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39"/>
                  <a:ext cx="137" cy="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9" name="Line 14">
                  <a:extLst>
                    <a:ext uri="{FF2B5EF4-FFF2-40B4-BE49-F238E27FC236}">
                      <a16:creationId xmlns:a16="http://schemas.microsoft.com/office/drawing/2014/main" id="{DC3569E6-4963-A2CC-8EEA-B8411C85AD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09"/>
                  <a:ext cx="219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0" name="Line 15">
                  <a:extLst>
                    <a:ext uri="{FF2B5EF4-FFF2-40B4-BE49-F238E27FC236}">
                      <a16:creationId xmlns:a16="http://schemas.microsoft.com/office/drawing/2014/main" id="{685B2606-B47B-C684-4291-B0E8204869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419"/>
                  <a:ext cx="1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1" name="Line 16">
                  <a:extLst>
                    <a:ext uri="{FF2B5EF4-FFF2-40B4-BE49-F238E27FC236}">
                      <a16:creationId xmlns:a16="http://schemas.microsoft.com/office/drawing/2014/main" id="{DDF549E0-AD23-48D8-E03F-ED6DDA5DCC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08" y="2419"/>
                  <a:ext cx="192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2" name="Line 17">
                  <a:extLst>
                    <a:ext uri="{FF2B5EF4-FFF2-40B4-BE49-F238E27FC236}">
                      <a16:creationId xmlns:a16="http://schemas.microsoft.com/office/drawing/2014/main" id="{B669FB39-9225-C43B-A27A-0F265B1EE0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137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3" name="Line 18">
                  <a:extLst>
                    <a:ext uri="{FF2B5EF4-FFF2-40B4-BE49-F238E27FC236}">
                      <a16:creationId xmlns:a16="http://schemas.microsoft.com/office/drawing/2014/main" id="{B6A886FF-93AF-230A-9B25-B0E8B41DBC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219" cy="1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" name="Line 19">
                  <a:extLst>
                    <a:ext uri="{FF2B5EF4-FFF2-40B4-BE49-F238E27FC236}">
                      <a16:creationId xmlns:a16="http://schemas.microsoft.com/office/drawing/2014/main" id="{AF547481-6D81-02BE-431A-52F206F8E4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37" y="2089"/>
                  <a:ext cx="16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5" name="Line 20">
                  <a:extLst>
                    <a:ext uri="{FF2B5EF4-FFF2-40B4-BE49-F238E27FC236}">
                      <a16:creationId xmlns:a16="http://schemas.microsoft.com/office/drawing/2014/main" id="{91278A07-5C70-37EA-9371-6E5457DE5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75" y="2509"/>
                  <a:ext cx="2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 Box 21">
                      <a:extLst>
                        <a:ext uri="{FF2B5EF4-FFF2-40B4-BE49-F238E27FC236}">
                          <a16:creationId xmlns:a16="http://schemas.microsoft.com/office/drawing/2014/main" id="{90C0E3B8-17F3-D34D-A423-856332561C9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eaLnBrk="0" hangingPunct="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oMath>
                        </m:oMathPara>
                      </a14:m>
                      <a:endParaRPr lang="en-US" sz="1600" dirty="0">
                        <a:latin typeface="Symbol" panose="05050102010706020507" pitchFamily="18" charset="2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 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b="-14545"/>
                      </a:stretch>
                    </a:blipFill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37">
                  <a:extLst>
                    <a:ext uri="{FF2B5EF4-FFF2-40B4-BE49-F238E27FC236}">
                      <a16:creationId xmlns:a16="http://schemas.microsoft.com/office/drawing/2014/main" id="{3CBCE66F-8440-B347-1EF4-9EF0ABE88248}"/>
                    </a:ext>
                  </a:extLst>
                </p:cNvPr>
                <p:cNvSpPr txBox="1"/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38">
                  <a:extLst>
                    <a:ext uri="{FF2B5EF4-FFF2-40B4-BE49-F238E27FC236}">
                      <a16:creationId xmlns:a16="http://schemas.microsoft.com/office/drawing/2014/main" id="{A25A1B53-EBE4-99AC-29DD-75AC430FF651}"/>
                    </a:ext>
                  </a:extLst>
                </p:cNvPr>
                <p:cNvSpPr txBox="1"/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2105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to </a:t>
            </a:r>
            <a:r>
              <a:rPr lang="it-IT" sz="3600" dirty="0" err="1"/>
              <a:t>identify</a:t>
            </a:r>
            <a:r>
              <a:rPr lang="it-IT" sz="3600" dirty="0"/>
              <a:t> a </a:t>
            </a:r>
            <a:r>
              <a:rPr lang="it-IT" sz="3600" dirty="0" err="1"/>
              <a:t>glueball</a:t>
            </a:r>
            <a:endParaRPr lang="it-IT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3718" y="1162969"/>
            <a:ext cx="86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</a:rPr>
              <a:t>You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don’t</a:t>
            </a:r>
            <a:r>
              <a:rPr lang="it-IT" sz="2000" dirty="0"/>
              <a:t>. </a:t>
            </a:r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mixes</a:t>
            </a:r>
            <a:r>
              <a:rPr lang="it-IT" sz="2000" dirty="0"/>
              <a:t> with light </a:t>
            </a:r>
            <a:r>
              <a:rPr lang="it-IT" sz="2000" dirty="0" err="1"/>
              <a:t>isoscalars</a:t>
            </a:r>
            <a:r>
              <a:rPr lang="it-IT" sz="2000" dirty="0"/>
              <a:t>,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no model-</a:t>
            </a:r>
            <a:r>
              <a:rPr lang="it-IT" sz="2000" dirty="0" err="1"/>
              <a:t>independent</a:t>
            </a:r>
            <a:r>
              <a:rPr lang="it-IT" sz="2000" dirty="0"/>
              <a:t> way of </a:t>
            </a:r>
            <a:r>
              <a:rPr lang="it-IT" sz="2000" dirty="0" err="1"/>
              <a:t>saying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state </a:t>
            </a:r>
            <a:r>
              <a:rPr lang="it-IT" sz="2000" dirty="0" err="1"/>
              <a:t>is</a:t>
            </a:r>
            <a:r>
              <a:rPr lang="it-IT" sz="2000" dirty="0"/>
              <a:t> (</a:t>
            </a:r>
            <a:r>
              <a:rPr lang="it-IT" sz="2000" dirty="0" err="1"/>
              <a:t>mostly</a:t>
            </a:r>
            <a:r>
              <a:rPr lang="it-IT" sz="2000" dirty="0"/>
              <a:t>) the </a:t>
            </a:r>
            <a:r>
              <a:rPr lang="it-IT" sz="2000" dirty="0" err="1"/>
              <a:t>glueball</a:t>
            </a:r>
            <a:r>
              <a:rPr lang="it-IT" sz="2000" dirty="0"/>
              <a:t>.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suggestions</a:t>
            </a:r>
            <a:r>
              <a:rPr lang="it-IT" sz="2000" dirty="0"/>
              <a:t>:</a:t>
            </a:r>
          </a:p>
        </p:txBody>
      </p:sp>
      <p:sp>
        <p:nvSpPr>
          <p:cNvPr id="10" name="TextBox 43">
            <a:extLst>
              <a:ext uri="{FF2B5EF4-FFF2-40B4-BE49-F238E27FC236}">
                <a16:creationId xmlns:a16="http://schemas.microsoft.com/office/drawing/2014/main" id="{E53081ED-7566-CC4F-A5DF-A49EF8F4059E}"/>
              </a:ext>
            </a:extLst>
          </p:cNvPr>
          <p:cNvSpPr txBox="1"/>
          <p:nvPr/>
        </p:nvSpPr>
        <p:spPr>
          <a:xfrm>
            <a:off x="334053" y="2129342"/>
            <a:ext cx="8699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A </a:t>
            </a:r>
            <a:r>
              <a:rPr lang="it-IT" sz="2000" dirty="0" err="1"/>
              <a:t>glueball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to </a:t>
            </a:r>
            <a:r>
              <a:rPr lang="it-IT" sz="2000" dirty="0" err="1"/>
              <a:t>photons</a:t>
            </a:r>
            <a:r>
              <a:rPr lang="it-IT" sz="2000" dirty="0"/>
              <a:t>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throughout</a:t>
            </a:r>
            <a:r>
              <a:rPr lang="it-IT" sz="2000" dirty="0"/>
              <a:t> mixing, so radiative </a:t>
            </a:r>
            <a:r>
              <a:rPr lang="it-IT" sz="2000" dirty="0" err="1"/>
              <a:t>widths</a:t>
            </a:r>
            <a:r>
              <a:rPr lang="it-IT" sz="2000" dirty="0"/>
              <a:t> </a:t>
            </a:r>
            <a:r>
              <a:rPr lang="it-IT" sz="2000" dirty="0" err="1"/>
              <a:t>should</a:t>
            </a:r>
            <a:r>
              <a:rPr lang="it-IT" sz="2000" dirty="0"/>
              <a:t> be small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/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Their production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enhanced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gluon-rich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processes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as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000" dirty="0"/>
                  <a:t> radiative </a:t>
                </a:r>
                <a:r>
                  <a:rPr lang="it-IT" sz="2000" dirty="0" err="1"/>
                  <a:t>decays</a:t>
                </a:r>
                <a:endParaRPr lang="it-IT" sz="20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blipFill>
                <a:blip r:embed="rId13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355A30-6E97-E3D8-DC31-3C8F475E6364}"/>
              </a:ext>
            </a:extLst>
          </p:cNvPr>
          <p:cNvSpPr txBox="1"/>
          <p:nvPr/>
        </p:nvSpPr>
        <p:spPr>
          <a:xfrm>
            <a:off x="334053" y="3244461"/>
            <a:ext cx="6793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</a:t>
            </a:r>
            <a:r>
              <a:rPr lang="it-IT" sz="2000" dirty="0" err="1"/>
              <a:t>equally</a:t>
            </a:r>
            <a:r>
              <a:rPr lang="it-IT" sz="2000" dirty="0"/>
              <a:t> to </a:t>
            </a:r>
            <a:r>
              <a:rPr lang="it-IT" sz="2000" dirty="0" err="1"/>
              <a:t>mesons</a:t>
            </a:r>
            <a:r>
              <a:rPr lang="it-IT" sz="2000" dirty="0"/>
              <a:t> of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flavors</a:t>
            </a:r>
            <a:r>
              <a:rPr lang="it-IT" sz="2000" dirty="0"/>
              <a:t> (?)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AFD56F-FF5A-EA7D-3D8F-3B04E54FDE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188" y="4415130"/>
            <a:ext cx="2185523" cy="1639142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1340935-87DB-2FDE-06AE-3E0F7764E01A}"/>
              </a:ext>
            </a:extLst>
          </p:cNvPr>
          <p:cNvSpPr txBox="1"/>
          <p:nvPr/>
        </p:nvSpPr>
        <p:spPr>
          <a:xfrm>
            <a:off x="662771" y="3535193"/>
            <a:ext cx="8405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0000"/>
            </a:pPr>
            <a:r>
              <a:rPr lang="it-IT" sz="2000" dirty="0" err="1"/>
              <a:t>However</a:t>
            </a:r>
            <a:r>
              <a:rPr lang="it-IT" sz="2000" dirty="0"/>
              <a:t>, an </a:t>
            </a:r>
            <a:r>
              <a:rPr lang="it-IT" sz="2000" dirty="0" err="1"/>
              <a:t>argument</a:t>
            </a:r>
            <a:r>
              <a:rPr lang="it-IT" sz="2000" dirty="0"/>
              <a:t> </a:t>
            </a:r>
            <a:r>
              <a:rPr lang="it-IT" sz="2000" dirty="0" err="1"/>
              <a:t>based</a:t>
            </a:r>
            <a:r>
              <a:rPr lang="it-IT" sz="2000" dirty="0"/>
              <a:t> on </a:t>
            </a:r>
            <a:r>
              <a:rPr lang="it-IT" sz="2000" dirty="0" err="1"/>
              <a:t>chiral</a:t>
            </a:r>
            <a:r>
              <a:rPr lang="it-IT" sz="2000" dirty="0"/>
              <a:t> </a:t>
            </a:r>
            <a:r>
              <a:rPr lang="it-IT" sz="2000" dirty="0" err="1"/>
              <a:t>symmetry</a:t>
            </a:r>
            <a:br>
              <a:rPr lang="it-IT" sz="2000" dirty="0"/>
            </a:br>
            <a:r>
              <a:rPr lang="it-IT" sz="2000" dirty="0" err="1"/>
              <a:t>claims</a:t>
            </a:r>
            <a:r>
              <a:rPr lang="it-IT" sz="2000" dirty="0"/>
              <a:t> the </a:t>
            </a:r>
            <a:r>
              <a:rPr lang="it-IT" sz="2000" dirty="0" err="1"/>
              <a:t>coupling</a:t>
            </a:r>
            <a:r>
              <a:rPr lang="it-IT" sz="2000" dirty="0"/>
              <a:t> </a:t>
            </a:r>
            <a:r>
              <a:rPr lang="it-IT" sz="2000" dirty="0" err="1"/>
              <a:t>proportional</a:t>
            </a:r>
            <a:r>
              <a:rPr lang="it-IT" sz="2000" dirty="0"/>
              <a:t> to quark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/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There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one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many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wrt</a:t>
                </a:r>
                <a:r>
                  <a:rPr lang="it-IT" sz="2000" dirty="0"/>
                  <a:t> QM. </a:t>
                </a:r>
                <a:r>
                  <a:rPr lang="it-IT" sz="2000" dirty="0" err="1"/>
                  <a:t>Indeed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1370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710</m:t>
                        </m:r>
                      </m:e>
                    </m:d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blipFill>
                <a:blip r:embed="rId15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BBB3B12F-7758-EAD1-E75E-F1397D0242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6188" y="4429620"/>
            <a:ext cx="3172193" cy="16337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FB2AC99-6D6D-B386-5300-9932869231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9618" y="3499542"/>
            <a:ext cx="3141700" cy="26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3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637343"/>
            <a:ext cx="9144000" cy="422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>
                    <a:solidFill>
                      <a:schemeClr val="bg1">
                        <a:lumMod val="50000"/>
                      </a:schemeClr>
                    </a:solidFill>
                  </a:rPr>
                  <a:t>A. Pilloni – Amplitude analysis of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458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4753518" y="2670910"/>
            <a:ext cx="4390482" cy="4028311"/>
            <a:chOff x="1714499" y="1866900"/>
            <a:chExt cx="5715001" cy="4712648"/>
          </a:xfrm>
        </p:grpSpPr>
        <p:sp>
          <p:nvSpPr>
            <p:cNvPr id="36" name="Rectangle 35"/>
            <p:cNvSpPr/>
            <p:nvPr/>
          </p:nvSpPr>
          <p:spPr>
            <a:xfrm>
              <a:off x="1714499" y="1866900"/>
              <a:ext cx="5715001" cy="4712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592" r="4157" b="51250"/>
            <a:stretch/>
          </p:blipFill>
          <p:spPr>
            <a:xfrm>
              <a:off x="1714500" y="1866900"/>
              <a:ext cx="5715000" cy="316559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" t="2216" r="2612" b="67326"/>
            <a:stretch/>
          </p:blipFill>
          <p:spPr>
            <a:xfrm>
              <a:off x="1933575" y="5015099"/>
              <a:ext cx="5495925" cy="156444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833" y="2703552"/>
            <a:ext cx="4741101" cy="3995670"/>
            <a:chOff x="161608" y="1098852"/>
            <a:chExt cx="6061910" cy="501131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" b="51319"/>
            <a:stretch/>
          </p:blipFill>
          <p:spPr>
            <a:xfrm>
              <a:off x="161608" y="1098852"/>
              <a:ext cx="5937569" cy="33385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0" r="8289" b="68489"/>
            <a:stretch/>
          </p:blipFill>
          <p:spPr>
            <a:xfrm>
              <a:off x="161608" y="4448502"/>
              <a:ext cx="6061910" cy="1661663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09" y="2808563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EF1688-2244-5211-0BCA-754D71BE476F}"/>
                  </a:ext>
                </a:extLst>
              </p:cNvPr>
              <p:cNvSpPr txBox="1"/>
              <p:nvPr/>
            </p:nvSpPr>
            <p:spPr>
              <a:xfrm>
                <a:off x="310393" y="1400961"/>
                <a:ext cx="863409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</a:t>
                </a:r>
                <a:r>
                  <a:rPr lang="it-IT" dirty="0" err="1"/>
                  <a:t>consider</a:t>
                </a:r>
                <a:r>
                  <a:rPr lang="it-IT" dirty="0"/>
                  <a:t>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wave</a:t>
                </a:r>
                <a:r>
                  <a:rPr lang="it-IT" dirty="0"/>
                  <a:t> by BESIII to use the information </a:t>
                </a:r>
                <a:r>
                  <a:rPr lang="it-IT" dirty="0" err="1"/>
                  <a:t>about</a:t>
                </a:r>
                <a:r>
                  <a:rPr lang="it-IT" dirty="0"/>
                  <a:t> </a:t>
                </a:r>
                <a:r>
                  <a:rPr lang="it-IT" dirty="0" err="1"/>
                  <a:t>their</a:t>
                </a:r>
                <a:r>
                  <a:rPr lang="it-IT" dirty="0"/>
                  <a:t> relative </a:t>
                </a:r>
                <a:r>
                  <a:rPr lang="it-IT" dirty="0" err="1"/>
                  <a:t>phase</a:t>
                </a:r>
                <a:r>
                  <a:rPr lang="it-IT" dirty="0"/>
                  <a:t>.</a:t>
                </a:r>
              </a:p>
              <a:p>
                <a:endParaRPr lang="it-IT" dirty="0"/>
              </a:p>
              <a:p>
                <a:r>
                  <a:rPr lang="it-IT" dirty="0"/>
                  <a:t>The D-</a:t>
                </a:r>
                <a:r>
                  <a:rPr lang="it-IT" dirty="0" err="1"/>
                  <a:t>wave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populated</a:t>
                </a:r>
                <a:r>
                  <a:rPr lang="it-IT" dirty="0"/>
                  <a:t> by </a:t>
                </a:r>
                <a:r>
                  <a:rPr lang="it-IT" dirty="0" err="1"/>
                  <a:t>two</a:t>
                </a:r>
                <a:r>
                  <a:rPr lang="it-IT" dirty="0"/>
                  <a:t> </a:t>
                </a:r>
                <a:r>
                  <a:rPr lang="it-IT" dirty="0" err="1"/>
                  <a:t>almost</a:t>
                </a:r>
                <a:r>
                  <a:rPr lang="it-IT" dirty="0"/>
                  <a:t> </a:t>
                </a:r>
                <a:r>
                  <a:rPr lang="it-IT" dirty="0" err="1"/>
                  <a:t>elastic</a:t>
                </a:r>
                <a:r>
                  <a:rPr lang="it-IT" dirty="0"/>
                  <a:t> </a:t>
                </a:r>
                <a:r>
                  <a:rPr lang="it-IT" dirty="0" err="1"/>
                  <a:t>resonances</a:t>
                </a:r>
                <a:r>
                  <a:rPr lang="it-IT" dirty="0"/>
                  <a:t>: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1270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1525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EF1688-2244-5211-0BCA-754D71BE4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1400961"/>
                <a:ext cx="8634095" cy="923330"/>
              </a:xfrm>
              <a:prstGeom prst="rect">
                <a:avLst/>
              </a:prstGeom>
              <a:blipFill>
                <a:blip r:embed="rId10"/>
                <a:stretch>
                  <a:fillRect l="-636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8E5DFB4-6B3F-D2BF-7820-99FD41050B12}"/>
                  </a:ext>
                </a:extLst>
              </p:cNvPr>
              <p:cNvSpPr txBox="1"/>
              <p:nvPr/>
            </p:nvSpPr>
            <p:spPr>
              <a:xfrm>
                <a:off x="2176943" y="4129674"/>
                <a:ext cx="1128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1270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8E5DFB4-6B3F-D2BF-7820-99FD41050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943" y="4129674"/>
                <a:ext cx="1128319" cy="369332"/>
              </a:xfrm>
              <a:prstGeom prst="rect">
                <a:avLst/>
              </a:prstGeom>
              <a:blipFill>
                <a:blip r:embed="rId11"/>
                <a:stretch>
                  <a:fillRect l="-1622"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23083DD4-4854-4952-2016-55F1C0ABF46C}"/>
                  </a:ext>
                </a:extLst>
              </p:cNvPr>
              <p:cNvSpPr txBox="1"/>
              <p:nvPr/>
            </p:nvSpPr>
            <p:spPr>
              <a:xfrm>
                <a:off x="6384599" y="4193433"/>
                <a:ext cx="1128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1525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23083DD4-4854-4952-2016-55F1C0ABF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599" y="4193433"/>
                <a:ext cx="1128319" cy="369332"/>
              </a:xfrm>
              <a:prstGeom prst="rect">
                <a:avLst/>
              </a:prstGeom>
              <a:blipFill>
                <a:blip r:embed="rId12"/>
                <a:stretch>
                  <a:fillRect l="-1622" r="-2703"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1426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Same model as before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0833" y="1326103"/>
                <a:ext cx="8494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Two/</a:t>
                </a:r>
                <a:r>
                  <a:rPr lang="it-IT" dirty="0" err="1"/>
                  <a:t>three</a:t>
                </a:r>
                <a:r>
                  <a:rPr lang="it-IT" dirty="0"/>
                  <a:t>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𝐾𝐾</m:t>
                    </m:r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𝜌𝜌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    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	40-56 parameters	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" y="1326103"/>
                <a:ext cx="8494633" cy="369332"/>
              </a:xfrm>
              <a:prstGeom prst="rect">
                <a:avLst/>
              </a:prstGeom>
              <a:blipFill>
                <a:blip r:embed="rId5"/>
                <a:stretch>
                  <a:fillRect l="-574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3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 for the S-wave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3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poles for the D-wave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678D27C6-167B-E24B-322C-8F42A2C8838C}"/>
              </a:ext>
            </a:extLst>
          </p:cNvPr>
          <p:cNvSpPr/>
          <p:nvPr/>
        </p:nvSpPr>
        <p:spPr>
          <a:xfrm>
            <a:off x="4708747" y="940410"/>
            <a:ext cx="443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 EPJC82, 1, 80 (2022)</a:t>
            </a:r>
          </a:p>
        </p:txBody>
      </p:sp>
    </p:spTree>
    <p:extLst>
      <p:ext uri="{BB962C8B-B14F-4D97-AF65-F5344CB8AC3E}">
        <p14:creationId xmlns:p14="http://schemas.microsoft.com/office/powerpoint/2010/main" val="16497700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42870" y="1469137"/>
                <a:ext cx="61073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The </a:t>
                </a:r>
                <a:r>
                  <a:rPr lang="it-IT" sz="2000" dirty="0" err="1"/>
                  <a:t>fit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decent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but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it’s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struggling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getting</a:t>
                </a:r>
                <a:r>
                  <a:rPr lang="it-IT" sz="20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right</a:t>
                </a:r>
                <a:br>
                  <a:rPr lang="it-IT" sz="2000" dirty="0"/>
                </a:br>
                <a:r>
                  <a:rPr lang="it-IT" sz="2000" dirty="0" err="1"/>
                  <a:t>Being</a:t>
                </a:r>
                <a:r>
                  <a:rPr lang="it-IT" sz="2000" dirty="0"/>
                  <a:t> </a:t>
                </a:r>
                <a:r>
                  <a:rPr lang="it-IT" sz="2000" dirty="0" err="1"/>
                  <a:t>quasi-elastic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it’s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constrained</a:t>
                </a:r>
                <a:endParaRPr lang="it-IT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70" y="1469137"/>
                <a:ext cx="6107313" cy="707886"/>
              </a:xfrm>
              <a:prstGeom prst="rect">
                <a:avLst/>
              </a:prstGeom>
              <a:blipFill>
                <a:blip r:embed="rId5"/>
                <a:stretch>
                  <a:fillRect l="-998" t="-4310" r="-699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Fit quality and local description improve when a third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𝜌𝜌</m:t>
                    </m:r>
                  </m:oMath>
                </a14:m>
                <a:r>
                  <a:rPr lang="it-IT" sz="2000" dirty="0"/>
                  <a:t> channel is added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blipFill>
                <a:blip r:embed="rId6"/>
                <a:stretch>
                  <a:fillRect l="-741" t="-9091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3" name="TextBox 42"/>
          <p:cNvSpPr txBox="1"/>
          <p:nvPr/>
        </p:nvSpPr>
        <p:spPr>
          <a:xfrm>
            <a:off x="7638137" y="2418289"/>
            <a:ext cx="1269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(          data)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52" y="2483291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extraction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199"/>
            <a:ext cx="7159556" cy="2299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935"/>
            <a:ext cx="7173109" cy="23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917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Looking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the </a:t>
            </a:r>
            <a:r>
              <a:rPr lang="it-IT" sz="3600" dirty="0" err="1"/>
              <a:t>residues</a:t>
            </a:r>
            <a:endParaRPr lang="it-IT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72D43C4-BBB9-2B20-809E-F8F0CA203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5" y="1277409"/>
            <a:ext cx="4554648" cy="3164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/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Despite the large </a:t>
                </a:r>
                <a:r>
                  <a:rPr lang="it-IT" sz="2400" dirty="0" err="1"/>
                  <a:t>systematics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couples to </a:t>
                </a:r>
                <a:r>
                  <a:rPr lang="it-IT" sz="2400" dirty="0" err="1"/>
                  <a:t>kaons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blipFill>
                <a:blip r:embed="rId4"/>
                <a:stretch>
                  <a:fillRect l="-2385" t="-4082" b="-112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/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Also</a:t>
                </a:r>
                <a:r>
                  <a:rPr lang="it-IT" sz="2400" dirty="0"/>
                  <a:t>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couples</a:t>
                </a:r>
                <a:r>
                  <a:rPr lang="it-IT" sz="2400" dirty="0"/>
                  <a:t> to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:r>
                  <a:rPr lang="it-IT" sz="2400" dirty="0" err="1"/>
                  <a:t>initial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gluon-rich</a:t>
                </a:r>
                <a:r>
                  <a:rPr lang="it-IT" sz="2400" dirty="0"/>
                  <a:t> state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blipFill>
                <a:blip r:embed="rId5"/>
                <a:stretch>
                  <a:fillRect l="-2504" t="-4061" r="-1565" b="-10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/>
              <p:nvPr/>
            </p:nvSpPr>
            <p:spPr>
              <a:xfrm>
                <a:off x="112619" y="5170272"/>
                <a:ext cx="91740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Both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fact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suggest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sizeable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glueball</a:t>
                </a:r>
                <a:r>
                  <a:rPr lang="it-IT" sz="2400" dirty="0"/>
                  <a:t> component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19" y="5170272"/>
                <a:ext cx="9174050" cy="461665"/>
              </a:xfrm>
              <a:prstGeom prst="rect">
                <a:avLst/>
              </a:prstGeom>
              <a:blipFill>
                <a:blip r:embed="rId6"/>
                <a:stretch>
                  <a:fillRect l="-997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47971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49560" y="2253970"/>
            <a:ext cx="8327418" cy="324735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120000"/>
            </a:pPr>
            <a:r>
              <a:rPr lang="it-IT" dirty="0" err="1">
                <a:solidFill>
                  <a:schemeClr val="tx1"/>
                </a:solidFill>
              </a:rPr>
              <a:t>Lots</a:t>
            </a:r>
            <a:r>
              <a:rPr lang="it-IT" dirty="0">
                <a:solidFill>
                  <a:schemeClr val="tx1"/>
                </a:solidFill>
              </a:rPr>
              <a:t> of </a:t>
            </a:r>
            <a:r>
              <a:rPr lang="it-IT" dirty="0" err="1">
                <a:solidFill>
                  <a:schemeClr val="tx1"/>
                </a:solidFill>
              </a:rPr>
              <a:t>unexpected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stuff</a:t>
            </a:r>
            <a:r>
              <a:rPr lang="it-IT" dirty="0">
                <a:solidFill>
                  <a:schemeClr val="tx1"/>
                </a:solidFill>
              </a:rPr>
              <a:t> happening!</a:t>
            </a:r>
          </a:p>
          <a:p>
            <a:pPr>
              <a:spcBef>
                <a:spcPts val="1200"/>
              </a:spcBef>
              <a:buSzPct val="120000"/>
            </a:pPr>
            <a:r>
              <a:rPr lang="it-IT" dirty="0" err="1">
                <a:solidFill>
                  <a:schemeClr val="tx1"/>
                </a:solidFill>
              </a:rPr>
              <a:t>Needs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rigorous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methods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as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well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as</a:t>
            </a:r>
            <a:r>
              <a:rPr lang="it-IT" dirty="0">
                <a:solidFill>
                  <a:schemeClr val="tx1"/>
                </a:solidFill>
              </a:rPr>
              <a:t> fantasy</a:t>
            </a:r>
          </a:p>
          <a:p>
            <a:pPr marL="0" indent="0">
              <a:spcBef>
                <a:spcPts val="1200"/>
              </a:spcBef>
              <a:buNone/>
            </a:pP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86000" y="56338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b="1" dirty="0" err="1"/>
              <a:t>Thank</a:t>
            </a:r>
            <a:r>
              <a:rPr lang="it-IT" sz="2400" b="1" dirty="0"/>
              <a:t> </a:t>
            </a:r>
            <a:r>
              <a:rPr lang="it-IT" sz="2400" b="1" dirty="0" err="1"/>
              <a:t>you</a:t>
            </a:r>
            <a:endParaRPr lang="it-IT" sz="2400" b="1" dirty="0"/>
          </a:p>
        </p:txBody>
      </p:sp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Conclusions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39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1766576"/>
            <a:ext cx="8950036" cy="32526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87628" y="4110273"/>
            <a:ext cx="1086416" cy="27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662249" y="5066787"/>
            <a:ext cx="988337" cy="3141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Life is not easy...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3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91971" y="997861"/>
            <a:ext cx="8369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Attraction and repulsion in 1-gluon exchange approximation is given by</a:t>
            </a:r>
            <a:endParaRPr lang="it-IT" sz="2000" dirty="0" err="1"/>
          </a:p>
        </p:txBody>
      </p:sp>
      <p:grpSp>
        <p:nvGrpSpPr>
          <p:cNvPr id="8" name="Group 7"/>
          <p:cNvGrpSpPr/>
          <p:nvPr/>
        </p:nvGrpSpPr>
        <p:grpSpPr>
          <a:xfrm>
            <a:off x="77357" y="1628420"/>
            <a:ext cx="2466582" cy="1118795"/>
            <a:chOff x="5880206" y="3874000"/>
            <a:chExt cx="2466582" cy="1118795"/>
          </a:xfrm>
        </p:grpSpPr>
        <p:sp>
          <p:nvSpPr>
            <p:cNvPr id="14" name="Ovale 13"/>
            <p:cNvSpPr/>
            <p:nvPr/>
          </p:nvSpPr>
          <p:spPr>
            <a:xfrm rot="1702495">
              <a:off x="5880206" y="3874000"/>
              <a:ext cx="1785769" cy="111879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6856561" y="4501853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410120" y="4154024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sellaDiTesto 17"/>
                <p:cNvSpPr txBox="1"/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∈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>
                                    <a:solidFill>
                                      <a:srgbClr val="3333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asellaDiTes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446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Diquarks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C59F942-23EA-C744-A48A-9B8F2E3BF171}"/>
              </a:ext>
            </a:extLst>
          </p:cNvPr>
          <p:cNvSpPr txBox="1"/>
          <p:nvPr/>
        </p:nvSpPr>
        <p:spPr>
          <a:xfrm>
            <a:off x="2710188" y="1694777"/>
            <a:ext cx="6148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Now</a:t>
            </a:r>
            <a:r>
              <a:rPr lang="it-IT" sz="2400" dirty="0"/>
              <a:t> the </a:t>
            </a:r>
            <a:r>
              <a:rPr lang="it-IT" sz="2400" dirty="0" err="1"/>
              <a:t>two</a:t>
            </a:r>
            <a:r>
              <a:rPr lang="it-IT" sz="2400" dirty="0"/>
              <a:t> quarks are </a:t>
            </a:r>
            <a:r>
              <a:rPr lang="it-IT" sz="2400" dirty="0" err="1"/>
              <a:t>identical</a:t>
            </a:r>
            <a:r>
              <a:rPr lang="it-IT" sz="2400" dirty="0"/>
              <a:t> </a:t>
            </a:r>
            <a:r>
              <a:rPr lang="it-IT" sz="2400" dirty="0" err="1"/>
              <a:t>particles</a:t>
            </a:r>
            <a:r>
              <a:rPr lang="it-IT" sz="2400" dirty="0"/>
              <a:t>,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obey</a:t>
            </a:r>
            <a:r>
              <a:rPr lang="it-IT" sz="2400" dirty="0"/>
              <a:t> Fermi </a:t>
            </a:r>
            <a:r>
              <a:rPr lang="it-IT" sz="2400" dirty="0" err="1"/>
              <a:t>statistics</a:t>
            </a:r>
            <a:endParaRPr lang="it-IT" sz="2400" dirty="0"/>
          </a:p>
          <a:p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restrict</a:t>
            </a:r>
            <a:r>
              <a:rPr lang="it-IT" sz="2400" dirty="0"/>
              <a:t> to the ground state in S-</a:t>
            </a:r>
            <a:r>
              <a:rPr lang="it-IT" sz="2400" dirty="0" err="1"/>
              <a:t>wave</a:t>
            </a:r>
            <a:r>
              <a:rPr lang="it-IT" sz="2400" dirty="0"/>
              <a:t>,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options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59653006-28D8-A1D7-B2B1-718E4473959F}"/>
                  </a:ext>
                </a:extLst>
              </p:cNvPr>
              <p:cNvSpPr txBox="1"/>
              <p:nvPr/>
            </p:nvSpPr>
            <p:spPr>
              <a:xfrm>
                <a:off x="1258107" y="3330815"/>
                <a:ext cx="3580532" cy="402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solidFill>
                                    <a:srgbClr val="3333FF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e>
                          </m:acc>
                        </m:e>
                        <m:sub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𝒄</m:t>
                          </m:r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𝒐𝒍𝒐𝒓</m:t>
                          </m:r>
                        </m:sub>
                      </m:sSub>
                      <m:d>
                        <m:d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solidFill>
                                    <a:srgbClr val="3333FF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e>
                          </m:acc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𝒇𝒍𝒂𝒗𝒐𝒓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𝒔𝒑𝒊𝒏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</m:oMath>
                  </m:oMathPara>
                </a14:m>
                <a:endParaRPr lang="it-IT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59653006-28D8-A1D7-B2B1-718E44739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107" y="3330815"/>
                <a:ext cx="3580532" cy="402482"/>
              </a:xfrm>
              <a:prstGeom prst="rect">
                <a:avLst/>
              </a:prstGeom>
              <a:blipFill>
                <a:blip r:embed="rId3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15064CA-8222-92BA-6F28-FC9AD332CE4C}"/>
                  </a:ext>
                </a:extLst>
              </p:cNvPr>
              <p:cNvSpPr txBox="1"/>
              <p:nvPr/>
            </p:nvSpPr>
            <p:spPr>
              <a:xfrm>
                <a:off x="1258107" y="3878523"/>
                <a:ext cx="3580532" cy="402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solidFill>
                                    <a:srgbClr val="3333FF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e>
                          </m:acc>
                        </m:e>
                        <m:sub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𝒄</m:t>
                          </m:r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𝒐𝒍𝒐𝒓</m:t>
                          </m:r>
                        </m:sub>
                      </m:sSub>
                      <m:d>
                        <m:d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𝒇𝒍𝒂𝒗𝒐𝒓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𝒔𝒑𝒊𝒏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</m:oMath>
                  </m:oMathPara>
                </a14:m>
                <a:endParaRPr lang="it-IT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15064CA-8222-92BA-6F28-FC9AD332C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107" y="3878523"/>
                <a:ext cx="3580532" cy="402482"/>
              </a:xfrm>
              <a:prstGeom prst="rect">
                <a:avLst/>
              </a:prstGeom>
              <a:blipFill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46D3E2-073E-683F-8EBE-DC2E11BF60F8}"/>
              </a:ext>
            </a:extLst>
          </p:cNvPr>
          <p:cNvSpPr txBox="1"/>
          <p:nvPr/>
        </p:nvSpPr>
        <p:spPr>
          <a:xfrm>
            <a:off x="5025164" y="3319458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«Good» </a:t>
            </a:r>
            <a:r>
              <a:rPr lang="it-IT" dirty="0" err="1"/>
              <a:t>diquark</a:t>
            </a:r>
            <a:endParaRPr lang="it-IT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12F08FBA-26DB-91D1-58ED-852F9134F4CC}"/>
              </a:ext>
            </a:extLst>
          </p:cNvPr>
          <p:cNvSpPr txBox="1"/>
          <p:nvPr/>
        </p:nvSpPr>
        <p:spPr>
          <a:xfrm>
            <a:off x="5025164" y="385914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«</a:t>
            </a:r>
            <a:r>
              <a:rPr lang="it-IT" dirty="0" err="1"/>
              <a:t>Bad</a:t>
            </a:r>
            <a:r>
              <a:rPr lang="it-IT" dirty="0"/>
              <a:t>» </a:t>
            </a:r>
            <a:r>
              <a:rPr lang="it-IT" dirty="0" err="1"/>
              <a:t>diquark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6613D9-6AE0-34CC-DEBF-7F2E39CBED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8" y="4398008"/>
            <a:ext cx="3040411" cy="168072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690F7F-C46F-5840-BF16-02865488339C}"/>
              </a:ext>
            </a:extLst>
          </p:cNvPr>
          <p:cNvSpPr txBox="1"/>
          <p:nvPr/>
        </p:nvSpPr>
        <p:spPr>
          <a:xfrm>
            <a:off x="3984771" y="4540331"/>
            <a:ext cx="46137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Because</a:t>
            </a:r>
            <a:r>
              <a:rPr lang="it-IT" dirty="0"/>
              <a:t> of spin-spin interaction,</a:t>
            </a:r>
            <a:br>
              <a:rPr lang="it-IT" dirty="0"/>
            </a:br>
            <a:r>
              <a:rPr lang="it-IT" dirty="0"/>
              <a:t>good </a:t>
            </a:r>
            <a:r>
              <a:rPr lang="it-IT" dirty="0" err="1"/>
              <a:t>diquark</a:t>
            </a:r>
            <a:r>
              <a:rPr lang="it-IT" dirty="0"/>
              <a:t> are </a:t>
            </a:r>
            <a:r>
              <a:rPr lang="it-IT" dirty="0" err="1"/>
              <a:t>lighter</a:t>
            </a:r>
            <a:r>
              <a:rPr lang="it-IT" dirty="0"/>
              <a:t>, and </a:t>
            </a:r>
            <a:r>
              <a:rPr lang="it-IT" dirty="0" err="1"/>
              <a:t>easier</a:t>
            </a:r>
            <a:r>
              <a:rPr lang="it-IT" dirty="0"/>
              <a:t> to produce</a:t>
            </a:r>
            <a:br>
              <a:rPr lang="it-IT" dirty="0"/>
            </a:br>
            <a:br>
              <a:rPr lang="it-IT" dirty="0"/>
            </a:br>
            <a:r>
              <a:rPr lang="it-IT" dirty="0"/>
              <a:t>From the </a:t>
            </a:r>
            <a:r>
              <a:rPr lang="it-IT" dirty="0" err="1"/>
              <a:t>flavor</a:t>
            </a:r>
            <a:r>
              <a:rPr lang="it-IT" dirty="0"/>
              <a:t> point of </a:t>
            </a:r>
            <a:r>
              <a:rPr lang="it-IT" dirty="0" err="1"/>
              <a:t>view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behaves</a:t>
            </a:r>
            <a:r>
              <a:rPr lang="it-IT" dirty="0"/>
              <a:t> like</a:t>
            </a:r>
            <a:br>
              <a:rPr lang="it-IT" dirty="0"/>
            </a:br>
            <a:r>
              <a:rPr lang="it-IT" dirty="0"/>
              <a:t>an antiquark </a:t>
            </a:r>
          </a:p>
        </p:txBody>
      </p:sp>
    </p:spTree>
    <p:extLst>
      <p:ext uri="{BB962C8B-B14F-4D97-AF65-F5344CB8AC3E}">
        <p14:creationId xmlns:p14="http://schemas.microsoft.com/office/powerpoint/2010/main" val="29638051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C4BF675-4DB1-AFDF-C965-4DDC8DC436FF}"/>
              </a:ext>
            </a:extLst>
          </p:cNvPr>
          <p:cNvSpPr/>
          <p:nvPr/>
        </p:nvSpPr>
        <p:spPr>
          <a:xfrm>
            <a:off x="4639112" y="1945759"/>
            <a:ext cx="229475" cy="3439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light scalar </a:t>
            </a:r>
            <a:r>
              <a:rPr lang="it-IT" sz="3600" dirty="0" err="1"/>
              <a:t>nonet</a:t>
            </a:r>
            <a:r>
              <a:rPr lang="it-IT" sz="3600" dirty="0"/>
              <a:t>/2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E06769-5D2A-0B78-9D3C-BFD2747A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6" y="1945759"/>
            <a:ext cx="4486901" cy="3439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/>
              <p:nvPr/>
            </p:nvSpPr>
            <p:spPr>
              <a:xfrm>
                <a:off x="1685448" y="2758673"/>
                <a:ext cx="430887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48" y="2758673"/>
                <a:ext cx="430887" cy="3231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2DCF34DB-5225-DF76-2E38-F2CBC45FDC0B}"/>
              </a:ext>
            </a:extLst>
          </p:cNvPr>
          <p:cNvGrpSpPr/>
          <p:nvPr/>
        </p:nvGrpSpPr>
        <p:grpSpPr>
          <a:xfrm flipV="1">
            <a:off x="5905849" y="3181773"/>
            <a:ext cx="1813421" cy="1436023"/>
            <a:chOff x="5905849" y="3181773"/>
            <a:chExt cx="1813421" cy="1436023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5C6E1A45-BADB-14DA-13F3-C5CAA63F6EBE}"/>
                </a:ext>
              </a:extLst>
            </p:cNvPr>
            <p:cNvGrpSpPr/>
            <p:nvPr/>
          </p:nvGrpSpPr>
          <p:grpSpPr>
            <a:xfrm flipV="1">
              <a:off x="5905849" y="4540897"/>
              <a:ext cx="1813421" cy="0"/>
              <a:chOff x="5729680" y="4856802"/>
              <a:chExt cx="1813421" cy="0"/>
            </a:xfrm>
          </p:grpSpPr>
          <p:cxnSp>
            <p:nvCxnSpPr>
              <p:cNvPr id="8" name="Connettore diritto 7">
                <a:extLst>
                  <a:ext uri="{FF2B5EF4-FFF2-40B4-BE49-F238E27FC236}">
                    <a16:creationId xmlns:a16="http://schemas.microsoft.com/office/drawing/2014/main" id="{76B93950-EFD4-A4B5-D9F5-073942FC147A}"/>
                  </a:ext>
                </a:extLst>
              </p:cNvPr>
              <p:cNvCxnSpPr/>
              <p:nvPr/>
            </p:nvCxnSpPr>
            <p:spPr>
              <a:xfrm>
                <a:off x="5729680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DAEFCEA4-A6BC-CF90-843B-10ABF64BC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0526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21149C7D-5EF8-1567-3005-7553AF54EE30}"/>
                  </a:ext>
                </a:extLst>
              </p:cNvPr>
              <p:cNvCxnSpPr/>
              <p:nvPr/>
            </p:nvCxnSpPr>
            <p:spPr>
              <a:xfrm>
                <a:off x="7031372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5DA89EF6-AD85-9202-1A41-319E1D50B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6695" y="4617796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E0610566-D705-7A44-2A31-2FA813D165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6695" y="3181773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AAFDBDCD-6336-0BDE-955E-43888372B019}"/>
                </a:ext>
              </a:extLst>
            </p:cNvPr>
            <p:cNvGrpSpPr/>
            <p:nvPr/>
          </p:nvGrpSpPr>
          <p:grpSpPr>
            <a:xfrm flipV="1">
              <a:off x="6231272" y="3861335"/>
              <a:ext cx="1162575" cy="0"/>
              <a:chOff x="5890469" y="4288806"/>
              <a:chExt cx="1162575" cy="0"/>
            </a:xfrm>
          </p:grpSpPr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B6B75BFB-6CDF-2D09-D409-27FD21F1F55D}"/>
                  </a:ext>
                </a:extLst>
              </p:cNvPr>
              <p:cNvCxnSpPr/>
              <p:nvPr/>
            </p:nvCxnSpPr>
            <p:spPr>
              <a:xfrm>
                <a:off x="5890469" y="4288806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diritto 39">
                <a:extLst>
                  <a:ext uri="{FF2B5EF4-FFF2-40B4-BE49-F238E27FC236}">
                    <a16:creationId xmlns:a16="http://schemas.microsoft.com/office/drawing/2014/main" id="{3D3CE311-E078-710A-FC7D-40DBDB6506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1315" y="4288806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/>
              <p:nvPr/>
            </p:nvSpPr>
            <p:spPr>
              <a:xfrm>
                <a:off x="7858387" y="4321387"/>
                <a:ext cx="1110817" cy="375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𝑢𝑑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][</m:t>
                      </m:r>
                      <m:acc>
                        <m:accPr>
                          <m:chr m:val="̅"/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it-IT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87" y="4321387"/>
                <a:ext cx="1110817" cy="375744"/>
              </a:xfrm>
              <a:prstGeom prst="rect">
                <a:avLst/>
              </a:prstGeom>
              <a:blipFill>
                <a:blip r:embed="rId4"/>
                <a:stretch>
                  <a:fillRect r="-14835" b="-145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/>
              <p:nvPr/>
            </p:nvSpPr>
            <p:spPr>
              <a:xfrm>
                <a:off x="7844722" y="2958730"/>
                <a:ext cx="1074590" cy="375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𝑞𝑠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][</m:t>
                      </m:r>
                      <m:acc>
                        <m:accPr>
                          <m:chr m:val="̅"/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it-IT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722" y="2958730"/>
                <a:ext cx="1074590" cy="375744"/>
              </a:xfrm>
              <a:prstGeom prst="rect">
                <a:avLst/>
              </a:prstGeom>
              <a:blipFill>
                <a:blip r:embed="rId5"/>
                <a:stretch>
                  <a:fillRect r="-13636" b="-129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/>
              <p:nvPr/>
            </p:nvSpPr>
            <p:spPr>
              <a:xfrm>
                <a:off x="5053706" y="4313697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706" y="4313697"/>
                <a:ext cx="3778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/>
              <p:nvPr/>
            </p:nvSpPr>
            <p:spPr>
              <a:xfrm>
                <a:off x="5040041" y="2959429"/>
                <a:ext cx="757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41" y="2959429"/>
                <a:ext cx="757643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/>
              <p:nvPr/>
            </p:nvSpPr>
            <p:spPr>
              <a:xfrm>
                <a:off x="5057009" y="3665961"/>
                <a:ext cx="3688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009" y="3665961"/>
                <a:ext cx="36881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/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=1,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FD4E788-A17D-8308-B546-C2030317608D}"/>
                  </a:ext>
                </a:extLst>
              </p:cNvPr>
              <p:cNvSpPr txBox="1"/>
              <p:nvPr/>
            </p:nvSpPr>
            <p:spPr>
              <a:xfrm>
                <a:off x="2526439" y="2752629"/>
                <a:ext cx="929422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(700)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FD4E788-A17D-8308-B546-C20303176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439" y="2752629"/>
                <a:ext cx="929422" cy="323165"/>
              </a:xfrm>
              <a:prstGeom prst="rect">
                <a:avLst/>
              </a:prstGeom>
              <a:blipFill>
                <a:blip r:embed="rId10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74D9CE00-1EED-7DE7-D21D-1211BA3FB560}"/>
                  </a:ext>
                </a:extLst>
              </p:cNvPr>
              <p:cNvSpPr txBox="1"/>
              <p:nvPr/>
            </p:nvSpPr>
            <p:spPr>
              <a:xfrm>
                <a:off x="3387352" y="3615069"/>
                <a:ext cx="928331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(980)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74D9CE00-1EED-7DE7-D21D-1211BA3FB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352" y="3615069"/>
                <a:ext cx="928331" cy="323165"/>
              </a:xfrm>
              <a:prstGeom prst="rect">
                <a:avLst/>
              </a:prstGeom>
              <a:blipFill>
                <a:blip r:embed="rId11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9292307-FD0F-3840-5ABA-BA0B02202402}"/>
                  </a:ext>
                </a:extLst>
              </p:cNvPr>
              <p:cNvSpPr txBox="1"/>
              <p:nvPr/>
            </p:nvSpPr>
            <p:spPr>
              <a:xfrm>
                <a:off x="2049331" y="3939291"/>
                <a:ext cx="546318" cy="3290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9292307-FD0F-3840-5ABA-BA0B02202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331" y="3939291"/>
                <a:ext cx="546318" cy="3290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65FADA26-7A41-4DFF-7865-E711229A4563}"/>
                  </a:ext>
                </a:extLst>
              </p:cNvPr>
              <p:cNvSpPr txBox="1"/>
              <p:nvPr/>
            </p:nvSpPr>
            <p:spPr>
              <a:xfrm>
                <a:off x="859971" y="3665261"/>
                <a:ext cx="330197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65FADA26-7A41-4DFF-7865-E711229A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1" y="3665261"/>
                <a:ext cx="330197" cy="3231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D9489E4-3363-035A-947F-2FBB4B6BA445}"/>
                  </a:ext>
                </a:extLst>
              </p:cNvPr>
              <p:cNvSpPr txBox="1"/>
              <p:nvPr/>
            </p:nvSpPr>
            <p:spPr>
              <a:xfrm>
                <a:off x="1644689" y="4529136"/>
                <a:ext cx="451726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D9489E4-3363-035A-947F-2FBB4B6BA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689" y="4529136"/>
                <a:ext cx="451726" cy="3231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43A2E13-EB4D-AFB1-52FD-B37E1DA0DD49}"/>
                  </a:ext>
                </a:extLst>
              </p:cNvPr>
              <p:cNvSpPr txBox="1"/>
              <p:nvPr/>
            </p:nvSpPr>
            <p:spPr>
              <a:xfrm>
                <a:off x="2526439" y="4521446"/>
                <a:ext cx="430887" cy="3405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43A2E13-EB4D-AFB1-52FD-B37E1DA0D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439" y="4521446"/>
                <a:ext cx="430887" cy="34054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DBE0EF87-2940-4B96-DB89-B415D387985C}"/>
              </a:ext>
            </a:extLst>
          </p:cNvPr>
          <p:cNvSpPr/>
          <p:nvPr/>
        </p:nvSpPr>
        <p:spPr>
          <a:xfrm>
            <a:off x="2499919" y="3322040"/>
            <a:ext cx="469784" cy="293615"/>
          </a:xfrm>
          <a:custGeom>
            <a:avLst/>
            <a:gdLst>
              <a:gd name="connsiteX0" fmla="*/ 41945 w 469784"/>
              <a:gd name="connsiteY0" fmla="*/ 293615 h 293615"/>
              <a:gd name="connsiteX1" fmla="*/ 469784 w 469784"/>
              <a:gd name="connsiteY1" fmla="*/ 276837 h 293615"/>
              <a:gd name="connsiteX2" fmla="*/ 293615 w 469784"/>
              <a:gd name="connsiteY2" fmla="*/ 0 h 293615"/>
              <a:gd name="connsiteX3" fmla="*/ 0 w 469784"/>
              <a:gd name="connsiteY3" fmla="*/ 16778 h 293615"/>
              <a:gd name="connsiteX4" fmla="*/ 41945 w 469784"/>
              <a:gd name="connsiteY4" fmla="*/ 293615 h 29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4" h="293615">
                <a:moveTo>
                  <a:pt x="41945" y="293615"/>
                </a:moveTo>
                <a:lnTo>
                  <a:pt x="469784" y="276837"/>
                </a:lnTo>
                <a:lnTo>
                  <a:pt x="293615" y="0"/>
                </a:lnTo>
                <a:lnTo>
                  <a:pt x="0" y="16778"/>
                </a:lnTo>
                <a:lnTo>
                  <a:pt x="41945" y="2936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85B1027D-A2EE-A6EE-91E0-A60843372859}"/>
                  </a:ext>
                </a:extLst>
              </p:cNvPr>
              <p:cNvSpPr txBox="1"/>
              <p:nvPr/>
            </p:nvSpPr>
            <p:spPr>
              <a:xfrm>
                <a:off x="2039125" y="3228763"/>
                <a:ext cx="55652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(980)</m:t>
                      </m:r>
                    </m:oMath>
                  </m:oMathPara>
                </a14:m>
                <a:endParaRPr lang="it-IT" sz="15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(500)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85B1027D-A2EE-A6EE-91E0-A60843372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125" y="3228763"/>
                <a:ext cx="556524" cy="461665"/>
              </a:xfrm>
              <a:prstGeom prst="rect">
                <a:avLst/>
              </a:prstGeom>
              <a:blipFill>
                <a:blip r:embed="rId16"/>
                <a:stretch>
                  <a:fillRect r="-47253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94BAB8-1C05-BE95-A411-9E6348709910}"/>
                  </a:ext>
                </a:extLst>
              </p:cNvPr>
              <p:cNvSpPr txBox="1"/>
              <p:nvPr/>
            </p:nvSpPr>
            <p:spPr>
              <a:xfrm>
                <a:off x="4553885" y="2115318"/>
                <a:ext cx="314702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1300" dirty="0">
                  <a:solidFill>
                    <a:srgbClr val="604C9B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94BAB8-1C05-BE95-A411-9E6348709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885" y="2115318"/>
                <a:ext cx="314702" cy="200055"/>
              </a:xfrm>
              <a:prstGeom prst="rect">
                <a:avLst/>
              </a:prstGeom>
              <a:blipFill>
                <a:blip r:embed="rId17"/>
                <a:stretch>
                  <a:fillRect l="-11538" r="-5769" b="-60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2606B43D-C85F-6D1B-02FD-292E1F4DD66B}"/>
                  </a:ext>
                </a:extLst>
              </p:cNvPr>
              <p:cNvSpPr txBox="1"/>
              <p:nvPr/>
            </p:nvSpPr>
            <p:spPr>
              <a:xfrm>
                <a:off x="7827157" y="3728079"/>
                <a:ext cx="1074590" cy="375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𝑞𝑠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̅"/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it-IT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2606B43D-C85F-6D1B-02FD-292E1F4DD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157" y="3728079"/>
                <a:ext cx="1074590" cy="375744"/>
              </a:xfrm>
              <a:prstGeom prst="rect">
                <a:avLst/>
              </a:prstGeom>
              <a:blipFill>
                <a:blip r:embed="rId18"/>
                <a:stretch>
                  <a:fillRect r="-14773" b="-163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88FB49F-C6B7-BA5F-750E-658D9A670C7F}"/>
                  </a:ext>
                </a:extLst>
              </p:cNvPr>
              <p:cNvSpPr txBox="1"/>
              <p:nvPr/>
            </p:nvSpPr>
            <p:spPr>
              <a:xfrm>
                <a:off x="5366996" y="1982462"/>
                <a:ext cx="34028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This </a:t>
                </a:r>
                <a:r>
                  <a:rPr lang="it-IT" dirty="0" err="1"/>
                  <a:t>also</a:t>
                </a:r>
                <a:r>
                  <a:rPr lang="it-IT" dirty="0"/>
                  <a:t> </a:t>
                </a:r>
                <a:r>
                  <a:rPr lang="it-IT" dirty="0" err="1"/>
                  <a:t>explain</a:t>
                </a:r>
                <a:r>
                  <a:rPr lang="it-IT" dirty="0"/>
                  <a:t> the </a:t>
                </a:r>
                <a:r>
                  <a:rPr lang="it-IT" dirty="0" err="1"/>
                  <a:t>affinity</a:t>
                </a:r>
                <a:r>
                  <a:rPr lang="it-IT" dirty="0"/>
                  <a:t> of the</a:t>
                </a:r>
                <a:br>
                  <a:rPr lang="it-IT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(980)</m:t>
                    </m:r>
                  </m:oMath>
                </a14:m>
                <a:r>
                  <a:rPr lang="it-IT" dirty="0"/>
                  <a:t> to </a:t>
                </a:r>
                <a:r>
                  <a:rPr lang="it-IT" dirty="0" err="1"/>
                  <a:t>kaons</a:t>
                </a:r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88FB49F-C6B7-BA5F-750E-658D9A670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996" y="1982462"/>
                <a:ext cx="3402855" cy="646331"/>
              </a:xfrm>
              <a:prstGeom prst="rect">
                <a:avLst/>
              </a:prstGeom>
              <a:blipFill>
                <a:blip r:embed="rId19"/>
                <a:stretch>
                  <a:fillRect l="-1431" t="-4717" r="-716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FCEDDC68-C7BE-8E84-3C8F-6B10D78E18DF}"/>
                  </a:ext>
                </a:extLst>
              </p:cNvPr>
              <p:cNvSpPr txBox="1"/>
              <p:nvPr/>
            </p:nvSpPr>
            <p:spPr>
              <a:xfrm>
                <a:off x="7858387" y="4321387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FCEDDC68-C7BE-8E84-3C8F-6B10D78E1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87" y="4321387"/>
                <a:ext cx="471604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544542BA-B027-DF11-48BE-2D544CF792A1}"/>
                  </a:ext>
                </a:extLst>
              </p:cNvPr>
              <p:cNvSpPr txBox="1"/>
              <p:nvPr/>
            </p:nvSpPr>
            <p:spPr>
              <a:xfrm>
                <a:off x="7844722" y="2958730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544542BA-B027-DF11-48BE-2D544CF79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722" y="2958730"/>
                <a:ext cx="47160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4F8684AF-9BA9-5832-671D-08501F79E7B7}"/>
                  </a:ext>
                </a:extLst>
              </p:cNvPr>
              <p:cNvSpPr txBox="1"/>
              <p:nvPr/>
            </p:nvSpPr>
            <p:spPr>
              <a:xfrm>
                <a:off x="7827157" y="3728079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4F8684AF-9BA9-5832-671D-08501F79E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157" y="3728079"/>
                <a:ext cx="471604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41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54" grpId="0"/>
      <p:bldP spid="11" grpId="0"/>
      <p:bldP spid="46" grpId="0"/>
      <p:bldP spid="55" grpId="0"/>
      <p:bldP spid="5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829829"/>
            <a:ext cx="3077977" cy="3197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Reference frames 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77" y="1829829"/>
            <a:ext cx="6066023" cy="3197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9" y="2826023"/>
            <a:ext cx="2939143" cy="13166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6584" y="5278261"/>
            <a:ext cx="6003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5 variables of each chain can be expressed</a:t>
            </a:r>
            <a:br>
              <a:rPr lang="it-IT" sz="2400" dirty="0"/>
            </a:br>
            <a:r>
              <a:rPr lang="it-IT" sz="2400" dirty="0"/>
              <a:t>in terms of the variables of another chain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8698" y="1116226"/>
            <a:ext cx="414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M. Mikhasenko, AP et al. (JPAC), to appear</a:t>
            </a:r>
          </a:p>
        </p:txBody>
      </p:sp>
    </p:spTree>
    <p:extLst>
      <p:ext uri="{BB962C8B-B14F-4D97-AF65-F5344CB8AC3E}">
        <p14:creationId xmlns:p14="http://schemas.microsoft.com/office/powerpoint/2010/main" val="31718798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Isobar model in the helicity formalism 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621" y="1049482"/>
            <a:ext cx="8817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natural choice for the amplitude looks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621" y="4570233"/>
            <a:ext cx="8817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with the cross section given by the trace with the spin-density matrix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2" y="1832731"/>
            <a:ext cx="8807387" cy="23672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0" t="83413" r="39115" b="-677"/>
          <a:stretch/>
        </p:blipFill>
        <p:spPr>
          <a:xfrm>
            <a:off x="2699657" y="5128204"/>
            <a:ext cx="3273639" cy="801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187114-B17E-6CC6-DE99-E565E51FC8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14191" r="14181" b="13320"/>
          <a:stretch/>
        </p:blipFill>
        <p:spPr>
          <a:xfrm>
            <a:off x="5631149" y="1823057"/>
            <a:ext cx="684294" cy="674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FD82A4-E414-608E-F64D-35096859D9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316" y="2624313"/>
            <a:ext cx="763959" cy="774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C95100-8666-0E0F-1B88-5CAFB7C970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87" y="3060211"/>
            <a:ext cx="1149415" cy="114941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42C6D45-0401-A081-E83E-EE7A09FF52FE}"/>
              </a:ext>
            </a:extLst>
          </p:cNvPr>
          <p:cNvSpPr/>
          <p:nvPr/>
        </p:nvSpPr>
        <p:spPr>
          <a:xfrm>
            <a:off x="3060441" y="3118332"/>
            <a:ext cx="273981" cy="359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E370771C-A377-06F7-4414-58FC981C968F}"/>
              </a:ext>
            </a:extLst>
          </p:cNvPr>
          <p:cNvSpPr/>
          <p:nvPr/>
        </p:nvSpPr>
        <p:spPr>
          <a:xfrm>
            <a:off x="3060441" y="3904230"/>
            <a:ext cx="273981" cy="359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D938282-DAC8-D768-C67A-6BDD98766088}"/>
              </a:ext>
            </a:extLst>
          </p:cNvPr>
          <p:cNvSpPr/>
          <p:nvPr/>
        </p:nvSpPr>
        <p:spPr>
          <a:xfrm>
            <a:off x="1609530" y="4579907"/>
            <a:ext cx="5915609" cy="13818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No! The helicities have not the same meaning in the different chains!</a:t>
            </a:r>
          </a:p>
        </p:txBody>
      </p:sp>
    </p:spTree>
    <p:extLst>
      <p:ext uri="{BB962C8B-B14F-4D97-AF65-F5344CB8AC3E}">
        <p14:creationId xmlns:p14="http://schemas.microsoft.com/office/powerpoint/2010/main" val="239765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Wigner rotations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54689" y="1576567"/>
            <a:ext cx="2986748" cy="1815388"/>
            <a:chOff x="718459" y="1549083"/>
            <a:chExt cx="2986748" cy="1815388"/>
          </a:xfrm>
        </p:grpSpPr>
        <p:sp>
          <p:nvSpPr>
            <p:cNvPr id="18" name="Arc 17"/>
            <p:cNvSpPr/>
            <p:nvPr/>
          </p:nvSpPr>
          <p:spPr>
            <a:xfrm flipH="1">
              <a:off x="1574541" y="2010748"/>
              <a:ext cx="807099" cy="807099"/>
            </a:xfrm>
            <a:prstGeom prst="arc">
              <a:avLst>
                <a:gd name="adj1" fmla="val 18507656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978091" y="2407298"/>
              <a:ext cx="12596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1418254" y="1698171"/>
              <a:ext cx="578498" cy="7184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1987421" y="2397969"/>
              <a:ext cx="578498" cy="71845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718459" y="2416628"/>
              <a:ext cx="12596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847473" y="2451827"/>
                  <a:ext cx="8577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7473" y="2451827"/>
                  <a:ext cx="857734" cy="46166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20000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18459" y="2429270"/>
                  <a:ext cx="8286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459" y="2429270"/>
                  <a:ext cx="82862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19737" b="-1052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895470" y="1549083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470" y="1549083"/>
                  <a:ext cx="557973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20000" r="-27174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870947" y="2902806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0947" y="2902806"/>
                  <a:ext cx="557973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20000" r="-27174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/>
          <p:cNvSpPr txBox="1"/>
          <p:nvPr/>
        </p:nvSpPr>
        <p:spPr>
          <a:xfrm>
            <a:off x="158621" y="1049482"/>
            <a:ext cx="881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Let’s analyze the process in the decay plane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511176" y="1656967"/>
            <a:ext cx="3252166" cy="1644687"/>
            <a:chOff x="5137951" y="3674913"/>
            <a:chExt cx="3252166" cy="1644687"/>
          </a:xfrm>
        </p:grpSpPr>
        <p:sp>
          <p:nvSpPr>
            <p:cNvPr id="27" name="Arc 26"/>
            <p:cNvSpPr/>
            <p:nvPr/>
          </p:nvSpPr>
          <p:spPr>
            <a:xfrm rot="19324875" flipH="1">
              <a:off x="6299797" y="4080768"/>
              <a:ext cx="807099" cy="807099"/>
            </a:xfrm>
            <a:prstGeom prst="arc">
              <a:avLst>
                <a:gd name="adj1" fmla="val 7430738"/>
                <a:gd name="adj2" fmla="val 916659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566818" y="4173692"/>
              <a:ext cx="1237844" cy="36515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965720" y="4524466"/>
              <a:ext cx="838942" cy="3243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137951" y="3674913"/>
                  <a:ext cx="93788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it-IT" sz="24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7951" y="3674913"/>
                  <a:ext cx="937885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9737" b="-921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551407" y="4857935"/>
                  <a:ext cx="90351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1407" y="4857935"/>
                  <a:ext cx="903516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9737" b="-921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7597481" y="3905745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481" y="3905745"/>
                  <a:ext cx="557973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20000" r="-27473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832144" y="4846706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2144" y="4846706"/>
                  <a:ext cx="557973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19737" r="-27174" b="-1052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/>
            <p:cNvCxnSpPr/>
            <p:nvPr/>
          </p:nvCxnSpPr>
          <p:spPr>
            <a:xfrm>
              <a:off x="6804662" y="4545240"/>
              <a:ext cx="1237844" cy="36515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6758539" y="4210354"/>
              <a:ext cx="838942" cy="3243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913400" y="2249152"/>
            <a:ext cx="1449756" cy="1338155"/>
            <a:chOff x="3698795" y="2390368"/>
            <a:chExt cx="1449756" cy="1338155"/>
          </a:xfrm>
        </p:grpSpPr>
        <p:sp>
          <p:nvSpPr>
            <p:cNvPr id="39" name="Right Arrow 38"/>
            <p:cNvSpPr/>
            <p:nvPr/>
          </p:nvSpPr>
          <p:spPr>
            <a:xfrm rot="2023630">
              <a:off x="3896856" y="2390368"/>
              <a:ext cx="998375" cy="578498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698795" y="3082192"/>
                  <a:ext cx="144975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dirty="0">
                      <a:solidFill>
                        <a:srgbClr val="FF0000"/>
                      </a:solidFill>
                    </a:rPr>
                    <a:t>Boost in the</a:t>
                  </a:r>
                  <a:br>
                    <a:rPr lang="it-IT" dirty="0">
                      <a:solidFill>
                        <a:srgbClr val="FF0000"/>
                      </a:solidFill>
                    </a:rPr>
                  </a:b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a14:m>
                  <a:r>
                    <a:rPr lang="it-IT" dirty="0">
                      <a:solidFill>
                        <a:srgbClr val="FF0000"/>
                      </a:solidFill>
                    </a:rPr>
                    <a:t> direction</a:t>
                  </a: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8795" y="3082192"/>
                  <a:ext cx="1449756" cy="64633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4717" r="-1681" b="-1415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Rectangle 47"/>
          <p:cNvSpPr/>
          <p:nvPr/>
        </p:nvSpPr>
        <p:spPr>
          <a:xfrm>
            <a:off x="669850" y="3505984"/>
            <a:ext cx="2038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(23) rest frame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205159" y="3505984"/>
            <a:ext cx="2038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(12) rest frame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0" y="4423314"/>
                <a:ext cx="881742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/>
                  <a:t>Helicities are not Lorentz invariant</a:t>
                </a:r>
                <a:br>
                  <a:rPr lang="it-IT" sz="2400" dirty="0"/>
                </a:br>
                <a:r>
                  <a:rPr lang="it-IT" sz="2400" dirty="0"/>
                  <a:t>A boost disaligned with the momentum mixes (rotates) the helicities</a:t>
                </a:r>
              </a:p>
              <a:p>
                <a:pPr algn="ctr"/>
                <a:r>
                  <a:rPr lang="it-IT" sz="2400" dirty="0">
                    <a:sym typeface="Wingdings" panose="05000000000000000000" pitchFamily="2" charset="2"/>
                  </a:rPr>
                  <a:t></a:t>
                </a:r>
              </a:p>
              <a:p>
                <a:pPr algn="ctr"/>
                <a:r>
                  <a:rPr lang="it-IT" sz="2400" dirty="0">
                    <a:sym typeface="Wingdings" panose="05000000000000000000" pitchFamily="2" charset="2"/>
                  </a:rPr>
                  <a:t>Additional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</m:t>
                    </m:r>
                  </m:oMath>
                </a14:m>
                <a:r>
                  <a:rPr lang="it-IT" sz="2400" dirty="0"/>
                  <a:t>-functions: </a:t>
                </a:r>
                <a:r>
                  <a:rPr lang="it-IT" sz="2400" dirty="0">
                    <a:solidFill>
                      <a:srgbClr val="FF0000"/>
                    </a:solidFill>
                  </a:rPr>
                  <a:t>Wigner rotations</a:t>
                </a:r>
              </a:p>
              <a:p>
                <a:pPr algn="ctr"/>
                <a:endParaRPr lang="it-IT" sz="2400" dirty="0"/>
              </a:p>
              <a:p>
                <a:pPr algn="ctr"/>
                <a:endParaRPr lang="it-IT" sz="2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23314"/>
                <a:ext cx="8817428" cy="2308324"/>
              </a:xfrm>
              <a:prstGeom prst="rect">
                <a:avLst/>
              </a:prstGeom>
              <a:blipFill rotWithShape="0">
                <a:blip r:embed="rId11"/>
                <a:stretch>
                  <a:fillRect t="-21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09914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Wigner rotations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8033" y="1343608"/>
            <a:ext cx="8867933" cy="3168406"/>
            <a:chOff x="70793" y="1222310"/>
            <a:chExt cx="8867933" cy="31684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93" y="1222310"/>
              <a:ext cx="8867933" cy="316840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452326" y="1278296"/>
              <a:ext cx="11381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62199" y="3019434"/>
                  <a:ext cx="294953" cy="415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27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2199" y="3019434"/>
                  <a:ext cx="294953" cy="41549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975252" y="2437181"/>
                  <a:ext cx="294953" cy="415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27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252" y="2437181"/>
                  <a:ext cx="294953" cy="41549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232138" y="1970724"/>
                  <a:ext cx="225062" cy="4154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27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138" y="1970724"/>
                  <a:ext cx="225062" cy="41549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3284171" y="1998717"/>
                  <a:ext cx="225062" cy="4154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27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oMath>
                    </m:oMathPara>
                  </a14:m>
                  <a:endParaRPr lang="it-IT" sz="2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4171" y="1998717"/>
                  <a:ext cx="225062" cy="41549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523421" y="3416759"/>
                  <a:ext cx="31130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1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oMath>
                    </m:oMathPara>
                  </a14:m>
                  <a:endParaRPr lang="it-IT" sz="1200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3421" y="3416759"/>
                  <a:ext cx="311304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390260" y="4919682"/>
                <a:ext cx="636347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/>
                  <a:t>The new rotation is about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it-IT" sz="2400" dirty="0"/>
                  <a:t> axis, the angle is defined in the rest frame of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4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0" y="4919682"/>
                <a:ext cx="6363478" cy="830997"/>
              </a:xfrm>
              <a:prstGeom prst="rect">
                <a:avLst/>
              </a:prstGeom>
              <a:blipFill rotWithShape="0">
                <a:blip r:embed="rId8"/>
                <a:stretch>
                  <a:fillRect t="-5882" r="-1054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19466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Isobar model in the decay plane 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621" y="1049482"/>
            <a:ext cx="8817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/>
              <a:t>The natural choice for the amplitude looks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4" y="1656306"/>
            <a:ext cx="7785422" cy="2367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99192" y="4318227"/>
                <a:ext cx="6336286" cy="1930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it-IT" sz="2200" dirty="0"/>
                  <a:t> is the angle between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rest frame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it-IT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it-IT" sz="2200" dirty="0"/>
                  <a:t> is the angle between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rest frame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2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it-IT" sz="2200" dirty="0"/>
                  <a:t> is the angle between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rest frame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2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200" dirty="0"/>
                  <a:t>is the angle between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rest frame</a:t>
                </a:r>
              </a:p>
              <a:p>
                <a:endParaRPr lang="it-IT" sz="2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192" y="4318227"/>
                <a:ext cx="6336286" cy="1930913"/>
              </a:xfrm>
              <a:prstGeom prst="rect">
                <a:avLst/>
              </a:prstGeom>
              <a:blipFill rotWithShape="0">
                <a:blip r:embed="rId3"/>
                <a:stretch>
                  <a:fillRect l="-2021" t="-3155" r="-17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84148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Isobar model in the decay plane 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621" y="1049482"/>
            <a:ext cx="8817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/>
              <a:t>The natural choice for the amplitude looks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4" y="1656306"/>
            <a:ext cx="7785422" cy="2367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99192" y="4318227"/>
                <a:ext cx="6336286" cy="1930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2(1)</m:t>
                        </m:r>
                      </m:sub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it-IT" sz="2200" dirty="0"/>
                  <a:t> is the angle between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rest frame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(1)</m:t>
                        </m:r>
                      </m:sub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it-IT" sz="2200" dirty="0"/>
                  <a:t> is the angle between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rest frame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2(1)</m:t>
                        </m:r>
                      </m:sub>
                    </m:sSub>
                  </m:oMath>
                </a14:m>
                <a:r>
                  <a:rPr lang="it-IT" sz="2200" dirty="0"/>
                  <a:t> is the angle between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rest frame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(1)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200" dirty="0"/>
                  <a:t>is the angle between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200" dirty="0"/>
                  <a:t>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2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200" dirty="0"/>
                  <a:t> rest frame</a:t>
                </a:r>
              </a:p>
              <a:p>
                <a:endParaRPr lang="it-IT" sz="2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192" y="4318227"/>
                <a:ext cx="6336286" cy="1930913"/>
              </a:xfrm>
              <a:prstGeom prst="rect">
                <a:avLst/>
              </a:prstGeom>
              <a:blipFill rotWithShape="0">
                <a:blip r:embed="rId3"/>
                <a:stretch>
                  <a:fillRect l="-2021" t="-3155" r="-17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1231641" y="4189445"/>
                <a:ext cx="6774024" cy="189411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200" dirty="0">
                    <a:solidFill>
                      <a:schemeClr val="tx1"/>
                    </a:solidFill>
                  </a:rPr>
                  <a:t>All the angles are polar: no azimuthal phases</a:t>
                </a:r>
                <a:br>
                  <a:rPr lang="it-IT" sz="2200" dirty="0">
                    <a:solidFill>
                      <a:schemeClr val="tx1"/>
                    </a:solidFill>
                  </a:rPr>
                </a:br>
                <a:r>
                  <a:rPr lang="it-IT" sz="2200" dirty="0">
                    <a:solidFill>
                      <a:schemeClr val="tx1"/>
                    </a:solidFill>
                  </a:rPr>
                  <a:t>all these functions can be expressed in term of the Mandelstam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it-IT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it-IT" sz="22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it-IT" sz="2200" dirty="0">
                    <a:solidFill>
                      <a:schemeClr val="tx1"/>
                    </a:solidFill>
                  </a:rPr>
                  <a:t>Now all the spins are aligned correctly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641" y="4189445"/>
                <a:ext cx="6774024" cy="1894114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96711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Isobar model out of the decay plane 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3286" y="1282747"/>
                <a:ext cx="881742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200" dirty="0"/>
                  <a:t>Now that everything is aligned with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sz="2200" dirty="0"/>
                  <a:t> chain, </a:t>
                </a:r>
                <a:br>
                  <a:rPr lang="it-IT" sz="2200" dirty="0"/>
                </a:br>
                <a:r>
                  <a:rPr lang="it-IT" sz="2200" dirty="0"/>
                  <a:t>we can use the Euler angles of chain 1 for the full thing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86" y="1282747"/>
                <a:ext cx="8817428" cy="769441"/>
              </a:xfrm>
              <a:prstGeom prst="rect">
                <a:avLst/>
              </a:prstGeom>
              <a:blipFill rotWithShape="0">
                <a:blip r:embed="rId2"/>
                <a:stretch>
                  <a:fillRect t="-4724" b="-14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096139" y="295780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0333"/>
            <a:ext cx="8220269" cy="711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0684" y="4129587"/>
                <a:ext cx="85932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In this form it is straightforward to check that, for unpolarized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/>
                  <a:t>, the cross section does not depend on the 3 Euler angles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84" y="4129587"/>
                <a:ext cx="8593299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1064" t="-5839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949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i="1" dirty="0"/>
              <a:t>S</a:t>
            </a:r>
            <a:r>
              <a:rPr lang="it-IT" sz="3600" dirty="0"/>
              <a:t>-Matrix principles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408" y="1241873"/>
            <a:ext cx="8193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Future cannot change the past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100%, something will happen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The anti-particle is an anti-particle </a:t>
            </a:r>
            <a:br>
              <a:rPr lang="it-IT" sz="2400" dirty="0"/>
            </a:br>
            <a:r>
              <a:rPr lang="it-IT" sz="2400" dirty="0"/>
              <a:t>and not just a different particle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2629" y="2686694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Sherlock Holmes, QFT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679" y="5664789"/>
            <a:ext cx="3829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Parametrize your ignorance.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7260" y="1243201"/>
            <a:ext cx="1654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(analyticity)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9949" y="1605890"/>
            <a:ext cx="143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(unitarity)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68246" y="2332185"/>
            <a:ext cx="26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(crossing symmetry)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0" y="3251349"/>
            <a:ext cx="9144000" cy="2205549"/>
            <a:chOff x="0" y="3779713"/>
            <a:chExt cx="9144000" cy="2205549"/>
          </a:xfrm>
        </p:grpSpPr>
        <p:sp>
          <p:nvSpPr>
            <p:cNvPr id="24" name="Rectangle 23"/>
            <p:cNvSpPr/>
            <p:nvPr/>
          </p:nvSpPr>
          <p:spPr>
            <a:xfrm>
              <a:off x="0" y="3779713"/>
              <a:ext cx="9144000" cy="2161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05798" y="3860727"/>
              <a:ext cx="1582696" cy="173050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7200" y="5585152"/>
              <a:ext cx="1479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5" t="29228" b="17452"/>
            <a:stretch/>
          </p:blipFill>
          <p:spPr>
            <a:xfrm>
              <a:off x="2897071" y="3884162"/>
              <a:ext cx="2865283" cy="15286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06"/>
            <a:stretch/>
          </p:blipFill>
          <p:spPr>
            <a:xfrm>
              <a:off x="6181534" y="3966132"/>
              <a:ext cx="2842559" cy="139873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320535" y="3943681"/>
              <a:ext cx="744911" cy="271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8243" y="5558830"/>
              <a:ext cx="1223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Unitarity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54239" y="5564889"/>
              <a:ext cx="12971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Crossing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173149" y="5668426"/>
            <a:ext cx="2046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Build a model.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30867" y="5664789"/>
            <a:ext cx="1321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Fit data.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102134" y="5664870"/>
            <a:ext cx="1549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Have fun. </a:t>
            </a:r>
          </a:p>
        </p:txBody>
      </p:sp>
    </p:spTree>
    <p:extLst>
      <p:ext uri="{BB962C8B-B14F-4D97-AF65-F5344CB8AC3E}">
        <p14:creationId xmlns:p14="http://schemas.microsoft.com/office/powerpoint/2010/main" val="14619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2" grpId="0"/>
      <p:bldP spid="31" grpId="0"/>
      <p:bldP spid="32" grpId="0"/>
      <p:bldP spid="3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Amplitude model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01" y="1075214"/>
            <a:ext cx="1711614" cy="14505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8" y="975146"/>
            <a:ext cx="1711614" cy="146986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79693" y="1642452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blipFill rotWithShape="0">
                <a:blip r:embed="rId4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 flipV="1">
            <a:off x="2529814" y="2632412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2420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blipFill rotWithShape="0">
                <a:blip r:embed="rId5"/>
                <a:stretch>
                  <a:fillRect r="-12000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 flipV="1">
            <a:off x="1036948" y="2460251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2400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blipFill rotWithShape="0">
                <a:blip r:embed="rId6"/>
                <a:stretch>
                  <a:fillRect r="-1223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blipFill rotWithShape="0">
                <a:blip r:embed="rId7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 flipV="1">
            <a:off x="5889640" y="2390434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1585901" y="3423837"/>
            <a:ext cx="5849428" cy="73550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58" name="Straight Arrow Connector 57"/>
          <p:cNvCxnSpPr/>
          <p:nvPr/>
        </p:nvCxnSpPr>
        <p:spPr>
          <a:xfrm flipV="1">
            <a:off x="7087085" y="2476874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980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blipFill rotWithShape="0">
                <a:blip r:embed="rId9"/>
                <a:stretch>
                  <a:fillRect r="-3046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90132" y="3651510"/>
            <a:ext cx="121111" cy="369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098211" y="4021162"/>
            <a:ext cx="224988" cy="50112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691599" y="4021161"/>
            <a:ext cx="77558" cy="47377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82262" y="4021161"/>
            <a:ext cx="272375" cy="49323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19855" y="4500992"/>
            <a:ext cx="85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Isobars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08075" y="4522283"/>
            <a:ext cx="134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Rescattering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507072" y="4068794"/>
            <a:ext cx="0" cy="42412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3268" y="4264456"/>
            <a:ext cx="3658331" cy="1991098"/>
            <a:chOff x="0" y="3567065"/>
            <a:chExt cx="4025559" cy="2087655"/>
          </a:xfrm>
        </p:grpSpPr>
        <p:sp>
          <p:nvSpPr>
            <p:cNvPr id="37" name="Rectangle 36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4260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4865" r="-87838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6757" r="-5405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4545" r="-4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reeform 52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3903700" y="4153088"/>
            <a:ext cx="51799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Logarithmic branch points simulate </a:t>
            </a:r>
            <a:br>
              <a:rPr lang="it-IT" sz="2000" dirty="0"/>
            </a:br>
            <a:r>
              <a:rPr lang="it-IT" sz="2000" dirty="0"/>
              <a:t>resonant behavior, only in </a:t>
            </a:r>
            <a:r>
              <a:rPr lang="it-IT" sz="2000" dirty="0">
                <a:solidFill>
                  <a:srgbClr val="0000FF"/>
                </a:solidFill>
              </a:rPr>
              <a:t>special kinematics</a:t>
            </a:r>
            <a:r>
              <a:rPr lang="it-IT" sz="2000" dirty="0"/>
              <a:t> 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Coleman and Norton, Nuovo Cim. 38, 438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Schmid, Phys.Rev. 154, 1363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PLB747, 410-416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PLB757, 61-64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Guo, Nucl.Phys.Rev.37, 406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44290" y="5909138"/>
            <a:ext cx="205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Triangle singularity?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350687" y="3274180"/>
            <a:ext cx="402258" cy="21805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54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/>
      <p:bldP spid="61" grpId="0"/>
      <p:bldP spid="1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</a:t>
            </a:r>
            <a:r>
              <a:rPr lang="it-IT" sz="3600" b="0">
                <a:solidFill>
                  <a:schemeClr val="tx2"/>
                </a:solidFill>
              </a:rPr>
              <a:t>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97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5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data)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Not conclusive at this stage</a:t>
            </a:r>
          </a:p>
        </p:txBody>
      </p:sp>
    </p:spTree>
    <p:extLst>
      <p:ext uri="{BB962C8B-B14F-4D97-AF65-F5344CB8AC3E}">
        <p14:creationId xmlns:p14="http://schemas.microsoft.com/office/powerpoint/2010/main" val="9087907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Triangle singularity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49091" y="5293381"/>
            <a:ext cx="4294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Szczepaniak, PLB747, 410-416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PLB757, 61-64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Guo, Meissner, Wang, Yang PRD92, 071502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5847" y="1548313"/>
            <a:ext cx="5179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Logarithmic branch points can simulate a resonant behavior, only in </a:t>
            </a:r>
            <a:r>
              <a:rPr lang="it-IT" sz="2400" dirty="0">
                <a:solidFill>
                  <a:srgbClr val="0000FF"/>
                </a:solidFill>
              </a:rPr>
              <a:t>very special kinematical conditions</a:t>
            </a:r>
            <a:r>
              <a:rPr lang="it-IT" sz="2400" dirty="0"/>
              <a:t> 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Coleman and Norton, Nuovo Cim. 38, 438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" y="4368018"/>
            <a:ext cx="5998095" cy="10970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214" y="5465057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it-IT" dirty="0"/>
              <a:t>...but the cancellation can be spread in different channels, you might still see peaks in other channels only!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2428" y="1162010"/>
            <a:ext cx="3658331" cy="1991098"/>
            <a:chOff x="0" y="3567065"/>
            <a:chExt cx="4025559" cy="2087655"/>
          </a:xfrm>
        </p:grpSpPr>
        <p:sp>
          <p:nvSpPr>
            <p:cNvPr id="13" name="Rectangle 12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(4260)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667" r="-85333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6757" r="-6757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4545" r="-445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Amplitude analysis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213" y="3524473"/>
            <a:ext cx="79395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400" dirty="0"/>
              <a:t>However, this effects </a:t>
            </a:r>
            <a:r>
              <a:rPr lang="it-IT" sz="2400" dirty="0">
                <a:solidFill>
                  <a:srgbClr val="0000FF"/>
                </a:solidFill>
              </a:rPr>
              <a:t>cancels in Dalitz projections, </a:t>
            </a:r>
            <a:r>
              <a:rPr lang="it-IT" sz="2400" dirty="0">
                <a:solidFill>
                  <a:srgbClr val="FF0000"/>
                </a:solidFill>
              </a:rPr>
              <a:t>no peaks</a:t>
            </a:r>
            <a:r>
              <a:rPr lang="it-IT" sz="2400" dirty="0"/>
              <a:t> </a:t>
            </a:r>
            <a:r>
              <a:rPr lang="it-IT" dirty="0">
                <a:solidFill>
                  <a:srgbClr val="C00000"/>
                </a:solidFill>
              </a:rPr>
              <a:t>Schmid, Phys.Rev. 154, 1363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69868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7558</Words>
  <Application>Microsoft Office PowerPoint</Application>
  <PresentationFormat>Presentazione su schermo (4:3)</PresentationFormat>
  <Paragraphs>1113</Paragraphs>
  <Slides>96</Slides>
  <Notes>66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96</vt:i4>
      </vt:variant>
    </vt:vector>
  </HeadingPairs>
  <TitlesOfParts>
    <vt:vector size="104" baseType="lpstr">
      <vt:lpstr>-apple-system</vt:lpstr>
      <vt:lpstr>Arial</vt:lpstr>
      <vt:lpstr>Calibri</vt:lpstr>
      <vt:lpstr>Cambria</vt:lpstr>
      <vt:lpstr>Cambria Math</vt:lpstr>
      <vt:lpstr>Symbol</vt:lpstr>
      <vt:lpstr>Times New Roman</vt:lpstr>
      <vt:lpstr>NewsPrint</vt:lpstr>
      <vt:lpstr>Amplitude analysis for hadron spectroscopy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Exotics @Graz</dc:title>
  <dc:creator>Pillaus</dc:creator>
  <cp:lastModifiedBy>pillaus pillaus</cp:lastModifiedBy>
  <cp:revision>862</cp:revision>
  <dcterms:created xsi:type="dcterms:W3CDTF">2012-05-23T17:12:57Z</dcterms:created>
  <dcterms:modified xsi:type="dcterms:W3CDTF">2023-06-02T09:07:26Z</dcterms:modified>
</cp:coreProperties>
</file>