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56"/>
  </p:notesMasterIdLst>
  <p:sldIdLst>
    <p:sldId id="443" r:id="rId2"/>
    <p:sldId id="444" r:id="rId3"/>
    <p:sldId id="390" r:id="rId4"/>
    <p:sldId id="471" r:id="rId5"/>
    <p:sldId id="392" r:id="rId6"/>
    <p:sldId id="393" r:id="rId7"/>
    <p:sldId id="437" r:id="rId8"/>
    <p:sldId id="452" r:id="rId9"/>
    <p:sldId id="421" r:id="rId10"/>
    <p:sldId id="438" r:id="rId11"/>
    <p:sldId id="472" r:id="rId12"/>
    <p:sldId id="453" r:id="rId13"/>
    <p:sldId id="420" r:id="rId14"/>
    <p:sldId id="439" r:id="rId15"/>
    <p:sldId id="440" r:id="rId16"/>
    <p:sldId id="454" r:id="rId17"/>
    <p:sldId id="436" r:id="rId18"/>
    <p:sldId id="396" r:id="rId19"/>
    <p:sldId id="451" r:id="rId20"/>
    <p:sldId id="423" r:id="rId21"/>
    <p:sldId id="459" r:id="rId22"/>
    <p:sldId id="460" r:id="rId23"/>
    <p:sldId id="424" r:id="rId24"/>
    <p:sldId id="445" r:id="rId25"/>
    <p:sldId id="461" r:id="rId26"/>
    <p:sldId id="462" r:id="rId27"/>
    <p:sldId id="464" r:id="rId28"/>
    <p:sldId id="465" r:id="rId29"/>
    <p:sldId id="463" r:id="rId30"/>
    <p:sldId id="466" r:id="rId31"/>
    <p:sldId id="468" r:id="rId32"/>
    <p:sldId id="407" r:id="rId33"/>
    <p:sldId id="446" r:id="rId34"/>
    <p:sldId id="448" r:id="rId35"/>
    <p:sldId id="469" r:id="rId36"/>
    <p:sldId id="435" r:id="rId37"/>
    <p:sldId id="470" r:id="rId38"/>
    <p:sldId id="455" r:id="rId39"/>
    <p:sldId id="456" r:id="rId40"/>
    <p:sldId id="457" r:id="rId41"/>
    <p:sldId id="422" r:id="rId42"/>
    <p:sldId id="425" r:id="rId43"/>
    <p:sldId id="418" r:id="rId44"/>
    <p:sldId id="419" r:id="rId45"/>
    <p:sldId id="430" r:id="rId46"/>
    <p:sldId id="431" r:id="rId47"/>
    <p:sldId id="433" r:id="rId48"/>
    <p:sldId id="341" r:id="rId49"/>
    <p:sldId id="277" r:id="rId50"/>
    <p:sldId id="365" r:id="rId51"/>
    <p:sldId id="427" r:id="rId52"/>
    <p:sldId id="395" r:id="rId53"/>
    <p:sldId id="362" r:id="rId54"/>
    <p:sldId id="385" r:id="rId5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33CC33"/>
    <a:srgbClr val="00FFFF"/>
    <a:srgbClr val="99CCFF"/>
    <a:srgbClr val="FF9900"/>
    <a:srgbClr val="FF00FF"/>
    <a:srgbClr val="00FF00"/>
    <a:srgbClr val="FFCC00"/>
    <a:srgbClr val="B2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6" autoAdjust="0"/>
    <p:restoredTop sz="86545" autoAdjust="0"/>
  </p:normalViewPr>
  <p:slideViewPr>
    <p:cSldViewPr snapToGrid="0">
      <p:cViewPr varScale="1">
        <p:scale>
          <a:sx n="103" d="100"/>
          <a:sy n="103" d="100"/>
        </p:scale>
        <p:origin x="16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9CF29-CF73-4F2E-A172-B299FB3DCC6A}" type="datetimeFigureOut">
              <a:rPr lang="it-IT" smtClean="0"/>
              <a:t>09/06/2015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7905-6154-47DE-9E51-7B1BC081B3A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51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982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504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430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666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91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Close propone che la Y è D_1 D^* col pione scambiato in onda S,</a:t>
            </a:r>
          </a:p>
          <a:p>
            <a:r>
              <a:rPr lang="it-IT" dirty="0" smtClean="0"/>
              <a:t>La Y però non va in Ds come se fosse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tetraquark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899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865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Close propone che la Y è D_1 D^* col pione scambiato in onda S,</a:t>
            </a:r>
          </a:p>
          <a:p>
            <a:r>
              <a:rPr lang="it-IT" dirty="0" smtClean="0"/>
              <a:t>La Y però non va in Ds come se fosse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tetraquark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420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Close propone che la Y è D_1 D^* col pione scambiato in onda S,</a:t>
            </a:r>
          </a:p>
          <a:p>
            <a:r>
              <a:rPr lang="it-IT" dirty="0" smtClean="0"/>
              <a:t>La Y però non va in Ds come se fosse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tetraquark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44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Close propone che la Y è D_1 D^* col pione scambiato in onda S,</a:t>
            </a:r>
          </a:p>
          <a:p>
            <a:r>
              <a:rPr lang="it-IT" dirty="0" smtClean="0"/>
              <a:t>La Y però non va in Ds come se fosse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tetraquark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96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780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Close propone che la Y è D_1 D^* col pione scambiato in onda S,</a:t>
            </a:r>
          </a:p>
          <a:p>
            <a:r>
              <a:rPr lang="it-IT" dirty="0" smtClean="0"/>
              <a:t>La Y però non va in Ds come se fosse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tetraquark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28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Close propone che la Y è D_1 D^* col pione scambiato in onda S,</a:t>
            </a:r>
          </a:p>
          <a:p>
            <a:r>
              <a:rPr lang="it-IT" dirty="0" smtClean="0"/>
              <a:t>La Y però non va in Ds come se fosse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tetraquark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836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Close propone che la Y è D_1 D^* col pione scambiato in onda S,</a:t>
            </a:r>
          </a:p>
          <a:p>
            <a:r>
              <a:rPr lang="it-IT" dirty="0" smtClean="0"/>
              <a:t>La Y però non va in Ds come se fosse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tetraquark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905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Close propone che la Y è D_1 D^* col pione scambiato in onda S,</a:t>
            </a:r>
          </a:p>
          <a:p>
            <a:r>
              <a:rPr lang="it-IT" dirty="0" smtClean="0"/>
              <a:t>La Y però non va in Ds come se fosse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tetraquark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123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926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087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619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921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6274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16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725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905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2714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123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593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767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767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9964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1157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7677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32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22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400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95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15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951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70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C1C-B687-46C2-9F1E-5AE7103D0192}" type="datetime1">
              <a:rPr lang="it-IT" smtClean="0"/>
              <a:t>09/06/2015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E219-FFF7-45DF-9FD0-EAE5F5C0F225}" type="datetime1">
              <a:rPr lang="it-IT" smtClean="0"/>
              <a:t>09/06/2015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994D-2D44-4AFF-A618-B5498E4B67F0}" type="datetime1">
              <a:rPr lang="it-IT" smtClean="0"/>
              <a:t>09/06/2015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3835-9E44-4521-B82B-BA8A7FA01625}" type="datetime1">
              <a:rPr lang="it-IT" smtClean="0"/>
              <a:t>09/06/2015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73F-EDAA-48ED-8ADE-3F735FFF5F0C}" type="datetime1">
              <a:rPr lang="it-IT" smtClean="0"/>
              <a:t>09/06/2015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5069-1F3A-4C14-A126-BD1C95F27875}" type="datetime1">
              <a:rPr lang="it-IT" smtClean="0"/>
              <a:t>09/06/2015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66A8-655B-4B58-8790-BA935ECCF0EB}" type="datetime1">
              <a:rPr lang="it-IT" smtClean="0"/>
              <a:t>09/06/2015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D32-72E9-46D5-B2F6-37BEFFE4174B}" type="datetime1">
              <a:rPr lang="it-IT" smtClean="0"/>
              <a:t>09/06/2015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1666-223F-4A5D-97C3-815C89B940AD}" type="datetime1">
              <a:rPr lang="it-IT" smtClean="0"/>
              <a:t>09/06/2015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B1B3-5474-486E-BE46-880E83FD7C80}" type="datetime1">
              <a:rPr lang="it-IT" smtClean="0"/>
              <a:t>09/06/2015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FA2B-EE3C-48E3-80B1-6BC894887450}" type="datetime1">
              <a:rPr lang="it-IT" smtClean="0"/>
              <a:t>09/06/2015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E352E41-781C-4159-9926-4F7803F4BE83}" type="datetime1">
              <a:rPr lang="it-IT" smtClean="0"/>
              <a:t>09/06/2015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10.png"/><Relationship Id="rId7" Type="http://schemas.openxmlformats.org/officeDocument/2006/relationships/image" Target="../media/image28.png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0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0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40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41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3.png"/><Relationship Id="rId13" Type="http://schemas.openxmlformats.org/officeDocument/2006/relationships/image" Target="../media/image300.png"/><Relationship Id="rId21" Type="http://schemas.openxmlformats.org/officeDocument/2006/relationships/image" Target="../media/image61.png"/><Relationship Id="rId17" Type="http://schemas.openxmlformats.org/officeDocument/2006/relationships/image" Target="../media/image152.png"/><Relationship Id="rId12" Type="http://schemas.openxmlformats.org/officeDocument/2006/relationships/image" Target="../media/image290.png"/><Relationship Id="rId16" Type="http://schemas.openxmlformats.org/officeDocument/2006/relationships/image" Target="../media/image151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15" Type="http://schemas.openxmlformats.org/officeDocument/2006/relationships/image" Target="../media/image149.png"/><Relationship Id="rId5" Type="http://schemas.openxmlformats.org/officeDocument/2006/relationships/image" Target="../media/image221.png"/><Relationship Id="rId10" Type="http://schemas.openxmlformats.org/officeDocument/2006/relationships/image" Target="../media/image270.png"/><Relationship Id="rId19" Type="http://schemas.openxmlformats.org/officeDocument/2006/relationships/image" Target="../media/image59.png"/><Relationship Id="rId14" Type="http://schemas.openxmlformats.org/officeDocument/2006/relationships/image" Target="../media/image148.png"/><Relationship Id="rId4" Type="http://schemas.openxmlformats.org/officeDocument/2006/relationships/image" Target="../media/image2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31.png"/><Relationship Id="rId7" Type="http://schemas.openxmlformats.org/officeDocument/2006/relationships/image" Target="../media/image370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2.png"/><Relationship Id="rId11" Type="http://schemas.openxmlformats.org/officeDocument/2006/relationships/image" Target="../media/image73.png"/><Relationship Id="rId5" Type="http://schemas.openxmlformats.org/officeDocument/2006/relationships/image" Target="../media/image352.png"/><Relationship Id="rId10" Type="http://schemas.openxmlformats.org/officeDocument/2006/relationships/image" Target="../media/image72.png"/><Relationship Id="rId4" Type="http://schemas.openxmlformats.org/officeDocument/2006/relationships/image" Target="../media/image342.png"/><Relationship Id="rId9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0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4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04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105.png"/><Relationship Id="rId9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5" Type="http://schemas.openxmlformats.org/officeDocument/2006/relationships/image" Target="../media/image930.png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13.png"/><Relationship Id="rId4" Type="http://schemas.openxmlformats.org/officeDocument/2006/relationships/image" Target="../media/image3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1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0.png"/><Relationship Id="rId9" Type="http://schemas.openxmlformats.org/officeDocument/2006/relationships/image" Target="../media/image1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2.png"/><Relationship Id="rId3" Type="http://schemas.openxmlformats.org/officeDocument/2006/relationships/image" Target="../media/image550.png"/><Relationship Id="rId7" Type="http://schemas.openxmlformats.org/officeDocument/2006/relationships/image" Target="../media/image184.png"/><Relationship Id="rId12" Type="http://schemas.openxmlformats.org/officeDocument/2006/relationships/image" Target="../media/image5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570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650.png"/><Relationship Id="rId5" Type="http://schemas.openxmlformats.org/officeDocument/2006/relationships/image" Target="../media/image590.png"/><Relationship Id="rId10" Type="http://schemas.openxmlformats.org/officeDocument/2006/relationships/image" Target="../media/image640.png"/><Relationship Id="rId4" Type="http://schemas.openxmlformats.org/officeDocument/2006/relationships/image" Target="../media/image144.png"/><Relationship Id="rId9" Type="http://schemas.openxmlformats.org/officeDocument/2006/relationships/image" Target="../media/image6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3" Type="http://schemas.openxmlformats.org/officeDocument/2006/relationships/image" Target="../media/image1300.pn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700.png"/><Relationship Id="rId7" Type="http://schemas.openxmlformats.org/officeDocument/2006/relationships/image" Target="../media/image13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147.png"/><Relationship Id="rId4" Type="http://schemas.openxmlformats.org/officeDocument/2006/relationships/image" Target="../media/image1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0.png"/><Relationship Id="rId4" Type="http://schemas.openxmlformats.org/officeDocument/2006/relationships/image" Target="../media/image8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png"/><Relationship Id="rId7" Type="http://schemas.openxmlformats.org/officeDocument/2006/relationships/image" Target="../media/image13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0.png"/><Relationship Id="rId5" Type="http://schemas.openxmlformats.org/officeDocument/2006/relationships/image" Target="../media/image1280.png"/><Relationship Id="rId4" Type="http://schemas.openxmlformats.org/officeDocument/2006/relationships/image" Target="../media/image127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13" Type="http://schemas.openxmlformats.org/officeDocument/2006/relationships/image" Target="../media/image1190.png"/><Relationship Id="rId3" Type="http://schemas.openxmlformats.org/officeDocument/2006/relationships/image" Target="../media/image154.png"/><Relationship Id="rId7" Type="http://schemas.openxmlformats.org/officeDocument/2006/relationships/image" Target="../media/image1070.png"/><Relationship Id="rId12" Type="http://schemas.openxmlformats.org/officeDocument/2006/relationships/image" Target="../media/image1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160.png"/><Relationship Id="rId5" Type="http://schemas.openxmlformats.org/officeDocument/2006/relationships/image" Target="../media/image1050.png"/><Relationship Id="rId15" Type="http://schemas.openxmlformats.org/officeDocument/2006/relationships/image" Target="../media/image1210.png"/><Relationship Id="rId10" Type="http://schemas.openxmlformats.org/officeDocument/2006/relationships/image" Target="../media/image1110.png"/><Relationship Id="rId4" Type="http://schemas.openxmlformats.org/officeDocument/2006/relationships/image" Target="../media/image1040.png"/><Relationship Id="rId9" Type="http://schemas.openxmlformats.org/officeDocument/2006/relationships/image" Target="../media/image156.png"/><Relationship Id="rId14" Type="http://schemas.openxmlformats.org/officeDocument/2006/relationships/image" Target="../media/image12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0.png"/><Relationship Id="rId5" Type="http://schemas.openxmlformats.org/officeDocument/2006/relationships/image" Target="../media/image160.png"/><Relationship Id="rId4" Type="http://schemas.openxmlformats.org/officeDocument/2006/relationships/image" Target="../media/image97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1090.png"/><Relationship Id="rId7" Type="http://schemas.openxmlformats.org/officeDocument/2006/relationships/image" Target="../media/image11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9" Type="http://schemas.openxmlformats.org/officeDocument/2006/relationships/image" Target="../media/image11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5" Type="http://schemas.openxmlformats.org/officeDocument/2006/relationships/image" Target="../media/image9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1.png"/><Relationship Id="rId5" Type="http://schemas.openxmlformats.org/officeDocument/2006/relationships/image" Target="../media/image16.png"/><Relationship Id="rId4" Type="http://schemas.openxmlformats.org/officeDocument/2006/relationships/image" Target="../media/image12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6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67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00100" y="1724880"/>
            <a:ext cx="7543800" cy="933384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New particles XYZ: 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an </a:t>
            </a:r>
            <a:r>
              <a:rPr lang="en-US" sz="4800" dirty="0">
                <a:solidFill>
                  <a:schemeClr val="bg1"/>
                </a:solidFill>
              </a:rPr>
              <a:t>overview on </a:t>
            </a:r>
            <a:r>
              <a:rPr lang="en-US" sz="4800" dirty="0" err="1">
                <a:solidFill>
                  <a:schemeClr val="bg1"/>
                </a:solidFill>
              </a:rPr>
              <a:t>tetraquark</a:t>
            </a:r>
            <a:r>
              <a:rPr lang="en-US" sz="4800" dirty="0">
                <a:solidFill>
                  <a:schemeClr val="bg1"/>
                </a:solidFill>
              </a:rPr>
              <a:t> spectroscopy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77762"/>
            <a:ext cx="6400800" cy="786974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it-IT" sz="3600" dirty="0" smtClean="0">
                <a:solidFill>
                  <a:schemeClr val="tx1"/>
                </a:solidFill>
              </a:rPr>
              <a:t>Alessandro Pilloni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00100" y="4662450"/>
            <a:ext cx="766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Pavia – June 9th, 2015</a:t>
            </a:r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5" t="-3099" r="-2215" b="-4435"/>
          <a:stretch/>
        </p:blipFill>
        <p:spPr>
          <a:xfrm>
            <a:off x="7170840" y="3672234"/>
            <a:ext cx="1872000" cy="1224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" t="-3611" r="-917" b="-1962"/>
          <a:stretch/>
        </p:blipFill>
        <p:spPr>
          <a:xfrm>
            <a:off x="63539" y="3756018"/>
            <a:ext cx="2831727" cy="9607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339213" y="5346515"/>
            <a:ext cx="846557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w/ Esposito, Faccini, Guerrieri, Maiani, Papinutto, Piccinini, Polosa, Riquer, Tantalo</a:t>
            </a:r>
          </a:p>
        </p:txBody>
      </p:sp>
    </p:spTree>
    <p:extLst>
      <p:ext uri="{BB962C8B-B14F-4D97-AF65-F5344CB8AC3E}">
        <p14:creationId xmlns:p14="http://schemas.microsoft.com/office/powerpoint/2010/main" val="26373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b="0" dirty="0" smtClean="0"/>
                  <a:t>Vector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3600" dirty="0" smtClean="0"/>
                  <a:t> states</a:t>
                </a:r>
                <a:endParaRPr lang="it-IT" sz="3600" dirty="0"/>
              </a:p>
            </p:txBody>
          </p:sp>
        </mc:Choice>
        <mc:Fallback xmlns="">
          <p:sp>
            <p:nvSpPr>
              <p:cNvPr id="11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A980AFCF-CBFA-4E17-B0A8-29991F15D43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10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95" y="3150063"/>
            <a:ext cx="4378105" cy="29191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" y="1049483"/>
            <a:ext cx="4191754" cy="28388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72000" y="944404"/>
            <a:ext cx="4006033" cy="784808"/>
            <a:chOff x="4771176" y="926297"/>
            <a:chExt cx="4006033" cy="7848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771176" y="926297"/>
                  <a:ext cx="400603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A component </a:t>
                  </a:r>
                  <a14:m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4260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m:rPr>
                          <m:lit/>
                        </m:rPr>
                        <a:rPr lang="it-IT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980</m:t>
                          </m:r>
                        </m:e>
                      </m:d>
                    </m:oMath>
                  </a14:m>
                  <a:r>
                    <a:rPr lang="it-IT" dirty="0" smtClean="0"/>
                    <a:t/>
                  </a:r>
                  <a:br>
                    <a:rPr lang="it-IT" dirty="0" smtClean="0"/>
                  </a:br>
                  <a:r>
                    <a:rPr lang="it-IT" dirty="0" smtClean="0"/>
                    <a:t>might explain why </a:t>
                  </a:r>
                  <a14:m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4260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𝜋𝜋</m:t>
                      </m:r>
                    </m:oMath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176" y="926297"/>
                  <a:ext cx="4006033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18" t="-5660" b="-1415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>
            <a:xfrm flipV="1">
              <a:off x="7496269" y="1575303"/>
              <a:ext cx="36214" cy="135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57" y="1572720"/>
            <a:ext cx="3213980" cy="1595358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78601" y="1545774"/>
                <a:ext cx="90332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4360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601" y="1545774"/>
                <a:ext cx="90332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405" t="-4444" r="-9459" b="-3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86484" y="1654083"/>
                <a:ext cx="90332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4660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484" y="1654083"/>
                <a:ext cx="90332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405" t="-2174" r="-9459" b="-3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429" y="4609624"/>
                <a:ext cx="43543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The lineshape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it-IT" dirty="0" smtClean="0"/>
                  <a:t> looks pretty different</a:t>
                </a:r>
                <a:br>
                  <a:rPr lang="it-IT" dirty="0" smtClean="0"/>
                </a:br>
                <a:r>
                  <a:rPr lang="it-IT" dirty="0" smtClean="0"/>
                  <a:t>Different states contributing?</a:t>
                </a:r>
                <a:endParaRPr lang="it-IT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9" y="4609624"/>
                <a:ext cx="4354334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1261" t="-4717" r="-560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7568807" y="3363601"/>
            <a:ext cx="90000" cy="9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68807" y="3655460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87494" y="3228751"/>
                <a:ext cx="13229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0000FF"/>
                    </a:solidFill>
                  </a:rPr>
                  <a:t>Belle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m:rPr>
                        <m:lit/>
                      </m:rPr>
                      <a:rPr lang="it-IT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𝜓𝜋𝜋</m:t>
                    </m:r>
                  </m:oMath>
                </a14:m>
                <a:endParaRPr lang="it-IT" dirty="0" smtClean="0">
                  <a:solidFill>
                    <a:srgbClr val="0000FF"/>
                  </a:solidFill>
                </a:endParaRPr>
              </a:p>
              <a:p>
                <a:r>
                  <a:rPr lang="it-IT" dirty="0" smtClean="0">
                    <a:solidFill>
                      <a:srgbClr val="FF0000"/>
                    </a:solidFill>
                  </a:rPr>
                  <a:t>BES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494" y="3228751"/>
                <a:ext cx="1322926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3687" t="-5660" r="-461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magin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69" y="2431812"/>
            <a:ext cx="520699" cy="42306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4260</m:t>
                        </m:r>
                      </m:e>
                    </m:d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</m:oMath>
                </a14:m>
                <a:r>
                  <a:rPr lang="it-IT" sz="3600" dirty="0" smtClean="0"/>
                  <a:t> </a:t>
                </a:r>
                <a:endParaRPr lang="it-IT" sz="3600" dirty="0"/>
              </a:p>
            </p:txBody>
          </p:sp>
        </mc:Choice>
        <mc:Fallback>
          <p:sp>
            <p:nvSpPr>
              <p:cNvPr id="11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A980AFCF-CBFA-4E17-B0A8-29991F15D43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11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/>
          <a:stretch/>
        </p:blipFill>
        <p:spPr>
          <a:xfrm>
            <a:off x="167951" y="1049483"/>
            <a:ext cx="8518849" cy="5649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580" y="1250302"/>
            <a:ext cx="114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F. Piccinini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3623633" y="2187988"/>
                <a:ext cx="5456378" cy="12772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3900</m:t>
                            </m:r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it-IT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b="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it-IT" b="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=3888.7±3.4 </m:t>
                    </m:r>
                  </m:oMath>
                </a14:m>
                <a:r>
                  <a:rPr lang="it-IT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35±7</m:t>
                    </m:r>
                  </m:oMath>
                </a14:m>
                <a:r>
                  <a:rPr lang="it-IT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it-IT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MeV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it-IT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4020</m:t>
                            </m:r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it-IT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dirty="0">
                  <a:solidFill>
                    <a:srgbClr val="0000FF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=4023.9±2.4 </m:t>
                    </m:r>
                  </m:oMath>
                </a14:m>
                <a:r>
                  <a:rPr lang="it-IT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=10±6</m:t>
                    </m:r>
                  </m:oMath>
                </a14:m>
                <a:r>
                  <a:rPr lang="it-IT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it-IT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MeV</a:t>
                </a:r>
                <a:endParaRPr lang="it-IT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633" y="2187988"/>
                <a:ext cx="5456378" cy="1277273"/>
              </a:xfrm>
              <a:prstGeom prst="rect">
                <a:avLst/>
              </a:prstGeom>
              <a:blipFill rotWithShape="0">
                <a:blip r:embed="rId3"/>
                <a:stretch>
                  <a:fillRect t="-2336" b="-5140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043681D3-E413-4273-AD15-48635DAA0D3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b="0" dirty="0" smtClean="0"/>
                  <a:t>Charged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it-IT" sz="3600" dirty="0" smtClean="0"/>
                  <a:t> 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3900</m:t>
                        </m:r>
                      </m:e>
                    </m:d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(4020)</m:t>
                    </m:r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11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4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62082" y="1426488"/>
                <a:ext cx="6250192" cy="658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>
                    <a:latin typeface="Cambria Math" panose="02040503050406030204" pitchFamily="18" charset="0"/>
                  </a:rPr>
                  <a:t>Two states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sup>
                    </m:sSup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it-IT" dirty="0"/>
                  <a:t> </a:t>
                </a:r>
                <a:r>
                  <a:rPr lang="it-IT" dirty="0" smtClean="0">
                    <a:latin typeface="Cambria Math" panose="02040503050406030204" pitchFamily="18" charset="0"/>
                  </a:rPr>
                  <a:t>appear</a:t>
                </a:r>
                <a:br>
                  <a:rPr lang="it-IT" dirty="0" smtClean="0">
                    <a:latin typeface="Cambria Math" panose="02040503050406030204" pitchFamily="18" charset="0"/>
                  </a:rPr>
                </a:br>
                <a:r>
                  <a:rPr lang="it-IT" dirty="0" smtClean="0">
                    <a:latin typeface="Cambria Math" panose="02040503050406030204" pitchFamily="18" charset="0"/>
                  </a:rPr>
                  <a:t> </a:t>
                </a:r>
                <a:r>
                  <a:rPr lang="it-IT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slightly above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thresholds</a:t>
                </a:r>
                <a:endParaRPr lang="it-IT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082" y="1426488"/>
                <a:ext cx="6250192" cy="658706"/>
              </a:xfrm>
              <a:prstGeom prst="rect">
                <a:avLst/>
              </a:prstGeom>
              <a:blipFill rotWithShape="0">
                <a:blip r:embed="rId5"/>
                <a:stretch>
                  <a:fillRect l="-780" t="-5556" b="-13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00489"/>
            <a:ext cx="3030134" cy="2174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94" y="4051541"/>
            <a:ext cx="510582" cy="239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967373"/>
            <a:ext cx="88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Charged quarkonium-like resonances have been found, </a:t>
            </a:r>
            <a:r>
              <a:rPr lang="it-IT" b="1" dirty="0" smtClean="0">
                <a:solidFill>
                  <a:srgbClr val="FF0000"/>
                </a:solidFill>
              </a:rPr>
              <a:t>4q needed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" y="1356012"/>
            <a:ext cx="3465029" cy="24861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39" y="3752484"/>
            <a:ext cx="3633157" cy="26081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88" y="3972103"/>
            <a:ext cx="510582" cy="2393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62" y="3716653"/>
            <a:ext cx="3572938" cy="257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" y="3840411"/>
            <a:ext cx="3462150" cy="2522057"/>
          </a:xfrm>
          <a:prstGeom prst="rect">
            <a:avLst/>
          </a:prstGeom>
        </p:spPr>
      </p:pic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043681D3-E413-4273-AD15-48635DAA0D3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b="0" dirty="0" smtClean="0"/>
                  <a:t>Charged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it-IT" sz="3600" dirty="0" smtClean="0"/>
                  <a:t> 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3900</m:t>
                        </m:r>
                      </m:e>
                    </m:d>
                    <m:r>
                      <a:rPr lang="it-IT" sz="36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it-IT" sz="3600" i="1">
                        <a:latin typeface="Cambria Math" panose="02040503050406030204" pitchFamily="18" charset="0"/>
                      </a:rPr>
                      <m:t>(4020)</m:t>
                    </m:r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11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5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62082" y="1426488"/>
                <a:ext cx="6250192" cy="658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>
                    <a:latin typeface="Cambria Math" panose="02040503050406030204" pitchFamily="18" charset="0"/>
                  </a:rPr>
                  <a:t>Two states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sup>
                    </m:sSup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it-IT" dirty="0"/>
                  <a:t> </a:t>
                </a:r>
                <a:r>
                  <a:rPr lang="it-IT" dirty="0" smtClean="0">
                    <a:latin typeface="Cambria Math" panose="02040503050406030204" pitchFamily="18" charset="0"/>
                  </a:rPr>
                  <a:t>appear</a:t>
                </a:r>
                <a:br>
                  <a:rPr lang="it-IT" dirty="0" smtClean="0">
                    <a:latin typeface="Cambria Math" panose="02040503050406030204" pitchFamily="18" charset="0"/>
                  </a:rPr>
                </a:br>
                <a:r>
                  <a:rPr lang="it-IT" dirty="0" smtClean="0">
                    <a:latin typeface="Cambria Math" panose="02040503050406030204" pitchFamily="18" charset="0"/>
                  </a:rPr>
                  <a:t> </a:t>
                </a:r>
                <a:r>
                  <a:rPr lang="it-IT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slightly above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thresholds</a:t>
                </a:r>
                <a:endParaRPr lang="it-IT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082" y="1426488"/>
                <a:ext cx="6250192" cy="658706"/>
              </a:xfrm>
              <a:prstGeom prst="rect">
                <a:avLst/>
              </a:prstGeom>
              <a:blipFill rotWithShape="0">
                <a:blip r:embed="rId6"/>
                <a:stretch>
                  <a:fillRect l="-780" t="-5556" b="-13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78" y="3761351"/>
            <a:ext cx="510582" cy="239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967373"/>
            <a:ext cx="88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Charged quarkonium-like resonances have been found, </a:t>
            </a:r>
            <a:r>
              <a:rPr lang="it-IT" b="1" dirty="0" smtClean="0">
                <a:solidFill>
                  <a:srgbClr val="FF0000"/>
                </a:solidFill>
              </a:rPr>
              <a:t>4q needed</a:t>
            </a:r>
            <a:endParaRPr lang="it-IT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16" y="4000678"/>
            <a:ext cx="510582" cy="23932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1"/>
              <p:cNvSpPr/>
              <p:nvPr/>
            </p:nvSpPr>
            <p:spPr>
              <a:xfrm>
                <a:off x="3623633" y="2187988"/>
                <a:ext cx="5456378" cy="12772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3900</m:t>
                            </m:r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it-IT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b="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it-IT" b="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=3888.7±3.4 </m:t>
                    </m:r>
                  </m:oMath>
                </a14:m>
                <a:r>
                  <a:rPr lang="it-IT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35±7</m:t>
                    </m:r>
                  </m:oMath>
                </a14:m>
                <a:r>
                  <a:rPr lang="it-IT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it-IT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MeV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it-IT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4020</m:t>
                            </m:r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it-IT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dirty="0">
                  <a:solidFill>
                    <a:srgbClr val="0000FF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=4023.9±2.4 </m:t>
                    </m:r>
                  </m:oMath>
                </a14:m>
                <a:r>
                  <a:rPr lang="it-IT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=10±6</m:t>
                    </m:r>
                  </m:oMath>
                </a14:m>
                <a:r>
                  <a:rPr lang="it-IT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it-IT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MeV</a:t>
                </a:r>
                <a:endParaRPr lang="it-IT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633" y="2187988"/>
                <a:ext cx="5456378" cy="1277273"/>
              </a:xfrm>
              <a:prstGeom prst="rect">
                <a:avLst/>
              </a:prstGeom>
              <a:blipFill rotWithShape="0">
                <a:blip r:embed="rId8"/>
                <a:stretch>
                  <a:fillRect t="-2336" b="-5140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" y="1356012"/>
            <a:ext cx="3465029" cy="24861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48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043681D3-E413-4273-AD15-48635DAA0D3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b="0" dirty="0" smtClean="0"/>
                  <a:t>Charged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it-IT" sz="3600" dirty="0" smtClean="0"/>
                  <a:t> states: </a:t>
                </a:r>
                <a14:m>
                  <m:oMath xmlns:m="http://schemas.openxmlformats.org/officeDocument/2006/math">
                    <m:r>
                      <a:rPr lang="it-IT" sz="36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it-IT" sz="3600" i="1">
                        <a:latin typeface="Cambria Math" panose="02040503050406030204" pitchFamily="18" charset="0"/>
                      </a:rPr>
                      <m:t>(4430)</m:t>
                    </m:r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11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9" y="1167845"/>
            <a:ext cx="3517751" cy="2382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11"/>
              <p:cNvSpPr/>
              <p:nvPr/>
            </p:nvSpPr>
            <p:spPr>
              <a:xfrm>
                <a:off x="98436" y="3802453"/>
                <a:ext cx="3320625" cy="205376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4430</m:t>
                              </m:r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i="1">
                              <a:latin typeface="Cambria Math"/>
                            </a:rPr>
                            <m:t>𝐶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+−</m:t>
                          </m:r>
                        </m:sup>
                      </m:sSup>
                    </m:oMath>
                  </m:oMathPara>
                </a14:m>
                <a:endParaRPr lang="it-IT" dirty="0" smtClean="0"/>
              </a:p>
              <a:p>
                <a:pPr algn="ctr"/>
                <a:endParaRPr lang="it-IT" dirty="0"/>
              </a:p>
              <a:p>
                <a:pPr algn="ctr"/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=4475±</m:t>
                    </m:r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+15</m:t>
                        </m:r>
                      </m:sup>
                    </m:sSub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latin typeface="Cambria Math" panose="02040503050406030204" pitchFamily="18" charset="0"/>
                  </a:rPr>
                  <a:t>MeV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172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±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37</m:t>
                        </m:r>
                      </m:sup>
                    </m:sSubSup>
                  </m:oMath>
                </a14:m>
                <a:r>
                  <a:rPr lang="it-IT" dirty="0" smtClean="0">
                    <a:latin typeface="Cambria Math" panose="02040503050406030204" pitchFamily="18" charset="0"/>
                  </a:rPr>
                  <a:t>MeV</a:t>
                </a:r>
              </a:p>
              <a:p>
                <a:pPr algn="ctr"/>
                <a:endParaRPr lang="it-IT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it-IT" dirty="0" smtClean="0"/>
                  <a:t>Far from open charm thresholds</a:t>
                </a:r>
                <a:endParaRPr lang="it-IT" dirty="0"/>
              </a:p>
            </p:txBody>
          </p:sp>
        </mc:Choice>
        <mc:Fallback xmlns="">
          <p:sp>
            <p:nvSpPr>
              <p:cNvPr id="7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" y="3802453"/>
                <a:ext cx="3320625" cy="2053767"/>
              </a:xfrm>
              <a:prstGeom prst="rect">
                <a:avLst/>
              </a:prstGeom>
              <a:blipFill rotWithShape="0">
                <a:blip r:embed="rId5"/>
                <a:stretch>
                  <a:fillRect b="-2924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6" t="3048" r="2330" b="6118"/>
          <a:stretch/>
        </p:blipFill>
        <p:spPr>
          <a:xfrm>
            <a:off x="3490433" y="3667352"/>
            <a:ext cx="2711774" cy="2576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11"/>
              <p:cNvSpPr/>
              <p:nvPr/>
            </p:nvSpPr>
            <p:spPr>
              <a:xfrm>
                <a:off x="6273580" y="4051943"/>
                <a:ext cx="2580861" cy="155478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dirty="0" smtClean="0"/>
                  <a:t>If the amplitude is a free complex number, in each bin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IT" dirty="0" smtClean="0"/>
                  <a:t>,</a:t>
                </a:r>
                <a:br>
                  <a:rPr lang="it-IT" dirty="0" smtClean="0"/>
                </a:br>
                <a:r>
                  <a:rPr lang="it-IT" dirty="0" smtClean="0"/>
                  <a:t>the resonant behaviour appears as well </a:t>
                </a:r>
                <a:endParaRPr lang="it-IT" dirty="0"/>
              </a:p>
            </p:txBody>
          </p:sp>
        </mc:Choice>
        <mc:Fallback xmlns="">
          <p:sp>
            <p:nvSpPr>
              <p:cNvPr id="9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580" y="4051943"/>
                <a:ext cx="2580861" cy="1554785"/>
              </a:xfrm>
              <a:prstGeom prst="rect">
                <a:avLst/>
              </a:prstGeom>
              <a:blipFill rotWithShape="0">
                <a:blip r:embed="rId7"/>
                <a:stretch>
                  <a:fillRect l="-233" t="-1538" r="-1632" b="-4231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5" t="3202" r="2315" b="32537"/>
          <a:stretch/>
        </p:blipFill>
        <p:spPr>
          <a:xfrm>
            <a:off x="4975287" y="1188306"/>
            <a:ext cx="3520871" cy="23624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043681D3-E413-4273-AD15-48635DAA0D3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olo 1"/>
              <p:cNvSpPr txBox="1">
                <a:spLocks/>
              </p:cNvSpPr>
              <p:nvPr/>
            </p:nvSpPr>
            <p:spPr>
              <a:xfrm>
                <a:off x="457199" y="-27384"/>
                <a:ext cx="8425543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b="0" dirty="0" smtClean="0"/>
                  <a:t>Charged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it-IT" sz="3600" dirty="0" smtClean="0"/>
                  <a:t> 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106010</m:t>
                        </m:r>
                      </m:e>
                    </m:d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(10650)</m:t>
                    </m:r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11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-27384"/>
                <a:ext cx="8425543" cy="1076866"/>
              </a:xfrm>
              <a:prstGeom prst="rect">
                <a:avLst/>
              </a:prstGeom>
              <a:blipFill rotWithShape="0">
                <a:blip r:embed="rId3"/>
                <a:stretch>
                  <a:fillRect l="-2171" b="-210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11"/>
              <p:cNvSpPr/>
              <p:nvPr/>
            </p:nvSpPr>
            <p:spPr>
              <a:xfrm>
                <a:off x="2963224" y="4088521"/>
                <a:ext cx="5723576" cy="183127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10610</m:t>
                            </m:r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𝑛𝑆</m:t>
                        </m:r>
                      </m:e>
                    </m:d>
                    <m:sSup>
                      <m:sSupPr>
                        <m:ctrlP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𝑛𝑃</m:t>
                        </m:r>
                      </m:e>
                    </m:d>
                    <m:sSup>
                      <m:sSupPr>
                        <m:ctrlP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it-IT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b="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it-IT" b="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=10607.2±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2.0 </m:t>
                    </m:r>
                  </m:oMath>
                </a14:m>
                <a:r>
                  <a:rPr lang="it-IT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18.4±2.4</m:t>
                    </m:r>
                  </m:oMath>
                </a14:m>
                <a:r>
                  <a:rPr lang="it-IT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it-IT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MeV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it-IT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it-IT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10650</m:t>
                            </m:r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it-IT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𝑛𝑆</m:t>
                        </m:r>
                      </m:e>
                    </m:d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𝑛𝑃</m:t>
                        </m:r>
                      </m:e>
                    </m:d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it-IT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it-IT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dirty="0">
                  <a:solidFill>
                    <a:srgbClr val="0000FF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=10652.2±</m:t>
                    </m:r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1.5 </m:t>
                    </m:r>
                  </m:oMath>
                </a14:m>
                <a:r>
                  <a:rPr lang="it-IT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2.2</m:t>
                    </m:r>
                  </m:oMath>
                </a14:m>
                <a:r>
                  <a:rPr lang="it-IT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it-IT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MeV</a:t>
                </a:r>
                <a:endParaRPr lang="it-IT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24" y="4088521"/>
                <a:ext cx="5723576" cy="1831271"/>
              </a:xfrm>
              <a:prstGeom prst="rect">
                <a:avLst/>
              </a:prstGeom>
              <a:blipFill rotWithShape="0">
                <a:blip r:embed="rId4"/>
                <a:stretch>
                  <a:fillRect b="-3279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96" y="1472891"/>
            <a:ext cx="2698433" cy="2476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" y="1588898"/>
            <a:ext cx="2626117" cy="2058746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5140" y="1492646"/>
                <a:ext cx="4028860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Anomalous dipion width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it-IT" b="0" dirty="0" smtClean="0"/>
                  <a:t>,</a:t>
                </a:r>
              </a:p>
              <a:p>
                <a:r>
                  <a:rPr lang="it-IT" dirty="0" smtClean="0"/>
                  <a:t>2 orders of magnitude larger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it-IT" dirty="0" smtClean="0"/>
              </a:p>
              <a:p>
                <a:endParaRPr lang="it-IT" dirty="0"/>
              </a:p>
              <a:p>
                <a:r>
                  <a:rPr lang="it-IT" dirty="0" smtClean="0"/>
                  <a:t>Moreover, observed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𝑛𝑃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it-IT" dirty="0" smtClean="0"/>
                  <a:t/>
                </a:r>
                <a:br>
                  <a:rPr lang="it-IT" dirty="0" smtClean="0"/>
                </a:br>
                <a:r>
                  <a:rPr lang="it-IT" dirty="0" smtClean="0"/>
                  <a:t>which violates HQSS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140" y="1492646"/>
                <a:ext cx="4028860" cy="1477328"/>
              </a:xfrm>
              <a:prstGeom prst="rect">
                <a:avLst/>
              </a:prstGeom>
              <a:blipFill rotWithShape="0">
                <a:blip r:embed="rId7"/>
                <a:stretch>
                  <a:fillRect l="-1210" t="-2479" b="-57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5706" y="4773323"/>
            <a:ext cx="2548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</a:rPr>
              <a:t>2 twin resonances!</a:t>
            </a:r>
            <a:endParaRPr lang="it-IT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043681D3-E413-4273-AD15-48635DAA0D3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16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57199" y="-27384"/>
            <a:ext cx="8425543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b="0" dirty="0" smtClean="0"/>
              <a:t>Other beasts</a:t>
            </a:r>
            <a:endParaRPr lang="it-IT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2" y="1049482"/>
            <a:ext cx="3602377" cy="34936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038600" y="1209675"/>
            <a:ext cx="3703834" cy="1755224"/>
            <a:chOff x="4038600" y="1209675"/>
            <a:chExt cx="3703834" cy="1755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038600" y="1209675"/>
                  <a:ext cx="3703834" cy="17552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(3915)</m:t>
                      </m:r>
                    </m:oMath>
                  </a14:m>
                  <a:r>
                    <a:rPr lang="it-IT" dirty="0" smtClean="0"/>
                    <a:t>, seen in </a:t>
                  </a:r>
                  <a14:m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m:rPr>
                          <m:lit/>
                        </m:rPr>
                        <a:rPr lang="it-IT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it-IT" dirty="0" smtClean="0"/>
                    <a:t> </a:t>
                  </a:r>
                  <a:br>
                    <a:rPr lang="it-IT" dirty="0" smtClean="0"/>
                  </a:br>
                  <a:r>
                    <a:rPr lang="it-IT" dirty="0" smtClean="0"/>
                    <a:t>and </a:t>
                  </a:r>
                  <a14:m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𝛾𝛾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m:rPr>
                          <m:lit/>
                        </m:rPr>
                        <a:rPr lang="it-IT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a14:m>
                  <a:endParaRPr lang="it-IT" dirty="0" smtClean="0"/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𝑃𝐶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</m:oMath>
                  </a14:m>
                  <a:r>
                    <a:rPr lang="it-IT" dirty="0" smtClean="0"/>
                    <a:t>, candidate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it-IT" dirty="0" smtClean="0"/>
                </a:p>
                <a:p>
                  <a:r>
                    <a:rPr lang="it-IT" dirty="0" smtClean="0"/>
                    <a:t>But </a:t>
                  </a:r>
                  <a14:m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3915</m:t>
                          </m:r>
                        </m:e>
                      </m:d>
                      <m:r>
                        <a:rPr lang="it-IT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acc>
                        <m:accPr>
                          <m:chr m:val="̅"/>
                          <m:ctrlPr>
                            <a:rPr lang="it-IT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a14:m>
                  <a:r>
                    <a:rPr lang="it-IT" dirty="0" smtClean="0"/>
                    <a:t> as expected,</a:t>
                  </a:r>
                  <a:br>
                    <a:rPr lang="it-IT" dirty="0" smtClean="0"/>
                  </a:br>
                  <a:r>
                    <a:rPr lang="it-IT" dirty="0" smtClean="0"/>
                    <a:t>and the </a:t>
                  </a:r>
                  <a:r>
                    <a:rPr lang="it-IT" dirty="0" smtClean="0">
                      <a:solidFill>
                        <a:srgbClr val="0000FF"/>
                      </a:solidFill>
                    </a:rPr>
                    <a:t>hyperfine splitting</a:t>
                  </a:r>
                  <a:r>
                    <a:rPr lang="it-IT" dirty="0" smtClean="0"/>
                    <a:t> </a:t>
                  </a:r>
                  <a:br>
                    <a:rPr lang="it-IT" dirty="0" smtClean="0"/>
                  </a:b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++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++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it-IT" dirty="0" smtClean="0"/>
                    <a:t> </a:t>
                  </a:r>
                  <a:r>
                    <a:rPr lang="it-IT" dirty="0" smtClean="0">
                      <a:solidFill>
                        <a:srgbClr val="0000FF"/>
                      </a:solidFill>
                    </a:rPr>
                    <a:t>too small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1209675"/>
                  <a:ext cx="3703834" cy="17552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83" t="-1736" b="-451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 flipH="1">
              <a:off x="5457825" y="2162175"/>
              <a:ext cx="76200" cy="14287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28" y="3175298"/>
            <a:ext cx="3896072" cy="2974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2670" y="4973679"/>
                <a:ext cx="43780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</a:rPr>
                  <a:t>One/two peaks seen in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𝑋𝐾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,</a:t>
                </a:r>
                <a:br>
                  <a:rPr lang="it-IT" dirty="0" smtClean="0">
                    <a:solidFill>
                      <a:srgbClr val="FF0000"/>
                    </a:solidFill>
                  </a:rPr>
                </a:br>
                <a:r>
                  <a:rPr lang="it-IT" dirty="0" smtClean="0">
                    <a:solidFill>
                      <a:srgbClr val="FF0000"/>
                    </a:solidFill>
                  </a:rPr>
                  <a:t>close to threshold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70" y="4973679"/>
                <a:ext cx="4378058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253" t="-5660" r="-139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9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043681D3-E413-4273-AD15-48635DAA0D3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17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0238"/>
            <a:ext cx="4599159" cy="5226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60" y="540238"/>
            <a:ext cx="4635376" cy="47469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4370" y="5500780"/>
            <a:ext cx="302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>
                <a:solidFill>
                  <a:srgbClr val="C00000"/>
                </a:solidFill>
              </a:rPr>
              <a:t>Guerrieri, AP, Piccinini, Polosa,</a:t>
            </a:r>
          </a:p>
          <a:p>
            <a:pPr algn="r"/>
            <a:r>
              <a:rPr lang="it-IT" dirty="0">
                <a:solidFill>
                  <a:srgbClr val="C00000"/>
                </a:solidFill>
              </a:rPr>
              <a:t>IJMPA </a:t>
            </a:r>
            <a:r>
              <a:rPr lang="it-IT" dirty="0" smtClean="0">
                <a:solidFill>
                  <a:srgbClr val="C00000"/>
                </a:solidFill>
              </a:rPr>
              <a:t>30, 1530002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e 33"/>
          <p:cNvSpPr/>
          <p:nvPr/>
        </p:nvSpPr>
        <p:spPr>
          <a:xfrm rot="683251">
            <a:off x="112419" y="1507321"/>
            <a:ext cx="3506993" cy="1377282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412640" y="1779113"/>
            <a:ext cx="892884" cy="559397"/>
            <a:chOff x="397037" y="2317619"/>
            <a:chExt cx="892884" cy="559397"/>
          </a:xfrm>
        </p:grpSpPr>
        <p:sp>
          <p:nvSpPr>
            <p:cNvPr id="14" name="Ovale 13"/>
            <p:cNvSpPr/>
            <p:nvPr/>
          </p:nvSpPr>
          <p:spPr>
            <a:xfrm rot="1702495">
              <a:off x="397037" y="2317619"/>
              <a:ext cx="892884" cy="5593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885214" y="2631545"/>
              <a:ext cx="102197" cy="102197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661994" y="2457631"/>
              <a:ext cx="102197" cy="102197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127732" y="1138885"/>
            <a:ext cx="473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accent1"/>
                </a:solidFill>
              </a:rPr>
              <a:t>Molecule</a:t>
            </a:r>
            <a:r>
              <a:rPr lang="it-IT" sz="2400" dirty="0" smtClean="0">
                <a:solidFill>
                  <a:schemeClr val="accent1"/>
                </a:solidFill>
              </a:rPr>
              <a:t> of </a:t>
            </a:r>
            <a:r>
              <a:rPr lang="it-IT" sz="2400" dirty="0" err="1" smtClean="0">
                <a:solidFill>
                  <a:schemeClr val="accent1"/>
                </a:solidFill>
              </a:rPr>
              <a:t>hadrons</a:t>
            </a:r>
            <a:r>
              <a:rPr lang="it-IT" sz="2400" dirty="0" smtClean="0">
                <a:solidFill>
                  <a:schemeClr val="accent1"/>
                </a:solidFill>
              </a:rPr>
              <a:t> (</a:t>
            </a:r>
            <a:r>
              <a:rPr lang="it-IT" sz="2400" dirty="0" err="1" smtClean="0">
                <a:solidFill>
                  <a:schemeClr val="accent1"/>
                </a:solidFill>
              </a:rPr>
              <a:t>loosely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bound</a:t>
            </a:r>
            <a:r>
              <a:rPr lang="it-IT" sz="2400" dirty="0" smtClean="0">
                <a:solidFill>
                  <a:schemeClr val="accent1"/>
                </a:solidFill>
              </a:rPr>
              <a:t>)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180678" y="1953753"/>
            <a:ext cx="892884" cy="559397"/>
            <a:chOff x="2165075" y="2492259"/>
            <a:chExt cx="892884" cy="559397"/>
          </a:xfrm>
        </p:grpSpPr>
        <p:sp>
          <p:nvSpPr>
            <p:cNvPr id="17" name="Ovale 16"/>
            <p:cNvSpPr/>
            <p:nvPr/>
          </p:nvSpPr>
          <p:spPr>
            <a:xfrm rot="1702495">
              <a:off x="2165075" y="2492259"/>
              <a:ext cx="892884" cy="5593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2653252" y="2806185"/>
              <a:ext cx="102197" cy="102197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2430032" y="2632271"/>
              <a:ext cx="102197" cy="102197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544825" y="2317874"/>
                <a:ext cx="4699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/>
                            </a:rPr>
                            <m:t>𝟏</m:t>
                          </m:r>
                        </m:e>
                        <m:sub>
                          <m:r>
                            <a:rPr lang="it-IT" b="1" i="1"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25" y="2317874"/>
                <a:ext cx="469937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2198918" y="2425444"/>
                <a:ext cx="4699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/>
                            </a:rPr>
                            <m:t>𝟏</m:t>
                          </m:r>
                        </m:e>
                        <m:sub>
                          <m:r>
                            <a:rPr lang="it-IT" b="1" i="1"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18" y="2425444"/>
                <a:ext cx="469937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o 9"/>
          <p:cNvGrpSpPr/>
          <p:nvPr/>
        </p:nvGrpSpPr>
        <p:grpSpPr>
          <a:xfrm>
            <a:off x="6501736" y="1276522"/>
            <a:ext cx="2306124" cy="1633034"/>
            <a:chOff x="6240917" y="2733742"/>
            <a:chExt cx="2306124" cy="16330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sellaDiTesto 17"/>
                <p:cNvSpPr txBox="1"/>
                <p:nvPr/>
              </p:nvSpPr>
              <p:spPr>
                <a:xfrm>
                  <a:off x="6683980" y="3996867"/>
                  <a:ext cx="1474891" cy="3699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>
                                <a:latin typeface="Cambria Math"/>
                              </a:rPr>
                              <m:t>𝟑</m:t>
                            </m:r>
                          </m:e>
                          <m:sub>
                            <m:r>
                              <a:rPr lang="it-IT" b="1" i="1"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  <m:r>
                          <a:rPr lang="it-IT" b="1" i="1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acc>
                          </m:e>
                          <m:sub>
                            <m:r>
                              <a:rPr lang="it-IT" b="1" i="1"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  <m:r>
                          <a:rPr lang="it-IT" b="1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latin typeface="Cambria Math"/>
                              </a:rPr>
                              <m:t>𝟏</m:t>
                            </m:r>
                          </m:e>
                          <m:sub>
                            <m:r>
                              <a:rPr lang="it-IT" b="1" i="1"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b="1" dirty="0"/>
                </a:p>
              </p:txBody>
            </p:sp>
          </mc:Choice>
          <mc:Fallback xmlns="">
            <p:sp>
              <p:nvSpPr>
                <p:cNvPr id="18" name="CasellaDiTes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3980" y="3996867"/>
                  <a:ext cx="1474891" cy="36990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e 23"/>
            <p:cNvSpPr/>
            <p:nvPr/>
          </p:nvSpPr>
          <p:spPr>
            <a:xfrm rot="1702495">
              <a:off x="6472507" y="3127580"/>
              <a:ext cx="892884" cy="5593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6960684" y="3441506"/>
              <a:ext cx="102197" cy="102197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6737464" y="3267592"/>
              <a:ext cx="102197" cy="102197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 rot="1702495">
              <a:off x="7464699" y="3085607"/>
              <a:ext cx="892884" cy="5593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7952876" y="3399533"/>
              <a:ext cx="102197" cy="102197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7729656" y="3225619"/>
              <a:ext cx="102197" cy="102197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Ovale 3"/>
            <p:cNvSpPr/>
            <p:nvPr/>
          </p:nvSpPr>
          <p:spPr>
            <a:xfrm>
              <a:off x="6240917" y="2733742"/>
              <a:ext cx="2306124" cy="126312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tangolo 30"/>
                <p:cNvSpPr/>
                <p:nvPr/>
              </p:nvSpPr>
              <p:spPr>
                <a:xfrm>
                  <a:off x="7622390" y="3411203"/>
                  <a:ext cx="46993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>
                                <a:solidFill>
                                  <a:srgbClr val="FF7C8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sub>
                            <m:r>
                              <a:rPr lang="it-IT" b="1" i="1">
                                <a:solidFill>
                                  <a:srgbClr val="FF7C8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1" name="Rettangolo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390" y="3411203"/>
                  <a:ext cx="46993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tangolo 31"/>
                <p:cNvSpPr/>
                <p:nvPr/>
              </p:nvSpPr>
              <p:spPr>
                <a:xfrm>
                  <a:off x="6449012" y="3358748"/>
                  <a:ext cx="469937" cy="369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t-IT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1" i="1">
                                    <a:solidFill>
                                      <a:srgbClr val="3333FF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acc>
                          </m:e>
                          <m:sub>
                            <m:r>
                              <a:rPr lang="it-IT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2" name="Rettangolo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012" y="3358748"/>
                  <a:ext cx="469937" cy="36990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ttangolo 34"/>
          <p:cNvSpPr/>
          <p:nvPr/>
        </p:nvSpPr>
        <p:spPr>
          <a:xfrm>
            <a:off x="5491051" y="2809462"/>
            <a:ext cx="3563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 err="1" smtClean="0">
                <a:solidFill>
                  <a:schemeClr val="accent1"/>
                </a:solidFill>
              </a:rPr>
              <a:t>Diquark-antidiquark</a:t>
            </a:r>
            <a:r>
              <a:rPr lang="it-IT" sz="2400" dirty="0" smtClean="0">
                <a:solidFill>
                  <a:schemeClr val="accent1"/>
                </a:solidFill>
              </a:rPr>
              <a:t> (</a:t>
            </a:r>
            <a:r>
              <a:rPr lang="it-IT" sz="2400" dirty="0" err="1" smtClean="0">
                <a:solidFill>
                  <a:schemeClr val="accent1"/>
                </a:solidFill>
              </a:rPr>
              <a:t>tetraquark</a:t>
            </a:r>
            <a:r>
              <a:rPr lang="it-IT" sz="2400" dirty="0" smtClean="0">
                <a:solidFill>
                  <a:schemeClr val="accent1"/>
                </a:solidFill>
              </a:rPr>
              <a:t>)</a:t>
            </a:r>
            <a:endParaRPr lang="it-IT" sz="2400" dirty="0">
              <a:solidFill>
                <a:schemeClr val="accent1"/>
              </a:solidFill>
            </a:endParaRPr>
          </a:p>
        </p:txBody>
      </p:sp>
      <p:sp>
        <p:nvSpPr>
          <p:cNvPr id="37" name="Ovale 36"/>
          <p:cNvSpPr/>
          <p:nvPr/>
        </p:nvSpPr>
        <p:spPr>
          <a:xfrm rot="1702495">
            <a:off x="130204" y="3460562"/>
            <a:ext cx="1466291" cy="91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695521" y="3606575"/>
            <a:ext cx="167828" cy="167828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/>
          <p:cNvSpPr/>
          <p:nvPr/>
        </p:nvSpPr>
        <p:spPr>
          <a:xfrm>
            <a:off x="414563" y="3778474"/>
            <a:ext cx="167828" cy="167828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0" name="Group 126"/>
          <p:cNvGrpSpPr>
            <a:grpSpLocks noChangeAspect="1"/>
          </p:cNvGrpSpPr>
          <p:nvPr/>
        </p:nvGrpSpPr>
        <p:grpSpPr bwMode="auto">
          <a:xfrm rot="1219630">
            <a:off x="756947" y="3994819"/>
            <a:ext cx="579451" cy="204019"/>
            <a:chOff x="804" y="3206"/>
            <a:chExt cx="2344" cy="314"/>
          </a:xfrm>
        </p:grpSpPr>
        <p:sp>
          <p:nvSpPr>
            <p:cNvPr id="41" name="Freeform 127"/>
            <p:cNvSpPr>
              <a:spLocks noChangeAspect="1"/>
            </p:cNvSpPr>
            <p:nvPr/>
          </p:nvSpPr>
          <p:spPr bwMode="auto">
            <a:xfrm>
              <a:off x="804" y="3218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" name="Freeform 128"/>
            <p:cNvSpPr>
              <a:spLocks noChangeAspect="1"/>
            </p:cNvSpPr>
            <p:nvPr/>
          </p:nvSpPr>
          <p:spPr bwMode="auto">
            <a:xfrm>
              <a:off x="1136" y="3216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" name="Freeform 129"/>
            <p:cNvSpPr>
              <a:spLocks noChangeAspect="1"/>
            </p:cNvSpPr>
            <p:nvPr/>
          </p:nvSpPr>
          <p:spPr bwMode="auto">
            <a:xfrm>
              <a:off x="1468" y="3214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" name="Freeform 130"/>
            <p:cNvSpPr>
              <a:spLocks noChangeAspect="1"/>
            </p:cNvSpPr>
            <p:nvPr/>
          </p:nvSpPr>
          <p:spPr bwMode="auto">
            <a:xfrm>
              <a:off x="1800" y="3212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" name="Freeform 131"/>
            <p:cNvSpPr>
              <a:spLocks noChangeAspect="1"/>
            </p:cNvSpPr>
            <p:nvPr/>
          </p:nvSpPr>
          <p:spPr bwMode="auto">
            <a:xfrm>
              <a:off x="2132" y="3210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" name="Freeform 132"/>
            <p:cNvSpPr>
              <a:spLocks noChangeAspect="1"/>
            </p:cNvSpPr>
            <p:nvPr/>
          </p:nvSpPr>
          <p:spPr bwMode="auto">
            <a:xfrm>
              <a:off x="2464" y="3208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" name="Freeform 133"/>
            <p:cNvSpPr>
              <a:spLocks noChangeAspect="1"/>
            </p:cNvSpPr>
            <p:nvPr/>
          </p:nvSpPr>
          <p:spPr bwMode="auto">
            <a:xfrm>
              <a:off x="2796" y="3206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tangolo 48"/>
              <p:cNvSpPr/>
              <p:nvPr/>
            </p:nvSpPr>
            <p:spPr>
              <a:xfrm>
                <a:off x="280771" y="3400905"/>
                <a:ext cx="4699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/>
                            </a:rPr>
                            <m:t>𝟖</m:t>
                          </m:r>
                        </m:e>
                        <m:sub>
                          <m:r>
                            <a:rPr lang="it-IT" b="1" i="1"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9" name="Rettango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71" y="3400905"/>
                <a:ext cx="469937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/>
              <p:cNvSpPr/>
              <p:nvPr/>
            </p:nvSpPr>
            <p:spPr>
              <a:xfrm>
                <a:off x="1049204" y="3735216"/>
                <a:ext cx="4699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𝟖</m:t>
                          </m:r>
                        </m:e>
                        <m:sub>
                          <m:r>
                            <a:rPr lang="it-IT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50" name="Rettango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04" y="3735216"/>
                <a:ext cx="469937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tangolo 50"/>
          <p:cNvSpPr/>
          <p:nvPr/>
        </p:nvSpPr>
        <p:spPr>
          <a:xfrm>
            <a:off x="1510773" y="3328624"/>
            <a:ext cx="29995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accent1"/>
                </a:solidFill>
              </a:rPr>
              <a:t>Glueball, Hybrids</a:t>
            </a:r>
            <a:endParaRPr lang="it-IT" sz="2400" dirty="0">
              <a:solidFill>
                <a:schemeClr val="accent1"/>
              </a:solidFill>
            </a:endParaRPr>
          </a:p>
          <a:p>
            <a:r>
              <a:rPr lang="it-IT" sz="2400" dirty="0" smtClean="0">
                <a:solidFill>
                  <a:schemeClr val="accent1"/>
                </a:solidFill>
              </a:rPr>
              <a:t>(with valence gluons),</a:t>
            </a:r>
          </a:p>
          <a:p>
            <a:r>
              <a:rPr lang="it-IT" sz="2400" dirty="0" smtClean="0">
                <a:solidFill>
                  <a:schemeClr val="accent1"/>
                </a:solidFill>
              </a:rPr>
              <a:t>Born-Oppenheimer 4q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/>
              <p:cNvSpPr/>
              <p:nvPr/>
            </p:nvSpPr>
            <p:spPr>
              <a:xfrm>
                <a:off x="125903" y="4302529"/>
                <a:ext cx="1474891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/>
                            </a:rPr>
                            <m:t>𝟖</m:t>
                          </m:r>
                        </m:e>
                        <m:sub>
                          <m:r>
                            <a:rPr lang="it-IT" b="1" i="1"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it-IT" b="1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/>
                            </a:rPr>
                            <m:t>𝟖</m:t>
                          </m:r>
                        </m:e>
                        <m:sub>
                          <m:r>
                            <a:rPr lang="it-IT" b="1" i="1"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it-IT" b="1" i="1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/>
                            </a:rPr>
                            <m:t>𝟏</m:t>
                          </m:r>
                        </m:e>
                        <m:sub>
                          <m:r>
                            <a:rPr lang="it-IT" b="1" i="1"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" name="Rettango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03" y="4302529"/>
                <a:ext cx="1474891" cy="36990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uppo 47"/>
          <p:cNvGrpSpPr/>
          <p:nvPr/>
        </p:nvGrpSpPr>
        <p:grpSpPr>
          <a:xfrm>
            <a:off x="5933410" y="5004211"/>
            <a:ext cx="2576185" cy="1376927"/>
            <a:chOff x="593408" y="2320955"/>
            <a:chExt cx="2946400" cy="1574800"/>
          </a:xfrm>
        </p:grpSpPr>
        <p:sp>
          <p:nvSpPr>
            <p:cNvPr id="53" name="Nuvola 52"/>
            <p:cNvSpPr/>
            <p:nvPr/>
          </p:nvSpPr>
          <p:spPr>
            <a:xfrm>
              <a:off x="593408" y="2320955"/>
              <a:ext cx="2946400" cy="15748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 dirty="0">
                <a:solidFill>
                  <a:srgbClr val="FF00FF"/>
                </a:solidFill>
              </a:endParaRPr>
            </a:p>
          </p:txBody>
        </p:sp>
        <p:sp>
          <p:nvSpPr>
            <p:cNvPr id="54" name="Ovale 53"/>
            <p:cNvSpPr/>
            <p:nvPr/>
          </p:nvSpPr>
          <p:spPr>
            <a:xfrm>
              <a:off x="1450658" y="2835305"/>
              <a:ext cx="520700" cy="5207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5" name="Connettore 2 54"/>
            <p:cNvCxnSpPr/>
            <p:nvPr/>
          </p:nvCxnSpPr>
          <p:spPr>
            <a:xfrm flipV="1">
              <a:off x="1622108" y="2638455"/>
              <a:ext cx="177800" cy="889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tangolo 55"/>
                <p:cNvSpPr/>
                <p:nvPr/>
              </p:nvSpPr>
              <p:spPr>
                <a:xfrm>
                  <a:off x="2003356" y="2764423"/>
                  <a:ext cx="6286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𝑱</m:t>
                        </m:r>
                        <m:r>
                          <m:rPr>
                            <m:lit/>
                          </m:rPr>
                          <a:rPr lang="it-IT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it-IT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𝝍</m:t>
                        </m:r>
                      </m:oMath>
                    </m:oMathPara>
                  </a14:m>
                  <a:endParaRPr lang="it-IT" b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tangolo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3356" y="2764423"/>
                  <a:ext cx="62869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8889" r="-2222" b="-2830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ttangolo 56"/>
                <p:cNvSpPr/>
                <p:nvPr/>
              </p:nvSpPr>
              <p:spPr>
                <a:xfrm>
                  <a:off x="801677" y="2835305"/>
                  <a:ext cx="3962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it-IT" b="1" dirty="0">
                    <a:solidFill>
                      <a:srgbClr val="FF99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ttangolo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677" y="2835305"/>
                  <a:ext cx="396262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ttangolo 57"/>
                <p:cNvSpPr/>
                <p:nvPr/>
              </p:nvSpPr>
              <p:spPr>
                <a:xfrm>
                  <a:off x="2522823" y="3204637"/>
                  <a:ext cx="3962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it-IT" b="1" dirty="0">
                    <a:solidFill>
                      <a:srgbClr val="FF99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ttangolo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2823" y="3204637"/>
                  <a:ext cx="396262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ttangolo 58"/>
                <p:cNvSpPr/>
                <p:nvPr/>
              </p:nvSpPr>
              <p:spPr>
                <a:xfrm>
                  <a:off x="2855585" y="2453789"/>
                  <a:ext cx="3962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it-IT" b="1" dirty="0">
                    <a:solidFill>
                      <a:srgbClr val="FF99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ttangolo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585" y="2453789"/>
                  <a:ext cx="39626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CasellaDiTesto 59"/>
          <p:cNvSpPr txBox="1"/>
          <p:nvPr/>
        </p:nvSpPr>
        <p:spPr>
          <a:xfrm>
            <a:off x="5724194" y="4104548"/>
            <a:ext cx="3644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accent1"/>
                </a:solidFill>
              </a:rPr>
              <a:t>Hadrocharmonium</a:t>
            </a:r>
            <a:endParaRPr lang="it-IT" sz="2400" dirty="0">
              <a:solidFill>
                <a:schemeClr val="accent1"/>
              </a:solidFill>
            </a:endParaRPr>
          </a:p>
          <a:p>
            <a:r>
              <a:rPr lang="it-IT" sz="2400" dirty="0" smtClean="0">
                <a:solidFill>
                  <a:schemeClr val="accent1"/>
                </a:solidFill>
              </a:rPr>
              <a:t>(Van </a:t>
            </a:r>
            <a:r>
              <a:rPr lang="it-IT" sz="2400" dirty="0" err="1" smtClean="0">
                <a:solidFill>
                  <a:schemeClr val="accent1"/>
                </a:solidFill>
              </a:rPr>
              <a:t>der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Waals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forces</a:t>
            </a:r>
            <a:r>
              <a:rPr lang="it-IT" sz="2400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18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Proposed models</a:t>
            </a:r>
            <a:endParaRPr lang="it-IT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03277" y="5120686"/>
            <a:ext cx="1697706" cy="1370708"/>
            <a:chOff x="661920" y="4876996"/>
            <a:chExt cx="1697706" cy="1370708"/>
          </a:xfrm>
        </p:grpSpPr>
        <p:pic>
          <p:nvPicPr>
            <p:cNvPr id="77" name="Immagine 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46" t="13497" r="19941" b="34478"/>
            <a:stretch/>
          </p:blipFill>
          <p:spPr>
            <a:xfrm>
              <a:off x="924329" y="4927437"/>
              <a:ext cx="1174172" cy="11845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20" y="4876996"/>
              <a:ext cx="1697706" cy="1370708"/>
            </a:xfrm>
            <a:prstGeom prst="rect">
              <a:avLst/>
            </a:prstGeom>
          </p:spPr>
        </p:pic>
      </p:grpSp>
      <p:sp>
        <p:nvSpPr>
          <p:cNvPr id="78" name="CasellaDiTesto 59"/>
          <p:cNvSpPr txBox="1"/>
          <p:nvPr/>
        </p:nvSpPr>
        <p:spPr>
          <a:xfrm>
            <a:off x="1846372" y="5246818"/>
            <a:ext cx="3644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/>
                </a:solidFill>
              </a:rPr>
              <a:t>Cusp (kinematical effect)</a:t>
            </a:r>
            <a:endParaRPr lang="it-IT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tangolo 51"/>
              <p:cNvSpPr/>
              <p:nvPr/>
            </p:nvSpPr>
            <p:spPr>
              <a:xfrm>
                <a:off x="6327423" y="6382061"/>
                <a:ext cx="1474891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it-IT" b="1" i="1"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it-IT" b="1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it-IT" b="1" i="1"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it-IT" b="1" i="1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/>
                            </a:rPr>
                            <m:t>𝟏</m:t>
                          </m:r>
                        </m:e>
                        <m:sub>
                          <m:r>
                            <a:rPr lang="it-IT" b="1" i="1"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3" name="Rettango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423" y="6382061"/>
                <a:ext cx="1474891" cy="36990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87106" y="1372636"/>
            <a:ext cx="8369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Attraction </a:t>
            </a:r>
            <a:r>
              <a:rPr lang="en-US" sz="2000" dirty="0"/>
              <a:t>and repulsion </a:t>
            </a:r>
            <a:r>
              <a:rPr lang="en-US" sz="2000" dirty="0" smtClean="0"/>
              <a:t>in 1-gluon exchange approximation is given by</a:t>
            </a:r>
            <a:endParaRPr lang="it-IT" sz="2000" dirty="0" err="1" smtClean="0"/>
          </a:p>
        </p:txBody>
      </p:sp>
      <p:sp>
        <p:nvSpPr>
          <p:cNvPr id="14" name="Ovale 13"/>
          <p:cNvSpPr/>
          <p:nvPr/>
        </p:nvSpPr>
        <p:spPr>
          <a:xfrm rot="1702495">
            <a:off x="5762511" y="4484255"/>
            <a:ext cx="1785769" cy="1118795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6738866" y="5112108"/>
            <a:ext cx="204395" cy="204395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6292425" y="4764279"/>
            <a:ext cx="204395" cy="204395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6754202" y="4681521"/>
                <a:ext cx="1474891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b>
                          <m:r>
                            <a:rPr lang="it-IT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it-IT" b="1" i="1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b>
                          <m:r>
                            <a:rPr lang="it-IT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it-IT" b="1" i="1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acc>
                        </m:e>
                        <m:sub>
                          <m:r>
                            <a:rPr lang="it-IT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it-IT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02" y="4681521"/>
                <a:ext cx="1474891" cy="369909"/>
              </a:xfrm>
              <a:prstGeom prst="rect">
                <a:avLst/>
              </a:prstGeom>
              <a:blipFill rotWithShape="0">
                <a:blip r:embed="rId2"/>
                <a:stretch>
                  <a:fillRect r="-140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/>
          <p:cNvSpPr txBox="1"/>
          <p:nvPr/>
        </p:nvSpPr>
        <p:spPr>
          <a:xfrm>
            <a:off x="7491140" y="5222125"/>
            <a:ext cx="139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accent1"/>
                </a:solidFill>
              </a:rPr>
              <a:t>diquark</a:t>
            </a:r>
            <a:endParaRPr lang="it-IT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387106" y="4694314"/>
                <a:ext cx="4814368" cy="1477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A </a:t>
                </a:r>
                <a:r>
                  <a:rPr lang="it-IT" dirty="0" err="1" smtClean="0"/>
                  <a:t>diquark</a:t>
                </a:r>
                <a:r>
                  <a:rPr lang="it-IT" dirty="0" smtClean="0"/>
                  <a:t> 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acc>
                      </m:e>
                      <m:sub>
                        <m:r>
                          <a:rPr lang="it-IT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it-IT" b="1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it-IT" dirty="0" smtClean="0"/>
                  <a:t>is an </a:t>
                </a:r>
                <a:r>
                  <a:rPr lang="it-IT" dirty="0" err="1" smtClean="0"/>
                  <a:t>attractive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combination</a:t>
                </a:r>
                <a:endParaRPr lang="it-IT" dirty="0" smtClean="0"/>
              </a:p>
              <a:p>
                <a:r>
                  <a:rPr lang="it-IT" dirty="0" smtClean="0"/>
                  <a:t>A </a:t>
                </a:r>
                <a:r>
                  <a:rPr lang="it-IT" dirty="0" err="1" smtClean="0"/>
                  <a:t>diquark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colored</a:t>
                </a:r>
                <a:r>
                  <a:rPr lang="it-IT" dirty="0" smtClean="0"/>
                  <a:t>, so </a:t>
                </a:r>
                <a:r>
                  <a:rPr lang="it-IT" dirty="0" err="1" smtClean="0"/>
                  <a:t>it</a:t>
                </a:r>
                <a:r>
                  <a:rPr lang="it-IT" dirty="0" smtClean="0"/>
                  <a:t> can stay </a:t>
                </a:r>
                <a:r>
                  <a:rPr lang="it-IT" dirty="0" err="1" smtClean="0"/>
                  <a:t>into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hadrons</a:t>
                </a:r>
                <a:endParaRPr lang="it-IT" dirty="0"/>
              </a:p>
              <a:p>
                <a:r>
                  <a:rPr lang="it-IT" dirty="0" err="1" smtClean="0"/>
                  <a:t>but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cannot</a:t>
                </a:r>
                <a:r>
                  <a:rPr lang="it-IT" dirty="0" smtClean="0"/>
                  <a:t> be an </a:t>
                </a:r>
                <a:r>
                  <a:rPr lang="it-IT" dirty="0" err="1" smtClean="0"/>
                  <a:t>asymptotic</a:t>
                </a:r>
                <a:r>
                  <a:rPr lang="it-IT" dirty="0" smtClean="0"/>
                  <a:t> state</a:t>
                </a:r>
              </a:p>
              <a:p>
                <a:r>
                  <a:rPr lang="it-IT" dirty="0" smtClean="0">
                    <a:solidFill>
                      <a:srgbClr val="C00000"/>
                    </a:solidFill>
                  </a:rPr>
                  <a:t>Evidence (?) of diquarks in lattice QCD,</a:t>
                </a:r>
              </a:p>
              <a:p>
                <a:r>
                  <a:rPr lang="it-IT" dirty="0" smtClean="0">
                    <a:solidFill>
                      <a:srgbClr val="C00000"/>
                    </a:solidFill>
                  </a:rPr>
                  <a:t>Alexandrou, de Forcrand, Lucini, PRL 97, </a:t>
                </a:r>
                <a:r>
                  <a:rPr lang="it-IT" dirty="0">
                    <a:solidFill>
                      <a:srgbClr val="C00000"/>
                    </a:solidFill>
                  </a:rPr>
                  <a:t>222002</a:t>
                </a: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06" y="4694314"/>
                <a:ext cx="4814368" cy="1477905"/>
              </a:xfrm>
              <a:prstGeom prst="rect">
                <a:avLst/>
              </a:prstGeom>
              <a:blipFill rotWithShape="0">
                <a:blip r:embed="rId3"/>
                <a:stretch>
                  <a:fillRect l="-1141" t="-1646" b="-53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428082" y="4163176"/>
                <a:ext cx="41272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/>
                  <a:t>The </a:t>
                </a:r>
                <a:r>
                  <a:rPr lang="it-IT" dirty="0" err="1"/>
                  <a:t>singlet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/>
                          </a:rPr>
                          <m:t>𝟏</m:t>
                        </m:r>
                      </m:e>
                      <m:sub>
                        <m:r>
                          <a:rPr lang="it-IT" b="1" i="1"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an </a:t>
                </a:r>
                <a:r>
                  <a:rPr lang="it-IT" dirty="0" err="1"/>
                  <a:t>attractive</a:t>
                </a:r>
                <a:r>
                  <a:rPr lang="it-IT" dirty="0"/>
                  <a:t> </a:t>
                </a:r>
                <a:r>
                  <a:rPr lang="it-IT" dirty="0" err="1"/>
                  <a:t>combination</a:t>
                </a:r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82" y="4163176"/>
                <a:ext cx="412722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82" t="-9836" r="-1329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126"/>
          <p:cNvGrpSpPr>
            <a:grpSpLocks noChangeAspect="1"/>
          </p:cNvGrpSpPr>
          <p:nvPr/>
        </p:nvGrpSpPr>
        <p:grpSpPr bwMode="auto">
          <a:xfrm>
            <a:off x="1090066" y="2805695"/>
            <a:ext cx="1575572" cy="268472"/>
            <a:chOff x="804" y="3206"/>
            <a:chExt cx="2344" cy="314"/>
          </a:xfrm>
        </p:grpSpPr>
        <p:sp>
          <p:nvSpPr>
            <p:cNvPr id="23" name="Freeform 127"/>
            <p:cNvSpPr>
              <a:spLocks noChangeAspect="1"/>
            </p:cNvSpPr>
            <p:nvPr/>
          </p:nvSpPr>
          <p:spPr bwMode="auto">
            <a:xfrm>
              <a:off x="804" y="3218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Freeform 128"/>
            <p:cNvSpPr>
              <a:spLocks noChangeAspect="1"/>
            </p:cNvSpPr>
            <p:nvPr/>
          </p:nvSpPr>
          <p:spPr bwMode="auto">
            <a:xfrm>
              <a:off x="1136" y="3216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Freeform 129"/>
            <p:cNvSpPr>
              <a:spLocks noChangeAspect="1"/>
            </p:cNvSpPr>
            <p:nvPr/>
          </p:nvSpPr>
          <p:spPr bwMode="auto">
            <a:xfrm>
              <a:off x="1468" y="3214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Freeform 130"/>
            <p:cNvSpPr>
              <a:spLocks noChangeAspect="1"/>
            </p:cNvSpPr>
            <p:nvPr/>
          </p:nvSpPr>
          <p:spPr bwMode="auto">
            <a:xfrm>
              <a:off x="1800" y="3212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Freeform 131"/>
            <p:cNvSpPr>
              <a:spLocks noChangeAspect="1"/>
            </p:cNvSpPr>
            <p:nvPr/>
          </p:nvSpPr>
          <p:spPr bwMode="auto">
            <a:xfrm>
              <a:off x="2132" y="3210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Freeform 132"/>
            <p:cNvSpPr>
              <a:spLocks noChangeAspect="1"/>
            </p:cNvSpPr>
            <p:nvPr/>
          </p:nvSpPr>
          <p:spPr bwMode="auto">
            <a:xfrm>
              <a:off x="2464" y="3208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Freeform 133"/>
            <p:cNvSpPr>
              <a:spLocks noChangeAspect="1"/>
            </p:cNvSpPr>
            <p:nvPr/>
          </p:nvSpPr>
          <p:spPr bwMode="auto">
            <a:xfrm>
              <a:off x="2796" y="3206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1079293" y="2145070"/>
            <a:ext cx="0" cy="1896869"/>
            <a:chOff x="1065007" y="2145070"/>
            <a:chExt cx="0" cy="1896869"/>
          </a:xfrm>
        </p:grpSpPr>
        <p:cxnSp>
          <p:nvCxnSpPr>
            <p:cNvPr id="17" name="Connettore 1 16"/>
            <p:cNvCxnSpPr/>
            <p:nvPr/>
          </p:nvCxnSpPr>
          <p:spPr>
            <a:xfrm>
              <a:off x="1065007" y="2145070"/>
              <a:ext cx="0" cy="1896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2 4"/>
            <p:cNvCxnSpPr/>
            <p:nvPr/>
          </p:nvCxnSpPr>
          <p:spPr>
            <a:xfrm flipV="1">
              <a:off x="1065007" y="3485478"/>
              <a:ext cx="0" cy="352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 flipV="1">
              <a:off x="1065007" y="2626318"/>
              <a:ext cx="0" cy="352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o 31"/>
          <p:cNvGrpSpPr/>
          <p:nvPr/>
        </p:nvGrpSpPr>
        <p:grpSpPr>
          <a:xfrm>
            <a:off x="2677630" y="2145069"/>
            <a:ext cx="0" cy="1896869"/>
            <a:chOff x="1065007" y="2145070"/>
            <a:chExt cx="0" cy="1896869"/>
          </a:xfrm>
        </p:grpSpPr>
        <p:cxnSp>
          <p:nvCxnSpPr>
            <p:cNvPr id="33" name="Connettore 1 32"/>
            <p:cNvCxnSpPr/>
            <p:nvPr/>
          </p:nvCxnSpPr>
          <p:spPr>
            <a:xfrm>
              <a:off x="1065007" y="2145070"/>
              <a:ext cx="0" cy="1896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2 33"/>
            <p:cNvCxnSpPr/>
            <p:nvPr/>
          </p:nvCxnSpPr>
          <p:spPr>
            <a:xfrm flipV="1">
              <a:off x="1065007" y="3485478"/>
              <a:ext cx="0" cy="352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/>
            <p:nvPr/>
          </p:nvCxnSpPr>
          <p:spPr>
            <a:xfrm flipV="1">
              <a:off x="1065007" y="2626318"/>
              <a:ext cx="0" cy="352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/>
              <p:cNvSpPr txBox="1"/>
              <p:nvPr/>
            </p:nvSpPr>
            <p:spPr>
              <a:xfrm>
                <a:off x="2687154" y="2863083"/>
                <a:ext cx="527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𝑘𝑙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154" y="2863083"/>
                <a:ext cx="52783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/>
              <p:cNvSpPr txBox="1"/>
              <p:nvPr/>
            </p:nvSpPr>
            <p:spPr>
              <a:xfrm>
                <a:off x="531215" y="2863083"/>
                <a:ext cx="507254" cy="401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15" y="2863083"/>
                <a:ext cx="507254" cy="401648"/>
              </a:xfrm>
              <a:prstGeom prst="rect">
                <a:avLst/>
              </a:prstGeom>
              <a:blipFill rotWithShape="0"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/>
              <p:cNvSpPr txBox="1"/>
              <p:nvPr/>
            </p:nvSpPr>
            <p:spPr>
              <a:xfrm>
                <a:off x="810942" y="3747273"/>
                <a:ext cx="3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8" name="CasellaDiTes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42" y="3747273"/>
                <a:ext cx="31861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/>
              <p:cNvSpPr txBox="1"/>
              <p:nvPr/>
            </p:nvSpPr>
            <p:spPr>
              <a:xfrm>
                <a:off x="803727" y="2080521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9" name="CasellaDiTes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27" y="2080521"/>
                <a:ext cx="32489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/>
              <p:cNvSpPr txBox="1"/>
              <p:nvPr/>
            </p:nvSpPr>
            <p:spPr>
              <a:xfrm>
                <a:off x="2615359" y="3733847"/>
                <a:ext cx="370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0" name="CasellaDiTes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359" y="3733847"/>
                <a:ext cx="37093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/>
              <p:cNvSpPr txBox="1"/>
              <p:nvPr/>
            </p:nvSpPr>
            <p:spPr>
              <a:xfrm>
                <a:off x="2624649" y="2064403"/>
                <a:ext cx="3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1" name="CasellaDiTes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649" y="2064403"/>
                <a:ext cx="31861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tangolo 41"/>
              <p:cNvSpPr/>
              <p:nvPr/>
            </p:nvSpPr>
            <p:spPr>
              <a:xfrm>
                <a:off x="2870354" y="1841589"/>
                <a:ext cx="6444419" cy="2171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it-IT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=+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it-IT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2" name="Rettango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354" y="1841589"/>
                <a:ext cx="6444419" cy="217149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Diquarks</a:t>
            </a:r>
            <a:endParaRPr lang="it-IT" sz="3600" dirty="0"/>
          </a:p>
        </p:txBody>
      </p:sp>
      <p:sp>
        <p:nvSpPr>
          <p:cNvPr id="44" name="Rectangle 43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62000" y="1152524"/>
            <a:ext cx="7543800" cy="4905376"/>
          </a:xfrm>
        </p:spPr>
        <p:txBody>
          <a:bodyPr>
            <a:normAutofit/>
          </a:bodyPr>
          <a:lstStyle/>
          <a:p>
            <a:r>
              <a:rPr lang="it-IT" sz="2800" dirty="0" smtClean="0"/>
              <a:t>«Exotic landscape»</a:t>
            </a:r>
          </a:p>
          <a:p>
            <a:r>
              <a:rPr lang="it-IT" sz="2800" dirty="0" smtClean="0"/>
              <a:t>Compact tetraquarks</a:t>
            </a:r>
          </a:p>
          <a:p>
            <a:r>
              <a:rPr lang="it-IT" sz="2800" dirty="0" smtClean="0"/>
              <a:t>Other models</a:t>
            </a:r>
            <a:endParaRPr lang="it-IT" sz="2800" dirty="0" smtClean="0"/>
          </a:p>
          <a:p>
            <a:r>
              <a:rPr lang="it-IT" sz="2800" dirty="0" smtClean="0"/>
              <a:t>Production of exotics at LHC</a:t>
            </a:r>
          </a:p>
          <a:p>
            <a:r>
              <a:rPr lang="it-IT" sz="2800" dirty="0" smtClean="0"/>
              <a:t>Feshbach resonances</a:t>
            </a:r>
          </a:p>
          <a:p>
            <a:r>
              <a:rPr lang="it-IT" sz="2800" dirty="0" smtClean="0"/>
              <a:t>Conclusions</a:t>
            </a:r>
            <a:endParaRPr lang="it-IT" sz="2800" dirty="0"/>
          </a:p>
        </p:txBody>
      </p:sp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Outline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7596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172288" y="1197264"/>
            <a:ext cx="7613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 smtClean="0"/>
              <a:t>In a constituent quark model, we can think of a</a:t>
            </a:r>
          </a:p>
          <a:p>
            <a:pPr>
              <a:buNone/>
            </a:pPr>
            <a:r>
              <a:rPr lang="it-IT" b="1" dirty="0" smtClean="0">
                <a:solidFill>
                  <a:srgbClr val="C00000"/>
                </a:solidFill>
              </a:rPr>
              <a:t>diquark-antidiquark compact state</a:t>
            </a:r>
            <a:endParaRPr lang="it-IT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-179613" y="1913338"/>
                <a:ext cx="4176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𝑐𝑞</m:t>
                              </m:r>
                            </m:e>
                          </m:d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=0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𝑆</m:t>
                          </m:r>
                          <m:r>
                            <a:rPr lang="it-IT" sz="2400" i="1">
                              <a:latin typeface="Cambria Math"/>
                            </a:rPr>
                            <m:t>=1</m:t>
                          </m:r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+</m:t>
                      </m:r>
                      <m:r>
                        <a:rPr lang="it-IT" sz="2400" b="0" i="1" smtClean="0">
                          <a:latin typeface="Cambria Math"/>
                        </a:rPr>
                        <m:t>h</m:t>
                      </m:r>
                      <m:r>
                        <a:rPr lang="it-IT" sz="2400" b="0" i="1" smtClean="0">
                          <a:latin typeface="Cambria Math"/>
                        </a:rPr>
                        <m:t>.</m:t>
                      </m:r>
                      <m:r>
                        <a:rPr lang="it-IT" sz="2400" b="0" i="1" smtClean="0">
                          <a:latin typeface="Cambria Math"/>
                        </a:rPr>
                        <m:t>𝑐</m:t>
                      </m:r>
                      <m:r>
                        <a:rPr lang="it-IT" sz="24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613" y="1913338"/>
                <a:ext cx="4176446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26"/>
          <p:cNvSpPr txBox="1"/>
          <p:nvPr/>
        </p:nvSpPr>
        <p:spPr>
          <a:xfrm>
            <a:off x="36375" y="2482313"/>
            <a:ext cx="607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Maiani, Piccinini, Polosa, Riquer PRD71 014028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97078" y="585414"/>
            <a:ext cx="3028280" cy="1753877"/>
            <a:chOff x="5480433" y="1893021"/>
            <a:chExt cx="3028280" cy="1753877"/>
          </a:xfrm>
        </p:grpSpPr>
        <p:sp>
          <p:nvSpPr>
            <p:cNvPr id="24" name="Ovale 23"/>
            <p:cNvSpPr/>
            <p:nvPr/>
          </p:nvSpPr>
          <p:spPr>
            <a:xfrm rot="2881862">
              <a:off x="6869984" y="2281512"/>
              <a:ext cx="1613043" cy="83606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 rot="2881862">
              <a:off x="5649072" y="2422346"/>
              <a:ext cx="1613043" cy="83606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6116545" y="2398165"/>
              <a:ext cx="400693" cy="400693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6517238" y="3063846"/>
              <a:ext cx="236305" cy="236305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Connettore 2 9"/>
            <p:cNvCxnSpPr/>
            <p:nvPr/>
          </p:nvCxnSpPr>
          <p:spPr>
            <a:xfrm flipV="1">
              <a:off x="6316891" y="2233347"/>
              <a:ext cx="0" cy="627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7393966" y="2298850"/>
              <a:ext cx="400693" cy="40069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" name="Connettore 2 15"/>
            <p:cNvCxnSpPr/>
            <p:nvPr/>
          </p:nvCxnSpPr>
          <p:spPr>
            <a:xfrm flipV="1">
              <a:off x="7594312" y="2134032"/>
              <a:ext cx="0" cy="627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 flipV="1">
              <a:off x="6635390" y="2943978"/>
              <a:ext cx="0" cy="4400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e 19"/>
            <p:cNvSpPr/>
            <p:nvPr/>
          </p:nvSpPr>
          <p:spPr>
            <a:xfrm flipV="1">
              <a:off x="7676507" y="2882759"/>
              <a:ext cx="236305" cy="2363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1" name="Connettore 2 20"/>
            <p:cNvCxnSpPr/>
            <p:nvPr/>
          </p:nvCxnSpPr>
          <p:spPr>
            <a:xfrm>
              <a:off x="7794659" y="2798858"/>
              <a:ext cx="0" cy="4400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/>
                <p:cNvSpPr txBox="1"/>
                <p:nvPr/>
              </p:nvSpPr>
              <p:spPr>
                <a:xfrm>
                  <a:off x="5480433" y="2857944"/>
                  <a:ext cx="6678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25" name="CasellaDiTes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0433" y="2857944"/>
                  <a:ext cx="667819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sellaDiTesto 25"/>
                <p:cNvSpPr txBox="1"/>
                <p:nvPr/>
              </p:nvSpPr>
              <p:spPr>
                <a:xfrm>
                  <a:off x="7840894" y="1961173"/>
                  <a:ext cx="667819" cy="462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t-IT" sz="2400" b="1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400" b="1" i="1" smtClean="0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acc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CC00FF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sz="2400" b="1" dirty="0">
                    <a:solidFill>
                      <a:srgbClr val="CC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CasellaDiTes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894" y="1961173"/>
                  <a:ext cx="667819" cy="46243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55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tangolo 27"/>
                <p:cNvSpPr/>
                <p:nvPr/>
              </p:nvSpPr>
              <p:spPr>
                <a:xfrm>
                  <a:off x="5829254" y="2263160"/>
                  <a:ext cx="3545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1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</m:acc>
                      </m:oMath>
                    </m:oMathPara>
                  </a14:m>
                  <a:endParaRPr lang="it-IT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ttango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254" y="2263160"/>
                  <a:ext cx="35458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tangolo 28"/>
                <p:cNvSpPr/>
                <p:nvPr/>
              </p:nvSpPr>
              <p:spPr>
                <a:xfrm>
                  <a:off x="7128455" y="2134464"/>
                  <a:ext cx="3545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it-IT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ttangolo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8455" y="2134464"/>
                  <a:ext cx="3545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ttangolo 29"/>
                <p:cNvSpPr/>
                <p:nvPr/>
              </p:nvSpPr>
              <p:spPr>
                <a:xfrm>
                  <a:off x="6715443" y="3088776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1" i="1" smtClean="0">
                                <a:solidFill>
                                  <a:srgbClr val="CC00FF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oMath>
                    </m:oMathPara>
                  </a14:m>
                  <a:endParaRPr lang="it-IT" dirty="0">
                    <a:solidFill>
                      <a:srgbClr val="CC00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ttangolo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443" y="3088776"/>
                  <a:ext cx="37702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tangolo 30"/>
                <p:cNvSpPr/>
                <p:nvPr/>
              </p:nvSpPr>
              <p:spPr>
                <a:xfrm>
                  <a:off x="7842962" y="2840377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𝒒</m:t>
                        </m:r>
                      </m:oMath>
                    </m:oMathPara>
                  </a14:m>
                  <a:endParaRPr lang="it-IT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tangolo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2962" y="2840377"/>
                  <a:ext cx="377026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36375" y="3739134"/>
                <a:ext cx="4901385" cy="1068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/>
                        </a:rPr>
                        <m:t>𝐻</m:t>
                      </m:r>
                      <m:r>
                        <a:rPr lang="it-IT" sz="24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𝑑𝑞</m:t>
                              </m:r>
                            </m:sub>
                          </m:sSub>
                        </m:e>
                      </m:nary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i="1" smtClean="0">
                          <a:latin typeface="Cambria Math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i="1">
                              <a:latin typeface="Cambria Math"/>
                            </a:rPr>
                            <m:t>𝑖</m:t>
                          </m:r>
                          <m:r>
                            <a:rPr lang="it-IT" sz="2400" i="1">
                              <a:latin typeface="Cambria Math"/>
                            </a:rPr>
                            <m:t>&lt;</m:t>
                          </m:r>
                          <m:r>
                            <a:rPr lang="it-IT" sz="2400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it-IT" sz="2400" i="1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it-IT" sz="24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  <m:r>
                            <a:rPr lang="it-IT" sz="24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latin typeface="Cambria Math"/>
                                    </a:rPr>
                                    <m:t>𝑎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latin typeface="Cambria Math"/>
                                    </a:rPr>
                                    <m:t>𝑎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5" y="3739134"/>
                <a:ext cx="4901385" cy="10683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Tetraquark</a:t>
            </a:r>
            <a:endParaRPr lang="it-IT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45272" y="5061933"/>
            <a:ext cx="4122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Decay pattern mostly driven by </a:t>
            </a:r>
            <a:r>
              <a:rPr lang="it-IT" dirty="0" smtClean="0">
                <a:solidFill>
                  <a:srgbClr val="0000FF"/>
                </a:solidFill>
              </a:rPr>
              <a:t>HQSS </a:t>
            </a:r>
            <a:r>
              <a:rPr lang="it-IT" b="1" dirty="0">
                <a:solidFill>
                  <a:srgbClr val="33CC33"/>
                </a:solidFill>
                <a:sym typeface="Wingdings" panose="05000000000000000000" pitchFamily="2" charset="2"/>
              </a:rPr>
              <a:t></a:t>
            </a:r>
            <a:endParaRPr lang="it-IT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it-IT" dirty="0" smtClean="0"/>
              <a:t>Fair understanding of existing spectrum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b="1" dirty="0">
                <a:solidFill>
                  <a:srgbClr val="33CC33"/>
                </a:solidFill>
                <a:sym typeface="Wingdings" panose="05000000000000000000" pitchFamily="2" charset="2"/>
              </a:rPr>
              <a:t></a:t>
            </a:r>
          </a:p>
          <a:p>
            <a:pPr>
              <a:buNone/>
            </a:pPr>
            <a:r>
              <a:rPr lang="it-IT" dirty="0" smtClean="0">
                <a:sym typeface="Wingdings" panose="05000000000000000000" pitchFamily="2" charset="2"/>
              </a:rPr>
              <a:t>A </a:t>
            </a:r>
            <a:r>
              <a:rPr lang="it-IT" dirty="0">
                <a:sym typeface="Wingdings" panose="05000000000000000000" pitchFamily="2" charset="2"/>
              </a:rPr>
              <a:t>full nonet for each level is expected</a:t>
            </a:r>
            <a:r>
              <a:rPr lang="it-IT" b="1" dirty="0">
                <a:solidFill>
                  <a:srgbClr val="33CC33"/>
                </a:solidFill>
                <a:sym typeface="Wingdings" panose="05000000000000000000" pitchFamily="2" charset="2"/>
              </a:rPr>
              <a:t> </a:t>
            </a: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it-IT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811" y="3233777"/>
            <a:ext cx="464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Spectrum according to </a:t>
            </a:r>
            <a:r>
              <a:rPr lang="it-IT" dirty="0" smtClean="0">
                <a:solidFill>
                  <a:srgbClr val="FF0000"/>
                </a:solidFill>
              </a:rPr>
              <a:t>color-spin hamiltonian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36" y="2355041"/>
            <a:ext cx="3795222" cy="3090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65250" y="5523598"/>
                <a:ext cx="3321550" cy="689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=315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=59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it-IT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=22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=72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50" y="5523598"/>
                <a:ext cx="3321550" cy="689163"/>
              </a:xfrm>
              <a:prstGeom prst="rect">
                <a:avLst/>
              </a:prstGeom>
              <a:blipFill rotWithShape="0">
                <a:blip r:embed="rId12"/>
                <a:stretch>
                  <a:fillRect b="-17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21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>
                <a:solidFill>
                  <a:schemeClr val="tx2"/>
                </a:solidFill>
              </a:rPr>
              <a:t> Barionio</a:t>
            </a:r>
            <a:endParaRPr lang="it-IT" sz="36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0" y="405674"/>
            <a:ext cx="7679950" cy="5872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2283" y="69683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C. Sabelli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3008" y="2586909"/>
            <a:ext cx="197336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dirty="0">
                <a:solidFill>
                  <a:srgbClr val="C00000"/>
                </a:solidFill>
              </a:rPr>
              <a:t>Rossi, Veneziano,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NPB 123</a:t>
            </a:r>
            <a:r>
              <a:rPr lang="it-IT" dirty="0">
                <a:solidFill>
                  <a:srgbClr val="C00000"/>
                </a:solidFill>
              </a:rPr>
              <a:t>, </a:t>
            </a:r>
            <a:r>
              <a:rPr lang="it-IT" dirty="0" smtClean="0">
                <a:solidFill>
                  <a:srgbClr val="C00000"/>
                </a:solidFill>
              </a:rPr>
              <a:t>507;</a:t>
            </a:r>
            <a:endParaRPr lang="it-IT" dirty="0">
              <a:solidFill>
                <a:srgbClr val="C00000"/>
              </a:solidFill>
            </a:endParaRPr>
          </a:p>
          <a:p>
            <a:pPr algn="r"/>
            <a:r>
              <a:rPr lang="it-IT" dirty="0" smtClean="0">
                <a:solidFill>
                  <a:srgbClr val="C00000"/>
                </a:solidFill>
              </a:rPr>
              <a:t>Phys.Rept</a:t>
            </a:r>
            <a:r>
              <a:rPr lang="it-IT" dirty="0">
                <a:solidFill>
                  <a:srgbClr val="C00000"/>
                </a:solidFill>
              </a:rPr>
              <a:t>. 63, </a:t>
            </a:r>
            <a:r>
              <a:rPr lang="it-IT" dirty="0" smtClean="0">
                <a:solidFill>
                  <a:srgbClr val="C00000"/>
                </a:solidFill>
              </a:rPr>
              <a:t>149;</a:t>
            </a:r>
            <a:endParaRPr lang="it-IT" dirty="0">
              <a:solidFill>
                <a:srgbClr val="C00000"/>
              </a:solidFill>
            </a:endParaRPr>
          </a:p>
          <a:p>
            <a:pPr algn="r"/>
            <a:r>
              <a:rPr lang="it-IT" dirty="0" smtClean="0">
                <a:solidFill>
                  <a:srgbClr val="C00000"/>
                </a:solidFill>
              </a:rPr>
              <a:t>PLB70</a:t>
            </a:r>
            <a:r>
              <a:rPr lang="it-IT" dirty="0">
                <a:solidFill>
                  <a:srgbClr val="C00000"/>
                </a:solidFill>
              </a:rPr>
              <a:t>, </a:t>
            </a:r>
            <a:r>
              <a:rPr lang="it-IT" dirty="0" smtClean="0">
                <a:solidFill>
                  <a:srgbClr val="C00000"/>
                </a:solidFill>
              </a:rPr>
              <a:t>255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041991" y="723011"/>
            <a:ext cx="1924493" cy="43782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Baryonium</a:t>
            </a:r>
            <a:endParaRPr lang="it-IT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olo 1"/>
              <p:cNvSpPr txBox="1">
                <a:spLocks/>
              </p:cNvSpPr>
              <p:nvPr/>
            </p:nvSpPr>
            <p:spPr>
              <a:xfrm>
                <a:off x="1116419" y="1316276"/>
                <a:ext cx="6331973" cy="7039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2000" dirty="0" smtClean="0"/>
                  <a:t>a structure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𝑐𝑞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̅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it-IT" sz="2000" dirty="0" smtClean="0"/>
                  <a:t> can explain the dominance</a:t>
                </a:r>
                <a:br>
                  <a:rPr lang="it-IT" sz="2000" dirty="0" smtClean="0"/>
                </a:br>
                <a:r>
                  <a:rPr lang="it-IT" sz="2000" dirty="0" smtClean="0"/>
                  <a:t>of baryon channel </a:t>
                </a:r>
                <a:endParaRPr lang="it-IT" sz="2000" dirty="0"/>
              </a:p>
            </p:txBody>
          </p:sp>
        </mc:Choice>
        <mc:Fallback xmlns="">
          <p:sp>
            <p:nvSpPr>
              <p:cNvPr id="10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1316276"/>
                <a:ext cx="6331973" cy="703910"/>
              </a:xfrm>
              <a:prstGeom prst="rect">
                <a:avLst/>
              </a:prstGeom>
              <a:blipFill rotWithShape="0">
                <a:blip r:embed="rId4"/>
                <a:stretch>
                  <a:fillRect l="-2406" b="-2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6419" y="2263744"/>
                <a:ext cx="26756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Isospin violation expected,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2263744"/>
                <a:ext cx="267566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822" t="-4717" r="-13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8507" y="5588583"/>
                <a:ext cx="3675943" cy="12399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4660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4660</m:t>
                                  </m:r>
                                </m:e>
                              </m:d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𝜋𝜋</m:t>
                              </m:r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=25±7</m:t>
                      </m:r>
                    </m:oMath>
                  </m:oMathPara>
                </a14:m>
                <a:endParaRPr lang="it-IT" dirty="0" smtClean="0"/>
              </a:p>
              <a:p>
                <a:r>
                  <a:rPr lang="it-IT" dirty="0" smtClean="0">
                    <a:solidFill>
                      <a:srgbClr val="C00000"/>
                    </a:solidFill>
                  </a:rPr>
                  <a:t>Cotugno, Faccini, Polosa, Sabelli,</a:t>
                </a:r>
              </a:p>
              <a:p>
                <a:r>
                  <a:rPr lang="it-IT" dirty="0" smtClean="0">
                    <a:solidFill>
                      <a:srgbClr val="C00000"/>
                    </a:solidFill>
                  </a:rPr>
                  <a:t>PRL 104, 132005</a:t>
                </a:r>
                <a:r>
                  <a:rPr lang="it-IT" dirty="0" smtClean="0"/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07" y="5588583"/>
                <a:ext cx="3675943" cy="1239955"/>
              </a:xfrm>
              <a:prstGeom prst="rect">
                <a:avLst/>
              </a:prstGeom>
              <a:blipFill rotWithShape="0">
                <a:blip r:embed="rId6"/>
                <a:stretch>
                  <a:fillRect l="-1327" b="-73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172288" y="1197264"/>
                <a:ext cx="761315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it-IT" sz="2400" dirty="0" smtClean="0"/>
                  <a:t>Type I-model predicts no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(4020)</m:t>
                    </m:r>
                  </m:oMath>
                </a14:m>
                <a:r>
                  <a:rPr lang="it-IT" sz="2400" dirty="0" smtClean="0"/>
                  <a:t>, </a:t>
                </a:r>
                <a:br>
                  <a:rPr lang="it-IT" sz="2400" dirty="0" smtClean="0"/>
                </a:br>
                <a:r>
                  <a:rPr lang="it-IT" sz="2400" dirty="0" smtClean="0"/>
                  <a:t>and disfavors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3900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𝜓𝜋</m:t>
                    </m:r>
                  </m:oMath>
                </a14:m>
                <a:endParaRPr lang="it-IT" sz="2400" dirty="0" smtClean="0"/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88" y="1197264"/>
                <a:ext cx="7613151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201" t="-5839" b="-153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897078" y="585414"/>
            <a:ext cx="3028280" cy="1753877"/>
            <a:chOff x="5480433" y="1893021"/>
            <a:chExt cx="3028280" cy="1753877"/>
          </a:xfrm>
        </p:grpSpPr>
        <p:sp>
          <p:nvSpPr>
            <p:cNvPr id="24" name="Ovale 23"/>
            <p:cNvSpPr/>
            <p:nvPr/>
          </p:nvSpPr>
          <p:spPr>
            <a:xfrm rot="2881862">
              <a:off x="6869984" y="2281512"/>
              <a:ext cx="1613043" cy="83606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 rot="2881862">
              <a:off x="5649072" y="2422346"/>
              <a:ext cx="1613043" cy="83606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6116545" y="2398165"/>
              <a:ext cx="400693" cy="400693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6517238" y="3063846"/>
              <a:ext cx="236305" cy="236305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Connettore 2 9"/>
            <p:cNvCxnSpPr/>
            <p:nvPr/>
          </p:nvCxnSpPr>
          <p:spPr>
            <a:xfrm flipV="1">
              <a:off x="6316891" y="2233347"/>
              <a:ext cx="0" cy="627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7393966" y="2298850"/>
              <a:ext cx="400693" cy="40069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" name="Connettore 2 15"/>
            <p:cNvCxnSpPr/>
            <p:nvPr/>
          </p:nvCxnSpPr>
          <p:spPr>
            <a:xfrm flipV="1">
              <a:off x="7594312" y="2134032"/>
              <a:ext cx="0" cy="627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 flipV="1">
              <a:off x="6635390" y="2943978"/>
              <a:ext cx="0" cy="4400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e 19"/>
            <p:cNvSpPr/>
            <p:nvPr/>
          </p:nvSpPr>
          <p:spPr>
            <a:xfrm flipV="1">
              <a:off x="7676507" y="2882759"/>
              <a:ext cx="236305" cy="2363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1" name="Connettore 2 20"/>
            <p:cNvCxnSpPr/>
            <p:nvPr/>
          </p:nvCxnSpPr>
          <p:spPr>
            <a:xfrm>
              <a:off x="7794659" y="2798858"/>
              <a:ext cx="0" cy="4400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/>
                <p:cNvSpPr txBox="1"/>
                <p:nvPr/>
              </p:nvSpPr>
              <p:spPr>
                <a:xfrm>
                  <a:off x="5480433" y="2857944"/>
                  <a:ext cx="6678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25" name="CasellaDiTes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0433" y="2857944"/>
                  <a:ext cx="667819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sellaDiTesto 25"/>
                <p:cNvSpPr txBox="1"/>
                <p:nvPr/>
              </p:nvSpPr>
              <p:spPr>
                <a:xfrm>
                  <a:off x="7840894" y="1961173"/>
                  <a:ext cx="667819" cy="462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t-IT" sz="2400" b="1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400" b="1" i="1" smtClean="0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acc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CC00FF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sz="2400" b="1" dirty="0">
                    <a:solidFill>
                      <a:srgbClr val="CC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CasellaDiTes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894" y="1961173"/>
                  <a:ext cx="667819" cy="46243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55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tangolo 27"/>
                <p:cNvSpPr/>
                <p:nvPr/>
              </p:nvSpPr>
              <p:spPr>
                <a:xfrm>
                  <a:off x="5829254" y="2263160"/>
                  <a:ext cx="3545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1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</m:acc>
                      </m:oMath>
                    </m:oMathPara>
                  </a14:m>
                  <a:endParaRPr lang="it-IT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ttango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254" y="2263160"/>
                  <a:ext cx="35458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tangolo 28"/>
                <p:cNvSpPr/>
                <p:nvPr/>
              </p:nvSpPr>
              <p:spPr>
                <a:xfrm>
                  <a:off x="7128455" y="2134464"/>
                  <a:ext cx="3545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it-IT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ttangolo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8455" y="2134464"/>
                  <a:ext cx="3545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ttangolo 29"/>
                <p:cNvSpPr/>
                <p:nvPr/>
              </p:nvSpPr>
              <p:spPr>
                <a:xfrm>
                  <a:off x="6715443" y="3088776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1" i="1" smtClean="0">
                                <a:solidFill>
                                  <a:srgbClr val="CC00FF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oMath>
                    </m:oMathPara>
                  </a14:m>
                  <a:endParaRPr lang="it-IT" dirty="0">
                    <a:solidFill>
                      <a:srgbClr val="CC00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ttangolo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443" y="3088776"/>
                  <a:ext cx="37702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tangolo 30"/>
                <p:cNvSpPr/>
                <p:nvPr/>
              </p:nvSpPr>
              <p:spPr>
                <a:xfrm>
                  <a:off x="7842962" y="2840377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𝒒</m:t>
                        </m:r>
                      </m:oMath>
                    </m:oMathPara>
                  </a14:m>
                  <a:endParaRPr lang="it-IT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tangolo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2962" y="2840377"/>
                  <a:ext cx="377026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Tetraquark: new ansatz</a:t>
            </a:r>
            <a:endParaRPr lang="it-IT" sz="36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32" y="3233777"/>
            <a:ext cx="4017818" cy="275148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1558" y="229741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Maiani, Piccinini, Polosa, Riquer </a:t>
            </a:r>
            <a:r>
              <a:rPr lang="it-IT" dirty="0" smtClean="0">
                <a:solidFill>
                  <a:schemeClr val="accent1"/>
                </a:solidFill>
              </a:rPr>
              <a:t>PRD89 </a:t>
            </a:r>
            <a:r>
              <a:rPr lang="it-IT" dirty="0">
                <a:solidFill>
                  <a:schemeClr val="accent1"/>
                </a:solidFill>
              </a:rPr>
              <a:t>114010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599" y="3669480"/>
                <a:ext cx="5035033" cy="1678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2000" dirty="0" smtClean="0"/>
                  <a:t>New ansatz: the diquarks are compact  objects</a:t>
                </a:r>
                <a:br>
                  <a:rPr lang="it-IT" sz="2000" dirty="0" smtClean="0"/>
                </a:br>
                <a:r>
                  <a:rPr lang="it-IT" sz="2000" dirty="0" smtClean="0"/>
                  <a:t>spacially separated from each other,</a:t>
                </a:r>
                <a:br>
                  <a:rPr lang="it-IT" sz="2000" dirty="0" smtClean="0"/>
                </a:br>
                <a:r>
                  <a:rPr lang="it-IT" sz="2000" dirty="0" smtClean="0">
                    <a:solidFill>
                      <a:srgbClr val="FF0000"/>
                    </a:solidFill>
                  </a:rPr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𝑐𝑞</m:t>
                        </m:r>
                      </m:sub>
                    </m:sSub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it-IT" sz="2000" dirty="0" smtClean="0"/>
                  <a:t/>
                </a:r>
                <a:br>
                  <a:rPr lang="it-IT" sz="2000" dirty="0" smtClean="0"/>
                </a:br>
                <a:endParaRPr lang="it-IT" sz="2000" dirty="0" smtClean="0"/>
              </a:p>
              <a:p>
                <a:r>
                  <a:rPr lang="it-IT" sz="2000" dirty="0" smtClean="0"/>
                  <a:t>Existing spectrum is fitted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𝑐𝑞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=67 </m:t>
                    </m:r>
                    <m:r>
                      <m:rPr>
                        <m:nor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it-IT" sz="20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" y="3669480"/>
                <a:ext cx="5035033" cy="1678536"/>
              </a:xfrm>
              <a:prstGeom prst="rect">
                <a:avLst/>
              </a:prstGeom>
              <a:blipFill rotWithShape="0">
                <a:blip r:embed="rId11"/>
                <a:stretch>
                  <a:fillRect l="-1211" t="-2182" r="-847" b="-43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Tetraquark: new ansatz</a:t>
            </a:r>
            <a:endParaRPr lang="it-IT" sz="3600" dirty="0"/>
          </a:p>
        </p:txBody>
      </p:sp>
      <p:sp>
        <p:nvSpPr>
          <p:cNvPr id="2" name="Rectangle 1"/>
          <p:cNvSpPr/>
          <p:nvPr/>
        </p:nvSpPr>
        <p:spPr>
          <a:xfrm>
            <a:off x="4495800" y="116723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Maiani, Piccinini, Polosa, Riquer </a:t>
            </a:r>
            <a:r>
              <a:rPr lang="it-IT" dirty="0" smtClean="0">
                <a:solidFill>
                  <a:schemeClr val="accent1"/>
                </a:solidFill>
              </a:rPr>
              <a:t>PRD89 </a:t>
            </a:r>
            <a:r>
              <a:rPr lang="it-IT" dirty="0">
                <a:solidFill>
                  <a:schemeClr val="accent1"/>
                </a:solidFill>
              </a:rPr>
              <a:t>114010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946"/>
            <a:ext cx="6944008" cy="1718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44" y="3419087"/>
            <a:ext cx="5872893" cy="1379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5544" y="3419087"/>
                <a:ext cx="2651431" cy="14773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b="0" dirty="0" smtClean="0"/>
                  <a:t>Radial excitations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4430</m:t>
                          </m:r>
                        </m:e>
                      </m:d>
                    </m:oMath>
                  </m:oMathPara>
                </a14:m>
                <a:endParaRPr lang="it-IT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r>
                  <a:rPr lang="it-IT" dirty="0" smtClean="0"/>
                  <a:t>Decay 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it-IT" dirty="0" smtClean="0"/>
                  <a:t> preferably</a:t>
                </a:r>
                <a:endParaRPr lang="it-IT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44" y="3419087"/>
                <a:ext cx="2651431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1367" t="-1626" r="-1139" b="-4878"/>
                </a:stretch>
              </a:blipFill>
              <a:ln w="254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3802455" y="2405035"/>
            <a:ext cx="1095470" cy="684532"/>
          </a:xfrm>
          <a:prstGeom prst="roundRect">
            <a:avLst/>
          </a:prstGeom>
          <a:noFill/>
          <a:ln w="41275">
            <a:solidFill>
              <a:srgbClr val="00B05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38965" y="3504928"/>
                <a:ext cx="663489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it-IT" sz="14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145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965" y="3504928"/>
                <a:ext cx="663489" cy="2308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6"/>
              <p:cNvSpPr/>
              <p:nvPr/>
            </p:nvSpPr>
            <p:spPr>
              <a:xfrm>
                <a:off x="295544" y="5152034"/>
                <a:ext cx="7833080" cy="876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/>
                        </a:rPr>
                        <m:t>𝐻</m:t>
                      </m:r>
                      <m:r>
                        <a:rPr lang="it-IT" sz="240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𝑑𝑞</m:t>
                          </m:r>
                        </m:sub>
                      </m:sSub>
                      <m:r>
                        <a:rPr lang="it-IT" sz="2400" i="1" smtClean="0">
                          <a:latin typeface="Cambria Math"/>
                        </a:rPr>
                        <m:t>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𝑐𝑞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acc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it-IT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acc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it-IT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acc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0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44" y="5152034"/>
                <a:ext cx="7833080" cy="87690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741403" y="3945513"/>
            <a:ext cx="774441" cy="32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8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 smtClean="0"/>
                  <a:t>Tetraquark: the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(4220)</m:t>
                    </m:r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33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Exotic Hadron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-17842" y="4206291"/>
                <a:ext cx="300869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A state apparently breaking HQSS has been observed</a:t>
                </a:r>
              </a:p>
              <a:p>
                <a:endParaRPr lang="it-IT" dirty="0" smtClean="0"/>
              </a:p>
              <a:p>
                <a:r>
                  <a:rPr lang="it-IT" dirty="0" smtClean="0"/>
                  <a:t>Compatible to be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 dirty="0" smtClean="0"/>
                  <a:t> state</a:t>
                </a:r>
              </a:p>
              <a:p>
                <a:endParaRPr lang="it-IT" dirty="0" smtClean="0">
                  <a:solidFill>
                    <a:schemeClr val="accent1"/>
                  </a:solidFill>
                </a:endParaRPr>
              </a:p>
              <a:p>
                <a:r>
                  <a:rPr lang="it-IT" dirty="0" smtClean="0">
                    <a:solidFill>
                      <a:schemeClr val="accent1"/>
                    </a:solidFill>
                  </a:rPr>
                  <a:t>Faccini</a:t>
                </a:r>
                <a:r>
                  <a:rPr lang="it-IT" dirty="0">
                    <a:solidFill>
                      <a:schemeClr val="accent1"/>
                    </a:solidFill>
                  </a:rPr>
                  <a:t>, Filaci, Guerrieri, AP, </a:t>
                </a:r>
                <a:r>
                  <a:rPr lang="it-IT" dirty="0" smtClean="0">
                    <a:solidFill>
                      <a:schemeClr val="accent1"/>
                    </a:solidFill>
                  </a:rPr>
                  <a:t>Polosa, PRD 91, 117501</a:t>
                </a:r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842" y="4206291"/>
                <a:ext cx="3008691" cy="2031325"/>
              </a:xfrm>
              <a:prstGeom prst="rect">
                <a:avLst/>
              </a:prstGeom>
              <a:blipFill rotWithShape="0">
                <a:blip r:embed="rId4"/>
                <a:stretch>
                  <a:fillRect l="-1619" t="-1502" b="-39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t="3389" r="2306" b="31855"/>
          <a:stretch/>
        </p:blipFill>
        <p:spPr>
          <a:xfrm>
            <a:off x="3198600" y="4665447"/>
            <a:ext cx="2746800" cy="186285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6" t="3129" r="2273" b="31143"/>
          <a:stretch/>
        </p:blipFill>
        <p:spPr>
          <a:xfrm>
            <a:off x="6095728" y="4678430"/>
            <a:ext cx="2712433" cy="186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3" t="3363" r="2292" b="31729"/>
          <a:stretch/>
        </p:blipFill>
        <p:spPr>
          <a:xfrm>
            <a:off x="117028" y="979576"/>
            <a:ext cx="3283397" cy="2231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56" y="1152058"/>
            <a:ext cx="3886444" cy="1886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05" y="3246162"/>
            <a:ext cx="5932056" cy="13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Tetraquark: radial excitations</a:t>
            </a:r>
            <a:endParaRPr lang="it-IT" sz="3600" dirty="0"/>
          </a:p>
        </p:txBody>
      </p:sp>
      <p:sp>
        <p:nvSpPr>
          <p:cNvPr id="2" name="Rectangle 1"/>
          <p:cNvSpPr/>
          <p:nvPr/>
        </p:nvSpPr>
        <p:spPr>
          <a:xfrm>
            <a:off x="4495800" y="116723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Maiani, Piccinini, Polosa, Riquer </a:t>
            </a:r>
            <a:r>
              <a:rPr lang="it-IT" dirty="0" smtClean="0">
                <a:solidFill>
                  <a:schemeClr val="accent1"/>
                </a:solidFill>
              </a:rPr>
              <a:t>PRD89 </a:t>
            </a:r>
            <a:r>
              <a:rPr lang="it-IT" dirty="0">
                <a:solidFill>
                  <a:schemeClr val="accent1"/>
                </a:solidFill>
              </a:rPr>
              <a:t>114010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1748" y="1563869"/>
                <a:ext cx="2651431" cy="14773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b="0" dirty="0" smtClean="0"/>
                  <a:t>Radial excitations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4430</m:t>
                          </m:r>
                        </m:e>
                      </m:d>
                    </m:oMath>
                  </m:oMathPara>
                </a14:m>
                <a:endParaRPr lang="it-IT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r>
                  <a:rPr lang="it-IT" dirty="0" smtClean="0"/>
                  <a:t>Decay 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it-IT" dirty="0" smtClean="0"/>
                  <a:t> preferably</a:t>
                </a:r>
                <a:endParaRPr lang="it-IT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48" y="1563869"/>
                <a:ext cx="2651431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1367" t="-1626" r="-1139" b="-4878"/>
                </a:stretch>
              </a:blipFill>
              <a:ln w="254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20" y="1563869"/>
            <a:ext cx="5498878" cy="46038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004" y="3523972"/>
                <a:ext cx="3085845" cy="592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𝑐𝐽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𝑐𝐽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∼437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it-I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360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4" y="3523972"/>
                <a:ext cx="3085845" cy="592855"/>
              </a:xfrm>
              <a:prstGeom prst="rect">
                <a:avLst/>
              </a:prstGeom>
              <a:blipFill rotWithShape="0">
                <a:blip r:embed="rId5"/>
                <a:stretch>
                  <a:fillRect l="-1383" r="-1383" b="-123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555" y="4414936"/>
                <a:ext cx="3014537" cy="1519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Use the same splittings for tetraquarks</a:t>
                </a:r>
              </a:p>
              <a:p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4430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3900</m:t>
                          </m:r>
                        </m:e>
                      </m:d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586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−26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+17</m:t>
                          </m:r>
                        </m:sup>
                      </m:sSubSup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55" y="4414936"/>
                <a:ext cx="3014537" cy="1519262"/>
              </a:xfrm>
              <a:prstGeom prst="rect">
                <a:avLst/>
              </a:prstGeom>
              <a:blipFill rotWithShape="0">
                <a:blip r:embed="rId6"/>
                <a:stretch>
                  <a:fillRect l="-1616" t="-20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4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26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 smtClean="0"/>
                  <a:t>Tetraquark: the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it-IT" sz="3600" dirty="0" smtClean="0"/>
                  <a:t> sector</a:t>
                </a:r>
                <a:endParaRPr lang="it-IT" sz="3600" dirty="0"/>
              </a:p>
            </p:txBody>
          </p:sp>
        </mc:Choice>
        <mc:Fallback xmlns="">
          <p:sp>
            <p:nvSpPr>
              <p:cNvPr id="33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965944" y="1167236"/>
            <a:ext cx="5101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Ali, Maiani</a:t>
            </a:r>
            <a:r>
              <a:rPr lang="it-IT" dirty="0">
                <a:solidFill>
                  <a:schemeClr val="accent1"/>
                </a:solidFill>
              </a:rPr>
              <a:t>, Piccinini, Polosa, Riquer </a:t>
            </a:r>
            <a:r>
              <a:rPr lang="it-IT" dirty="0" smtClean="0">
                <a:solidFill>
                  <a:schemeClr val="accent1"/>
                </a:solidFill>
              </a:rPr>
              <a:t>PRD91 017502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9401" y="1536568"/>
                <a:ext cx="4524700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it-IT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it-IT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∼120 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it-IT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∼0.30</m:t>
                      </m:r>
                    </m:oMath>
                  </m:oMathPara>
                </a14:m>
                <a:endParaRPr lang="it-IT" sz="2400" dirty="0"/>
              </a:p>
              <a:p>
                <a:endParaRPr lang="it-IT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 ∼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36 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vs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. 45 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it-IT" sz="2400" dirty="0"/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401" y="1536568"/>
                <a:ext cx="4524700" cy="2215991"/>
              </a:xfrm>
              <a:prstGeom prst="rect">
                <a:avLst/>
              </a:prstGeom>
              <a:blipFill rotWithShape="0">
                <a:blip r:embed="rId4"/>
                <a:stretch>
                  <a:fillRect l="-1077" r="-1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94845" y="3644937"/>
                <a:ext cx="9376221" cy="2508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sz="2400" dirty="0" smtClean="0"/>
              </a:p>
              <a:p>
                <a:endParaRPr lang="it-IT" sz="2400" dirty="0"/>
              </a:p>
              <a:p>
                <a:r>
                  <a:rPr lang="it-IT" sz="2400" dirty="0" smtClean="0"/>
                  <a:t>Data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𝑛𝑆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it-IT" sz="24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it-IT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it-IT" sz="2400" i="1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it-IT" sz="2400" dirty="0"/>
                  <a:t> </a:t>
                </a:r>
                <a:r>
                  <a:rPr lang="it-IT" sz="2400" dirty="0" smtClean="0"/>
                  <a:t>strongly favor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845" y="3644937"/>
                <a:ext cx="9376221" cy="2508251"/>
              </a:xfrm>
              <a:prstGeom prst="rect">
                <a:avLst/>
              </a:prstGeom>
              <a:blipFill rotWithShape="0">
                <a:blip r:embed="rId5"/>
                <a:stretch>
                  <a:fillRect l="-975" b="-46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0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01938" y="1700213"/>
            <a:ext cx="3675062" cy="36337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687097" y="2362200"/>
            <a:ext cx="914400" cy="9144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5105400" y="3657600"/>
            <a:ext cx="914400" cy="914400"/>
          </a:xfrm>
          <a:prstGeom prst="ellipse">
            <a:avLst/>
          </a:prstGeom>
          <a:solidFill>
            <a:srgbClr val="00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/>
                </a:solidFill>
              </a:rPr>
              <a:t>d</a:t>
            </a:r>
            <a:r>
              <a:rPr lang="en-US" sz="3600" i="1" dirty="0">
                <a:solidFill>
                  <a:schemeClr val="tx1"/>
                </a:solidFill>
              </a:rPr>
              <a:t>̄</a:t>
            </a:r>
          </a:p>
        </p:txBody>
      </p:sp>
      <p:pic>
        <p:nvPicPr>
          <p:cNvPr id="7" name="Picture 8" descr="dd0094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1463" y="1646238"/>
            <a:ext cx="31321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277032" y="2156619"/>
            <a:ext cx="914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/>
              <a:t>c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4061619" y="2994819"/>
            <a:ext cx="381000" cy="334962"/>
          </a:xfrm>
          <a:prstGeom prst="curvedConnector3">
            <a:avLst>
              <a:gd name="adj1" fmla="val 4999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>
            <a:off x="3718719" y="3367881"/>
            <a:ext cx="381000" cy="350838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35425" y="3276600"/>
            <a:ext cx="688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alibri" pitchFamily="34" charset="0"/>
              </a:rPr>
              <a:t>W</a:t>
            </a:r>
            <a:r>
              <a:rPr lang="en-US" sz="2800" i="1" baseline="30000">
                <a:latin typeface="Calibri" pitchFamily="34" charset="0"/>
              </a:rPr>
              <a:t>─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pic>
        <p:nvPicPr>
          <p:cNvPr id="19" name="Picture 8" descr="dd0094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363" y="2733675"/>
            <a:ext cx="31321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2895600" y="2971800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/>
              <a:t>s</a:t>
            </a:r>
          </a:p>
        </p:txBody>
      </p:sp>
      <p:sp>
        <p:nvSpPr>
          <p:cNvPr id="21" name="Oval 20"/>
          <p:cNvSpPr/>
          <p:nvPr/>
        </p:nvSpPr>
        <p:spPr>
          <a:xfrm>
            <a:off x="3581400" y="38862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chemeClr val="tx1"/>
                </a:solidFill>
              </a:rPr>
              <a:t>c̄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Dynamical movie</a:t>
            </a:r>
            <a:endParaRPr lang="it-IT" sz="3600" dirty="0"/>
          </a:p>
        </p:txBody>
      </p:sp>
      <p:sp>
        <p:nvSpPr>
          <p:cNvPr id="18" name="Rectangle 1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27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5944" y="1167236"/>
            <a:ext cx="5101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chemeClr val="accent1"/>
                </a:solidFill>
              </a:rPr>
              <a:t>Brodsky, Hwang, Lebed PRL 113 112001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827268"/>
            <a:ext cx="5101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Animation courtesy of R. Lebed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5445" y="1536568"/>
            <a:ext cx="3040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dynamical picture</a:t>
            </a:r>
            <a:br>
              <a:rPr lang="it-IT" dirty="0" smtClean="0"/>
            </a:br>
            <a:r>
              <a:rPr lang="it-IT" dirty="0" smtClean="0"/>
              <a:t>of tetraquark formation/decay</a:t>
            </a:r>
            <a:br>
              <a:rPr lang="it-IT" dirty="0" smtClean="0"/>
            </a:br>
            <a:r>
              <a:rPr lang="it-IT" dirty="0" smtClean="0"/>
              <a:t>has been recently proposed</a:t>
            </a:r>
          </a:p>
        </p:txBody>
      </p:sp>
    </p:spTree>
    <p:extLst>
      <p:ext uri="{BB962C8B-B14F-4D97-AF65-F5344CB8AC3E}">
        <p14:creationId xmlns:p14="http://schemas.microsoft.com/office/powerpoint/2010/main" val="32823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3000" y="1109663"/>
            <a:ext cx="2551113" cy="2093912"/>
          </a:xfrm>
        </p:spPr>
      </p:pic>
      <p:sp>
        <p:nvSpPr>
          <p:cNvPr id="6" name="Oval 5"/>
          <p:cNvSpPr/>
          <p:nvPr/>
        </p:nvSpPr>
        <p:spPr>
          <a:xfrm>
            <a:off x="5105400" y="3657600"/>
            <a:ext cx="914400" cy="914400"/>
          </a:xfrm>
          <a:prstGeom prst="ellipse">
            <a:avLst/>
          </a:prstGeom>
          <a:solidFill>
            <a:srgbClr val="00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/>
                </a:solidFill>
              </a:rPr>
              <a:t>d̄</a:t>
            </a:r>
          </a:p>
        </p:txBody>
      </p:sp>
      <p:sp>
        <p:nvSpPr>
          <p:cNvPr id="8" name="Oval 7"/>
          <p:cNvSpPr/>
          <p:nvPr/>
        </p:nvSpPr>
        <p:spPr>
          <a:xfrm>
            <a:off x="4277032" y="2156619"/>
            <a:ext cx="914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/>
              <a:t>c</a:t>
            </a:r>
          </a:p>
        </p:txBody>
      </p:sp>
      <p:sp>
        <p:nvSpPr>
          <p:cNvPr id="20" name="Oval 19"/>
          <p:cNvSpPr/>
          <p:nvPr/>
        </p:nvSpPr>
        <p:spPr>
          <a:xfrm>
            <a:off x="2895600" y="2971800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/>
              <a:t>s</a:t>
            </a:r>
          </a:p>
        </p:txBody>
      </p:sp>
      <p:sp>
        <p:nvSpPr>
          <p:cNvPr id="21" name="Oval 20"/>
          <p:cNvSpPr/>
          <p:nvPr/>
        </p:nvSpPr>
        <p:spPr>
          <a:xfrm>
            <a:off x="3581400" y="38862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chemeClr val="tx1"/>
                </a:solidFill>
              </a:rPr>
              <a:t>c̄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9600" y="3911600"/>
            <a:ext cx="565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latin typeface="Calibri" pitchFamily="34" charset="0"/>
              </a:rPr>
              <a:t>c̄d̄</a:t>
            </a:r>
          </a:p>
        </p:txBody>
      </p:sp>
      <p:sp>
        <p:nvSpPr>
          <p:cNvPr id="15" name="Oval 14"/>
          <p:cNvSpPr/>
          <p:nvPr/>
        </p:nvSpPr>
        <p:spPr>
          <a:xfrm>
            <a:off x="2626507" y="1947069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/>
                </a:solidFill>
              </a:rPr>
              <a:t>u</a:t>
            </a:r>
            <a:r>
              <a:rPr lang="en-US" sz="3600" i="1" dirty="0">
                <a:solidFill>
                  <a:schemeClr val="tx1"/>
                </a:solidFill>
              </a:rPr>
              <a:t>̄</a:t>
            </a:r>
          </a:p>
        </p:txBody>
      </p:sp>
      <p:sp>
        <p:nvSpPr>
          <p:cNvPr id="17" name="Oval 16"/>
          <p:cNvSpPr/>
          <p:nvPr/>
        </p:nvSpPr>
        <p:spPr>
          <a:xfrm>
            <a:off x="3451770" y="1489978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/>
              <a:t>u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92563" y="1971675"/>
            <a:ext cx="5683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bg1"/>
                </a:solidFill>
                <a:latin typeface="Calibri" pitchFamily="34" charset="0"/>
              </a:rPr>
              <a:t>cu</a:t>
            </a:r>
          </a:p>
        </p:txBody>
      </p:sp>
      <p:sp>
        <p:nvSpPr>
          <p:cNvPr id="16" name="Oval 15"/>
          <p:cNvSpPr/>
          <p:nvPr/>
        </p:nvSpPr>
        <p:spPr>
          <a:xfrm rot="20499594">
            <a:off x="2493963" y="1787525"/>
            <a:ext cx="1401762" cy="2179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3203575"/>
            <a:ext cx="8366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latin typeface="Calibri" pitchFamily="34" charset="0"/>
              </a:rPr>
              <a:t>K</a:t>
            </a:r>
            <a:r>
              <a:rPr lang="en-US" sz="3200" baseline="30000">
                <a:latin typeface="Calibri" pitchFamily="34" charset="0"/>
              </a:rPr>
              <a:t>(*)‾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Dynamical movie</a:t>
            </a:r>
            <a:endParaRPr lang="it-IT" sz="3600" dirty="0"/>
          </a:p>
        </p:txBody>
      </p:sp>
      <p:sp>
        <p:nvSpPr>
          <p:cNvPr id="22" name="Rectangle 21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5944" y="1167236"/>
            <a:ext cx="5101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chemeClr val="accent1"/>
                </a:solidFill>
              </a:rPr>
              <a:t>Brodsky, Hwang, Lebed PRL 113 112001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827268"/>
            <a:ext cx="5101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Animation courtesy of R. Lebed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85445" y="1536568"/>
            <a:ext cx="3040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dynamical picture</a:t>
            </a:r>
            <a:br>
              <a:rPr lang="it-IT" dirty="0" smtClean="0"/>
            </a:br>
            <a:r>
              <a:rPr lang="it-IT" dirty="0" smtClean="0"/>
              <a:t>of tetraquark formation/decay</a:t>
            </a:r>
            <a:br>
              <a:rPr lang="it-IT" dirty="0" smtClean="0"/>
            </a:br>
            <a:r>
              <a:rPr lang="it-IT" dirty="0" smtClean="0"/>
              <a:t>has been recently proposed</a:t>
            </a:r>
          </a:p>
        </p:txBody>
      </p:sp>
      <p:sp>
        <p:nvSpPr>
          <p:cNvPr id="2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28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5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05 -0.047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240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03924 0.04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245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75 -0.021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108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09166 0.0111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5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8" grpId="2" animBg="1"/>
      <p:bldP spid="21" grpId="0" animBg="1"/>
      <p:bldP spid="21" grpId="1" animBg="1"/>
      <p:bldP spid="15" grpId="0" animBg="1"/>
      <p:bldP spid="17" grpId="0" animBg="1"/>
      <p:bldP spid="17" grpId="1" animBg="1"/>
      <p:bldP spid="17" grpId="2" animBg="1"/>
      <p:bldP spid="17" grpId="3" animBg="1"/>
      <p:bldP spid="14" grpId="0"/>
      <p:bldP spid="16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815820" y="1828800"/>
            <a:ext cx="914400" cy="914400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/>
          </a:p>
        </p:txBody>
      </p:sp>
      <p:sp>
        <p:nvSpPr>
          <p:cNvPr id="20" name="Oval 19"/>
          <p:cNvSpPr/>
          <p:nvPr/>
        </p:nvSpPr>
        <p:spPr>
          <a:xfrm>
            <a:off x="2895600" y="2971800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/>
              <a:t>s</a:t>
            </a:r>
          </a:p>
        </p:txBody>
      </p:sp>
      <p:sp>
        <p:nvSpPr>
          <p:cNvPr id="21" name="Oval 20"/>
          <p:cNvSpPr/>
          <p:nvPr/>
        </p:nvSpPr>
        <p:spPr>
          <a:xfrm>
            <a:off x="4267200" y="3733800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26507" y="1947069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/>
                </a:solidFill>
              </a:rPr>
              <a:t>u</a:t>
            </a:r>
            <a:r>
              <a:rPr lang="en-US" sz="3600" i="1" dirty="0">
                <a:solidFill>
                  <a:schemeClr val="tx1"/>
                </a:solidFill>
              </a:rPr>
              <a:t>̄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92563" y="1970088"/>
            <a:ext cx="56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bg1"/>
                </a:solidFill>
                <a:latin typeface="Calibri" pitchFamily="34" charset="0"/>
              </a:rPr>
              <a:t>cu</a:t>
            </a:r>
          </a:p>
        </p:txBody>
      </p:sp>
      <p:sp>
        <p:nvSpPr>
          <p:cNvPr id="16" name="Oval 15"/>
          <p:cNvSpPr/>
          <p:nvPr/>
        </p:nvSpPr>
        <p:spPr>
          <a:xfrm rot="20499594">
            <a:off x="2493963" y="1787525"/>
            <a:ext cx="1401762" cy="2179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3203575"/>
            <a:ext cx="8366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latin typeface="Calibri" pitchFamily="34" charset="0"/>
              </a:rPr>
              <a:t>K</a:t>
            </a:r>
            <a:r>
              <a:rPr lang="en-US" sz="3200" baseline="30000">
                <a:latin typeface="Calibri" pitchFamily="34" charset="0"/>
              </a:rPr>
              <a:t>(*)‾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419600" y="3911600"/>
            <a:ext cx="565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latin typeface="Calibri" pitchFamily="34" charset="0"/>
              </a:rPr>
              <a:t>c̄d̄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266825" y="2405063"/>
            <a:ext cx="5972175" cy="2870200"/>
          </a:xfrm>
          <a:prstGeom prst="straightConnector1">
            <a:avLst/>
          </a:prstGeom>
          <a:ln w="762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76400" y="2949575"/>
            <a:ext cx="5867400" cy="277177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dd00942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1238" y="1622425"/>
            <a:ext cx="4581525" cy="3119438"/>
          </a:xfrm>
        </p:spPr>
      </p:pic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Dynamical movie</a:t>
            </a:r>
            <a:endParaRPr lang="it-IT" sz="3600" dirty="0"/>
          </a:p>
        </p:txBody>
      </p:sp>
      <p:sp>
        <p:nvSpPr>
          <p:cNvPr id="23" name="Rectangle 22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29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753" y="1169581"/>
            <a:ext cx="4803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two diquarks fly apart with large momentum, but are still bound together by confinement</a:t>
            </a:r>
          </a:p>
          <a:p>
            <a:endParaRPr lang="it-IT" dirty="0"/>
          </a:p>
          <a:p>
            <a:r>
              <a:rPr lang="en-US" dirty="0" smtClean="0"/>
              <a:t>They must </a:t>
            </a:r>
            <a:r>
              <a:rPr lang="en-US" dirty="0"/>
              <a:t>somehow </a:t>
            </a:r>
            <a:r>
              <a:rPr lang="en-US" dirty="0" err="1"/>
              <a:t>hadronize</a:t>
            </a:r>
            <a:r>
              <a:rPr lang="en-US" dirty="0"/>
              <a:t> as 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2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278 L -0.51598 -0.16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3" y="-826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278 L 0.40729 0.00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-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69 L 0.40799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-1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185 L -0.42257 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8" y="125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1.11111E-6 L -0.425 0.25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3" y="1259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8" grpId="0"/>
      <p:bldP spid="1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sellaDiTesto 2"/>
          <p:cNvSpPr txBox="1"/>
          <p:nvPr/>
        </p:nvSpPr>
        <p:spPr>
          <a:xfrm>
            <a:off x="1989555" y="1516319"/>
            <a:ext cx="5463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Heavy quarkonium sector</a:t>
            </a:r>
            <a:r>
              <a:rPr lang="it-IT" sz="2000" dirty="0" smtClean="0"/>
              <a:t> is extremely useful</a:t>
            </a:r>
            <a:br>
              <a:rPr lang="it-IT" sz="2000" dirty="0" smtClean="0"/>
            </a:br>
            <a:r>
              <a:rPr lang="it-IT" sz="2000" dirty="0" smtClean="0"/>
              <a:t>for the understanding of QCD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6081" y="1513185"/>
            <a:ext cx="1587319" cy="1035182"/>
            <a:chOff x="216081" y="1417717"/>
            <a:chExt cx="1587319" cy="1035182"/>
          </a:xfrm>
        </p:grpSpPr>
        <p:sp>
          <p:nvSpPr>
            <p:cNvPr id="9" name="Ovale 13"/>
            <p:cNvSpPr/>
            <p:nvPr/>
          </p:nvSpPr>
          <p:spPr>
            <a:xfrm rot="1702495">
              <a:off x="216081" y="1417717"/>
              <a:ext cx="1587319" cy="10351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10"/>
            <p:cNvSpPr/>
            <p:nvPr/>
          </p:nvSpPr>
          <p:spPr>
            <a:xfrm>
              <a:off x="1083935" y="1998647"/>
              <a:ext cx="181680" cy="18911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4"/>
            <p:cNvSpPr/>
            <p:nvPr/>
          </p:nvSpPr>
          <p:spPr>
            <a:xfrm>
              <a:off x="687107" y="1676814"/>
              <a:ext cx="181680" cy="189119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17106" y="1517569"/>
                  <a:ext cx="2433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it-IT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106" y="1517569"/>
                  <a:ext cx="243336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0000" r="-27500" b="-2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01143" y="1998647"/>
                  <a:ext cx="2433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2400" b="0" i="1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it-IT" sz="2400" dirty="0">
                    <a:solidFill>
                      <a:srgbClr val="FF7C8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143" y="1998647"/>
                  <a:ext cx="24333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000" r="-45000" b="-2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6334" y="3508898"/>
                <a:ext cx="2980689" cy="11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∼0.3</m:t>
                      </m:r>
                    </m:oMath>
                  </m:oMathPara>
                </a14:m>
                <a:endParaRPr lang="it-IT" sz="2400" dirty="0" smtClean="0"/>
              </a:p>
              <a:p>
                <a:pPr algn="ctr"/>
                <a:r>
                  <a:rPr lang="it-IT" sz="2400" dirty="0" smtClean="0">
                    <a:solidFill>
                      <a:srgbClr val="3333FF"/>
                    </a:solidFill>
                  </a:rPr>
                  <a:t>(perturbative regime)</a:t>
                </a:r>
              </a:p>
              <a:p>
                <a:pPr algn="ctr"/>
                <a:r>
                  <a:rPr lang="it-IT" sz="2400" dirty="0" smtClean="0">
                    <a:solidFill>
                      <a:srgbClr val="3333FF"/>
                    </a:solidFill>
                  </a:rPr>
                  <a:t>OZI-rule, QCD multipole</a:t>
                </a:r>
                <a:endParaRPr lang="it-IT" sz="24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4" y="3508898"/>
                <a:ext cx="2980689" cy="1160511"/>
              </a:xfrm>
              <a:prstGeom prst="rect">
                <a:avLst/>
              </a:prstGeom>
              <a:blipFill rotWithShape="0">
                <a:blip r:embed="rId5"/>
                <a:stretch>
                  <a:fillRect l="-5726" r="-5317" b="-147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3232087" y="3117670"/>
            <a:ext cx="2067609" cy="811845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84831" y="2216316"/>
                <a:ext cx="3387104" cy="758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 smtClean="0">
                    <a:solidFill>
                      <a:srgbClr val="FF0000"/>
                    </a:solidFill>
                  </a:rPr>
                  <a:t>Potential models</a:t>
                </a:r>
              </a:p>
              <a:p>
                <a:pPr algn="ctr"/>
                <a:r>
                  <a:rPr lang="it-IT" dirty="0" smtClean="0"/>
                  <a:t>(meaningful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it-IT" dirty="0" smtClean="0"/>
                  <a:t>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31" y="2216316"/>
                <a:ext cx="3387104" cy="758221"/>
              </a:xfrm>
              <a:prstGeom prst="rect">
                <a:avLst/>
              </a:prstGeom>
              <a:blipFill rotWithShape="0">
                <a:blip r:embed="rId6"/>
                <a:stretch>
                  <a:fillRect t="-6452" b="-104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69482" y="2995871"/>
                <a:ext cx="202561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it-IT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it-IT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it-IT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82" y="2995871"/>
                <a:ext cx="2025619" cy="518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174140" y="3358589"/>
            <a:ext cx="189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3333FF"/>
                </a:solidFill>
              </a:rPr>
              <a:t>(Cornell potential)</a:t>
            </a:r>
            <a:endParaRPr lang="it-IT" dirty="0">
              <a:solidFill>
                <a:srgbClr val="3333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8740" y="3770588"/>
            <a:ext cx="4185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Solve NR Schrödinger eq. </a:t>
            </a:r>
            <a:r>
              <a:rPr lang="it-IT" sz="2000" b="1" dirty="0" smtClean="0"/>
              <a:t>→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spectrum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9696" y="4425843"/>
            <a:ext cx="3387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Effective theories</a:t>
            </a:r>
          </a:p>
          <a:p>
            <a:pPr algn="ctr"/>
            <a:r>
              <a:rPr lang="it-IT" dirty="0" smtClean="0"/>
              <a:t>(HQET, NRQCD...)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28676" y="5189478"/>
            <a:ext cx="4129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/>
              <a:t>Integrate out heavy DOF</a:t>
            </a:r>
          </a:p>
          <a:p>
            <a:pPr algn="ctr"/>
            <a:r>
              <a:rPr lang="it-IT" sz="2000" b="1" dirty="0"/>
              <a:t>↓</a:t>
            </a:r>
            <a:r>
              <a:rPr lang="it-IT" sz="2000" dirty="0" smtClean="0"/>
              <a:t> 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(spectrum), decay &amp; production rates </a:t>
            </a:r>
            <a:endParaRPr lang="it-IT" sz="2000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25091" y="4587177"/>
            <a:ext cx="2005590" cy="698926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Quarkonium orthodoxy</a:t>
            </a:r>
            <a:endParaRPr lang="it-IT" sz="3600" dirty="0"/>
          </a:p>
        </p:txBody>
      </p:sp>
      <p:sp>
        <p:nvSpPr>
          <p:cNvPr id="25" name="Rectangle 24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8109" y="5235879"/>
            <a:ext cx="5202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00FF"/>
                </a:solidFill>
              </a:rPr>
              <a:t>Spin flip suppressed by heavy quark mass,</a:t>
            </a:r>
            <a:br>
              <a:rPr lang="it-IT" sz="2000" dirty="0" smtClean="0">
                <a:solidFill>
                  <a:srgbClr val="0000FF"/>
                </a:solidFill>
              </a:rPr>
            </a:br>
            <a:r>
              <a:rPr lang="it-IT" sz="2000" dirty="0" smtClean="0">
                <a:solidFill>
                  <a:srgbClr val="0000FF"/>
                </a:solidFill>
              </a:rPr>
              <a:t>approximate heavy quark spin symmetry (HQSS)</a:t>
            </a:r>
            <a:endParaRPr lang="it-IT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29400" y="1015966"/>
            <a:ext cx="1905000" cy="1870365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 smtClean="0"/>
              <a:t>c</a:t>
            </a:r>
            <a:br>
              <a:rPr lang="en-US" sz="3600" i="1" dirty="0" smtClean="0"/>
            </a:br>
            <a:r>
              <a:rPr lang="en-US" sz="3600" i="1" dirty="0" smtClean="0"/>
              <a:t>u</a:t>
            </a:r>
            <a:endParaRPr lang="en-US" sz="3600" i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015966"/>
            <a:ext cx="1905000" cy="187036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 smtClean="0">
                <a:solidFill>
                  <a:schemeClr val="tx1"/>
                </a:solidFill>
              </a:rPr>
              <a:t>c̄</a:t>
            </a:r>
            <a:br>
              <a:rPr lang="en-US" sz="3600" i="1" dirty="0" smtClean="0">
                <a:solidFill>
                  <a:schemeClr val="tx1"/>
                </a:solidFill>
              </a:rPr>
            </a:br>
            <a:r>
              <a:rPr lang="en-US" sz="3600" i="1" dirty="0" smtClean="0">
                <a:solidFill>
                  <a:schemeClr val="tx1"/>
                </a:solidFill>
              </a:rPr>
              <a:t>d̄</a:t>
            </a:r>
            <a:endParaRPr lang="en-US" sz="3600" i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14600" y="1549366"/>
            <a:ext cx="4038600" cy="0"/>
          </a:xfrm>
          <a:prstGeom prst="straightConnector1">
            <a:avLst/>
          </a:prstGeom>
          <a:ln w="7620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90800" y="2235166"/>
            <a:ext cx="39624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123950" y="1951004"/>
            <a:ext cx="681355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096963" y="1119154"/>
            <a:ext cx="6811962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86200" y="1168366"/>
            <a:ext cx="1255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i="1">
                <a:latin typeface="Calibri" pitchFamily="34" charset="0"/>
              </a:rPr>
              <a:t>Ψ</a:t>
            </a:r>
            <a:r>
              <a:rPr lang="en-US" sz="3600">
                <a:latin typeface="Calibri" pitchFamily="34" charset="0"/>
              </a:rPr>
              <a:t>(2S)</a:t>
            </a:r>
            <a:endParaRPr lang="en-US" sz="3600" i="1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43400" y="1970054"/>
            <a:ext cx="593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>
                <a:latin typeface="Calibri" pitchFamily="34" charset="0"/>
              </a:rPr>
              <a:t>π</a:t>
            </a:r>
            <a:r>
              <a:rPr lang="en-US" sz="3600" baseline="30000">
                <a:latin typeface="Calibri" pitchFamily="34" charset="0"/>
              </a:rPr>
              <a:t>+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33800" y="1549366"/>
            <a:ext cx="17700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i="1" dirty="0">
                <a:latin typeface="Calibri" pitchFamily="34" charset="0"/>
              </a:rPr>
              <a:t>Z</a:t>
            </a:r>
            <a:r>
              <a:rPr lang="en-US" sz="3600" baseline="30000" dirty="0">
                <a:latin typeface="Calibri" pitchFamily="34" charset="0"/>
              </a:rPr>
              <a:t>+</a:t>
            </a:r>
            <a:r>
              <a:rPr lang="en-US" sz="3600" dirty="0">
                <a:latin typeface="Calibri" pitchFamily="34" charset="0"/>
              </a:rPr>
              <a:t>(</a:t>
            </a:r>
            <a:r>
              <a:rPr lang="en-US" sz="3600" dirty="0" smtClean="0">
                <a:latin typeface="Calibri" pitchFamily="34" charset="0"/>
              </a:rPr>
              <a:t>4430)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Dynamical movie</a:t>
            </a:r>
            <a:endParaRPr lang="it-IT" sz="3600" dirty="0"/>
          </a:p>
        </p:txBody>
      </p:sp>
      <p:sp>
        <p:nvSpPr>
          <p:cNvPr id="14" name="Rectangle 13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30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2487" y="2996936"/>
                <a:ext cx="7305013" cy="2224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Since this is still a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⟷</m:t>
                    </m:r>
                    <m:acc>
                      <m:accPr>
                        <m:chr m:val="̅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color interaction, just use the Cornell potential: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𝑐𝑞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𝑐𝑞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𝐒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𝑐𝑞</m:t>
                            </m:r>
                          </m:e>
                        </m:ba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r"/>
                <a:r>
                  <a:rPr lang="en-US" sz="1600" dirty="0" smtClean="0">
                    <a:solidFill>
                      <a:srgbClr val="C00000"/>
                    </a:solidFill>
                  </a:rPr>
                  <a:t>e.g. Barnes </a:t>
                </a:r>
                <a:r>
                  <a:rPr lang="en-US" sz="1600" i="1" dirty="0" smtClean="0">
                    <a:solidFill>
                      <a:srgbClr val="C00000"/>
                    </a:solidFill>
                  </a:rPr>
                  <a:t>et al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., PRD 72, 054026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U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se that the kinetic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energy released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⟶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(44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30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converts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into potential energy until the diquarks come to rest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Hadronization most effective at this point (WKB turning point)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87" y="2996936"/>
                <a:ext cx="7305013" cy="2224712"/>
              </a:xfrm>
              <a:prstGeom prst="rect">
                <a:avLst/>
              </a:prstGeom>
              <a:blipFill rotWithShape="0">
                <a:blip r:embed="rId2"/>
                <a:stretch>
                  <a:fillRect l="-584" t="-1370" r="-417" b="-35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259437" y="5462870"/>
                <a:ext cx="5401350" cy="968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=1.16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fm</m:t>
                      </m:r>
                      <m:r>
                        <a:rPr lang="it-IT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(2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=0.80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fm</m:t>
                      </m:r>
                      <m:r>
                        <a:rPr lang="it-IT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m:rPr>
                                  <m:lit/>
                                </m:r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=0.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fm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9437" y="5462870"/>
                <a:ext cx="5401350" cy="9684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28501" y="5203356"/>
                <a:ext cx="4033668" cy="1230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(4430)→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(2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4430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it-IT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𝐽</m:t>
                              </m:r>
                              <m:r>
                                <m:rPr>
                                  <m:lit/>
                                </m:rPr>
                                <a:rPr lang="it-IT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  <m:r>
                                <a:rPr lang="it-IT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∼72</m:t>
                      </m:r>
                    </m:oMath>
                  </m:oMathPara>
                </a14:m>
                <a:endParaRPr lang="it-IT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(&gt;10 </m:t>
                      </m:r>
                      <m:r>
                        <m:rPr>
                          <m:nor/>
                        </m:rPr>
                        <a:rPr lang="it-IT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m:rPr>
                          <m:nor/>
                        </m:rPr>
                        <a:rPr lang="it-IT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r>
                  <a:rPr lang="en-US" dirty="0" smtClean="0">
                    <a:solidFill>
                      <a:prstClr val="black"/>
                    </a:solidFill>
                  </a:rPr>
                  <a:t/>
                </a:r>
                <a:br>
                  <a:rPr lang="en-US" dirty="0" smtClean="0">
                    <a:solidFill>
                      <a:prstClr val="black"/>
                    </a:solidFill>
                  </a:rPr>
                </a:b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501" y="5203356"/>
                <a:ext cx="4033668" cy="12305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677869" y="9330957"/>
                <a:ext cx="1910779" cy="412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=0.39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fm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869" y="9330957"/>
                <a:ext cx="1910779" cy="412677"/>
              </a:xfrm>
              <a:prstGeom prst="rect">
                <a:avLst/>
              </a:prstGeom>
              <a:blipFill rotWithShape="0">
                <a:blip r:embed="rId5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82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15" grpId="0" animBg="1"/>
      <p:bldP spid="16" grpId="0" animBg="1"/>
      <p:bldP spid="19" grpId="0"/>
      <p:bldP spid="20" grpId="0"/>
      <p:bldP spid="21" grpId="0"/>
      <p:bldP spid="21" grpId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Counting rules</a:t>
            </a:r>
            <a:endParaRPr lang="it-IT" sz="3600" dirty="0"/>
          </a:p>
        </p:txBody>
      </p:sp>
      <p:sp>
        <p:nvSpPr>
          <p:cNvPr id="14" name="Rectangle 13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31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0677869" y="9330957"/>
                <a:ext cx="1910779" cy="412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=0.39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fm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869" y="9330957"/>
                <a:ext cx="1910779" cy="412677"/>
              </a:xfrm>
              <a:prstGeom prst="rect">
                <a:avLst/>
              </a:prstGeom>
              <a:blipFill rotWithShape="0">
                <a:blip r:embed="rId2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6508" y="1294156"/>
                <a:ext cx="7543800" cy="38862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r">
                  <a:buNone/>
                </a:pPr>
                <a:r>
                  <a:rPr lang="en-US" sz="2400" dirty="0" smtClean="0">
                    <a:solidFill>
                      <a:srgbClr val="C00000"/>
                    </a:solidFill>
                  </a:rPr>
                  <a:t>Brodsky, Lebed, 1505.00803</a:t>
                </a:r>
              </a:p>
              <a:p>
                <a:pPr marL="0" indent="0" algn="r">
                  <a:buNone/>
                </a:pPr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r>
                  <a:rPr lang="en-US" sz="2000" dirty="0">
                    <a:solidFill>
                      <a:srgbClr val="002060"/>
                    </a:solidFill>
                  </a:rPr>
                  <a:t>E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xotic states can be produced in threshold regions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6633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BES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,</a:t>
                </a:r>
                <a:r>
                  <a:rPr lang="en-US" sz="2000" dirty="0" smtClean="0">
                    <a:solidFill>
                      <a:srgbClr val="6633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Belle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),</a:t>
                </a:r>
                <a:r>
                  <a:rPr lang="en-US" sz="2000" dirty="0" smtClean="0">
                    <a:solidFill>
                      <a:srgbClr val="6633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electroproduction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CC00CC"/>
                    </a:solidFill>
                  </a:rPr>
                  <a:t>JLab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 12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),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hadronic beam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facilities (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P̄ANDA at FAIR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, 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AFTER@LHC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) and are best characterized by cross section ratios</a:t>
                </a:r>
              </a:p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Two examples:</a:t>
                </a:r>
                <a:endParaRPr lang="en-US" sz="2000" dirty="0" smtClean="0">
                  <a:solidFill>
                    <a:srgbClr val="006600"/>
                  </a:solidFill>
                </a:endParaRPr>
              </a:p>
              <a:p>
                <a:pPr marL="914400" lvl="1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bSup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brk m:alnAt="2"/>
                      </m:rP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/>
              </a:p>
              <a:p>
                <a:pPr marL="914400" lvl="1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</m:ba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𝑐</m:t>
                            </m:r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ba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</m:ba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𝑐𝑢𝑑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</m:ba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</m:bar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bar>
                          </m:e>
                        </m:d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𝑐𝑜𝑛𝑠𝑡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as </a:t>
                </a:r>
                <a14:m>
                  <m:oMath xmlns:m="http://schemas.openxmlformats.org/officeDocument/2006/math">
                    <m:r>
                      <m:rPr>
                        <m:brk m:alnAt="2"/>
                      </m:rP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</a:rPr>
                  <a:t/>
                </a:r>
                <a:br>
                  <a:rPr lang="en-US" sz="2000" dirty="0" smtClean="0">
                    <a:solidFill>
                      <a:prstClr val="black"/>
                    </a:solidFill>
                    <a:ea typeface="Cambria Math"/>
                  </a:rPr>
                </a:br>
                <a:endParaRPr lang="en-US" sz="2000" dirty="0" smtClean="0">
                  <a:solidFill>
                    <a:srgbClr val="CC00CC"/>
                  </a:solidFill>
                </a:endParaRPr>
              </a:p>
              <a:p>
                <a:pPr lvl="1"/>
                <a:r>
                  <a:rPr lang="en-US" sz="2000" dirty="0" smtClean="0">
                    <a:solidFill>
                      <a:srgbClr val="CC00CC"/>
                    </a:solidFill>
                  </a:rPr>
                  <a:t>Ratio numerically smaller if </a:t>
                </a:r>
                <a:r>
                  <a:rPr lang="en-US" sz="2000" i="1" dirty="0" err="1" smtClean="0"/>
                  <a:t>Z</a:t>
                </a:r>
                <a:r>
                  <a:rPr lang="en-US" sz="2000" i="1" baseline="-25000" dirty="0" err="1" smtClean="0"/>
                  <a:t>c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 behaves like weakly-bound 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dimeson molecule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 instead of 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diquark-</a:t>
                </a:r>
                <a:r>
                  <a:rPr lang="en-US" sz="2000" dirty="0" err="1" smtClean="0">
                    <a:solidFill>
                      <a:srgbClr val="006600"/>
                    </a:solidFill>
                  </a:rPr>
                  <a:t>antidiquark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 bound state </a:t>
                </a:r>
                <a:r>
                  <a:rPr lang="en-US" sz="2000" dirty="0" smtClean="0">
                    <a:solidFill>
                      <a:srgbClr val="CC00CC"/>
                    </a:solidFill>
                  </a:rPr>
                  <a:t>due to weaker meson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color van der Waals forces</a:t>
                </a:r>
                <a:endParaRPr lang="en-US" sz="2000" dirty="0">
                  <a:solidFill>
                    <a:srgbClr val="CC00CC"/>
                  </a:solidFill>
                </a:endParaRPr>
              </a:p>
            </p:txBody>
          </p:sp>
        </mc:Choice>
        <mc:Fallback>
          <p:sp>
            <p:nvSpPr>
              <p:cNvPr id="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508" y="1294156"/>
                <a:ext cx="7543800" cy="3886200"/>
              </a:xfrm>
              <a:blipFill rotWithShape="0">
                <a:blip r:embed="rId3"/>
                <a:stretch>
                  <a:fillRect l="-727" r="-8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4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Hadro-charmonium</a:t>
            </a:r>
            <a:endParaRPr lang="it-IT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4443" y="1129004"/>
            <a:ext cx="3363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>
                <a:solidFill>
                  <a:srgbClr val="C00000"/>
                </a:solidFill>
              </a:rPr>
              <a:t>Dubynskiy, Voloshin, PLB 666, 344</a:t>
            </a:r>
          </a:p>
          <a:p>
            <a:pPr algn="r"/>
            <a:r>
              <a:rPr lang="it-IT" dirty="0">
                <a:solidFill>
                  <a:srgbClr val="C00000"/>
                </a:solidFill>
              </a:rPr>
              <a:t>Dubynskiy, Voloshin, PLB </a:t>
            </a:r>
            <a:r>
              <a:rPr lang="it-IT" dirty="0" smtClean="0">
                <a:solidFill>
                  <a:srgbClr val="C00000"/>
                </a:solidFill>
              </a:rPr>
              <a:t>671, 82</a:t>
            </a:r>
            <a:endParaRPr lang="it-IT" dirty="0">
              <a:solidFill>
                <a:srgbClr val="C00000"/>
              </a:solidFill>
            </a:endParaRPr>
          </a:p>
          <a:p>
            <a:pPr algn="r"/>
            <a:r>
              <a:rPr lang="it-IT" dirty="0">
                <a:solidFill>
                  <a:srgbClr val="C00000"/>
                </a:solidFill>
              </a:rPr>
              <a:t>Li, Voloshin, </a:t>
            </a:r>
            <a:r>
              <a:rPr lang="it-IT" dirty="0" smtClean="0">
                <a:solidFill>
                  <a:srgbClr val="C00000"/>
                </a:solidFill>
              </a:rPr>
              <a:t>MPLA29, 1450060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624599" y="2110772"/>
                <a:ext cx="5263733" cy="2593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Born in the context of QCD multipole expansion</a:t>
                </a:r>
              </a:p>
              <a:p>
                <a:endParaRPr lang="it-IT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it-IT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it-IT" dirty="0" smtClean="0"/>
              </a:p>
              <a:p>
                <a:endParaRPr lang="it-IT" dirty="0" smtClean="0"/>
              </a:p>
              <a:p>
                <a:r>
                  <a:rPr lang="it-IT" dirty="0" smtClean="0"/>
                  <a:t>the chromoelectric field interacts with soft light matter (highly excited light hadrons)</a:t>
                </a:r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599" y="2110772"/>
                <a:ext cx="5263733" cy="2593082"/>
              </a:xfrm>
              <a:prstGeom prst="rect">
                <a:avLst/>
              </a:prstGeom>
              <a:blipFill rotWithShape="0">
                <a:blip r:embed="rId2"/>
                <a:stretch>
                  <a:fillRect l="-1043" t="-11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o 18"/>
          <p:cNvGrpSpPr/>
          <p:nvPr/>
        </p:nvGrpSpPr>
        <p:grpSpPr>
          <a:xfrm>
            <a:off x="87710" y="1517261"/>
            <a:ext cx="2946400" cy="1574800"/>
            <a:chOff x="593408" y="2320955"/>
            <a:chExt cx="2946400" cy="1574800"/>
          </a:xfrm>
        </p:grpSpPr>
        <p:sp>
          <p:nvSpPr>
            <p:cNvPr id="9" name="Nuvola 3"/>
            <p:cNvSpPr/>
            <p:nvPr/>
          </p:nvSpPr>
          <p:spPr>
            <a:xfrm>
              <a:off x="593408" y="2320955"/>
              <a:ext cx="2946400" cy="15748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 dirty="0">
                <a:solidFill>
                  <a:srgbClr val="FF00FF"/>
                </a:solidFill>
              </a:endParaRPr>
            </a:p>
          </p:txBody>
        </p:sp>
        <p:sp>
          <p:nvSpPr>
            <p:cNvPr id="10" name="Ovale 4"/>
            <p:cNvSpPr/>
            <p:nvPr/>
          </p:nvSpPr>
          <p:spPr>
            <a:xfrm>
              <a:off x="1450658" y="2835305"/>
              <a:ext cx="520700" cy="5207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1" name="Connettore 2 11"/>
            <p:cNvCxnSpPr/>
            <p:nvPr/>
          </p:nvCxnSpPr>
          <p:spPr>
            <a:xfrm flipV="1">
              <a:off x="1622108" y="2638455"/>
              <a:ext cx="177800" cy="889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ttangolo 13"/>
                <p:cNvSpPr/>
                <p:nvPr/>
              </p:nvSpPr>
              <p:spPr>
                <a:xfrm>
                  <a:off x="2003356" y="2764423"/>
                  <a:ext cx="6286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𝑱</m:t>
                        </m:r>
                        <m:r>
                          <m:rPr>
                            <m:lit/>
                          </m:rPr>
                          <a:rPr lang="it-IT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it-IT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𝝍</m:t>
                        </m:r>
                      </m:oMath>
                    </m:oMathPara>
                  </a14:m>
                  <a:endParaRPr lang="it-IT" b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ttango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3356" y="2764423"/>
                  <a:ext cx="62869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71" b="-1311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tangolo 14"/>
                <p:cNvSpPr/>
                <p:nvPr/>
              </p:nvSpPr>
              <p:spPr>
                <a:xfrm>
                  <a:off x="801677" y="2835305"/>
                  <a:ext cx="3962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it-IT" b="1" dirty="0">
                    <a:solidFill>
                      <a:srgbClr val="FF99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ttango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677" y="2835305"/>
                  <a:ext cx="39626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ttangolo 16"/>
                <p:cNvSpPr/>
                <p:nvPr/>
              </p:nvSpPr>
              <p:spPr>
                <a:xfrm>
                  <a:off x="2522823" y="3204637"/>
                  <a:ext cx="3962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it-IT" b="1" dirty="0">
                    <a:solidFill>
                      <a:srgbClr val="FF99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ttangolo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2823" y="3204637"/>
                  <a:ext cx="39626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tangolo 17"/>
                <p:cNvSpPr/>
                <p:nvPr/>
              </p:nvSpPr>
              <p:spPr>
                <a:xfrm>
                  <a:off x="2855585" y="2453789"/>
                  <a:ext cx="3962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it-IT" b="1" dirty="0">
                    <a:solidFill>
                      <a:srgbClr val="FF99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ttangolo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585" y="2453789"/>
                  <a:ext cx="39626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/>
          <p:cNvSpPr/>
          <p:nvPr/>
        </p:nvSpPr>
        <p:spPr>
          <a:xfrm>
            <a:off x="295979" y="4620589"/>
            <a:ext cx="8178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 bound state can occur via Van der Waals-like interactions</a:t>
            </a:r>
          </a:p>
          <a:p>
            <a:endParaRPr lang="it-IT" dirty="0"/>
          </a:p>
          <a:p>
            <a:r>
              <a:rPr lang="it-IT" dirty="0"/>
              <a:t>Expected to decay into core charmonium + light hadrons,</a:t>
            </a:r>
          </a:p>
          <a:p>
            <a:r>
              <a:rPr lang="it-IT" dirty="0"/>
              <a:t>Decay into open charm exponentially suppressed</a:t>
            </a:r>
          </a:p>
        </p:txBody>
      </p:sp>
    </p:spTree>
    <p:extLst>
      <p:ext uri="{BB962C8B-B14F-4D97-AF65-F5344CB8AC3E}">
        <p14:creationId xmlns:p14="http://schemas.microsoft.com/office/powerpoint/2010/main" val="24318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0" y="2959889"/>
                <a:ext cx="9067799" cy="1981691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it-IT" sz="1800" dirty="0" smtClean="0"/>
                  <a:t>A </a:t>
                </a:r>
                <a:r>
                  <a:rPr lang="it-IT" sz="1800" dirty="0">
                    <a:solidFill>
                      <a:srgbClr val="0000FF"/>
                    </a:solidFill>
                  </a:rPr>
                  <a:t>deuteron-like meson pair</a:t>
                </a:r>
                <a:r>
                  <a:rPr lang="it-IT" sz="1800" dirty="0"/>
                  <a:t>, the interaction is mediated by the exchange of light mesons </a:t>
                </a:r>
              </a:p>
              <a:p>
                <a:pPr>
                  <a:spcBef>
                    <a:spcPts val="0"/>
                  </a:spcBef>
                </a:pPr>
                <a:r>
                  <a:rPr lang="it-IT" sz="1800" dirty="0" smtClean="0">
                    <a:solidFill>
                      <a:schemeClr val="tx1"/>
                    </a:solidFill>
                  </a:rPr>
                  <a:t>Some model-independent relations (</a:t>
                </a:r>
                <a:r>
                  <a:rPr lang="it-IT" sz="1800" dirty="0" smtClean="0">
                    <a:solidFill>
                      <a:srgbClr val="0000FF"/>
                    </a:solidFill>
                  </a:rPr>
                  <a:t>Weinberg’s theorem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) </a:t>
                </a:r>
                <a:r>
                  <a:rPr lang="it-IT" sz="1800" b="1" dirty="0">
                    <a:solidFill>
                      <a:srgbClr val="33CC33"/>
                    </a:solidFill>
                    <a:sym typeface="Wingdings" panose="05000000000000000000" pitchFamily="2" charset="2"/>
                  </a:rPr>
                  <a:t></a:t>
                </a:r>
                <a:endParaRPr lang="it-IT" sz="1800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it-IT" sz="1800" dirty="0" smtClean="0">
                    <a:solidFill>
                      <a:schemeClr val="tx1"/>
                    </a:solidFill>
                  </a:rPr>
                  <a:t>Good description of </a:t>
                </a:r>
                <a:r>
                  <a:rPr lang="it-IT" sz="1800" dirty="0" smtClean="0">
                    <a:solidFill>
                      <a:srgbClr val="0000FF"/>
                    </a:solidFill>
                  </a:rPr>
                  <a:t>decay patterns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 (mostly to constituents)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</m:oMath>
                </a14:m>
                <a:r>
                  <a:rPr lang="it-IT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800" dirty="0" smtClean="0">
                    <a:solidFill>
                      <a:srgbClr val="0000FF"/>
                    </a:solidFill>
                  </a:rPr>
                  <a:t>isospin violation </a:t>
                </a:r>
                <a:r>
                  <a:rPr lang="it-IT" sz="1800" b="1" dirty="0" smtClean="0">
                    <a:solidFill>
                      <a:srgbClr val="33CC33"/>
                    </a:solidFill>
                    <a:sym typeface="Wingdings" panose="05000000000000000000" pitchFamily="2" charset="2"/>
                  </a:rPr>
                  <a:t></a:t>
                </a:r>
                <a:endParaRPr lang="it-IT" sz="1800" dirty="0" smtClean="0">
                  <a:solidFill>
                    <a:schemeClr val="accent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it-IT" sz="1800" dirty="0" smtClean="0">
                    <a:solidFill>
                      <a:schemeClr val="tx1"/>
                    </a:solidFill>
                  </a:rPr>
                  <a:t>States appear </a:t>
                </a:r>
                <a:r>
                  <a:rPr lang="it-IT" sz="1800" dirty="0" smtClean="0">
                    <a:solidFill>
                      <a:srgbClr val="0000FF"/>
                    </a:solidFill>
                  </a:rPr>
                  <a:t>close to thresholds </a:t>
                </a:r>
                <a:r>
                  <a:rPr lang="it-IT" sz="1800" b="1" dirty="0" smtClean="0">
                    <a:solidFill>
                      <a:srgbClr val="33CC33"/>
                    </a:solidFill>
                    <a:sym typeface="Wingdings" panose="05000000000000000000" pitchFamily="2" charset="2"/>
                  </a:rPr>
                  <a:t> </a:t>
                </a:r>
                <a:r>
                  <a:rPr lang="it-IT" sz="18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(but </a:t>
                </a:r>
                <a14:m>
                  <m:oMath xmlns:m="http://schemas.openxmlformats.org/officeDocument/2006/math">
                    <m:r>
                      <a:rPr lang="it-IT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it-IT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4430</m:t>
                        </m:r>
                      </m:e>
                    </m:d>
                  </m:oMath>
                </a14:m>
                <a:r>
                  <a:rPr lang="it-IT" sz="18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it-IT" sz="1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</a:t>
                </a:r>
                <a:r>
                  <a:rPr lang="it-IT" sz="18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it-IT" sz="18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Lifetime of costituents has to be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≫</m:t>
                    </m:r>
                    <m:r>
                      <a:rPr lang="it-I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it-I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it-I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it-I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_</m:t>
                    </m:r>
                    <m:r>
                      <a:rPr lang="it-I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</m:oMath>
                </a14:m>
                <a:r>
                  <a:rPr lang="it-IT" sz="1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it-IT" sz="1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it-IT" sz="18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but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it-IT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it-IT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it-IT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it-IT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18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?)</a:t>
                </a:r>
                <a:endParaRPr lang="it-IT" sz="1800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it-IT" sz="1800" dirty="0" smtClean="0">
                    <a:solidFill>
                      <a:schemeClr val="tx1"/>
                    </a:solidFill>
                  </a:rPr>
                  <a:t>Binding energy varies from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70</m:t>
                    </m:r>
                    <m:r>
                      <a:rPr lang="it-I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dirty="0" smtClean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it-IT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it-IT" sz="1800" dirty="0" smtClean="0">
                    <a:solidFill>
                      <a:schemeClr val="tx1"/>
                    </a:solidFill>
                  </a:rPr>
                  <a:t>, or even </a:t>
                </a:r>
                <a:r>
                  <a:rPr lang="it-IT" sz="1800" dirty="0" smtClean="0">
                    <a:solidFill>
                      <a:srgbClr val="FF0000"/>
                    </a:solidFill>
                  </a:rPr>
                  <a:t>positive</a:t>
                </a:r>
                <a:r>
                  <a:rPr lang="it-IT" sz="1800" dirty="0" smtClean="0">
                    <a:solidFill>
                      <a:schemeClr val="tx1"/>
                    </a:solidFill>
                  </a:rPr>
                  <a:t> (repulsive interaction) </a:t>
                </a:r>
                <a:r>
                  <a:rPr lang="it-IT" sz="1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</a:t>
                </a:r>
              </a:p>
              <a:p>
                <a:pPr>
                  <a:spcBef>
                    <a:spcPts val="0"/>
                  </a:spcBef>
                </a:pPr>
                <a:r>
                  <a:rPr lang="it-IT" sz="1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Unclear spectrum </a:t>
                </a:r>
                <a:r>
                  <a:rPr lang="it-IT" sz="18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(a state for each threshold?) </a:t>
                </a:r>
                <a:r>
                  <a:rPr lang="it-IT" sz="1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– depends on potential models </a:t>
                </a:r>
                <a:r>
                  <a:rPr lang="it-IT" sz="1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</a:t>
                </a:r>
                <a:endParaRPr lang="it-IT" sz="1800" dirty="0" smtClean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959889"/>
                <a:ext cx="9067799" cy="1981691"/>
              </a:xfrm>
              <a:blipFill rotWithShape="0">
                <a:blip r:embed="rId2"/>
                <a:stretch>
                  <a:fillRect l="-538" t="-2769" r="-538" b="-58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po 25"/>
          <p:cNvGrpSpPr/>
          <p:nvPr/>
        </p:nvGrpSpPr>
        <p:grpSpPr>
          <a:xfrm>
            <a:off x="131669" y="1180262"/>
            <a:ext cx="5065020" cy="1517709"/>
            <a:chOff x="-2674984" y="677916"/>
            <a:chExt cx="6148504" cy="1377282"/>
          </a:xfrm>
        </p:grpSpPr>
        <p:sp>
          <p:nvSpPr>
            <p:cNvPr id="6" name="Ovale 5"/>
            <p:cNvSpPr/>
            <p:nvPr/>
          </p:nvSpPr>
          <p:spPr>
            <a:xfrm rot="274152">
              <a:off x="-2674984" y="677916"/>
              <a:ext cx="6148504" cy="13772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-2121233" y="967798"/>
              <a:ext cx="892884" cy="559397"/>
              <a:chOff x="-2061033" y="993276"/>
              <a:chExt cx="892884" cy="559397"/>
            </a:xfrm>
          </p:grpSpPr>
          <p:sp>
            <p:nvSpPr>
              <p:cNvPr id="9" name="Ovale 8"/>
              <p:cNvSpPr/>
              <p:nvPr/>
            </p:nvSpPr>
            <p:spPr>
              <a:xfrm rot="1702495">
                <a:off x="-2061033" y="993276"/>
                <a:ext cx="892884" cy="559397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ttangolo 15"/>
                  <p:cNvSpPr/>
                  <p:nvPr/>
                </p:nvSpPr>
                <p:spPr>
                  <a:xfrm>
                    <a:off x="-1861664" y="1088308"/>
                    <a:ext cx="51193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6" name="Rettangolo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861664" y="1088308"/>
                    <a:ext cx="511935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uppo 18"/>
            <p:cNvGrpSpPr/>
            <p:nvPr/>
          </p:nvGrpSpPr>
          <p:grpSpPr>
            <a:xfrm>
              <a:off x="1566868" y="967798"/>
              <a:ext cx="892884" cy="916523"/>
              <a:chOff x="-551448" y="647523"/>
              <a:chExt cx="892884" cy="916523"/>
            </a:xfrm>
          </p:grpSpPr>
          <p:sp>
            <p:nvSpPr>
              <p:cNvPr id="13" name="Ovale 12"/>
              <p:cNvSpPr/>
              <p:nvPr/>
            </p:nvSpPr>
            <p:spPr>
              <a:xfrm rot="1702495">
                <a:off x="-551448" y="887046"/>
                <a:ext cx="892884" cy="559397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8" name="Connettore 2 17"/>
              <p:cNvCxnSpPr/>
              <p:nvPr/>
            </p:nvCxnSpPr>
            <p:spPr>
              <a:xfrm flipV="1">
                <a:off x="-365568" y="647523"/>
                <a:ext cx="593689" cy="916523"/>
              </a:xfrm>
              <a:prstGeom prst="straightConnector1">
                <a:avLst/>
              </a:prstGeom>
              <a:ln w="57150">
                <a:solidFill>
                  <a:srgbClr val="FF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ttangolo 16"/>
                  <p:cNvSpPr/>
                  <p:nvPr/>
                </p:nvSpPr>
                <p:spPr>
                  <a:xfrm>
                    <a:off x="-380808" y="1008217"/>
                    <a:ext cx="593689" cy="39010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acc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7" name="Rettangolo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80808" y="1008217"/>
                    <a:ext cx="593689" cy="39010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Connettore 1 21"/>
            <p:cNvCxnSpPr/>
            <p:nvPr/>
          </p:nvCxnSpPr>
          <p:spPr>
            <a:xfrm>
              <a:off x="-1409929" y="1328492"/>
              <a:ext cx="3147437" cy="97527"/>
            </a:xfrm>
            <a:prstGeom prst="line">
              <a:avLst/>
            </a:prstGeom>
            <a:ln w="38100">
              <a:solidFill>
                <a:srgbClr val="FF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e 23"/>
            <p:cNvSpPr/>
            <p:nvPr/>
          </p:nvSpPr>
          <p:spPr>
            <a:xfrm>
              <a:off x="0" y="1284922"/>
              <a:ext cx="184666" cy="18466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ttangolo 24"/>
                <p:cNvSpPr/>
                <p:nvPr/>
              </p:nvSpPr>
              <p:spPr>
                <a:xfrm>
                  <a:off x="-92179" y="1377255"/>
                  <a:ext cx="5119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it-IT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5" name="Rettangolo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2179" y="1377255"/>
                  <a:ext cx="51193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ttangolo 3"/>
          <p:cNvSpPr/>
          <p:nvPr/>
        </p:nvSpPr>
        <p:spPr>
          <a:xfrm>
            <a:off x="5249093" y="726316"/>
            <a:ext cx="3712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err="1" smtClean="0">
                <a:solidFill>
                  <a:srgbClr val="C00000"/>
                </a:solidFill>
              </a:rPr>
              <a:t>Tornqvist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Z.Phys</a:t>
            </a:r>
            <a:r>
              <a:rPr lang="en-US" dirty="0">
                <a:solidFill>
                  <a:srgbClr val="C00000"/>
                </a:solidFill>
              </a:rPr>
              <a:t>. C61, </a:t>
            </a:r>
            <a:r>
              <a:rPr lang="en-US" dirty="0" smtClean="0">
                <a:solidFill>
                  <a:srgbClr val="C00000"/>
                </a:solidFill>
              </a:rPr>
              <a:t>525</a:t>
            </a:r>
          </a:p>
          <a:p>
            <a:pPr algn="r"/>
            <a:r>
              <a:rPr lang="en-US" dirty="0" err="1" smtClean="0">
                <a:solidFill>
                  <a:srgbClr val="C00000"/>
                </a:solidFill>
              </a:rPr>
              <a:t>Braaten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 err="1" smtClean="0">
                <a:solidFill>
                  <a:srgbClr val="C00000"/>
                </a:solidFill>
              </a:rPr>
              <a:t>Kusunoki</a:t>
            </a:r>
            <a:r>
              <a:rPr lang="en-US" dirty="0" smtClean="0">
                <a:solidFill>
                  <a:srgbClr val="C00000"/>
                </a:solidFill>
              </a:rPr>
              <a:t>, PRD69 074005</a:t>
            </a:r>
          </a:p>
          <a:p>
            <a:pPr algn="r"/>
            <a:r>
              <a:rPr lang="it-IT" dirty="0" smtClean="0">
                <a:solidFill>
                  <a:srgbClr val="C00000"/>
                </a:solidFill>
              </a:rPr>
              <a:t>Swanson, Phys.Rept</a:t>
            </a:r>
            <a:r>
              <a:rPr lang="it-IT" dirty="0">
                <a:solidFill>
                  <a:srgbClr val="C00000"/>
                </a:solidFill>
              </a:rPr>
              <a:t>. </a:t>
            </a:r>
            <a:r>
              <a:rPr lang="it-IT" dirty="0" smtClean="0">
                <a:solidFill>
                  <a:srgbClr val="C00000"/>
                </a:solidFill>
              </a:rPr>
              <a:t>429 </a:t>
            </a:r>
            <a:r>
              <a:rPr lang="it-IT" dirty="0">
                <a:solidFill>
                  <a:srgbClr val="C00000"/>
                </a:solidFill>
              </a:rPr>
              <a:t>243-305</a:t>
            </a:r>
          </a:p>
        </p:txBody>
      </p:sp>
      <p:sp>
        <p:nvSpPr>
          <p:cNvPr id="23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Molecule</a:t>
            </a:r>
            <a:endParaRPr lang="it-IT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60725" y="1638062"/>
                <a:ext cx="220111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3872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it-I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900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402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∼</m:t>
                      </m:r>
                      <m:acc>
                        <m:accPr>
                          <m:chr m:val="̅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725" y="1638062"/>
                <a:ext cx="2201115" cy="12003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-55563" y="5063078"/>
                <a:ext cx="9178923" cy="724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sub>
                                          </m:s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d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563" y="5063078"/>
                <a:ext cx="9178923" cy="7247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530163" y="5004162"/>
            <a:ext cx="1540593" cy="8759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6256" y="5875562"/>
            <a:ext cx="400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Needs regularization, cutoff dependence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Weinberg theorem</a:t>
            </a:r>
            <a:endParaRPr lang="it-IT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3222" y="1116188"/>
                <a:ext cx="5810584" cy="49207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b="0" dirty="0" smtClean="0"/>
                  <a:t>Resonant scattering amplitude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b="0" dirty="0" smtClean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b="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it-IT" b="0" dirty="0" smtClean="0"/>
                  <a:t>, and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it-IT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it-IT" dirty="0" smtClean="0"/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dirty="0" smtClean="0"/>
                  <a:t>This </a:t>
                </a:r>
                <a:r>
                  <a:rPr lang="en-US" dirty="0"/>
                  <a:t>has to be compared with the potential scattering for slow </a:t>
                </a:r>
                <a:r>
                  <a:rPr lang="en-US" dirty="0" smtClean="0"/>
                  <a:t>particles (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𝑘𝑅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 smtClean="0"/>
                  <a:t>, being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∼1</m:t>
                    </m:r>
                    <m:r>
                      <m:rPr>
                        <m:lit/>
                      </m:rP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 smtClean="0"/>
                  <a:t> the range of interaction) </a:t>
                </a:r>
                <a:br>
                  <a:rPr lang="en-US" dirty="0" smtClean="0"/>
                </a:br>
                <a:r>
                  <a:rPr lang="en-US" dirty="0" smtClean="0"/>
                  <a:t>in </a:t>
                </a:r>
                <a:r>
                  <a:rPr lang="en-US" dirty="0"/>
                  <a:t>an attractive potential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with a superficial level at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it-IT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it-IT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t-IT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it-IT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512</m:t>
                          </m:r>
                          <m:sSup>
                            <m:sSupPr>
                              <m:ctrlP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200" dirty="0"/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2" y="1116188"/>
                <a:ext cx="5810584" cy="4920706"/>
              </a:xfrm>
              <a:prstGeom prst="rect">
                <a:avLst/>
              </a:prstGeom>
              <a:blipFill rotWithShape="0">
                <a:blip r:embed="rId2"/>
                <a:stretch>
                  <a:fillRect l="-2518" t="-1611" r="-23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28287" y="5160339"/>
            <a:ext cx="2442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Weinberg, PR 130, 776</a:t>
            </a:r>
          </a:p>
          <a:p>
            <a:r>
              <a:rPr lang="it-IT" dirty="0">
                <a:solidFill>
                  <a:srgbClr val="C00000"/>
                </a:solidFill>
              </a:rPr>
              <a:t>Weinberg, PR </a:t>
            </a:r>
            <a:r>
              <a:rPr lang="it-IT" dirty="0" smtClean="0">
                <a:solidFill>
                  <a:srgbClr val="C00000"/>
                </a:solidFill>
              </a:rPr>
              <a:t>137, B672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Polosa, PLB 746, 248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06" y="1116188"/>
            <a:ext cx="3173994" cy="34629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572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Weinberg theorem</a:t>
            </a:r>
            <a:endParaRPr lang="it-IT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82810" y="2189389"/>
                <a:ext cx="5810584" cy="2680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t-IT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it-IT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512</m:t>
                          </m:r>
                          <m:sSup>
                            <m:sSupPr>
                              <m:ctrlP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it-IT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𝑘𝑅</m:t>
                      </m:r>
                      <m:r>
                        <a:rPr lang="it-IT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it-IT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it-IT" sz="2200" dirty="0"/>
              </a:p>
              <a:p>
                <a:endParaRPr lang="it-IT" dirty="0" smtClean="0"/>
              </a:p>
              <a:p>
                <a:r>
                  <a:rPr lang="it-IT" dirty="0" smtClean="0"/>
                  <a:t>This has to be fulfilled by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EVERY molecular state</a:t>
                </a:r>
                <a:r>
                  <a:rPr lang="it-IT" dirty="0" smtClean="0"/>
                  <a:t>, but: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3872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, 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it-IT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𝑍𝑠</m:t>
                    </m:r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a:rPr lang="it-IT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dirty="0" smtClean="0"/>
                  <a:t>, repulsive interaction!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4260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, 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𝑘𝑅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10" y="2189389"/>
                <a:ext cx="5810584" cy="2680349"/>
              </a:xfrm>
              <a:prstGeom prst="rect">
                <a:avLst/>
              </a:prstGeom>
              <a:blipFill rotWithShape="0">
                <a:blip r:embed="rId2"/>
                <a:stretch>
                  <a:fillRect l="-25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28287" y="5160339"/>
            <a:ext cx="2442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Weinberg, PR 130, 776</a:t>
            </a:r>
          </a:p>
          <a:p>
            <a:r>
              <a:rPr lang="it-IT" dirty="0">
                <a:solidFill>
                  <a:srgbClr val="C00000"/>
                </a:solidFill>
              </a:rPr>
              <a:t>Weinberg, PR </a:t>
            </a:r>
            <a:r>
              <a:rPr lang="it-IT" dirty="0" smtClean="0">
                <a:solidFill>
                  <a:srgbClr val="C00000"/>
                </a:solidFill>
              </a:rPr>
              <a:t>137, B672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Polosa, PLB 746, 248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06" y="1116188"/>
            <a:ext cx="3173994" cy="34629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940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36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4260</m:t>
                        </m:r>
                      </m:e>
                    </m:d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sSub>
                      <m:sSub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it-IT" sz="3600" dirty="0" smtClean="0"/>
                  <a:t> </a:t>
                </a:r>
                <a:endParaRPr lang="it-IT" sz="3600" dirty="0"/>
              </a:p>
            </p:txBody>
          </p:sp>
        </mc:Choice>
        <mc:Fallback>
          <p:sp>
            <p:nvSpPr>
              <p:cNvPr id="33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23568" r="5050" b="6807"/>
          <a:stretch/>
        </p:blipFill>
        <p:spPr>
          <a:xfrm>
            <a:off x="0" y="1033954"/>
            <a:ext cx="8944824" cy="536691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939889" y="5460667"/>
            <a:ext cx="100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C00000"/>
              </a:buClr>
            </a:pPr>
            <a:r>
              <a:rPr lang="en-US" dirty="0" smtClean="0">
                <a:solidFill>
                  <a:srgbClr val="C00000"/>
                </a:solidFill>
              </a:rPr>
              <a:t>S. Olsen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1049482"/>
            <a:ext cx="4267079" cy="5402689"/>
          </a:xfrm>
          <a:prstGeom prst="roundRect">
            <a:avLst>
              <a:gd name="adj" fmla="val 678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ounded Rectangle 22"/>
          <p:cNvSpPr/>
          <p:nvPr/>
        </p:nvSpPr>
        <p:spPr>
          <a:xfrm>
            <a:off x="4403616" y="1049481"/>
            <a:ext cx="4740383" cy="5402689"/>
          </a:xfrm>
          <a:prstGeom prst="roundRect">
            <a:avLst>
              <a:gd name="adj" fmla="val 6785"/>
            </a:avLst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37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3900</m:t>
                        </m:r>
                      </m:e>
                    </m:d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it-IT" sz="3600" dirty="0" smtClean="0"/>
                  <a:t> </a:t>
                </a:r>
                <a:endParaRPr lang="it-IT" sz="3600" dirty="0"/>
              </a:p>
            </p:txBody>
          </p:sp>
        </mc:Choice>
        <mc:Fallback>
          <p:sp>
            <p:nvSpPr>
              <p:cNvPr id="33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5167901" y="652259"/>
            <a:ext cx="397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C00000"/>
              </a:buClr>
            </a:pPr>
            <a:r>
              <a:rPr lang="en-US" dirty="0">
                <a:solidFill>
                  <a:srgbClr val="C00000"/>
                </a:solidFill>
              </a:rPr>
              <a:t>Esposito, </a:t>
            </a:r>
            <a:r>
              <a:rPr lang="en-US" dirty="0" err="1">
                <a:solidFill>
                  <a:srgbClr val="C00000"/>
                </a:solidFill>
              </a:rPr>
              <a:t>Guerrieri</a:t>
            </a:r>
            <a:r>
              <a:rPr lang="en-US" dirty="0">
                <a:solidFill>
                  <a:srgbClr val="C00000"/>
                </a:solidFill>
              </a:rPr>
              <a:t>, AP, </a:t>
            </a:r>
            <a:r>
              <a:rPr lang="en-US" dirty="0" smtClean="0">
                <a:solidFill>
                  <a:srgbClr val="C00000"/>
                </a:solidFill>
              </a:rPr>
              <a:t>PLB 746, 194-201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7" y="2408752"/>
            <a:ext cx="3976100" cy="237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09158"/>
            <a:ext cx="4339524" cy="9755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577" y="1485422"/>
            <a:ext cx="440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Kinematics with PHS and HQSS</a:t>
            </a:r>
          </a:p>
          <a:p>
            <a:r>
              <a:rPr lang="it-IT" dirty="0" smtClean="0"/>
              <a:t>Dynamics estimated according to</a:t>
            </a:r>
            <a:br>
              <a:rPr lang="it-IT" dirty="0" smtClean="0"/>
            </a:br>
            <a:r>
              <a:rPr lang="it-IT" dirty="0" smtClean="0">
                <a:solidFill>
                  <a:srgbClr val="C00000"/>
                </a:solidFill>
              </a:rPr>
              <a:t>Brodsky, Hwang, Lebed, PRL113, </a:t>
            </a:r>
            <a:r>
              <a:rPr lang="it-IT" dirty="0">
                <a:solidFill>
                  <a:srgbClr val="C00000"/>
                </a:solidFill>
              </a:rPr>
              <a:t>112001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623" y="1049482"/>
            <a:ext cx="1745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If tetraquark</a:t>
            </a:r>
            <a:endParaRPr lang="it-IT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68425" y="1023757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If molecule</a:t>
            </a:r>
            <a:endParaRPr lang="it-IT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38025" y="1798972"/>
            <a:ext cx="440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Non-Relativistic Effective Theory</a:t>
            </a: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 smtClean="0"/>
              <a:t>HQET and Hidden gauge Lagrangian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7557" r="2212" b="2144"/>
          <a:stretch/>
        </p:blipFill>
        <p:spPr>
          <a:xfrm>
            <a:off x="55483" y="4690827"/>
            <a:ext cx="4109112" cy="153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53" y="5108859"/>
            <a:ext cx="4565247" cy="64935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 smtClean="0">
                    <a:solidFill>
                      <a:schemeClr val="tx2"/>
                    </a:solidFill>
                  </a:rPr>
                  <a:t>Prompt production of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/>
                      </a:rPr>
                      <m:t>(3872)</m:t>
                    </m:r>
                  </m:oMath>
                </a14:m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 rotWithShape="0">
                <a:blip r:embed="rId3"/>
                <a:stretch>
                  <a:fillRect l="-2222"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38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42900" y="1119599"/>
                <a:ext cx="846317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r>
                      <a:rPr lang="it-IT" sz="2000" i="1" smtClean="0">
                        <a:solidFill>
                          <a:schemeClr val="tx2"/>
                        </a:solidFill>
                        <a:latin typeface="Cambria Math"/>
                      </a:rPr>
                      <m:t>(3872)</m:t>
                    </m:r>
                  </m:oMath>
                </a14:m>
                <a:r>
                  <a:rPr lang="it-IT" sz="2000" dirty="0" smtClean="0">
                    <a:solidFill>
                      <a:schemeClr val="tx2"/>
                    </a:solidFill>
                  </a:rPr>
                  <a:t> is the Queen of exotic resonances, t</a:t>
                </a:r>
                <a:r>
                  <a:rPr lang="it-IT" sz="2000" dirty="0" smtClean="0"/>
                  <a:t>he most popular interpretation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it-IT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0∗</m:t>
                        </m:r>
                      </m:sup>
                    </m:sSup>
                  </m:oMath>
                </a14:m>
                <a:r>
                  <a:rPr lang="it-IT" sz="2000" dirty="0" smtClean="0">
                    <a:solidFill>
                      <a:srgbClr val="FF0000"/>
                    </a:solidFill>
                  </a:rPr>
                  <a:t> molecule </a:t>
                </a:r>
                <a:r>
                  <a:rPr lang="it-IT" sz="2000" dirty="0" smtClean="0"/>
                  <a:t>(bound state, pole in the 1</a:t>
                </a:r>
                <a:r>
                  <a:rPr lang="it-IT" sz="2000" baseline="30000" dirty="0" smtClean="0"/>
                  <a:t>st</a:t>
                </a:r>
                <a:r>
                  <a:rPr lang="it-IT" sz="2000" dirty="0" smtClean="0"/>
                  <a:t> Riemann sheet?)</a:t>
                </a:r>
              </a:p>
              <a:p>
                <a:pPr>
                  <a:spcAft>
                    <a:spcPts val="1200"/>
                  </a:spcAft>
                </a:pPr>
                <a:r>
                  <a:rPr lang="it-IT" sz="2000" dirty="0" smtClean="0"/>
                  <a:t>We aim to evaluate prompt production cross section at hadron colliders via Monte-Carlo simulations</a:t>
                </a:r>
              </a:p>
              <a:p>
                <a:r>
                  <a:rPr lang="it-IT" sz="2000" b="1" dirty="0" smtClean="0"/>
                  <a:t>Q. </a:t>
                </a:r>
                <a:r>
                  <a:rPr lang="it-IT" sz="2000" dirty="0" smtClean="0"/>
                  <a:t>What is a molecule in MC? </a:t>
                </a:r>
                <a:r>
                  <a:rPr lang="it-IT" sz="2000" b="1" dirty="0" smtClean="0"/>
                  <a:t>A.</a:t>
                </a:r>
                <a:r>
                  <a:rPr lang="it-IT" sz="2000" dirty="0" smtClean="0"/>
                  <a:t> «Coalescence» model</a:t>
                </a: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119599"/>
                <a:ext cx="8463170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720" t="-1887" b="-47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16698" y="3549240"/>
            <a:ext cx="665018" cy="43255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6698" y="4103112"/>
            <a:ext cx="665018" cy="65719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103809" y="3678281"/>
            <a:ext cx="1215736" cy="849661"/>
          </a:xfrm>
          <a:custGeom>
            <a:avLst/>
            <a:gdLst>
              <a:gd name="connsiteX0" fmla="*/ 0 w 1215736"/>
              <a:gd name="connsiteY0" fmla="*/ 204816 h 849661"/>
              <a:gd name="connsiteX1" fmla="*/ 280555 w 1215736"/>
              <a:gd name="connsiteY1" fmla="*/ 38561 h 849661"/>
              <a:gd name="connsiteX2" fmla="*/ 405246 w 1215736"/>
              <a:gd name="connsiteY2" fmla="*/ 849052 h 849661"/>
              <a:gd name="connsiteX3" fmla="*/ 727364 w 1215736"/>
              <a:gd name="connsiteY3" fmla="*/ 173643 h 849661"/>
              <a:gd name="connsiteX4" fmla="*/ 1215736 w 1215736"/>
              <a:gd name="connsiteY4" fmla="*/ 308725 h 849661"/>
              <a:gd name="connsiteX5" fmla="*/ 1215736 w 1215736"/>
              <a:gd name="connsiteY5" fmla="*/ 308725 h 8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736" h="849661">
                <a:moveTo>
                  <a:pt x="0" y="204816"/>
                </a:moveTo>
                <a:cubicBezTo>
                  <a:pt x="106507" y="68002"/>
                  <a:pt x="213014" y="-68812"/>
                  <a:pt x="280555" y="38561"/>
                </a:cubicBezTo>
                <a:cubicBezTo>
                  <a:pt x="348096" y="145934"/>
                  <a:pt x="330778" y="826538"/>
                  <a:pt x="405246" y="849052"/>
                </a:cubicBezTo>
                <a:cubicBezTo>
                  <a:pt x="479714" y="871566"/>
                  <a:pt x="592282" y="263697"/>
                  <a:pt x="727364" y="173643"/>
                </a:cubicBezTo>
                <a:cubicBezTo>
                  <a:pt x="862446" y="83589"/>
                  <a:pt x="1215736" y="308725"/>
                  <a:pt x="1215736" y="308725"/>
                </a:cubicBezTo>
                <a:lnTo>
                  <a:pt x="1215736" y="30872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441638" y="4103111"/>
            <a:ext cx="997527" cy="444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99966" y="3179908"/>
            <a:ext cx="102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Potential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94605" y="3179908"/>
                <a:ext cx="511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05" y="3179908"/>
                <a:ext cx="51193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88028" y="4575638"/>
                <a:ext cx="5936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it-IT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0∗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28" y="4575638"/>
                <a:ext cx="59368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78189" y="3709848"/>
                <a:ext cx="1097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(3872)</m:t>
                      </m:r>
                    </m:oMath>
                  </m:oMathPara>
                </a14:m>
                <a:endParaRPr lang="it-IT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189" y="3709848"/>
                <a:ext cx="109760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5546971" y="3427923"/>
            <a:ext cx="665018" cy="43255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546971" y="3981795"/>
            <a:ext cx="665018" cy="65719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671911" y="3981794"/>
            <a:ext cx="997527" cy="444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424878" y="3058591"/>
                <a:ext cx="511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878" y="3058591"/>
                <a:ext cx="51193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618301" y="4454321"/>
                <a:ext cx="5936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it-IT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0∗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301" y="4454321"/>
                <a:ext cx="59368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08462" y="3588531"/>
                <a:ext cx="1097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(3872)</m:t>
                      </m:r>
                    </m:oMath>
                  </m:oMathPara>
                </a14:m>
                <a:endParaRPr lang="it-IT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462" y="3588531"/>
                <a:ext cx="109760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792001" y="4527063"/>
            <a:ext cx="117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Real world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57599" y="4494742"/>
            <a:ext cx="137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Monte-Carlo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310789" y="3644200"/>
                <a:ext cx="13976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</a:rPr>
                  <a:t>All pairs with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789" y="3644200"/>
                <a:ext cx="1397673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3478" t="-5660" r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506805" y="6205330"/>
            <a:ext cx="616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rgbClr val="C00000"/>
                </a:solidFill>
              </a:rPr>
              <a:t>Bignamini, Piccinini, Polosa, Sabelli PRL103 (2009) </a:t>
            </a:r>
            <a:r>
              <a:rPr lang="it-IT" dirty="0" smtClean="0">
                <a:solidFill>
                  <a:srgbClr val="C00000"/>
                </a:solidFill>
              </a:rPr>
              <a:t>162001</a:t>
            </a:r>
          </a:p>
          <a:p>
            <a:pPr algn="r"/>
            <a:r>
              <a:rPr lang="it-IT" dirty="0" smtClean="0">
                <a:solidFill>
                  <a:srgbClr val="C00000"/>
                </a:solidFill>
              </a:rPr>
              <a:t>Kadastic, Raidan, Strumia PLB683 </a:t>
            </a:r>
            <a:r>
              <a:rPr lang="it-IT" dirty="0">
                <a:solidFill>
                  <a:srgbClr val="C00000"/>
                </a:solidFill>
              </a:rPr>
              <a:t>(2010) </a:t>
            </a:r>
            <a:r>
              <a:rPr lang="it-IT" dirty="0" smtClean="0">
                <a:solidFill>
                  <a:srgbClr val="C00000"/>
                </a:solidFill>
              </a:rPr>
              <a:t>248</a:t>
            </a:r>
            <a:endParaRPr lang="it-IT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39466" y="5063685"/>
                <a:ext cx="7443704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3872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∼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sSup>
                                        <m:s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sSup>
                                        <m:s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e>
                      </m:nary>
                      <m:nary>
                        <m:nary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sSup>
                                        <m:s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66" y="5063685"/>
                <a:ext cx="7443704" cy="72654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813328" y="5820121"/>
            <a:ext cx="551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This should provide an upper bound for the cross section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65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39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457200" y="1265072"/>
                <a:ext cx="8044070" cy="3672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it-IT" sz="2000" dirty="0" smtClean="0"/>
                  <a:t>The binding energy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≈−0.1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it-IT" sz="2000" b="0" i="1" smtClean="0">
                        <a:latin typeface="Cambria Math"/>
                      </a:rPr>
                      <m:t>±0.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31</m:t>
                    </m:r>
                    <m:r>
                      <a:rPr lang="it-IT" sz="20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it-IT" sz="2000" b="0" i="0" smtClean="0">
                        <a:latin typeface="Cambria Math"/>
                      </a:rPr>
                      <m:t>MeV</m:t>
                    </m:r>
                  </m:oMath>
                </a14:m>
                <a:r>
                  <a:rPr lang="it-IT" sz="2000" dirty="0" smtClean="0"/>
                  <a:t>: </a:t>
                </a:r>
                <a:r>
                  <a:rPr lang="it-IT" sz="2000" dirty="0" smtClean="0">
                    <a:solidFill>
                      <a:srgbClr val="FF0000"/>
                    </a:solidFill>
                  </a:rPr>
                  <a:t>very small!</a:t>
                </a:r>
                <a:br>
                  <a:rPr lang="it-IT" sz="2000" dirty="0" smtClean="0">
                    <a:solidFill>
                      <a:srgbClr val="FF0000"/>
                    </a:solidFill>
                  </a:rPr>
                </a:br>
                <a:r>
                  <a:rPr lang="it-IT" sz="2000" dirty="0" smtClean="0"/>
                  <a:t>In a simple square well model this corresponds to: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it-IT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it-IT" sz="2000" b="0" i="1" smtClean="0">
                        <a:latin typeface="Cambria Math"/>
                      </a:rPr>
                      <m:t>≈50 </m:t>
                    </m:r>
                    <m:r>
                      <m:rPr>
                        <m:nor/>
                      </m:rPr>
                      <a:rPr lang="it-IT" sz="2000" b="0" i="0" smtClean="0">
                        <a:latin typeface="Cambria Math"/>
                      </a:rPr>
                      <m:t>MeV</m:t>
                    </m:r>
                  </m:oMath>
                </a14:m>
                <a:r>
                  <a:rPr lang="it-IT" sz="2000" b="0" dirty="0" smtClean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it-IT" sz="2000" i="1">
                        <a:latin typeface="Cambria Math"/>
                      </a:rPr>
                      <m:t>≈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it-IT" sz="20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it-IT" sz="2000" b="0" i="0" smtClean="0">
                        <a:latin typeface="Cambria Math"/>
                      </a:rPr>
                      <m:t>fm</m:t>
                    </m:r>
                  </m:oMath>
                </a14:m>
                <a:endParaRPr lang="it-IT" sz="2000" b="0" dirty="0" smtClean="0"/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it-IT" sz="2000" dirty="0" smtClean="0"/>
                  <a:t>binding </a:t>
                </a:r>
                <a:r>
                  <a:rPr lang="it-IT" sz="2000" dirty="0"/>
                  <a:t>energy </a:t>
                </a:r>
                <a:r>
                  <a:rPr lang="it-IT" sz="2000" dirty="0" smtClean="0"/>
                  <a:t>reported in </a:t>
                </a:r>
                <a:r>
                  <a:rPr lang="it-IT" sz="2000" dirty="0"/>
                  <a:t>Kamal </a:t>
                </a:r>
                <a:r>
                  <a:rPr lang="it-IT" sz="2000" dirty="0" smtClean="0"/>
                  <a:t>Seth’s talk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it-IT" sz="2000" i="1">
                        <a:latin typeface="Cambria Math"/>
                      </a:rPr>
                      <m:t>≈−0.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013</m:t>
                    </m:r>
                    <m:r>
                      <a:rPr lang="it-IT" sz="2000" i="1">
                        <a:latin typeface="Cambria Math"/>
                      </a:rPr>
                      <m:t>±0.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192</m:t>
                    </m:r>
                    <m:r>
                      <a:rPr lang="it-IT" sz="20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it-IT" sz="2000">
                        <a:latin typeface="Cambria Math"/>
                      </a:rPr>
                      <m:t>MeV</m:t>
                    </m:r>
                  </m:oMath>
                </a14:m>
                <a:r>
                  <a:rPr lang="it-IT" sz="2000" dirty="0"/>
                  <a:t>: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it-IT" sz="2000" i="1">
                        <a:latin typeface="Cambria Math"/>
                      </a:rPr>
                      <m:t>≈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sz="2000" i="1">
                        <a:latin typeface="Cambria Math"/>
                      </a:rPr>
                      <m:t>0 </m:t>
                    </m:r>
                    <m:r>
                      <m:rPr>
                        <m:nor/>
                      </m:rPr>
                      <a:rPr lang="it-IT" sz="2000">
                        <a:latin typeface="Cambria Math"/>
                      </a:rPr>
                      <m:t>MeV</m:t>
                    </m:r>
                  </m:oMath>
                </a14:m>
                <a:r>
                  <a:rPr lang="it-IT" sz="2000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it-IT" sz="2000" i="1">
                        <a:latin typeface="Cambria Math"/>
                      </a:rPr>
                      <m:t>≈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it-IT" sz="20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it-IT" sz="2000">
                        <a:latin typeface="Cambria Math"/>
                      </a:rPr>
                      <m:t>fm</m:t>
                    </m:r>
                  </m:oMath>
                </a14:m>
                <a:endParaRPr lang="it-IT" sz="2000" dirty="0"/>
              </a:p>
              <a:p>
                <a:pPr>
                  <a:spcAft>
                    <a:spcPts val="1200"/>
                  </a:spcAft>
                </a:pPr>
                <a:r>
                  <a:rPr lang="it-IT" sz="2000" dirty="0" smtClean="0"/>
                  <a:t>to compare with deuteron: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=−2.2 </m:t>
                    </m:r>
                    <m:r>
                      <m:rPr>
                        <m:nor/>
                      </m:rPr>
                      <a:rPr lang="it-IT" sz="2000">
                        <a:latin typeface="Cambria Math"/>
                      </a:rPr>
                      <m:t>MeV</m:t>
                    </m:r>
                  </m:oMath>
                </a14:m>
                <a:endParaRPr lang="it-IT" sz="2000" dirty="0"/>
              </a:p>
              <a:p>
                <a:pPr algn="ctr">
                  <a:spcAft>
                    <a:spcPts val="1200"/>
                  </a:spcAft>
                </a:pP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it-IT" sz="2000" i="1">
                        <a:latin typeface="Cambria Math"/>
                      </a:rPr>
                      <m:t>≈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it-IT" sz="2000" i="1">
                        <a:latin typeface="Cambria Math"/>
                      </a:rPr>
                      <m:t>0 </m:t>
                    </m:r>
                    <m:r>
                      <m:rPr>
                        <m:nor/>
                      </m:rPr>
                      <a:rPr lang="it-IT" sz="2000">
                        <a:latin typeface="Cambria Math"/>
                      </a:rPr>
                      <m:t>MeV</m:t>
                    </m:r>
                  </m:oMath>
                </a14:m>
                <a:r>
                  <a:rPr lang="it-IT" sz="2000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it-IT" sz="2000" i="1">
                        <a:latin typeface="Cambria Math"/>
                      </a:rPr>
                      <m:t>≈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sz="20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it-IT" sz="2000">
                        <a:latin typeface="Cambria Math"/>
                      </a:rPr>
                      <m:t>fm</m:t>
                    </m:r>
                  </m:oMath>
                </a14:m>
                <a:endParaRPr lang="it-IT" sz="2000" dirty="0"/>
              </a:p>
              <a:p>
                <a:pPr>
                  <a:spcAft>
                    <a:spcPts val="1200"/>
                  </a:spcAft>
                </a:pPr>
                <a:endParaRPr lang="it-IT" sz="2000" dirty="0" smtClean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65072"/>
                <a:ext cx="8044070" cy="3672737"/>
              </a:xfrm>
              <a:prstGeom prst="rect">
                <a:avLst/>
              </a:prstGeom>
              <a:blipFill rotWithShape="0">
                <a:blip r:embed="rId3"/>
                <a:stretch>
                  <a:fillRect l="-758" t="-997" r="-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 smtClean="0">
                    <a:solidFill>
                      <a:schemeClr val="tx2"/>
                    </a:solidFill>
                  </a:rPr>
                  <a:t>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 rotWithShape="0">
                <a:blip r:embed="rId4"/>
                <a:stretch>
                  <a:fillRect l="-2222"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ket 11"/>
          <p:cNvSpPr/>
          <p:nvPr/>
        </p:nvSpPr>
        <p:spPr>
          <a:xfrm>
            <a:off x="411480" y="2773680"/>
            <a:ext cx="121920" cy="777240"/>
          </a:xfrm>
          <a:prstGeom prst="leftBracket">
            <a:avLst>
              <a:gd name="adj" fmla="val 3187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Left Bracket 16"/>
          <p:cNvSpPr/>
          <p:nvPr/>
        </p:nvSpPr>
        <p:spPr>
          <a:xfrm flipH="1">
            <a:off x="8425070" y="2773680"/>
            <a:ext cx="121920" cy="777240"/>
          </a:xfrm>
          <a:prstGeom prst="leftBracket">
            <a:avLst>
              <a:gd name="adj" fmla="val 3187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2440" y="5085609"/>
                <a:ext cx="7706084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ad>
                      <m:radPr>
                        <m:degHide m:val="on"/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it-IT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it-IT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it-IT" i="1">
                        <a:solidFill>
                          <a:srgbClr val="0000FF"/>
                        </a:solidFill>
                        <a:latin typeface="Cambria Math"/>
                      </a:rPr>
                      <m:t>≈50 </m:t>
                    </m:r>
                    <m:r>
                      <m:rPr>
                        <m:nor/>
                      </m:rPr>
                      <a:rPr lang="it-IT">
                        <a:solidFill>
                          <a:srgbClr val="0000FF"/>
                        </a:solidFill>
                        <a:latin typeface="Cambria Math"/>
                      </a:rPr>
                      <m:t>MeV</m:t>
                    </m:r>
                  </m:oMath>
                </a14:m>
                <a:r>
                  <a:rPr lang="it-IT" dirty="0" smtClean="0"/>
                  <a:t>, some other choices are commented later</a:t>
                </a:r>
                <a:endParaRPr lang="it-IT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" y="5085609"/>
                <a:ext cx="7706084" cy="427746"/>
              </a:xfrm>
              <a:prstGeom prst="rect">
                <a:avLst/>
              </a:prstGeom>
              <a:blipFill rotWithShape="0">
                <a:blip r:embed="rId5"/>
                <a:stretch>
                  <a:fillRect l="-712" b="-2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6081" y="1513185"/>
            <a:ext cx="1587319" cy="1035182"/>
            <a:chOff x="216081" y="1417717"/>
            <a:chExt cx="1587319" cy="1035182"/>
          </a:xfrm>
        </p:grpSpPr>
        <p:sp>
          <p:nvSpPr>
            <p:cNvPr id="9" name="Ovale 13"/>
            <p:cNvSpPr/>
            <p:nvPr/>
          </p:nvSpPr>
          <p:spPr>
            <a:xfrm rot="1702495">
              <a:off x="216081" y="1417717"/>
              <a:ext cx="1587319" cy="10351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10"/>
            <p:cNvSpPr/>
            <p:nvPr/>
          </p:nvSpPr>
          <p:spPr>
            <a:xfrm>
              <a:off x="1083935" y="1998647"/>
              <a:ext cx="181680" cy="18911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4"/>
            <p:cNvSpPr/>
            <p:nvPr/>
          </p:nvSpPr>
          <p:spPr>
            <a:xfrm>
              <a:off x="687107" y="1676814"/>
              <a:ext cx="181680" cy="189119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17106" y="1517569"/>
                  <a:ext cx="2433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it-IT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106" y="1517569"/>
                  <a:ext cx="243336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0000" r="-27500" b="-2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01143" y="1998647"/>
                  <a:ext cx="2433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2400" b="0" i="1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it-IT" sz="2400" dirty="0">
                    <a:solidFill>
                      <a:srgbClr val="FF7C80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143" y="1998647"/>
                  <a:ext cx="24333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000" r="-45000" b="-2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Dictionary – Quark model</a:t>
            </a:r>
            <a:endParaRPr lang="it-IT" sz="3600" dirty="0"/>
          </a:p>
        </p:txBody>
      </p:sp>
      <p:sp>
        <p:nvSpPr>
          <p:cNvPr id="25" name="Rectangle 24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04476" y="1137952"/>
                <a:ext cx="3137205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it-IT" dirty="0" smtClean="0"/>
                  <a:t>orbital angular momentum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it-IT" dirty="0" smtClean="0"/>
                  <a:t>spin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it-IT" dirty="0"/>
              </a:p>
              <a:p>
                <a:endParaRPr lang="it-IT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it-IT" dirty="0" smtClean="0"/>
                  <a:t>total </a:t>
                </a:r>
                <a:r>
                  <a:rPr lang="it-IT" dirty="0"/>
                  <a:t>angular </a:t>
                </a:r>
                <a:r>
                  <a:rPr lang="it-IT" dirty="0" smtClean="0"/>
                  <a:t>momentum</a:t>
                </a:r>
              </a:p>
              <a:p>
                <a:r>
                  <a:rPr lang="it-IT" dirty="0" smtClean="0"/>
                  <a:t>   = exp. measured spin</a:t>
                </a:r>
              </a:p>
              <a:p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it-IT" dirty="0" smtClean="0"/>
                  <a:t>isospin = 0 for quarkonia</a:t>
                </a:r>
                <a:endParaRPr lang="it-IT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476" y="1137952"/>
                <a:ext cx="3137205" cy="2031325"/>
              </a:xfrm>
              <a:prstGeom prst="rect">
                <a:avLst/>
              </a:prstGeom>
              <a:blipFill rotWithShape="0">
                <a:blip r:embed="rId5"/>
                <a:stretch>
                  <a:fillRect l="-388" t="-1802" r="-1165" b="-39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857591" y="1613037"/>
                <a:ext cx="2946903" cy="925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591" y="1613037"/>
                <a:ext cx="2946903" cy="9251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15" y="3257747"/>
            <a:ext cx="6343776" cy="315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40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03" y="1020894"/>
            <a:ext cx="4296697" cy="2969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617509" y="4446083"/>
                <a:ext cx="7908981" cy="134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 smtClean="0"/>
                  <a:t>We tune our MC to reproduce CDF distribution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sz="2000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it-IT" sz="2000" i="1">
                            <a:latin typeface="Cambria Math"/>
                          </a:rPr>
                          <m:t>∗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dirty="0" smtClean="0"/>
                  <a:t/>
                </a:r>
                <a:br>
                  <a:rPr lang="it-IT" sz="2000" dirty="0" smtClean="0"/>
                </a:br>
                <a:r>
                  <a:rPr lang="it-IT" sz="2000" dirty="0" smtClean="0"/>
                  <a:t>We get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it-IT" sz="2000" b="0" i="1" smtClean="0">
                            <a:latin typeface="Cambria Math"/>
                          </a:rPr>
                          <m:t>→</m:t>
                        </m:r>
                        <m:r>
                          <a:rPr lang="it-IT" sz="2000" b="0" i="1" smtClean="0">
                            <a:latin typeface="Cambria Math"/>
                          </a:rPr>
                          <m:t>𝐷</m:t>
                        </m:r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it-IT" sz="2000" b="0" i="1" smtClean="0">
                        <a:latin typeface="Cambria Math"/>
                      </a:rPr>
                      <m:t>≈</m:t>
                    </m:r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it-IT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nb</m:t>
                    </m:r>
                  </m:oMath>
                </a14:m>
                <a:r>
                  <a:rPr lang="it-IT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sz="2000" dirty="0" smtClean="0"/>
                  <a:t>@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2000" b="0" i="1" dirty="0" smtClean="0">
                            <a:latin typeface="Cambria Math"/>
                          </a:rPr>
                          <m:t>𝑠</m:t>
                        </m:r>
                      </m:e>
                    </m:rad>
                    <m:r>
                      <a:rPr lang="it-IT" sz="2000" b="0" i="1" dirty="0" smtClean="0">
                        <a:latin typeface="Cambria Math"/>
                      </a:rPr>
                      <m:t>=</m:t>
                    </m:r>
                    <m:r>
                      <a:rPr lang="it-IT" sz="2000" b="0" i="1" dirty="0" smtClean="0">
                        <a:latin typeface="Cambria Math"/>
                      </a:rPr>
                      <m:t>1</m:t>
                    </m:r>
                    <m:r>
                      <a:rPr lang="it-IT" sz="2000" b="0" i="1" dirty="0" smtClean="0">
                        <a:latin typeface="Cambria Math"/>
                      </a:rPr>
                      <m:t>.</m:t>
                    </m:r>
                    <m:r>
                      <a:rPr lang="it-IT" sz="2000" b="0" i="1" dirty="0" smtClean="0">
                        <a:latin typeface="Cambria Math"/>
                      </a:rPr>
                      <m:t>96</m:t>
                    </m:r>
                    <m:r>
                      <a:rPr lang="it-IT" sz="2000" b="0" i="1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it-IT" sz="2000" b="0" i="0" dirty="0" smtClean="0">
                        <a:latin typeface="Cambria Math"/>
                      </a:rPr>
                      <m:t>TeV</m:t>
                    </m:r>
                  </m:oMath>
                </a14:m>
                <a:endParaRPr lang="it-IT" sz="2000" dirty="0" smtClean="0"/>
              </a:p>
              <a:p>
                <a:pPr algn="ctr">
                  <a:spcBef>
                    <a:spcPts val="1200"/>
                  </a:spcBef>
                </a:pPr>
                <a:r>
                  <a:rPr lang="it-IT" sz="2000" dirty="0" smtClean="0"/>
                  <a:t>Experimentally 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it-IT" sz="2000" i="1">
                            <a:latin typeface="Cambria Math"/>
                          </a:rPr>
                          <m:t>→</m:t>
                        </m:r>
                        <m:r>
                          <a:rPr lang="it-IT" sz="2000" b="0" i="1" smtClean="0">
                            <a:latin typeface="Cambria Math"/>
                          </a:rPr>
                          <m:t>𝑋</m:t>
                        </m:r>
                        <m:r>
                          <a:rPr lang="it-IT" sz="2000" b="0" i="1" smtClean="0">
                            <a:latin typeface="Cambria Math"/>
                          </a:rPr>
                          <m:t>(</m:t>
                        </m:r>
                        <m:r>
                          <a:rPr lang="it-IT" sz="2000" b="0" i="1" smtClean="0">
                            <a:latin typeface="Cambria Math"/>
                          </a:rPr>
                          <m:t>3872</m:t>
                        </m:r>
                        <m:r>
                          <a:rPr lang="it-IT" sz="20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it-IT" sz="2000" i="1">
                        <a:latin typeface="Cambria Math"/>
                      </a:rPr>
                      <m:t>≈</m:t>
                    </m:r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30</m:t>
                    </m:r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</m:t>
                    </m:r>
                    <m:r>
                      <a:rPr lang="it-IT" sz="20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it-IT" sz="2000">
                        <a:solidFill>
                          <a:srgbClr val="FF0000"/>
                        </a:solidFill>
                        <a:latin typeface="Cambria Math"/>
                      </a:rPr>
                      <m:t>nb</m:t>
                    </m:r>
                  </m:oMath>
                </a14:m>
                <a:r>
                  <a:rPr lang="it-IT" sz="2000" dirty="0" smtClean="0">
                    <a:solidFill>
                      <a:srgbClr val="FF0000"/>
                    </a:solidFill>
                  </a:rPr>
                  <a:t>!!! </a:t>
                </a: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09" y="4446083"/>
                <a:ext cx="7908981" cy="1345881"/>
              </a:xfrm>
              <a:prstGeom prst="rect">
                <a:avLst/>
              </a:prstGeom>
              <a:blipFill rotWithShape="0">
                <a:blip r:embed="rId4"/>
                <a:stretch>
                  <a:fillRect b="-72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816941" y="6173898"/>
            <a:ext cx="5869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rgbClr val="C00000"/>
                </a:solidFill>
              </a:rPr>
              <a:t>Bignamini, Piccinini, Polosa, Sabelli PRL103 (2009) 162001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>
                <a:solidFill>
                  <a:schemeClr val="tx2"/>
                </a:solidFill>
              </a:rPr>
              <a:t>2009 results</a:t>
            </a:r>
            <a:endParaRPr lang="it-IT" sz="3600" dirty="0">
              <a:solidFill>
                <a:schemeClr val="tx2"/>
              </a:solidFill>
            </a:endParaRPr>
          </a:p>
        </p:txBody>
      </p:sp>
      <p:pic>
        <p:nvPicPr>
          <p:cNvPr id="9" name="Immagin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9" t="23459" r="20717" b="38678"/>
          <a:stretch/>
        </p:blipFill>
        <p:spPr>
          <a:xfrm>
            <a:off x="154857" y="1217314"/>
            <a:ext cx="4142379" cy="25361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41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013364" y="1119599"/>
                <a:ext cx="613063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it-IT" dirty="0" smtClean="0"/>
                  <a:t>A solution can be FSI (rescattering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𝐷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dirty="0" smtClean="0"/>
                  <a:t>)</a:t>
                </a:r>
                <a:r>
                  <a:rPr lang="it-IT" dirty="0"/>
                  <a:t> , which allow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br>
                  <a:rPr lang="it-IT" dirty="0"/>
                </a:br>
                <a:r>
                  <a:rPr lang="it-IT" dirty="0"/>
                  <a:t>to be as large as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∼700 </m:t>
                    </m:r>
                    <m:r>
                      <m:rPr>
                        <m:nor/>
                      </m:rPr>
                      <a:rPr lang="it-IT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it-IT" dirty="0"/>
              </a:p>
              <a:p>
                <a:pPr algn="r"/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it-IT" i="1">
                            <a:latin typeface="Cambria Math"/>
                          </a:rPr>
                          <m:t>→</m:t>
                        </m:r>
                        <m:r>
                          <a:rPr lang="it-IT" i="1">
                            <a:latin typeface="Cambria Math"/>
                          </a:rPr>
                          <m:t>𝐷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it-IT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it-IT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it-IT" i="1">
                        <a:latin typeface="Cambria Math"/>
                      </a:rPr>
                      <m:t>≈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230 </m:t>
                    </m:r>
                    <m:r>
                      <m:rPr>
                        <m:nor/>
                      </m:rPr>
                      <a:rPr lang="it-IT">
                        <a:latin typeface="Cambria Math" panose="02040503050406030204" pitchFamily="18" charset="0"/>
                      </a:rPr>
                      <m:t>nb</m:t>
                    </m:r>
                  </m:oMath>
                </a14:m>
                <a:endParaRPr lang="it-IT" dirty="0" smtClean="0"/>
              </a:p>
              <a:p>
                <a:pPr algn="r"/>
                <a:r>
                  <a:rPr lang="it-IT" dirty="0" smtClean="0">
                    <a:solidFill>
                      <a:srgbClr val="C00000"/>
                    </a:solidFill>
                  </a:rPr>
                  <a:t>Artoisenet and Braaten, PRD81, 114018</a:t>
                </a: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4" y="1119599"/>
                <a:ext cx="6130637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3046" r="-895" b="-7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24822" y="1245200"/>
            <a:ext cx="3973615" cy="1237623"/>
            <a:chOff x="78526" y="1115616"/>
            <a:chExt cx="3973615" cy="1237623"/>
          </a:xfrm>
        </p:grpSpPr>
        <p:grpSp>
          <p:nvGrpSpPr>
            <p:cNvPr id="10" name="Gruppo 9"/>
            <p:cNvGrpSpPr/>
            <p:nvPr/>
          </p:nvGrpSpPr>
          <p:grpSpPr>
            <a:xfrm>
              <a:off x="112508" y="1115616"/>
              <a:ext cx="542282" cy="588523"/>
              <a:chOff x="921603" y="2808824"/>
              <a:chExt cx="819150" cy="889000"/>
            </a:xfrm>
          </p:grpSpPr>
          <p:sp>
            <p:nvSpPr>
              <p:cNvPr id="14" name="Ovale 13"/>
              <p:cNvSpPr/>
              <p:nvPr/>
            </p:nvSpPr>
            <p:spPr>
              <a:xfrm>
                <a:off x="1220053" y="3005674"/>
                <a:ext cx="520700" cy="520700"/>
              </a:xfrm>
              <a:prstGeom prst="ellipse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5" name="Connettore 2 14"/>
              <p:cNvCxnSpPr/>
              <p:nvPr/>
            </p:nvCxnSpPr>
            <p:spPr>
              <a:xfrm flipV="1">
                <a:off x="1391503" y="2808824"/>
                <a:ext cx="177800" cy="889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ttangolo 15"/>
                  <p:cNvSpPr/>
                  <p:nvPr/>
                </p:nvSpPr>
                <p:spPr>
                  <a:xfrm>
                    <a:off x="921603" y="2821008"/>
                    <a:ext cx="50199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b="1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it-IT" b="1" i="1" smtClean="0"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it-IT" b="1" dirty="0">
                      <a:solidFill>
                        <a:srgbClr val="CC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Rettangolo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603" y="2821008"/>
                    <a:ext cx="501996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1818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Ovale 11"/>
            <p:cNvSpPr/>
            <p:nvPr/>
          </p:nvSpPr>
          <p:spPr>
            <a:xfrm>
              <a:off x="352121" y="2008532"/>
              <a:ext cx="344707" cy="344707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tangolo 12"/>
                <p:cNvSpPr/>
                <p:nvPr/>
              </p:nvSpPr>
              <p:spPr>
                <a:xfrm>
                  <a:off x="78526" y="2049425"/>
                  <a:ext cx="345059" cy="2629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it-IT" b="1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1" i="1" smtClean="0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it-IT" b="1" i="1" smtClean="0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p>
                            </m:sSup>
                          </m:e>
                        </m:acc>
                      </m:oMath>
                    </m:oMathPara>
                  </a14:m>
                  <a:endParaRPr lang="it-IT" b="1" dirty="0">
                    <a:solidFill>
                      <a:srgbClr val="CC00FF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ttango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26" y="2049425"/>
                  <a:ext cx="345059" cy="26292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3214" r="-1786" b="-4186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Figura a mano libera 1"/>
            <p:cNvSpPr/>
            <p:nvPr/>
          </p:nvSpPr>
          <p:spPr>
            <a:xfrm>
              <a:off x="768838" y="1452447"/>
              <a:ext cx="3283303" cy="842282"/>
            </a:xfrm>
            <a:custGeom>
              <a:avLst/>
              <a:gdLst>
                <a:gd name="connsiteX0" fmla="*/ 0 w 6698974"/>
                <a:gd name="connsiteY0" fmla="*/ 1399604 h 1399604"/>
                <a:gd name="connsiteX1" fmla="*/ 1361661 w 6698974"/>
                <a:gd name="connsiteY1" fmla="*/ 127395 h 1399604"/>
                <a:gd name="connsiteX2" fmla="*/ 2574235 w 6698974"/>
                <a:gd name="connsiteY2" fmla="*/ 1320091 h 1399604"/>
                <a:gd name="connsiteX3" fmla="*/ 3697357 w 6698974"/>
                <a:gd name="connsiteY3" fmla="*/ 147274 h 1399604"/>
                <a:gd name="connsiteX4" fmla="*/ 4959626 w 6698974"/>
                <a:gd name="connsiteY4" fmla="*/ 1330030 h 1399604"/>
                <a:gd name="connsiteX5" fmla="*/ 6132444 w 6698974"/>
                <a:gd name="connsiteY5" fmla="*/ 196969 h 1399604"/>
                <a:gd name="connsiteX6" fmla="*/ 6698974 w 6698974"/>
                <a:gd name="connsiteY6" fmla="*/ 8126 h 1399604"/>
                <a:gd name="connsiteX0" fmla="*/ 0 w 6698974"/>
                <a:gd name="connsiteY0" fmla="*/ 1391479 h 1391479"/>
                <a:gd name="connsiteX1" fmla="*/ 1361661 w 6698974"/>
                <a:gd name="connsiteY1" fmla="*/ 119270 h 1391479"/>
                <a:gd name="connsiteX2" fmla="*/ 2574235 w 6698974"/>
                <a:gd name="connsiteY2" fmla="*/ 1311966 h 1391479"/>
                <a:gd name="connsiteX3" fmla="*/ 3697357 w 6698974"/>
                <a:gd name="connsiteY3" fmla="*/ 139149 h 1391479"/>
                <a:gd name="connsiteX4" fmla="*/ 4959626 w 6698974"/>
                <a:gd name="connsiteY4" fmla="*/ 1321905 h 1391479"/>
                <a:gd name="connsiteX5" fmla="*/ 6698974 w 6698974"/>
                <a:gd name="connsiteY5" fmla="*/ 1 h 1391479"/>
                <a:gd name="connsiteX0" fmla="*/ 0 w 4959626"/>
                <a:gd name="connsiteY0" fmla="*/ 1272318 h 1272318"/>
                <a:gd name="connsiteX1" fmla="*/ 1361661 w 4959626"/>
                <a:gd name="connsiteY1" fmla="*/ 109 h 1272318"/>
                <a:gd name="connsiteX2" fmla="*/ 2574235 w 4959626"/>
                <a:gd name="connsiteY2" fmla="*/ 1192805 h 1272318"/>
                <a:gd name="connsiteX3" fmla="*/ 3697357 w 4959626"/>
                <a:gd name="connsiteY3" fmla="*/ 19988 h 1272318"/>
                <a:gd name="connsiteX4" fmla="*/ 4959626 w 4959626"/>
                <a:gd name="connsiteY4" fmla="*/ 1202744 h 127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9626" h="1272318">
                  <a:moveTo>
                    <a:pt x="0" y="1272318"/>
                  </a:moveTo>
                  <a:cubicBezTo>
                    <a:pt x="466311" y="642839"/>
                    <a:pt x="932622" y="13361"/>
                    <a:pt x="1361661" y="109"/>
                  </a:cubicBezTo>
                  <a:cubicBezTo>
                    <a:pt x="1790700" y="-13143"/>
                    <a:pt x="2184952" y="1189492"/>
                    <a:pt x="2574235" y="1192805"/>
                  </a:cubicBezTo>
                  <a:cubicBezTo>
                    <a:pt x="2963518" y="1196118"/>
                    <a:pt x="3299792" y="18332"/>
                    <a:pt x="3697357" y="19988"/>
                  </a:cubicBezTo>
                  <a:cubicBezTo>
                    <a:pt x="4094922" y="21644"/>
                    <a:pt x="4459357" y="1225935"/>
                    <a:pt x="4959626" y="1202744"/>
                  </a:cubicBezTo>
                </a:path>
              </a:pathLst>
            </a:custGeom>
            <a:noFill/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Figura a mano libera 16"/>
            <p:cNvSpPr/>
            <p:nvPr/>
          </p:nvSpPr>
          <p:spPr>
            <a:xfrm flipV="1">
              <a:off x="768838" y="1368181"/>
              <a:ext cx="3283303" cy="842282"/>
            </a:xfrm>
            <a:custGeom>
              <a:avLst/>
              <a:gdLst>
                <a:gd name="connsiteX0" fmla="*/ 0 w 6698974"/>
                <a:gd name="connsiteY0" fmla="*/ 1399604 h 1399604"/>
                <a:gd name="connsiteX1" fmla="*/ 1361661 w 6698974"/>
                <a:gd name="connsiteY1" fmla="*/ 127395 h 1399604"/>
                <a:gd name="connsiteX2" fmla="*/ 2574235 w 6698974"/>
                <a:gd name="connsiteY2" fmla="*/ 1320091 h 1399604"/>
                <a:gd name="connsiteX3" fmla="*/ 3697357 w 6698974"/>
                <a:gd name="connsiteY3" fmla="*/ 147274 h 1399604"/>
                <a:gd name="connsiteX4" fmla="*/ 4959626 w 6698974"/>
                <a:gd name="connsiteY4" fmla="*/ 1330030 h 1399604"/>
                <a:gd name="connsiteX5" fmla="*/ 6132444 w 6698974"/>
                <a:gd name="connsiteY5" fmla="*/ 196969 h 1399604"/>
                <a:gd name="connsiteX6" fmla="*/ 6698974 w 6698974"/>
                <a:gd name="connsiteY6" fmla="*/ 8126 h 1399604"/>
                <a:gd name="connsiteX0" fmla="*/ 0 w 6698974"/>
                <a:gd name="connsiteY0" fmla="*/ 1391479 h 1391479"/>
                <a:gd name="connsiteX1" fmla="*/ 1361661 w 6698974"/>
                <a:gd name="connsiteY1" fmla="*/ 119270 h 1391479"/>
                <a:gd name="connsiteX2" fmla="*/ 2574235 w 6698974"/>
                <a:gd name="connsiteY2" fmla="*/ 1311966 h 1391479"/>
                <a:gd name="connsiteX3" fmla="*/ 3697357 w 6698974"/>
                <a:gd name="connsiteY3" fmla="*/ 139149 h 1391479"/>
                <a:gd name="connsiteX4" fmla="*/ 4959626 w 6698974"/>
                <a:gd name="connsiteY4" fmla="*/ 1321905 h 1391479"/>
                <a:gd name="connsiteX5" fmla="*/ 6698974 w 6698974"/>
                <a:gd name="connsiteY5" fmla="*/ 1 h 1391479"/>
                <a:gd name="connsiteX0" fmla="*/ 0 w 4959626"/>
                <a:gd name="connsiteY0" fmla="*/ 1272318 h 1272318"/>
                <a:gd name="connsiteX1" fmla="*/ 1361661 w 4959626"/>
                <a:gd name="connsiteY1" fmla="*/ 109 h 1272318"/>
                <a:gd name="connsiteX2" fmla="*/ 2574235 w 4959626"/>
                <a:gd name="connsiteY2" fmla="*/ 1192805 h 1272318"/>
                <a:gd name="connsiteX3" fmla="*/ 3697357 w 4959626"/>
                <a:gd name="connsiteY3" fmla="*/ 19988 h 1272318"/>
                <a:gd name="connsiteX4" fmla="*/ 4959626 w 4959626"/>
                <a:gd name="connsiteY4" fmla="*/ 1202744 h 127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9626" h="1272318">
                  <a:moveTo>
                    <a:pt x="0" y="1272318"/>
                  </a:moveTo>
                  <a:cubicBezTo>
                    <a:pt x="466311" y="642839"/>
                    <a:pt x="932622" y="13361"/>
                    <a:pt x="1361661" y="109"/>
                  </a:cubicBezTo>
                  <a:cubicBezTo>
                    <a:pt x="1790700" y="-13143"/>
                    <a:pt x="2184952" y="1189492"/>
                    <a:pt x="2574235" y="1192805"/>
                  </a:cubicBezTo>
                  <a:cubicBezTo>
                    <a:pt x="2963518" y="1196118"/>
                    <a:pt x="3299792" y="18332"/>
                    <a:pt x="3697357" y="19988"/>
                  </a:cubicBezTo>
                  <a:cubicBezTo>
                    <a:pt x="4094922" y="21644"/>
                    <a:pt x="4459357" y="1225935"/>
                    <a:pt x="4959626" y="1202744"/>
                  </a:cubicBezTo>
                </a:path>
              </a:pathLst>
            </a:custGeom>
            <a:noFill/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" name="Connettore 2 7"/>
            <p:cNvCxnSpPr/>
            <p:nvPr/>
          </p:nvCxnSpPr>
          <p:spPr>
            <a:xfrm flipV="1">
              <a:off x="900435" y="1368182"/>
              <a:ext cx="565860" cy="5330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>
              <a:off x="1183365" y="1480090"/>
              <a:ext cx="756673" cy="75009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 flipH="1" flipV="1">
              <a:off x="2288765" y="1409878"/>
              <a:ext cx="500062" cy="771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 flipV="1">
              <a:off x="3104656" y="1418285"/>
              <a:ext cx="467163" cy="4829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 flipH="1" flipV="1">
              <a:off x="2874364" y="1590638"/>
              <a:ext cx="835630" cy="6395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sellaDiTesto 27"/>
                <p:cNvSpPr txBox="1"/>
                <p:nvPr/>
              </p:nvSpPr>
              <p:spPr>
                <a:xfrm>
                  <a:off x="962233" y="1493250"/>
                  <a:ext cx="250740" cy="2445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8" name="CasellaDiTes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233" y="1493250"/>
                  <a:ext cx="250740" cy="2445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7073" b="-3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sellaDiTesto 28"/>
                <p:cNvSpPr txBox="1"/>
                <p:nvPr/>
              </p:nvSpPr>
              <p:spPr>
                <a:xfrm>
                  <a:off x="1466295" y="1619853"/>
                  <a:ext cx="250740" cy="2445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9" name="CasellaDiTes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6295" y="1619853"/>
                  <a:ext cx="250740" cy="2445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7073" b="-3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sellaDiTesto 29"/>
                <p:cNvSpPr txBox="1"/>
                <p:nvPr/>
              </p:nvSpPr>
              <p:spPr>
                <a:xfrm>
                  <a:off x="2288056" y="1665911"/>
                  <a:ext cx="250740" cy="2445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0" name="CasellaDiTes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8056" y="1665911"/>
                  <a:ext cx="250740" cy="2445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7073" b="-3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sellaDiTesto 30"/>
                <p:cNvSpPr txBox="1"/>
                <p:nvPr/>
              </p:nvSpPr>
              <p:spPr>
                <a:xfrm>
                  <a:off x="3166810" y="1886282"/>
                  <a:ext cx="250740" cy="2445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1" name="CasellaDiTes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6810" y="1886282"/>
                  <a:ext cx="250740" cy="2445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17073" b="-3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sellaDiTesto 31"/>
                <p:cNvSpPr txBox="1"/>
                <p:nvPr/>
              </p:nvSpPr>
              <p:spPr>
                <a:xfrm>
                  <a:off x="3149618" y="1468388"/>
                  <a:ext cx="250740" cy="2445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2" name="CasellaDiTes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618" y="1468388"/>
                  <a:ext cx="250740" cy="24450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14286" b="-3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>
                    <a:solidFill>
                      <a:schemeClr val="tx2"/>
                    </a:solidFill>
                  </a:rPr>
                  <a:t>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33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11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0" y="2684880"/>
                <a:ext cx="909383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it-IT" dirty="0" smtClean="0"/>
                  <a:t>However, the applicability of Watson theorem is challenged by </a:t>
                </a:r>
                <a:r>
                  <a:rPr lang="it-IT" dirty="0"/>
                  <a:t>the presence of pions that interfere with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𝐷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it-IT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dirty="0"/>
                  <a:t> propagation</a:t>
                </a:r>
              </a:p>
              <a:p>
                <a:pPr algn="ctr"/>
                <a:r>
                  <a:rPr lang="it-IT" dirty="0"/>
                  <a:t> </a:t>
                </a:r>
                <a:r>
                  <a:rPr lang="it-IT" dirty="0">
                    <a:solidFill>
                      <a:srgbClr val="C00000"/>
                    </a:solidFill>
                  </a:rPr>
                  <a:t>Bignamini, Grinstein, Piccinini, Polosa, </a:t>
                </a:r>
                <a:r>
                  <a:rPr lang="it-IT" dirty="0" smtClean="0">
                    <a:solidFill>
                      <a:srgbClr val="C00000"/>
                    </a:solidFill>
                  </a:rPr>
                  <a:t>Riquer, Sabelli, PLB684, </a:t>
                </a:r>
                <a:r>
                  <a:rPr lang="it-IT" dirty="0">
                    <a:solidFill>
                      <a:srgbClr val="C00000"/>
                    </a:solidFill>
                  </a:rPr>
                  <a:t>228-230</a:t>
                </a:r>
                <a:endParaRPr lang="it-IT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84880"/>
                <a:ext cx="9093839" cy="923330"/>
              </a:xfrm>
              <a:prstGeom prst="rect">
                <a:avLst/>
              </a:prstGeom>
              <a:blipFill rotWithShape="0">
                <a:blip r:embed="rId12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916752" y="3614157"/>
            <a:ext cx="7450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dirty="0" smtClean="0"/>
              <a:t>FSI saturate unitarity bound? Influence of pions small?</a:t>
            </a:r>
            <a:endParaRPr lang="it-IT" dirty="0"/>
          </a:p>
          <a:p>
            <a:pPr algn="ctr"/>
            <a:r>
              <a:rPr lang="it-IT" dirty="0">
                <a:solidFill>
                  <a:srgbClr val="C00000"/>
                </a:solidFill>
              </a:rPr>
              <a:t>Artoisenet and </a:t>
            </a:r>
            <a:r>
              <a:rPr lang="it-IT" dirty="0" smtClean="0">
                <a:solidFill>
                  <a:srgbClr val="C00000"/>
                </a:solidFill>
              </a:rPr>
              <a:t>Braaten, PRD83, 014019</a:t>
            </a:r>
            <a:endParaRPr lang="it-IT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05702" y="4353593"/>
                <a:ext cx="7182755" cy="17485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txBody>
              <a:bodyPr wrap="square" lIns="180000" tIns="180000" rIns="180000" bIns="180000" rtlCol="0">
                <a:spAutoFit/>
              </a:bodyPr>
              <a:lstStyle/>
              <a:p>
                <a:r>
                  <a:rPr lang="it-IT" dirty="0" smtClean="0">
                    <a:solidFill>
                      <a:srgbClr val="C00000"/>
                    </a:solidFill>
                  </a:rPr>
                  <a:t>Guo, Meissner, Wang, Yang, JHEP 1405, 138; EPJC74 9</a:t>
                </a:r>
                <a:r>
                  <a:rPr lang="it-IT" dirty="0">
                    <a:solidFill>
                      <a:srgbClr val="C00000"/>
                    </a:solidFill>
                  </a:rPr>
                  <a:t>, 3063; </a:t>
                </a:r>
                <a:r>
                  <a:rPr lang="it-IT" dirty="0" smtClean="0">
                    <a:solidFill>
                      <a:srgbClr val="C00000"/>
                    </a:solidFill>
                  </a:rPr>
                  <a:t>CTP </a:t>
                </a:r>
                <a:r>
                  <a:rPr lang="it-IT" dirty="0">
                    <a:solidFill>
                      <a:srgbClr val="C00000"/>
                    </a:solidFill>
                  </a:rPr>
                  <a:t>61 </a:t>
                </a:r>
                <a:r>
                  <a:rPr lang="it-IT" dirty="0" smtClean="0">
                    <a:solidFill>
                      <a:srgbClr val="C00000"/>
                    </a:solidFill>
                  </a:rPr>
                  <a:t>354</a:t>
                </a:r>
                <a:r>
                  <a:rPr lang="it-IT" dirty="0" smtClean="0"/>
                  <a:t/>
                </a:r>
                <a:br>
                  <a:rPr lang="it-IT" dirty="0" smtClean="0"/>
                </a:br>
                <a:r>
                  <a:rPr lang="it-IT" dirty="0" smtClean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it-IT" dirty="0" smtClean="0"/>
                  <a:t> for above-threshold unstable states</a:t>
                </a:r>
              </a:p>
              <a:p>
                <a:endParaRPr lang="it-IT" dirty="0"/>
              </a:p>
              <a:p>
                <a:pPr algn="ctr"/>
                <a:r>
                  <a:rPr lang="it-IT" dirty="0" smtClean="0"/>
                  <a:t>With different choices, </a:t>
                </a:r>
                <a:r>
                  <a:rPr lang="it-IT" dirty="0"/>
                  <a:t>2 </a:t>
                </a:r>
                <a:r>
                  <a:rPr lang="it-IT" dirty="0" smtClean="0"/>
                  <a:t>orders </a:t>
                </a:r>
                <a:r>
                  <a:rPr lang="it-IT" dirty="0"/>
                  <a:t>of magnitude uncertainty, </a:t>
                </a:r>
                <a:r>
                  <a:rPr lang="it-IT" dirty="0" smtClean="0"/>
                  <a:t/>
                </a:r>
                <a:br>
                  <a:rPr lang="it-IT" dirty="0" smtClean="0"/>
                </a:br>
                <a:r>
                  <a:rPr lang="it-IT" dirty="0" smtClean="0">
                    <a:solidFill>
                      <a:srgbClr val="0000FF"/>
                    </a:solidFill>
                  </a:rPr>
                  <a:t>limits </a:t>
                </a:r>
                <a:r>
                  <a:rPr lang="it-IT" dirty="0">
                    <a:solidFill>
                      <a:srgbClr val="0000FF"/>
                    </a:solidFill>
                  </a:rPr>
                  <a:t>on predictive </a:t>
                </a:r>
                <a:r>
                  <a:rPr lang="it-IT" dirty="0" smtClean="0">
                    <a:solidFill>
                      <a:srgbClr val="0000FF"/>
                    </a:solidFill>
                  </a:rPr>
                  <a:t>power</a:t>
                </a:r>
                <a:endParaRPr lang="it-IT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2" y="4353593"/>
                <a:ext cx="7182755" cy="17485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>
                <a:solidFill>
                  <a:schemeClr val="tx2"/>
                </a:solidFill>
              </a:rPr>
              <a:t>A new mechanism?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42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150979" y="989739"/>
                <a:ext cx="92167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it-IT" dirty="0" smtClean="0"/>
                  <a:t>In a more </a:t>
                </a:r>
                <a:r>
                  <a:rPr lang="it-IT" dirty="0" smtClean="0">
                    <a:solidFill>
                      <a:srgbClr val="0000FF"/>
                    </a:solidFill>
                  </a:rPr>
                  <a:t>billiard-like </a:t>
                </a:r>
                <a:r>
                  <a:rPr lang="it-IT" dirty="0" smtClean="0"/>
                  <a:t>point of view, the comoving pions can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elastically interact </a:t>
                </a:r>
                <a:br>
                  <a:rPr lang="it-IT" dirty="0" smtClean="0">
                    <a:solidFill>
                      <a:srgbClr val="FF0000"/>
                    </a:solidFill>
                  </a:rPr>
                </a:br>
                <a:r>
                  <a:rPr lang="it-IT" dirty="0" smtClean="0"/>
                  <a:t>with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𝐷</m:t>
                    </m:r>
                    <m:r>
                      <a:rPr lang="it-IT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it-IT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it-IT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t-IT" dirty="0" smtClean="0"/>
                  <a:t>, and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slow down </a:t>
                </a:r>
                <a:r>
                  <a:rPr lang="it-IT" dirty="0" smtClean="0"/>
                  <a:t>the </a:t>
                </a:r>
                <a:r>
                  <a:rPr lang="it-IT" dirty="0" err="1" smtClean="0"/>
                  <a:t>pairs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𝐷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it-IT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9" y="989739"/>
                <a:ext cx="9216736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595" t="-4717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9" y="1829426"/>
            <a:ext cx="3193416" cy="1719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3438961" y="2190493"/>
                <a:ext cx="5628839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The mechanism also implies: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mesons actually </a:t>
                </a:r>
                <a:r>
                  <a:rPr lang="en-US" dirty="0">
                    <a:solidFill>
                      <a:srgbClr val="FF0000"/>
                    </a:solidFill>
                  </a:rPr>
                  <a:t>“pushed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”</a:t>
                </a:r>
                <a:br>
                  <a:rPr lang="en-US" dirty="0" smtClean="0">
                    <a:solidFill>
                      <a:srgbClr val="FF0000"/>
                    </a:solidFill>
                  </a:rPr>
                </a:br>
                <a:r>
                  <a:rPr lang="en-US" dirty="0" smtClean="0">
                    <a:solidFill>
                      <a:srgbClr val="FF0000"/>
                    </a:solidFill>
                  </a:rPr>
                  <a:t>inside</a:t>
                </a:r>
                <a:r>
                  <a:rPr lang="en-US" dirty="0" smtClean="0"/>
                  <a:t> the potential well (the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classical 3-body problem!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𝑋</m:t>
                    </m:r>
                    <m:r>
                      <a:rPr lang="it-IT" b="0" i="1" smtClean="0">
                        <a:latin typeface="Cambria Math"/>
                      </a:rPr>
                      <m:t>(</m:t>
                    </m:r>
                    <m:r>
                      <a:rPr lang="it-IT" b="0" i="1" smtClean="0">
                        <a:latin typeface="Cambria Math"/>
                      </a:rPr>
                      <m:t>3872</m:t>
                    </m:r>
                    <m:r>
                      <a:rPr lang="it-IT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real, negative energy bound state </a:t>
                </a:r>
                <a:r>
                  <a:rPr lang="en-US" dirty="0"/>
                  <a:t>(stable)</a:t>
                </a:r>
              </a:p>
              <a:p>
                <a:r>
                  <a:rPr lang="en-US" dirty="0"/>
                  <a:t>It also explains </a:t>
                </a:r>
                <a:r>
                  <a:rPr lang="en-US" dirty="0" smtClean="0"/>
                  <a:t>a small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/>
                          </a:rPr>
                          <m:t>Γ</m:t>
                        </m:r>
                      </m:e>
                      <m:sub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it-IT" b="0" i="1" smtClean="0">
                        <a:latin typeface="Cambria Math"/>
                      </a:rPr>
                      <m:t>∼</m:t>
                    </m:r>
                    <m:r>
                      <a:rPr lang="it-IT" b="0" i="1" smtClean="0">
                        <a:latin typeface="Cambria Math"/>
                      </a:rPr>
                      <m:t>100</m:t>
                    </m:r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it-IT" b="0" i="0" smtClean="0">
                        <a:latin typeface="Cambria Math"/>
                      </a:rPr>
                      <m:t>keV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61" y="2190493"/>
                <a:ext cx="5628839" cy="1354217"/>
              </a:xfrm>
              <a:prstGeom prst="rect">
                <a:avLst/>
              </a:prstGeom>
              <a:blipFill rotWithShape="0">
                <a:blip r:embed="rId5"/>
                <a:stretch>
                  <a:fillRect l="-866" t="-2252" b="-63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124200" y="1477459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rgbClr val="C00000"/>
                </a:solidFill>
              </a:rPr>
              <a:t>Esposito, Piccinini, AP, </a:t>
            </a:r>
            <a:r>
              <a:rPr lang="it-IT" dirty="0" smtClean="0">
                <a:solidFill>
                  <a:srgbClr val="C00000"/>
                </a:solidFill>
              </a:rPr>
              <a:t>Polosa, JMP </a:t>
            </a:r>
            <a:r>
              <a:rPr lang="it-IT" dirty="0">
                <a:solidFill>
                  <a:srgbClr val="C00000"/>
                </a:solidFill>
              </a:rPr>
              <a:t>4, 1569</a:t>
            </a:r>
          </a:p>
          <a:p>
            <a:pPr algn="r">
              <a:spcAft>
                <a:spcPts val="600"/>
              </a:spcAft>
            </a:pPr>
            <a:r>
              <a:rPr lang="it-IT" dirty="0">
                <a:solidFill>
                  <a:srgbClr val="C00000"/>
                </a:solidFill>
              </a:rPr>
              <a:t>Guerrieri, Piccinini, AP, </a:t>
            </a:r>
            <a:r>
              <a:rPr lang="it-IT" dirty="0" smtClean="0">
                <a:solidFill>
                  <a:srgbClr val="C00000"/>
                </a:solidFill>
              </a:rPr>
              <a:t>Polosa, PRD90</a:t>
            </a:r>
            <a:r>
              <a:rPr lang="it-IT" dirty="0">
                <a:solidFill>
                  <a:srgbClr val="C00000"/>
                </a:solidFill>
              </a:rPr>
              <a:t>, 034003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0979" y="5357888"/>
                <a:ext cx="5172408" cy="681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/>
                  <a:t>We get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it-IT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3872</m:t>
                            </m:r>
                          </m:e>
                        </m:d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>
                        <a:latin typeface="Cambria Math" panose="02040503050406030204" pitchFamily="18" charset="0"/>
                      </a:rPr>
                      <m:t>nb</m:t>
                    </m:r>
                  </m:oMath>
                </a14:m>
                <a:r>
                  <a:rPr lang="it-IT" dirty="0" smtClean="0"/>
                  <a:t>,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still</a:t>
                </a:r>
                <a:r>
                  <a:rPr lang="it-IT" dirty="0" smtClean="0"/>
                  <a:t> </a:t>
                </a:r>
                <a:r>
                  <a:rPr lang="it-IT" dirty="0">
                    <a:solidFill>
                      <a:srgbClr val="FF0000"/>
                    </a:solidFill>
                  </a:rPr>
                  <a:t>not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sufficient</a:t>
                </a:r>
                <a:br>
                  <a:rPr lang="it-IT" dirty="0" smtClean="0">
                    <a:solidFill>
                      <a:srgbClr val="FF0000"/>
                    </a:solidFill>
                  </a:rPr>
                </a:br>
                <a:r>
                  <a:rPr lang="it-IT" dirty="0" smtClean="0"/>
                  <a:t>to </a:t>
                </a:r>
                <a:r>
                  <a:rPr lang="it-IT" dirty="0"/>
                  <a:t>explain all the </a:t>
                </a:r>
                <a:r>
                  <a:rPr lang="it-IT" dirty="0" smtClean="0"/>
                  <a:t>experimental </a:t>
                </a:r>
                <a:r>
                  <a:rPr lang="it-IT" dirty="0"/>
                  <a:t>cross section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9" y="5357888"/>
                <a:ext cx="5172408" cy="681982"/>
              </a:xfrm>
              <a:prstGeom prst="rect">
                <a:avLst/>
              </a:prstGeom>
              <a:blipFill rotWithShape="0">
                <a:blip r:embed="rId6"/>
                <a:stretch>
                  <a:fillRect l="-1061" t="-1786" b="-133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10539" y="3815371"/>
            <a:ext cx="1246458" cy="1219765"/>
            <a:chOff x="489678" y="2002064"/>
            <a:chExt cx="2451470" cy="2398972"/>
          </a:xfrm>
        </p:grpSpPr>
        <p:sp>
          <p:nvSpPr>
            <p:cNvPr id="13" name="Oval 12"/>
            <p:cNvSpPr/>
            <p:nvPr/>
          </p:nvSpPr>
          <p:spPr>
            <a:xfrm>
              <a:off x="489678" y="2002064"/>
              <a:ext cx="2451470" cy="2398972"/>
            </a:xfrm>
            <a:prstGeom prst="ellipse">
              <a:avLst/>
            </a:prstGeom>
            <a:gradFill flip="none" rotWithShape="1">
              <a:gsLst>
                <a:gs pos="11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1419235" y="2911715"/>
              <a:ext cx="592356" cy="57967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 14"/>
            <p:cNvSpPr/>
            <p:nvPr/>
          </p:nvSpPr>
          <p:spPr>
            <a:xfrm rot="2700000">
              <a:off x="2330051" y="2286255"/>
              <a:ext cx="460398" cy="1674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" name="Straight Connector 15"/>
            <p:cNvCxnSpPr>
              <a:endCxn id="13" idx="7"/>
            </p:cNvCxnSpPr>
            <p:nvPr/>
          </p:nvCxnSpPr>
          <p:spPr>
            <a:xfrm flipV="1">
              <a:off x="1717643" y="2353385"/>
              <a:ext cx="864496" cy="850412"/>
            </a:xfrm>
            <a:prstGeom prst="line">
              <a:avLst/>
            </a:prstGeom>
            <a:ln w="381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4" idx="5"/>
            </p:cNvCxnSpPr>
            <p:nvPr/>
          </p:nvCxnSpPr>
          <p:spPr>
            <a:xfrm>
              <a:off x="1715413" y="3201550"/>
              <a:ext cx="209430" cy="204945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5" idx="2"/>
            </p:cNvCxnSpPr>
            <p:nvPr/>
          </p:nvCxnSpPr>
          <p:spPr>
            <a:xfrm flipV="1">
              <a:off x="1715413" y="2207198"/>
              <a:ext cx="678500" cy="99435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5" idx="6"/>
            </p:cNvCxnSpPr>
            <p:nvPr/>
          </p:nvCxnSpPr>
          <p:spPr>
            <a:xfrm flipV="1">
              <a:off x="1750022" y="2532749"/>
              <a:ext cx="976565" cy="66880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63482" y="3913943"/>
                <a:ext cx="349800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/>
                  <a:t>By comparing hadronization times of heavy and light mesons, we estimate up to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it-IT" sz="1600" dirty="0" smtClean="0"/>
                  <a:t> collisions can occur before the heavy pair to fly apart</a:t>
                </a:r>
                <a:endParaRPr lang="it-IT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82" y="3913943"/>
                <a:ext cx="3498002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871" t="-1695" r="-1742" b="-62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5323387" y="3551983"/>
            <a:ext cx="3726803" cy="2524508"/>
            <a:chOff x="3921992" y="2186425"/>
            <a:chExt cx="4953412" cy="33554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992" y="2186425"/>
              <a:ext cx="4953412" cy="33554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138912" y="4041118"/>
                  <a:ext cx="5069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8912" y="4041118"/>
                  <a:ext cx="50699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16129" b="-2444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126610" y="3136875"/>
                  <a:ext cx="5069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610" y="3136875"/>
                  <a:ext cx="50699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9524" b="-2173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138912" y="2338617"/>
                  <a:ext cx="5069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8912" y="2338617"/>
                  <a:ext cx="50699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11290" b="-2173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Rectangle 25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43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103909" y="1306414"/>
                <a:ext cx="8863446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it-IT" sz="2000" dirty="0" smtClean="0">
                    <a:solidFill>
                      <a:schemeClr val="tx2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r>
                      <a:rPr lang="it-IT" sz="200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it-IT" sz="2000" i="1" smtClean="0">
                        <a:solidFill>
                          <a:schemeClr val="tx2"/>
                        </a:solidFill>
                        <a:latin typeface="Cambria Math"/>
                      </a:rPr>
                      <m:t>3872</m:t>
                    </m:r>
                    <m:r>
                      <a:rPr lang="it-IT" sz="200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it-IT" sz="2000" dirty="0" smtClean="0">
                    <a:solidFill>
                      <a:schemeClr val="tx2"/>
                    </a:solidFill>
                  </a:rPr>
                  <a:t> is a deuteron-like molecule, we can compare production cross sections</a:t>
                </a:r>
              </a:p>
              <a:p>
                <a:pPr>
                  <a:spcAft>
                    <a:spcPts val="1200"/>
                  </a:spcAft>
                </a:pPr>
                <a:r>
                  <a:rPr lang="it-IT" sz="2000" dirty="0" smtClean="0">
                    <a:solidFill>
                      <a:schemeClr val="tx2"/>
                    </a:solidFill>
                  </a:rPr>
                  <a:t>We use antideuteron ALICE data and use MC simulations to extrapolate at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it-IT" sz="2000" b="0" dirty="0" smtClean="0">
                  <a:solidFill>
                    <a:schemeClr val="tx2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it-IT" sz="2000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𝑇𝑚𝑖𝑛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it-IT" sz="2000" dirty="0" smtClean="0"/>
                  <a:t>, total cross section is exploding, we cannot normalize data</a:t>
                </a:r>
                <a:br>
                  <a:rPr lang="it-IT" sz="2000" dirty="0" smtClean="0"/>
                </a:br>
                <a:r>
                  <a:rPr lang="it-IT" sz="2000" dirty="0" smtClean="0"/>
                  <a:t>we choose a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it-IT" sz="2000" dirty="0" smtClean="0"/>
                  <a:t> factor to fit data: </a:t>
                </a:r>
                <a:r>
                  <a:rPr lang="it-IT" sz="2000" dirty="0" smtClean="0">
                    <a:solidFill>
                      <a:srgbClr val="0000FF"/>
                    </a:solidFill>
                  </a:rPr>
                  <a:t>no dependence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it-IT" sz="2000" dirty="0" smtClean="0"/>
              </a:p>
              <a:p>
                <a:pPr>
                  <a:spcAft>
                    <a:spcPts val="1200"/>
                  </a:spcAft>
                </a:pPr>
                <a:r>
                  <a:rPr lang="it-IT" sz="2000" dirty="0" smtClean="0">
                    <a:solidFill>
                      <a:srgbClr val="FF0000"/>
                    </a:solidFill>
                  </a:rPr>
                  <a:t> 3 orders of magnitude smaller </a:t>
                </a:r>
                <a:r>
                  <a:rPr lang="it-IT" sz="2000" dirty="0" smtClean="0">
                    <a:solidFill>
                      <a:schemeClr val="tx1"/>
                    </a:solidFill>
                  </a:rPr>
                  <a:t>than CMS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</m:oMath>
                </a14:m>
                <a:r>
                  <a:rPr lang="it-IT" sz="2000" dirty="0" smtClean="0">
                    <a:solidFill>
                      <a:schemeClr val="tx1"/>
                    </a:solidFill>
                  </a:rPr>
                  <a:t> data!</a:t>
                </a:r>
              </a:p>
              <a:p>
                <a:pPr>
                  <a:spcAft>
                    <a:spcPts val="1200"/>
                  </a:spcAft>
                </a:pPr>
                <a:endParaRPr lang="it-IT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" y="1306414"/>
                <a:ext cx="8863446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688" t="-11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1933"/>
            <a:ext cx="3730760" cy="2527187"/>
          </a:xfrm>
          <a:prstGeom prst="rect">
            <a:avLst/>
          </a:prstGeom>
        </p:spPr>
      </p:pic>
      <p:pic>
        <p:nvPicPr>
          <p:cNvPr id="8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58" y="3849298"/>
            <a:ext cx="3730760" cy="25398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41361" y="3359597"/>
            <a:ext cx="326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 dirty="0">
                <a:solidFill>
                  <a:srgbClr val="0000FF"/>
                </a:solidFill>
              </a:rPr>
              <a:t>Are they similar objects?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50260" y="4934543"/>
                <a:ext cx="1779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it-IT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𝟑𝟖𝟕𝟐</m:t>
                    </m:r>
                    <m:r>
                      <a:rPr lang="it-IT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b="1" dirty="0" smtClean="0">
                    <a:solidFill>
                      <a:srgbClr val="00B050"/>
                    </a:solidFill>
                  </a:rPr>
                  <a:t>@CMS</a:t>
                </a:r>
                <a:endParaRPr lang="it-IT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260" y="4934543"/>
                <a:ext cx="1779654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20669" y="4022589"/>
                <a:ext cx="1125629" cy="375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r>
                  <a:rPr lang="it-IT" b="1" dirty="0" smtClean="0">
                    <a:solidFill>
                      <a:srgbClr val="FF0000"/>
                    </a:solidFill>
                  </a:rPr>
                  <a:t> @ALICE</a:t>
                </a:r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669" y="4022589"/>
                <a:ext cx="1125629" cy="375616"/>
              </a:xfrm>
              <a:prstGeom prst="rect">
                <a:avLst/>
              </a:prstGeom>
              <a:blipFill rotWithShape="0">
                <a:blip r:embed="rId7"/>
                <a:stretch>
                  <a:fillRect t="-8197" r="-4865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12838" y="1001412"/>
            <a:ext cx="4508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-IT" dirty="0">
                <a:solidFill>
                  <a:srgbClr val="C00000"/>
                </a:solidFill>
              </a:rPr>
              <a:t>Guerrieri, Piccinini, AP, Polosa, </a:t>
            </a:r>
            <a:r>
              <a:rPr lang="it-IT" dirty="0" smtClean="0">
                <a:solidFill>
                  <a:srgbClr val="C00000"/>
                </a:solidFill>
              </a:rPr>
              <a:t>PRD90</a:t>
            </a:r>
            <a:r>
              <a:rPr lang="it-IT" dirty="0">
                <a:solidFill>
                  <a:srgbClr val="C00000"/>
                </a:solidFill>
              </a:rPr>
              <a:t>, 034003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it-IT" sz="3600" dirty="0" smtClean="0">
                    <a:solidFill>
                      <a:schemeClr val="tx2"/>
                    </a:solidFill>
                  </a:rPr>
                  <a:t>Deuteron?</a:t>
                </a:r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 rotWithShape="0">
                <a:blip r:embed="rId8"/>
                <a:stretch>
                  <a:fillRect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44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103911" y="1313565"/>
                <a:ext cx="583968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it-IT" dirty="0" smtClean="0">
                    <a:solidFill>
                      <a:schemeClr val="tx2"/>
                    </a:solidFill>
                  </a:rPr>
                  <a:t>We can go backwards by normalizing to CMS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3872</m:t>
                    </m:r>
                    <m:r>
                      <a:rPr lang="it-IT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>
                    <a:solidFill>
                      <a:schemeClr val="tx2"/>
                    </a:solidFill>
                  </a:rPr>
                  <a:t> data, prediction for antideuteron is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 much larger </a:t>
                </a:r>
                <a:r>
                  <a:rPr lang="it-IT" dirty="0" smtClean="0">
                    <a:solidFill>
                      <a:schemeClr val="tx2"/>
                    </a:solidFill>
                  </a:rPr>
                  <a:t>than previous one</a:t>
                </a: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1" y="1313565"/>
                <a:ext cx="5839689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835" t="-4673" r="-522" b="-130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1" y="3861933"/>
            <a:ext cx="3712198" cy="25271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12838" y="1001412"/>
            <a:ext cx="4508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1200"/>
              </a:spcAft>
            </a:pPr>
            <a:r>
              <a:rPr lang="it-IT" dirty="0">
                <a:solidFill>
                  <a:srgbClr val="C00000"/>
                </a:solidFill>
              </a:rPr>
              <a:t>Guerrieri, Piccinini, AP, Polosa, </a:t>
            </a:r>
            <a:r>
              <a:rPr lang="it-IT" dirty="0" smtClean="0">
                <a:solidFill>
                  <a:srgbClr val="C00000"/>
                </a:solidFill>
              </a:rPr>
              <a:t>PRD90</a:t>
            </a:r>
            <a:r>
              <a:rPr lang="it-IT" dirty="0">
                <a:solidFill>
                  <a:srgbClr val="C00000"/>
                </a:solidFill>
              </a:rPr>
              <a:t>, 034003</a:t>
            </a:r>
          </a:p>
        </p:txBody>
      </p:sp>
      <p:pic>
        <p:nvPicPr>
          <p:cNvPr id="8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58" y="3849298"/>
            <a:ext cx="3730760" cy="253982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46882" y="3784391"/>
            <a:ext cx="305173" cy="3529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45283" y="4677067"/>
            <a:ext cx="398317" cy="4543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>
            <a:off x="3375699" y="2086879"/>
            <a:ext cx="155572" cy="10227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2171701" y="43330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1438" y="43330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31271" y="2032449"/>
                <a:ext cx="442634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chemeClr val="tx2"/>
                    </a:solidFill>
                  </a:rPr>
                  <a:t>ALICE data are </a:t>
                </a:r>
                <a:r>
                  <a:rPr lang="it-IT" sz="1600" dirty="0" smtClean="0">
                    <a:solidFill>
                      <a:schemeClr val="tx2"/>
                    </a:solidFill>
                  </a:rPr>
                  <a:t>preliminary</a:t>
                </a:r>
              </a:p>
              <a:p>
                <a:pPr marL="0" lvl="1"/>
                <a:r>
                  <a:rPr lang="it-IT" sz="1600" dirty="0">
                    <a:solidFill>
                      <a:schemeClr val="tx2"/>
                    </a:solidFill>
                  </a:rPr>
                  <a:t>MC is not reliable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it-IT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1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it-IT" sz="1600" dirty="0"/>
              </a:p>
              <a:p>
                <a:pPr marL="0" lvl="1"/>
                <a:r>
                  <a:rPr lang="it-IT" sz="1600" dirty="0">
                    <a:solidFill>
                      <a:schemeClr val="tx2"/>
                    </a:solidFill>
                  </a:rPr>
                  <a:t>Dependence on hadronization models</a:t>
                </a:r>
              </a:p>
              <a:p>
                <a:pPr marL="0" lvl="1"/>
                <a:r>
                  <a:rPr lang="it-IT" sz="1600" dirty="0">
                    <a:solidFill>
                      <a:schemeClr val="tx2"/>
                    </a:solidFill>
                  </a:rPr>
                  <a:t>Different fragmentation functions to be </a:t>
                </a:r>
                <a:r>
                  <a:rPr lang="it-IT" sz="1600" dirty="0" smtClean="0">
                    <a:solidFill>
                      <a:schemeClr val="tx2"/>
                    </a:solidFill>
                  </a:rPr>
                  <a:t>considered</a:t>
                </a:r>
                <a:endParaRPr lang="it-IT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271" y="2032449"/>
                <a:ext cx="4426340" cy="1077218"/>
              </a:xfrm>
              <a:prstGeom prst="rect">
                <a:avLst/>
              </a:prstGeom>
              <a:blipFill rotWithShape="0">
                <a:blip r:embed="rId6"/>
                <a:stretch>
                  <a:fillRect l="-689" t="-1695" b="-62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51648" y="2172726"/>
            <a:ext cx="29471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tx2"/>
                </a:solidFill>
              </a:rPr>
              <a:t>Do not trust </a:t>
            </a:r>
            <a:r>
              <a:rPr lang="it-IT" sz="2400" dirty="0" smtClean="0">
                <a:solidFill>
                  <a:schemeClr val="tx2"/>
                </a:solidFill>
              </a:rPr>
              <a:t>MC (yet)!</a:t>
            </a:r>
            <a:r>
              <a:rPr lang="it-IT" sz="2400" dirty="0" smtClean="0"/>
              <a:t>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>
                <a:solidFill>
                  <a:srgbClr val="FF0000"/>
                </a:solidFill>
              </a:rPr>
              <a:t>We </a:t>
            </a:r>
            <a:r>
              <a:rPr lang="it-IT" sz="2400" dirty="0" smtClean="0">
                <a:solidFill>
                  <a:srgbClr val="FF0000"/>
                </a:solidFill>
              </a:rPr>
              <a:t>wait for data</a:t>
            </a:r>
            <a:r>
              <a:rPr lang="it-IT" sz="2400" dirty="0">
                <a:solidFill>
                  <a:srgbClr val="FF0000"/>
                </a:solidFill>
              </a:rPr>
              <a:t>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it-IT" sz="3600" dirty="0" smtClean="0">
                    <a:solidFill>
                      <a:schemeClr val="tx2"/>
                    </a:solidFill>
                  </a:rPr>
                  <a:t>Deuteron?</a:t>
                </a:r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 rotWithShape="0">
                <a:blip r:embed="rId7"/>
                <a:stretch>
                  <a:fillRect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343" y="3136171"/>
                <a:ext cx="70082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ALICE should be able to reach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it-IT" dirty="0" smtClean="0"/>
                  <a:t> in next future</a:t>
                </a:r>
              </a:p>
              <a:p>
                <a:r>
                  <a:rPr lang="it-IT" dirty="0" smtClean="0"/>
                  <a:t>More work is needed to tune properly MC for such exclusive observables</a:t>
                </a:r>
                <a:endParaRPr lang="it-IT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43" y="3136171"/>
                <a:ext cx="7008201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696" t="-4717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45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29"/>
              <p:cNvSpPr txBox="1"/>
              <p:nvPr/>
            </p:nvSpPr>
            <p:spPr>
              <a:xfrm>
                <a:off x="-14893" y="2784161"/>
                <a:ext cx="3943881" cy="1786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We add an interaction Hamiltonian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𝑄𝑃</m:t>
                        </m:r>
                      </m:sub>
                    </m:sSub>
                  </m:oMath>
                </a14:m>
                <a:endParaRPr lang="it-IT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b="0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it-IT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it-IT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it-IT" b="0" i="1" smtClean="0">
                                          <a:solidFill>
                                            <a:srgbClr val="CC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it-IT" b="0" i="1" smtClean="0">
                                              <a:solidFill>
                                                <a:srgbClr val="CC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b="0" i="1" smtClean="0">
                                                  <a:solidFill>
                                                    <a:srgbClr val="CC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b="0" i="1" smtClean="0">
                                                  <a:solidFill>
                                                    <a:srgbClr val="CC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solidFill>
                                                    <a:srgbClr val="CC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it-IT" b="0" i="1" smtClean="0">
                                                  <a:solidFill>
                                                    <a:srgbClr val="CC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it-IT" b="0" i="1" smtClean="0">
                                                      <a:solidFill>
                                                        <a:srgbClr val="CC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b="0" i="1" smtClean="0">
                                                      <a:solidFill>
                                                        <a:srgbClr val="CC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b="0" i="1" smtClean="0">
                                                      <a:solidFill>
                                                        <a:srgbClr val="CC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𝑄𝑃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it-IT" b="0" i="1" smtClean="0">
                                                  <a:solidFill>
                                                    <a:srgbClr val="CC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b="0" i="1" smtClean="0">
                                                  <a:solidFill>
                                                    <a:srgbClr val="CC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solidFill>
                                                    <a:srgbClr val="CC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𝑡h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it-IT" i="1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𝑁𝑅</m:t>
                          </m:r>
                        </m:sub>
                      </m:sSub>
                      <m:r>
                        <a:rPr lang="it-IT" i="1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i="1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i="1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it-IT" i="1">
                                          <a:solidFill>
                                            <a:srgbClr val="CC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solidFill>
                                                <a:srgbClr val="CC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rgbClr val="CC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solidFill>
                                                <a:srgbClr val="CC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𝑟𝑒𝑠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it-IT" i="1">
                                              <a:solidFill>
                                                <a:srgbClr val="CC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solidFill>
                                                    <a:srgbClr val="CC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solidFill>
                                                    <a:srgbClr val="CC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solidFill>
                                                    <a:srgbClr val="CC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𝑄𝑃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it-IT" i="1">
                                              <a:solidFill>
                                                <a:srgbClr val="CC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rgbClr val="CC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solidFill>
                                                <a:srgbClr val="CC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𝑡h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it-IT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34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93" y="2784161"/>
                <a:ext cx="3943881" cy="1786002"/>
              </a:xfrm>
              <a:prstGeom prst="rect">
                <a:avLst/>
              </a:prstGeom>
              <a:blipFill rotWithShape="0">
                <a:blip r:embed="rId3"/>
                <a:stretch>
                  <a:fillRect l="-464" t="-17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sellaDiTesto 29"/>
          <p:cNvSpPr txBox="1"/>
          <p:nvPr/>
        </p:nvSpPr>
        <p:spPr>
          <a:xfrm>
            <a:off x="2180974" y="4870335"/>
            <a:ext cx="177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Open channel threshold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112667" y="4230421"/>
            <a:ext cx="4193133" cy="938489"/>
          </a:xfrm>
          <a:custGeom>
            <a:avLst/>
            <a:gdLst>
              <a:gd name="connsiteX0" fmla="*/ 159116 w 5613243"/>
              <a:gd name="connsiteY0" fmla="*/ 0 h 1272229"/>
              <a:gd name="connsiteX1" fmla="*/ 686240 w 5613243"/>
              <a:gd name="connsiteY1" fmla="*/ 1172584 h 1272229"/>
              <a:gd name="connsiteX2" fmla="*/ 5613243 w 5613243"/>
              <a:gd name="connsiteY2" fmla="*/ 1129553 h 1272229"/>
              <a:gd name="connsiteX0" fmla="*/ 168333 w 5622460"/>
              <a:gd name="connsiteY0" fmla="*/ 0 h 1198102"/>
              <a:gd name="connsiteX1" fmla="*/ 695457 w 5622460"/>
              <a:gd name="connsiteY1" fmla="*/ 1172584 h 1198102"/>
              <a:gd name="connsiteX2" fmla="*/ 5622460 w 5622460"/>
              <a:gd name="connsiteY2" fmla="*/ 1129553 h 1198102"/>
              <a:gd name="connsiteX0" fmla="*/ 168333 w 5622460"/>
              <a:gd name="connsiteY0" fmla="*/ 0 h 1198102"/>
              <a:gd name="connsiteX1" fmla="*/ 695457 w 5622460"/>
              <a:gd name="connsiteY1" fmla="*/ 1172584 h 1198102"/>
              <a:gd name="connsiteX2" fmla="*/ 5622460 w 5622460"/>
              <a:gd name="connsiteY2" fmla="*/ 1129553 h 1198102"/>
              <a:gd name="connsiteX0" fmla="*/ 45153 w 5499280"/>
              <a:gd name="connsiteY0" fmla="*/ 0 h 1198102"/>
              <a:gd name="connsiteX1" fmla="*/ 572277 w 5499280"/>
              <a:gd name="connsiteY1" fmla="*/ 1172584 h 1198102"/>
              <a:gd name="connsiteX2" fmla="*/ 5499280 w 5499280"/>
              <a:gd name="connsiteY2" fmla="*/ 1129553 h 1198102"/>
              <a:gd name="connsiteX0" fmla="*/ 45153 w 5499280"/>
              <a:gd name="connsiteY0" fmla="*/ 0 h 1198102"/>
              <a:gd name="connsiteX1" fmla="*/ 572277 w 5499280"/>
              <a:gd name="connsiteY1" fmla="*/ 1172584 h 1198102"/>
              <a:gd name="connsiteX2" fmla="*/ 5499280 w 5499280"/>
              <a:gd name="connsiteY2" fmla="*/ 1129553 h 1198102"/>
              <a:gd name="connsiteX3" fmla="*/ 45153 w 5499280"/>
              <a:gd name="connsiteY3" fmla="*/ 0 h 1198102"/>
              <a:gd name="connsiteX0" fmla="*/ 0 w 5454127"/>
              <a:gd name="connsiteY0" fmla="*/ 0 h 1198102"/>
              <a:gd name="connsiteX1" fmla="*/ 527124 w 5454127"/>
              <a:gd name="connsiteY1" fmla="*/ 1172584 h 1198102"/>
              <a:gd name="connsiteX2" fmla="*/ 5454127 w 5454127"/>
              <a:gd name="connsiteY2" fmla="*/ 1129553 h 1198102"/>
              <a:gd name="connsiteX3" fmla="*/ 0 w 5454127"/>
              <a:gd name="connsiteY3" fmla="*/ 0 h 1198102"/>
              <a:gd name="connsiteX0" fmla="*/ 0 w 5454127"/>
              <a:gd name="connsiteY0" fmla="*/ 0 h 1200841"/>
              <a:gd name="connsiteX1" fmla="*/ 509194 w 5454127"/>
              <a:gd name="connsiteY1" fmla="*/ 1178561 h 1200841"/>
              <a:gd name="connsiteX2" fmla="*/ 5454127 w 5454127"/>
              <a:gd name="connsiteY2" fmla="*/ 1129553 h 1200841"/>
              <a:gd name="connsiteX3" fmla="*/ 0 w 5454127"/>
              <a:gd name="connsiteY3" fmla="*/ 0 h 1200841"/>
              <a:gd name="connsiteX0" fmla="*/ 0 w 5568537"/>
              <a:gd name="connsiteY0" fmla="*/ 0 h 1200841"/>
              <a:gd name="connsiteX1" fmla="*/ 509194 w 5568537"/>
              <a:gd name="connsiteY1" fmla="*/ 1178561 h 1200841"/>
              <a:gd name="connsiteX2" fmla="*/ 5454127 w 5568537"/>
              <a:gd name="connsiteY2" fmla="*/ 1129553 h 1200841"/>
              <a:gd name="connsiteX3" fmla="*/ 5260489 w 5568537"/>
              <a:gd name="connsiteY3" fmla="*/ 63351 h 1200841"/>
              <a:gd name="connsiteX4" fmla="*/ 0 w 5568537"/>
              <a:gd name="connsiteY4" fmla="*/ 0 h 1200841"/>
              <a:gd name="connsiteX0" fmla="*/ 0 w 5454127"/>
              <a:gd name="connsiteY0" fmla="*/ 0 h 1200841"/>
              <a:gd name="connsiteX1" fmla="*/ 509194 w 5454127"/>
              <a:gd name="connsiteY1" fmla="*/ 1178561 h 1200841"/>
              <a:gd name="connsiteX2" fmla="*/ 5454127 w 5454127"/>
              <a:gd name="connsiteY2" fmla="*/ 1129553 h 1200841"/>
              <a:gd name="connsiteX3" fmla="*/ 5260489 w 5454127"/>
              <a:gd name="connsiteY3" fmla="*/ 63351 h 1200841"/>
              <a:gd name="connsiteX4" fmla="*/ 0 w 5454127"/>
              <a:gd name="connsiteY4" fmla="*/ 0 h 1200841"/>
              <a:gd name="connsiteX0" fmla="*/ 0 w 5454127"/>
              <a:gd name="connsiteY0" fmla="*/ 0 h 1200841"/>
              <a:gd name="connsiteX1" fmla="*/ 509194 w 5454127"/>
              <a:gd name="connsiteY1" fmla="*/ 1178561 h 1200841"/>
              <a:gd name="connsiteX2" fmla="*/ 5454127 w 5454127"/>
              <a:gd name="connsiteY2" fmla="*/ 1129553 h 1200841"/>
              <a:gd name="connsiteX3" fmla="*/ 5260489 w 5454127"/>
              <a:gd name="connsiteY3" fmla="*/ 63351 h 1200841"/>
              <a:gd name="connsiteX4" fmla="*/ 0 w 5454127"/>
              <a:gd name="connsiteY4" fmla="*/ 0 h 1200841"/>
              <a:gd name="connsiteX0" fmla="*/ 0 w 5529139"/>
              <a:gd name="connsiteY0" fmla="*/ 14343 h 1215184"/>
              <a:gd name="connsiteX1" fmla="*/ 509194 w 5529139"/>
              <a:gd name="connsiteY1" fmla="*/ 1192904 h 1215184"/>
              <a:gd name="connsiteX2" fmla="*/ 5454127 w 5529139"/>
              <a:gd name="connsiteY2" fmla="*/ 1143896 h 1215184"/>
              <a:gd name="connsiteX3" fmla="*/ 5469665 w 5529139"/>
              <a:gd name="connsiteY3" fmla="*/ 0 h 1215184"/>
              <a:gd name="connsiteX4" fmla="*/ 0 w 5529139"/>
              <a:gd name="connsiteY4" fmla="*/ 14343 h 1215184"/>
              <a:gd name="connsiteX0" fmla="*/ 0 w 5469665"/>
              <a:gd name="connsiteY0" fmla="*/ 14343 h 1215184"/>
              <a:gd name="connsiteX1" fmla="*/ 509194 w 5469665"/>
              <a:gd name="connsiteY1" fmla="*/ 1192904 h 1215184"/>
              <a:gd name="connsiteX2" fmla="*/ 5454127 w 5469665"/>
              <a:gd name="connsiteY2" fmla="*/ 1143896 h 1215184"/>
              <a:gd name="connsiteX3" fmla="*/ 5469665 w 5469665"/>
              <a:gd name="connsiteY3" fmla="*/ 0 h 1215184"/>
              <a:gd name="connsiteX4" fmla="*/ 0 w 5469665"/>
              <a:gd name="connsiteY4" fmla="*/ 14343 h 1215184"/>
              <a:gd name="connsiteX0" fmla="*/ 0 w 5454127"/>
              <a:gd name="connsiteY0" fmla="*/ 14343 h 1215184"/>
              <a:gd name="connsiteX1" fmla="*/ 509194 w 5454127"/>
              <a:gd name="connsiteY1" fmla="*/ 1192904 h 1215184"/>
              <a:gd name="connsiteX2" fmla="*/ 5454127 w 5454127"/>
              <a:gd name="connsiteY2" fmla="*/ 1143896 h 1215184"/>
              <a:gd name="connsiteX3" fmla="*/ 5453762 w 5454127"/>
              <a:gd name="connsiteY3" fmla="*/ 0 h 1215184"/>
              <a:gd name="connsiteX4" fmla="*/ 0 w 5454127"/>
              <a:gd name="connsiteY4" fmla="*/ 14343 h 1215184"/>
              <a:gd name="connsiteX0" fmla="*/ 0 w 5454127"/>
              <a:gd name="connsiteY0" fmla="*/ 14343 h 1215184"/>
              <a:gd name="connsiteX1" fmla="*/ 509194 w 5454127"/>
              <a:gd name="connsiteY1" fmla="*/ 1192904 h 1215184"/>
              <a:gd name="connsiteX2" fmla="*/ 5454127 w 5454127"/>
              <a:gd name="connsiteY2" fmla="*/ 1143896 h 1215184"/>
              <a:gd name="connsiteX3" fmla="*/ 5453762 w 5454127"/>
              <a:gd name="connsiteY3" fmla="*/ 0 h 1215184"/>
              <a:gd name="connsiteX4" fmla="*/ 0 w 5454127"/>
              <a:gd name="connsiteY4" fmla="*/ 14343 h 1215184"/>
              <a:gd name="connsiteX0" fmla="*/ 0 w 5454127"/>
              <a:gd name="connsiteY0" fmla="*/ 14343 h 1215184"/>
              <a:gd name="connsiteX1" fmla="*/ 509194 w 5454127"/>
              <a:gd name="connsiteY1" fmla="*/ 1192904 h 1215184"/>
              <a:gd name="connsiteX2" fmla="*/ 5454127 w 5454127"/>
              <a:gd name="connsiteY2" fmla="*/ 1143896 h 1215184"/>
              <a:gd name="connsiteX3" fmla="*/ 5453762 w 5454127"/>
              <a:gd name="connsiteY3" fmla="*/ 0 h 1215184"/>
              <a:gd name="connsiteX4" fmla="*/ 0 w 5454127"/>
              <a:gd name="connsiteY4" fmla="*/ 14343 h 1215184"/>
              <a:gd name="connsiteX0" fmla="*/ 0 w 5454127"/>
              <a:gd name="connsiteY0" fmla="*/ 14343 h 1215184"/>
              <a:gd name="connsiteX1" fmla="*/ 509194 w 5454127"/>
              <a:gd name="connsiteY1" fmla="*/ 1192904 h 1215184"/>
              <a:gd name="connsiteX2" fmla="*/ 5454127 w 5454127"/>
              <a:gd name="connsiteY2" fmla="*/ 1143896 h 1215184"/>
              <a:gd name="connsiteX3" fmla="*/ 5453762 w 5454127"/>
              <a:gd name="connsiteY3" fmla="*/ 0 h 1215184"/>
              <a:gd name="connsiteX4" fmla="*/ 0 w 5454127"/>
              <a:gd name="connsiteY4" fmla="*/ 14343 h 1215184"/>
              <a:gd name="connsiteX0" fmla="*/ 0 w 5454127"/>
              <a:gd name="connsiteY0" fmla="*/ 0 h 1220719"/>
              <a:gd name="connsiteX1" fmla="*/ 509194 w 5454127"/>
              <a:gd name="connsiteY1" fmla="*/ 1198439 h 1220719"/>
              <a:gd name="connsiteX2" fmla="*/ 5454127 w 5454127"/>
              <a:gd name="connsiteY2" fmla="*/ 1149431 h 1220719"/>
              <a:gd name="connsiteX3" fmla="*/ 5453762 w 5454127"/>
              <a:gd name="connsiteY3" fmla="*/ 5535 h 1220719"/>
              <a:gd name="connsiteX4" fmla="*/ 0 w 5454127"/>
              <a:gd name="connsiteY4" fmla="*/ 0 h 12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4127" h="1220719">
                <a:moveTo>
                  <a:pt x="0" y="0"/>
                </a:moveTo>
                <a:cubicBezTo>
                  <a:pt x="197521" y="504115"/>
                  <a:pt x="251609" y="687451"/>
                  <a:pt x="509194" y="1198439"/>
                </a:cubicBezTo>
                <a:cubicBezTo>
                  <a:pt x="1448097" y="1207404"/>
                  <a:pt x="3445136" y="1265076"/>
                  <a:pt x="5454127" y="1149431"/>
                </a:cubicBezTo>
                <a:cubicBezTo>
                  <a:pt x="5445362" y="230250"/>
                  <a:pt x="5448548" y="858975"/>
                  <a:pt x="5453762" y="5535"/>
                </a:cubicBez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Freeform 1"/>
          <p:cNvSpPr/>
          <p:nvPr/>
        </p:nvSpPr>
        <p:spPr>
          <a:xfrm>
            <a:off x="3795331" y="3311139"/>
            <a:ext cx="4573575" cy="2497698"/>
          </a:xfrm>
          <a:custGeom>
            <a:avLst/>
            <a:gdLst>
              <a:gd name="connsiteX0" fmla="*/ 0 w 6024282"/>
              <a:gd name="connsiteY0" fmla="*/ 0 h 3260132"/>
              <a:gd name="connsiteX1" fmla="*/ 1011219 w 6024282"/>
              <a:gd name="connsiteY1" fmla="*/ 2549562 h 3260132"/>
              <a:gd name="connsiteX2" fmla="*/ 2463501 w 6024282"/>
              <a:gd name="connsiteY2" fmla="*/ 3248809 h 3260132"/>
              <a:gd name="connsiteX3" fmla="*/ 3410174 w 6024282"/>
              <a:gd name="connsiteY3" fmla="*/ 2151529 h 3260132"/>
              <a:gd name="connsiteX4" fmla="*/ 6024282 w 6024282"/>
              <a:gd name="connsiteY4" fmla="*/ 1850315 h 3260132"/>
              <a:gd name="connsiteX0" fmla="*/ 0 w 6024282"/>
              <a:gd name="connsiteY0" fmla="*/ 0 h 3248830"/>
              <a:gd name="connsiteX1" fmla="*/ 1011219 w 6024282"/>
              <a:gd name="connsiteY1" fmla="*/ 2549562 h 3248830"/>
              <a:gd name="connsiteX2" fmla="*/ 2463501 w 6024282"/>
              <a:gd name="connsiteY2" fmla="*/ 3248809 h 3248830"/>
              <a:gd name="connsiteX3" fmla="*/ 3259567 w 6024282"/>
              <a:gd name="connsiteY3" fmla="*/ 2571077 h 3248830"/>
              <a:gd name="connsiteX4" fmla="*/ 6024282 w 6024282"/>
              <a:gd name="connsiteY4" fmla="*/ 1850315 h 3248830"/>
              <a:gd name="connsiteX0" fmla="*/ 0 w 5948979"/>
              <a:gd name="connsiteY0" fmla="*/ 0 h 3248827"/>
              <a:gd name="connsiteX1" fmla="*/ 1011219 w 5948979"/>
              <a:gd name="connsiteY1" fmla="*/ 2549562 h 3248827"/>
              <a:gd name="connsiteX2" fmla="*/ 2463501 w 5948979"/>
              <a:gd name="connsiteY2" fmla="*/ 3248809 h 3248827"/>
              <a:gd name="connsiteX3" fmla="*/ 3259567 w 5948979"/>
              <a:gd name="connsiteY3" fmla="*/ 2571077 h 3248827"/>
              <a:gd name="connsiteX4" fmla="*/ 5948979 w 5948979"/>
              <a:gd name="connsiteY4" fmla="*/ 2345167 h 3248827"/>
              <a:gd name="connsiteX0" fmla="*/ 0 w 5948979"/>
              <a:gd name="connsiteY0" fmla="*/ 0 h 3248827"/>
              <a:gd name="connsiteX1" fmla="*/ 1011219 w 5948979"/>
              <a:gd name="connsiteY1" fmla="*/ 2549562 h 3248827"/>
              <a:gd name="connsiteX2" fmla="*/ 1947134 w 5948979"/>
              <a:gd name="connsiteY2" fmla="*/ 3248809 h 3248827"/>
              <a:gd name="connsiteX3" fmla="*/ 3259567 w 5948979"/>
              <a:gd name="connsiteY3" fmla="*/ 2571077 h 3248827"/>
              <a:gd name="connsiteX4" fmla="*/ 5948979 w 5948979"/>
              <a:gd name="connsiteY4" fmla="*/ 2345167 h 324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8979" h="3248827">
                <a:moveTo>
                  <a:pt x="0" y="0"/>
                </a:moveTo>
                <a:cubicBezTo>
                  <a:pt x="300318" y="1004047"/>
                  <a:pt x="686697" y="2008094"/>
                  <a:pt x="1011219" y="2549562"/>
                </a:cubicBezTo>
                <a:cubicBezTo>
                  <a:pt x="1335741" y="3091030"/>
                  <a:pt x="1572409" y="3245223"/>
                  <a:pt x="1947134" y="3248809"/>
                </a:cubicBezTo>
                <a:cubicBezTo>
                  <a:pt x="2321859" y="3252395"/>
                  <a:pt x="2592593" y="2721684"/>
                  <a:pt x="3259567" y="2571077"/>
                </a:cubicBezTo>
                <a:cubicBezTo>
                  <a:pt x="3926541" y="2420470"/>
                  <a:pt x="4938657" y="2379233"/>
                  <a:pt x="5948979" y="2345167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Straight Connector 20"/>
          <p:cNvCxnSpPr/>
          <p:nvPr/>
        </p:nvCxnSpPr>
        <p:spPr>
          <a:xfrm>
            <a:off x="3674819" y="5138870"/>
            <a:ext cx="850284" cy="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o 7"/>
          <p:cNvGrpSpPr/>
          <p:nvPr/>
        </p:nvGrpSpPr>
        <p:grpSpPr>
          <a:xfrm>
            <a:off x="4478236" y="3297748"/>
            <a:ext cx="3829623" cy="2555579"/>
            <a:chOff x="2802835" y="2623931"/>
            <a:chExt cx="3615358" cy="2075788"/>
          </a:xfrm>
        </p:grpSpPr>
        <p:sp>
          <p:nvSpPr>
            <p:cNvPr id="27" name="Figura a mano libera 4"/>
            <p:cNvSpPr/>
            <p:nvPr/>
          </p:nvSpPr>
          <p:spPr>
            <a:xfrm>
              <a:off x="2802835" y="2623931"/>
              <a:ext cx="3615358" cy="2075788"/>
            </a:xfrm>
            <a:custGeom>
              <a:avLst/>
              <a:gdLst>
                <a:gd name="connsiteX0" fmla="*/ 0 w 3771900"/>
                <a:gd name="connsiteY0" fmla="*/ 0 h 2950613"/>
                <a:gd name="connsiteX1" fmla="*/ 749300 w 3771900"/>
                <a:gd name="connsiteY1" fmla="*/ 2908300 h 2950613"/>
                <a:gd name="connsiteX2" fmla="*/ 1866900 w 3771900"/>
                <a:gd name="connsiteY2" fmla="*/ 1689100 h 2950613"/>
                <a:gd name="connsiteX3" fmla="*/ 3771900 w 3771900"/>
                <a:gd name="connsiteY3" fmla="*/ 1130300 h 2950613"/>
                <a:gd name="connsiteX0" fmla="*/ 0 w 3771900"/>
                <a:gd name="connsiteY0" fmla="*/ 0 h 2921043"/>
                <a:gd name="connsiteX1" fmla="*/ 156542 w 3771900"/>
                <a:gd name="connsiteY1" fmla="*/ 845255 h 2921043"/>
                <a:gd name="connsiteX2" fmla="*/ 749300 w 3771900"/>
                <a:gd name="connsiteY2" fmla="*/ 2908300 h 2921043"/>
                <a:gd name="connsiteX3" fmla="*/ 1866900 w 3771900"/>
                <a:gd name="connsiteY3" fmla="*/ 1689100 h 2921043"/>
                <a:gd name="connsiteX4" fmla="*/ 3771900 w 3771900"/>
                <a:gd name="connsiteY4" fmla="*/ 1130300 h 2921043"/>
                <a:gd name="connsiteX0" fmla="*/ 0 w 3771900"/>
                <a:gd name="connsiteY0" fmla="*/ 0 h 2921043"/>
                <a:gd name="connsiteX1" fmla="*/ 156542 w 3771900"/>
                <a:gd name="connsiteY1" fmla="*/ 845255 h 2921043"/>
                <a:gd name="connsiteX2" fmla="*/ 749300 w 3771900"/>
                <a:gd name="connsiteY2" fmla="*/ 2908300 h 2921043"/>
                <a:gd name="connsiteX3" fmla="*/ 1866900 w 3771900"/>
                <a:gd name="connsiteY3" fmla="*/ 1689100 h 2921043"/>
                <a:gd name="connsiteX4" fmla="*/ 3771900 w 3771900"/>
                <a:gd name="connsiteY4" fmla="*/ 1130300 h 2921043"/>
                <a:gd name="connsiteX0" fmla="*/ 0 w 3771900"/>
                <a:gd name="connsiteY0" fmla="*/ 0 h 2921043"/>
                <a:gd name="connsiteX1" fmla="*/ 156542 w 3771900"/>
                <a:gd name="connsiteY1" fmla="*/ 845255 h 2921043"/>
                <a:gd name="connsiteX2" fmla="*/ 749300 w 3771900"/>
                <a:gd name="connsiteY2" fmla="*/ 2908300 h 2921043"/>
                <a:gd name="connsiteX3" fmla="*/ 1866900 w 3771900"/>
                <a:gd name="connsiteY3" fmla="*/ 1689100 h 2921043"/>
                <a:gd name="connsiteX4" fmla="*/ 3771900 w 3771900"/>
                <a:gd name="connsiteY4" fmla="*/ 1130300 h 2921043"/>
                <a:gd name="connsiteX0" fmla="*/ 0 w 3615358"/>
                <a:gd name="connsiteY0" fmla="*/ 0 h 2075788"/>
                <a:gd name="connsiteX1" fmla="*/ 592758 w 3615358"/>
                <a:gd name="connsiteY1" fmla="*/ 2063045 h 2075788"/>
                <a:gd name="connsiteX2" fmla="*/ 1710358 w 3615358"/>
                <a:gd name="connsiteY2" fmla="*/ 843845 h 2075788"/>
                <a:gd name="connsiteX3" fmla="*/ 3615358 w 3615358"/>
                <a:gd name="connsiteY3" fmla="*/ 285045 h 207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358" h="2075788">
                  <a:moveTo>
                    <a:pt x="0" y="0"/>
                  </a:moveTo>
                  <a:cubicBezTo>
                    <a:pt x="95065" y="514534"/>
                    <a:pt x="307698" y="1922404"/>
                    <a:pt x="592758" y="2063045"/>
                  </a:cubicBezTo>
                  <a:cubicBezTo>
                    <a:pt x="877818" y="2203686"/>
                    <a:pt x="1206591" y="1140178"/>
                    <a:pt x="1710358" y="843845"/>
                  </a:cubicBezTo>
                  <a:cubicBezTo>
                    <a:pt x="2214125" y="547512"/>
                    <a:pt x="2914741" y="416278"/>
                    <a:pt x="3615358" y="28504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8" name="Connettore 1 12"/>
            <p:cNvCxnSpPr/>
            <p:nvPr/>
          </p:nvCxnSpPr>
          <p:spPr>
            <a:xfrm>
              <a:off x="3236015" y="4467947"/>
              <a:ext cx="48962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14"/>
            <p:cNvCxnSpPr/>
            <p:nvPr/>
          </p:nvCxnSpPr>
          <p:spPr>
            <a:xfrm>
              <a:off x="3103493" y="4130223"/>
              <a:ext cx="84336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16"/>
            <p:cNvCxnSpPr/>
            <p:nvPr/>
          </p:nvCxnSpPr>
          <p:spPr>
            <a:xfrm>
              <a:off x="2991954" y="3633417"/>
              <a:ext cx="132238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89713" y="3606608"/>
                <a:ext cx="1682310" cy="283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CC00FF"/>
                    </a:solidFill>
                  </a:rPr>
                  <a:t>Broad resonance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dirty="0" smtClean="0">
                    <a:solidFill>
                      <a:srgbClr val="CC00FF"/>
                    </a:solidFill>
                  </a:rPr>
                  <a:t>)</a:t>
                </a:r>
                <a:endParaRPr lang="it-IT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713" y="3606608"/>
                <a:ext cx="1682310" cy="283942"/>
              </a:xfrm>
              <a:prstGeom prst="rect">
                <a:avLst/>
              </a:prstGeom>
              <a:blipFill rotWithShape="0">
                <a:blip r:embed="rId4"/>
                <a:stretch>
                  <a:fillRect l="-2899" t="-13043" r="-32246" b="-6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06814" y="4679093"/>
                <a:ext cx="2279870" cy="283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CC00FF"/>
                    </a:solidFill>
                  </a:rPr>
                  <a:t>Narrow resonance (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3872</m:t>
                    </m:r>
                    <m:r>
                      <a:rPr lang="it-IT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>
                    <a:solidFill>
                      <a:srgbClr val="CC00FF"/>
                    </a:solidFill>
                  </a:rPr>
                  <a:t>)</a:t>
                </a:r>
                <a:endParaRPr lang="it-IT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14" y="4679093"/>
                <a:ext cx="2279870" cy="283942"/>
              </a:xfrm>
              <a:prstGeom prst="rect">
                <a:avLst/>
              </a:prstGeom>
              <a:blipFill rotWithShape="0">
                <a:blip r:embed="rId5"/>
                <a:stretch>
                  <a:fillRect l="-2139" t="-13043" r="-31551" b="-6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28266" y="5625161"/>
                <a:ext cx="2019762" cy="372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rgbClr val="CC00FF"/>
                    </a:solidFill>
                  </a:rPr>
                  <a:t>no resonance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rgbClr val="CC00FF"/>
                    </a:solidFill>
                  </a:rPr>
                  <a:t>)</a:t>
                </a:r>
                <a:endParaRPr lang="it-IT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266" y="5625161"/>
                <a:ext cx="2019762" cy="372731"/>
              </a:xfrm>
              <a:prstGeom prst="rect">
                <a:avLst/>
              </a:prstGeom>
              <a:blipFill rotWithShape="0">
                <a:blip r:embed="rId6"/>
                <a:stretch>
                  <a:fillRect l="-2410" t="-819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5569546" y="3890551"/>
            <a:ext cx="461322" cy="596966"/>
          </a:xfrm>
          <a:prstGeom prst="straightConnector1">
            <a:avLst/>
          </a:prstGeom>
          <a:ln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9" idx="1"/>
          </p:cNvCxnSpPr>
          <p:nvPr/>
        </p:nvCxnSpPr>
        <p:spPr>
          <a:xfrm flipH="1">
            <a:off x="5759464" y="4821065"/>
            <a:ext cx="447349" cy="276052"/>
          </a:xfrm>
          <a:prstGeom prst="straightConnector1">
            <a:avLst/>
          </a:prstGeom>
          <a:ln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0" idx="3"/>
          </p:cNvCxnSpPr>
          <p:nvPr/>
        </p:nvCxnSpPr>
        <p:spPr>
          <a:xfrm flipV="1">
            <a:off x="4448028" y="5578855"/>
            <a:ext cx="476273" cy="232672"/>
          </a:xfrm>
          <a:prstGeom prst="straightConnector1">
            <a:avLst/>
          </a:prstGeom>
          <a:ln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13034" y="4524022"/>
            <a:ext cx="0" cy="628346"/>
          </a:xfrm>
          <a:prstGeom prst="straightConnector1">
            <a:avLst/>
          </a:prstGeom>
          <a:ln w="3810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44579" y="4692491"/>
                <a:ext cx="277780" cy="283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it-IT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579" y="4692491"/>
                <a:ext cx="277780" cy="283942"/>
              </a:xfrm>
              <a:prstGeom prst="rect">
                <a:avLst/>
              </a:prstGeom>
              <a:blipFill rotWithShape="0">
                <a:blip r:embed="rId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>
                <a:solidFill>
                  <a:schemeClr val="tx2"/>
                </a:solidFill>
              </a:rPr>
              <a:t>Feshbach resonances</a:t>
            </a:r>
            <a:endParaRPr lang="it-IT" sz="3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23"/>
              <p:cNvSpPr txBox="1"/>
              <p:nvPr/>
            </p:nvSpPr>
            <p:spPr>
              <a:xfrm>
                <a:off x="0" y="1747310"/>
                <a:ext cx="9067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In cold atoms there is a mechanism that occurs when two atoms can interact with </a:t>
                </a:r>
                <a:br>
                  <a:rPr lang="it-IT" dirty="0" smtClean="0"/>
                </a:br>
                <a:r>
                  <a:rPr lang="it-IT" dirty="0" smtClean="0">
                    <a:solidFill>
                      <a:srgbClr val="C00000"/>
                    </a:solidFill>
                  </a:rPr>
                  <a:t>two potentials</a:t>
                </a:r>
                <a:r>
                  <a:rPr lang="it-IT" dirty="0" smtClean="0"/>
                  <a:t>, resp. with </a:t>
                </a:r>
                <a:r>
                  <a:rPr lang="it-IT" dirty="0" smtClean="0">
                    <a:solidFill>
                      <a:srgbClr val="0000FF"/>
                    </a:solidFill>
                  </a:rPr>
                  <a:t>continuum (molecule)</a:t>
                </a:r>
                <a:r>
                  <a:rPr lang="it-IT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dirty="0" smtClean="0"/>
                  <a:t>and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discrete (4q) </a:t>
                </a:r>
                <a:r>
                  <a:rPr lang="it-IT" dirty="0" smtClean="0"/>
                  <a:t>spectrum</a:t>
                </a:r>
              </a:p>
              <a:p>
                <a:r>
                  <a:rPr lang="it-IT" i="1" dirty="0">
                    <a:solidFill>
                      <a:srgbClr val="CC00FF"/>
                    </a:solidFill>
                  </a:rPr>
                  <a:t>e.g.</a:t>
                </a:r>
                <a:r>
                  <a:rPr lang="it-IT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dirty="0"/>
                  <a:t> has the same quantum numbers </a:t>
                </a:r>
                <a:r>
                  <a:rPr lang="it-IT" dirty="0" smtClean="0"/>
                  <a:t>as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it-I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it-I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it-IT" dirty="0"/>
                  <a:t>, </a:t>
                </a:r>
                <a:r>
                  <a:rPr lang="it-IT" dirty="0" smtClean="0"/>
                  <a:t>the </a:t>
                </a:r>
                <a:r>
                  <a:rPr lang="it-IT" dirty="0"/>
                  <a:t>operators mix under </a:t>
                </a:r>
                <a:r>
                  <a:rPr lang="it-IT" dirty="0" smtClean="0"/>
                  <a:t>renormalization</a:t>
                </a:r>
                <a:endParaRPr lang="it-IT" dirty="0"/>
              </a:p>
            </p:txBody>
          </p:sp>
        </mc:Choice>
        <mc:Fallback xmlns="">
          <p:sp>
            <p:nvSpPr>
              <p:cNvPr id="33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47310"/>
                <a:ext cx="9067800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538" t="-3974" r="-470" b="-9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tangolo 2"/>
          <p:cNvSpPr/>
          <p:nvPr/>
        </p:nvSpPr>
        <p:spPr>
          <a:xfrm>
            <a:off x="3743419" y="953963"/>
            <a:ext cx="54005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 smtClean="0">
                <a:solidFill>
                  <a:srgbClr val="C00000"/>
                </a:solidFill>
              </a:rPr>
              <a:t>Braaten and Kusunoki, PRD69, 074005</a:t>
            </a:r>
          </a:p>
          <a:p>
            <a:pPr algn="r"/>
            <a:r>
              <a:rPr lang="it-IT" dirty="0" smtClean="0">
                <a:solidFill>
                  <a:srgbClr val="C00000"/>
                </a:solidFill>
              </a:rPr>
              <a:t>Papinutto, Piccinini, AP, Polosa, Tantalo arXiv:1311.7374</a:t>
            </a:r>
          </a:p>
          <a:p>
            <a:pPr algn="r">
              <a:spcAft>
                <a:spcPts val="1200"/>
              </a:spcAft>
            </a:pPr>
            <a:r>
              <a:rPr lang="it-IT" dirty="0" smtClean="0">
                <a:solidFill>
                  <a:srgbClr val="C00000"/>
                </a:solidFill>
              </a:rPr>
              <a:t>Guerrieri, </a:t>
            </a:r>
            <a:r>
              <a:rPr lang="it-IT" dirty="0">
                <a:solidFill>
                  <a:srgbClr val="C00000"/>
                </a:solidFill>
              </a:rPr>
              <a:t>Piccinini, AP, </a:t>
            </a:r>
            <a:r>
              <a:rPr lang="it-IT" dirty="0" smtClean="0">
                <a:solidFill>
                  <a:srgbClr val="C00000"/>
                </a:solidFill>
              </a:rPr>
              <a:t>Polosa, </a:t>
            </a:r>
            <a:r>
              <a:rPr lang="it-IT" dirty="0">
                <a:solidFill>
                  <a:srgbClr val="C00000"/>
                </a:solidFill>
              </a:rPr>
              <a:t>PRD90, 034003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099961" y="2666732"/>
            <a:ext cx="2343748" cy="292225"/>
          </a:xfrm>
          <a:prstGeom prst="straightConnector1">
            <a:avLst/>
          </a:prstGeom>
          <a:ln w="28575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-33945" y="1219201"/>
                <a:ext cx="9177943" cy="1950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000" dirty="0" smtClean="0"/>
                  <a:t>We impose a cutoff on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</a:rPr>
                      <m:t>𝜈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it-IT" sz="20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𝑋</m:t>
                    </m:r>
                    <m:r>
                      <a:rPr lang="it-IT" sz="2000" i="1">
                        <a:latin typeface="Cambria Math"/>
                      </a:rPr>
                      <m:t>(</m:t>
                    </m:r>
                    <m:r>
                      <a:rPr lang="it-IT" sz="2000" i="1">
                        <a:latin typeface="Cambria Math"/>
                      </a:rPr>
                      <m:t>3872</m:t>
                    </m:r>
                    <m:r>
                      <a:rPr lang="it-IT" sz="2000" i="1">
                        <a:latin typeface="Cambria Math"/>
                      </a:rPr>
                      <m:t>)</m:t>
                    </m:r>
                  </m:oMath>
                </a14:m>
                <a:r>
                  <a:rPr lang="it-IT" sz="2000" dirty="0"/>
                  <a:t> </a:t>
                </a:r>
                <a:r>
                  <a:rPr lang="it-IT" sz="2000" dirty="0" err="1"/>
                  <a:t>should</a:t>
                </a:r>
                <a:r>
                  <a:rPr lang="it-IT" sz="2000" dirty="0"/>
                  <a:t> be a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𝐼</m:t>
                    </m:r>
                    <m:r>
                      <a:rPr lang="it-IT" sz="2000" i="1">
                        <a:latin typeface="Cambria Math"/>
                      </a:rPr>
                      <m:t>=</m:t>
                    </m:r>
                    <m:r>
                      <a:rPr lang="it-IT" sz="2000" i="1">
                        <a:latin typeface="Cambria Math"/>
                      </a:rPr>
                      <m:t>0</m:t>
                    </m:r>
                    <m:r>
                      <a:rPr lang="it-IT" sz="2000" i="1">
                        <a:latin typeface="Cambria Math"/>
                      </a:rPr>
                      <m:t> </m:t>
                    </m:r>
                  </m:oMath>
                </a14:m>
                <a:r>
                  <a:rPr lang="it-IT" sz="2000" dirty="0"/>
                  <a:t> state, </a:t>
                </a:r>
                <a:r>
                  <a:rPr lang="it-IT" sz="2000" dirty="0" err="1"/>
                  <a:t>but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</m:e>
                    </m:d>
                    <m:r>
                      <a:rPr lang="it-IT" sz="2000" i="1">
                        <a:latin typeface="Cambria Math"/>
                      </a:rPr>
                      <m:t>&lt;</m:t>
                    </m:r>
                    <m:r>
                      <a:rPr lang="it-IT" sz="2000" i="1">
                        <a:latin typeface="Cambria Math"/>
                      </a:rPr>
                      <m:t>𝑀</m:t>
                    </m:r>
                    <m:r>
                      <a:rPr lang="it-IT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it-IT" sz="2000" i="1">
                            <a:latin typeface="Cambria Math"/>
                          </a:rPr>
                          <m:t>+∗</m:t>
                        </m:r>
                      </m:sup>
                    </m:sSup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2000" i="1">
                        <a:latin typeface="Cambria Math"/>
                      </a:rPr>
                      <m:t>)</m:t>
                    </m:r>
                  </m:oMath>
                </a14:m>
                <a:endParaRPr lang="it-IT" sz="2000" dirty="0"/>
              </a:p>
              <a:p>
                <a:pPr algn="ctr"/>
                <a:r>
                  <a:rPr lang="it-IT" sz="2000" dirty="0">
                    <a:solidFill>
                      <a:srgbClr val="FF0000"/>
                    </a:solidFill>
                  </a:rPr>
                  <a:t>No charged </a:t>
                </a:r>
                <a:r>
                  <a:rPr lang="it-IT" sz="2000" dirty="0" smtClean="0">
                    <a:solidFill>
                      <a:srgbClr val="FF0000"/>
                    </a:solidFill>
                  </a:rPr>
                  <a:t>component, </a:t>
                </a:r>
                <a:r>
                  <a:rPr lang="it-IT" sz="2000" dirty="0">
                    <a:solidFill>
                      <a:srgbClr val="FF0000"/>
                    </a:solidFill>
                  </a:rPr>
                  <a:t>isospin violation!</a:t>
                </a:r>
              </a:p>
              <a:p>
                <a:pPr algn="ctr"/>
                <a:endParaRPr lang="it-IT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it-IT" sz="2000" dirty="0" err="1"/>
                  <a:t>If</a:t>
                </a:r>
                <a:r>
                  <a:rPr lang="it-IT" sz="2000" dirty="0"/>
                  <a:t> </a:t>
                </a:r>
                <a:r>
                  <a:rPr lang="it-IT" sz="2000" dirty="0" err="1"/>
                  <a:t>we</a:t>
                </a:r>
                <a:r>
                  <a:rPr lang="it-IT" sz="2000" dirty="0"/>
                  <a:t> 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>
                        <a:latin typeface="Cambria Math"/>
                      </a:rPr>
                      <m:t>Γ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𝐴</m:t>
                    </m:r>
                    <m:rad>
                      <m:radPr>
                        <m:degHide m:val="on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rad>
                  </m:oMath>
                </a14:m>
                <a:r>
                  <a:rPr lang="it-IT" sz="2000" dirty="0"/>
                  <a:t>, </a:t>
                </a:r>
                <a:r>
                  <a:rPr lang="it-IT" sz="2000" dirty="0" err="1"/>
                  <a:t>we</a:t>
                </a:r>
                <a:r>
                  <a:rPr lang="it-IT" sz="2000" dirty="0"/>
                  <a:t> can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it-IT" sz="2000" i="1">
                        <a:latin typeface="Cambria Math"/>
                      </a:rPr>
                      <m:t>(</m:t>
                    </m:r>
                    <m:r>
                      <a:rPr lang="it-IT" sz="2000" i="1">
                        <a:latin typeface="Cambria Math"/>
                      </a:rPr>
                      <m:t>3900</m:t>
                    </m:r>
                    <m:r>
                      <a:rPr lang="it-IT" sz="2000" i="1">
                        <a:latin typeface="Cambria Math"/>
                      </a:rPr>
                      <m:t>)</m:t>
                    </m:r>
                  </m:oMath>
                </a14:m>
                <a:r>
                  <a:rPr lang="it-IT" sz="2000" dirty="0"/>
                  <a:t> as </a:t>
                </a:r>
                <a:r>
                  <a:rPr lang="it-IT" sz="2000" dirty="0" smtClean="0"/>
                  <a:t>input to </a:t>
                </a:r>
                <a:r>
                  <a:rPr lang="it-IT" sz="2000" dirty="0"/>
                  <a:t>extract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sz="2000" i="1">
                        <a:latin typeface="Cambria Math"/>
                      </a:rPr>
                      <m:t>=</m:t>
                    </m:r>
                    <m:r>
                      <a:rPr lang="it-IT" sz="2000" i="1">
                        <a:latin typeface="Cambria Math"/>
                      </a:rPr>
                      <m:t>10</m:t>
                    </m:r>
                    <m:r>
                      <a:rPr lang="it-IT" sz="2000" i="1">
                        <a:latin typeface="Cambria Math"/>
                      </a:rPr>
                      <m:t>±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sz="2000">
                            <a:latin typeface="Cambria Math" panose="02040503050406030204" pitchFamily="18" charset="0"/>
                          </a:rPr>
                          <m:t>MeV</m:t>
                        </m:r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it-IT" sz="20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2000" dirty="0"/>
              </a:p>
              <a:p>
                <a:pPr algn="ctr"/>
                <a:r>
                  <a:rPr lang="it-IT" sz="2000" dirty="0"/>
                  <a:t>This value is </a:t>
                </a:r>
                <a:r>
                  <a:rPr lang="it-IT" sz="2000" dirty="0">
                    <a:solidFill>
                      <a:srgbClr val="FF0000"/>
                    </a:solidFill>
                  </a:rPr>
                  <a:t>compatible for all </a:t>
                </a:r>
                <a:r>
                  <a:rPr lang="it-IT" sz="2000" dirty="0" smtClean="0">
                    <a:solidFill>
                      <a:srgbClr val="FF0000"/>
                    </a:solidFill>
                  </a:rPr>
                  <a:t>resonances </a:t>
                </a:r>
                <a:r>
                  <a:rPr lang="it-IT" sz="2000" dirty="0" smtClean="0"/>
                  <a:t>(</a:t>
                </a:r>
                <a:r>
                  <a:rPr lang="it-IT" sz="2000" dirty="0">
                    <a:solidFill>
                      <a:srgbClr val="FF0000"/>
                    </a:solidFill>
                  </a:rPr>
                  <a:t>caveat</a:t>
                </a:r>
                <a:r>
                  <a:rPr lang="it-IT" sz="2000" dirty="0"/>
                  <a:t>: still large errors</a:t>
                </a:r>
                <a:r>
                  <a:rPr lang="it-IT" sz="2000" dirty="0" smtClean="0"/>
                  <a:t>...)</a:t>
                </a:r>
                <a:endParaRPr lang="it-IT" sz="20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945" y="1219201"/>
                <a:ext cx="9177943" cy="1950534"/>
              </a:xfrm>
              <a:prstGeom prst="rect">
                <a:avLst/>
              </a:prstGeom>
              <a:blipFill rotWithShape="0">
                <a:blip r:embed="rId3"/>
                <a:stretch>
                  <a:fillRect t="-1563" b="-4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46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49384" y="3192504"/>
              <a:ext cx="8666016" cy="298721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90814"/>
                    <a:gridCol w="1629016"/>
                    <a:gridCol w="1068090"/>
                    <a:gridCol w="1068090"/>
                    <a:gridCol w="864343"/>
                    <a:gridCol w="1545663"/>
                  </a:tblGrid>
                  <a:tr h="43440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Open </a:t>
                          </a:r>
                          <a:r>
                            <a:rPr lang="it-IT" sz="2000" u="none" strike="noStrike" dirty="0" err="1" smtClean="0">
                              <a:effectLst/>
                              <a:latin typeface="+mn-lt"/>
                            </a:rPr>
                            <a:t>channel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it-IT" sz="2000" b="0" i="0" smtClean="0">
                                      <a:latin typeface="+mn-lt"/>
                                    </a:rPr>
                                    <m:t>4</m:t>
                                  </m:r>
                                  <m:r>
                                    <m:rPr>
                                      <m:nor/>
                                    </m:rPr>
                                    <a:rPr lang="it-IT" sz="2000" b="0" i="0" smtClean="0">
                                      <a:latin typeface="+mn-lt"/>
                                    </a:rPr>
                                    <m:t>q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 (</a:t>
                          </a:r>
                          <a:r>
                            <a:rPr lang="it-IT" sz="2000" b="0" i="0" u="none" strike="noStrike" dirty="0" err="1" smtClean="0">
                              <a:effectLst/>
                              <a:latin typeface="+mn-lt"/>
                            </a:rPr>
                            <a:t>MeV</a:t>
                          </a:r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)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it-IT" sz="2000" b="0" i="1" u="none" strike="noStrike" smtClean="0">
                                  <a:effectLst/>
                                  <a:latin typeface="Cambria Math"/>
                                </a:rPr>
                                <m:t>𝜈</m:t>
                              </m:r>
                            </m:oMath>
                          </a14:m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 (</a:t>
                          </a:r>
                          <a:r>
                            <a:rPr lang="it-IT" sz="2000" b="0" i="0" u="none" strike="noStrike" dirty="0" err="1" smtClean="0">
                              <a:effectLst/>
                              <a:latin typeface="+mn-lt"/>
                            </a:rPr>
                            <a:t>MeV</a:t>
                          </a:r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)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it-IT" sz="2000" b="0" i="0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oMath>
                          </a14:m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 (</a:t>
                          </a:r>
                          <a:r>
                            <a:rPr lang="it-IT" sz="2000" b="0" i="0" u="none" strike="noStrike" dirty="0" err="1" smtClean="0">
                              <a:effectLst/>
                              <a:latin typeface="+mn-lt"/>
                            </a:rPr>
                            <a:t>MeV</a:t>
                          </a:r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)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𝐺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𝑃𝐶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err="1" smtClean="0">
                              <a:effectLst/>
                              <a:latin typeface="+mn-lt"/>
                            </a:rPr>
                            <a:t>name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25469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it-IT" sz="2000" b="0" i="1" u="none" strike="noStrike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2000" b="0" i="1" u="none" strike="noStrike" smtClean="0">
                                            <a:effectLst/>
                                            <a:latin typeface="Cambria Math"/>
                                          </a:rPr>
                                          <m:t>𝐷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3872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0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0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++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3872</m:t>
                                </m:r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</a:tr>
                  <a:tr h="425469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∗+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it-IT" sz="2000" b="0" i="1" u="none" strike="noStrike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2000" b="0" i="1" u="none" strike="noStrike" smtClean="0">
                                            <a:effectLst/>
                                            <a:latin typeface="Cambria Math"/>
                                          </a:rPr>
                                          <m:t>𝐷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3900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24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53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+−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3900</m:t>
                                </m:r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</a:tr>
                  <a:tr h="425469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∗+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it-IT" sz="2000" b="0" i="1" u="none" strike="noStrike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2000" b="0" i="1" u="none" strike="noStrike" smtClean="0">
                                            <a:effectLst/>
                                            <a:latin typeface="Cambria Math"/>
                                          </a:rPr>
                                          <m:t>𝐷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4025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8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24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+−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4025</m:t>
                                </m:r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</a:tr>
                  <a:tr h="425469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4475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75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&gt;150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+−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000" b="0" i="1" u="none" strike="noStrike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t-IT" sz="2000" b="0" i="1" u="none" strike="noStrike" smtClean="0">
                                    <a:effectLst/>
                                    <a:latin typeface="Cambria Math" panose="02040503050406030204" pitchFamily="18" charset="0"/>
                                  </a:rPr>
                                  <m:t>4430</m:t>
                                </m:r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</a:tr>
                  <a:tr h="425469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∗+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it-IT" sz="2000" b="0" i="1" u="none" strike="noStrike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2000" b="0" i="1" u="none" strike="noStrike" smtClean="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10610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3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18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+−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10610</m:t>
                                </m:r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</a:tr>
                  <a:tr h="425469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∗+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it-IT" sz="2000" b="0" i="1" u="none" strike="noStrike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2000" b="0" i="1" u="none" strike="noStrike" smtClean="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10650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1.8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11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+−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20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it-IT" sz="2000" b="0" i="1" u="none" strike="noStrike" smtClean="0">
                                        <a:effectLst/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10650</m:t>
                                </m:r>
                                <m:r>
                                  <a:rPr lang="it-IT" sz="2000" b="0" i="1" u="none" strike="noStrike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49384" y="3192504"/>
              <a:ext cx="8666016" cy="298721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90814"/>
                    <a:gridCol w="1629016"/>
                    <a:gridCol w="1068090"/>
                    <a:gridCol w="1068090"/>
                    <a:gridCol w="864343"/>
                    <a:gridCol w="1545663"/>
                  </a:tblGrid>
                  <a:tr h="43440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Open </a:t>
                          </a:r>
                          <a:r>
                            <a:rPr lang="it-IT" sz="2000" u="none" strike="noStrike" dirty="0" err="1" smtClean="0">
                              <a:effectLst/>
                              <a:latin typeface="+mn-lt"/>
                            </a:rPr>
                            <a:t>channel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53558" t="-1408" r="-280524" b="-6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84659" t="-1408" r="-325568" b="-6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87429" t="-1408" r="-227429" b="-6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723944" t="-1408" r="-180282" b="-6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err="1" smtClean="0">
                              <a:effectLst/>
                              <a:latin typeface="+mn-lt"/>
                            </a:rPr>
                            <a:t>name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2546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244" t="-102857" r="-248411" b="-5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3872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0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0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723944" t="-102857" r="-180282" b="-5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460630" t="-102857" r="-787" b="-522857"/>
                          </a:stretch>
                        </a:blipFill>
                      </a:tcPr>
                    </a:tc>
                  </a:tr>
                  <a:tr h="42546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4"/>
                          <a:stretch>
                            <a:fillRect l="-244" t="-202857" r="-248411" b="-4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3900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24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53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4"/>
                          <a:stretch>
                            <a:fillRect l="-723944" t="-202857" r="-180282" b="-4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460630" t="-202857" r="-787" b="-422857"/>
                          </a:stretch>
                        </a:blipFill>
                      </a:tcPr>
                    </a:tc>
                  </a:tr>
                  <a:tr h="42546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4"/>
                          <a:stretch>
                            <a:fillRect l="-244" t="-302857" r="-248411" b="-3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4025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8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24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4"/>
                          <a:stretch>
                            <a:fillRect l="-723944" t="-302857" r="-180282" b="-3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460630" t="-302857" r="-787" b="-322857"/>
                          </a:stretch>
                        </a:blipFill>
                      </a:tcPr>
                    </a:tc>
                  </a:tr>
                  <a:tr h="42546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4"/>
                          <a:stretch>
                            <a:fillRect l="-244" t="-402857" r="-248411" b="-2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4475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75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&gt;150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4"/>
                          <a:stretch>
                            <a:fillRect l="-723944" t="-402857" r="-180282" b="-2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460630" t="-402857" r="-787" b="-222857"/>
                          </a:stretch>
                        </a:blipFill>
                      </a:tcPr>
                    </a:tc>
                  </a:tr>
                  <a:tr h="42546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4"/>
                          <a:stretch>
                            <a:fillRect l="-244" t="-502857" r="-248411" b="-1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10610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3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18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4"/>
                          <a:stretch>
                            <a:fillRect l="-723944" t="-502857" r="-180282" b="-1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460630" t="-502857" r="-787" b="-122857"/>
                          </a:stretch>
                        </a:blipFill>
                      </a:tcPr>
                    </a:tc>
                  </a:tr>
                  <a:tr h="42546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4"/>
                          <a:stretch>
                            <a:fillRect l="-244" t="-602857" r="-248411" b="-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10650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u="none" strike="noStrike" dirty="0" smtClean="0">
                              <a:effectLst/>
                              <a:latin typeface="+mn-lt"/>
                            </a:rPr>
                            <a:t>1.8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2000" b="0" i="0" u="none" strike="noStrike" dirty="0" smtClean="0">
                              <a:effectLst/>
                              <a:latin typeface="+mn-lt"/>
                            </a:rPr>
                            <a:t>11</a:t>
                          </a:r>
                          <a:endParaRPr lang="it-IT" sz="2000" b="0" i="0" u="none" strike="noStrike" dirty="0"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4"/>
                          <a:stretch>
                            <a:fillRect l="-723944" t="-602857" r="-180282" b="-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460630" t="-602857" r="-787" b="-228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4"/>
              <p:cNvSpPr txBox="1"/>
              <p:nvPr/>
            </p:nvSpPr>
            <p:spPr>
              <a:xfrm>
                <a:off x="648913" y="6260729"/>
                <a:ext cx="6536919" cy="46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2000" dirty="0" smtClean="0"/>
                  <a:t>We </a:t>
                </a:r>
                <a:r>
                  <a:rPr lang="it-IT" sz="2000" dirty="0" err="1" smtClean="0"/>
                  <a:t>remark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that</a:t>
                </a:r>
                <a:r>
                  <a:rPr lang="it-IT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/>
                              </a:rPr>
                              <m:t>𝑏</m:t>
                            </m:r>
                          </m:sub>
                          <m:sup>
                            <m:r>
                              <a:rPr lang="it-IT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m:rPr>
                        <m:lit/>
                      </m:rPr>
                      <a:rPr lang="it-IT" sz="2000" b="0" i="1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it-IT" sz="2000"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it-IT" sz="20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it-IT" sz="2000" b="0" i="1" smtClean="0">
                        <a:latin typeface="Cambria Math"/>
                      </a:rPr>
                      <m:t>≈</m:t>
                    </m:r>
                    <m:r>
                      <a:rPr lang="it-IT" sz="2000" b="0" i="1" smtClean="0">
                        <a:latin typeface="Cambria Math"/>
                      </a:rPr>
                      <m:t>0</m:t>
                    </m:r>
                    <m:r>
                      <a:rPr lang="it-IT" sz="2000" b="0" i="1" smtClean="0">
                        <a:latin typeface="Cambria Math"/>
                      </a:rPr>
                      <m:t>.</m:t>
                    </m:r>
                    <m:r>
                      <a:rPr lang="it-IT" sz="2000" b="0" i="1" smtClean="0">
                        <a:latin typeface="Cambria Math"/>
                      </a:rPr>
                      <m:t>63</m:t>
                    </m:r>
                    <m:r>
                      <a:rPr lang="it-IT" sz="2000" b="0" i="1" smtClean="0">
                        <a:latin typeface="Cambria Math"/>
                      </a:rPr>
                      <m:t>,</m:t>
                    </m:r>
                    <m:rad>
                      <m:radPr>
                        <m:degHide m:val="on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2000" i="1">
                            <a:latin typeface="Cambria Math"/>
                          </a:rPr>
                          <m:t>𝜈</m:t>
                        </m:r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000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it-IT" sz="20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m:rPr>
                            <m:lit/>
                          </m:rPr>
                          <a:rPr lang="it-IT" sz="2000" i="1">
                            <a:latin typeface="Cambria Math"/>
                          </a:rPr>
                          <m:t>/</m:t>
                        </m:r>
                        <m:r>
                          <a:rPr lang="it-IT" sz="2000" i="1">
                            <a:latin typeface="Cambria Math"/>
                          </a:rPr>
                          <m:t>𝜈</m:t>
                        </m:r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rad>
                    <m:r>
                      <a:rPr lang="it-IT" sz="2000" i="1">
                        <a:latin typeface="Cambria Math"/>
                      </a:rPr>
                      <m:t>≈</m:t>
                    </m:r>
                    <m:r>
                      <a:rPr lang="it-IT" sz="2000" i="1">
                        <a:latin typeface="Cambria Math"/>
                      </a:rPr>
                      <m:t>0</m:t>
                    </m:r>
                    <m:r>
                      <a:rPr lang="it-IT" sz="2000" i="1">
                        <a:latin typeface="Cambria Math"/>
                      </a:rPr>
                      <m:t>.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77</m:t>
                    </m:r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13" y="6260729"/>
                <a:ext cx="6536919" cy="465064"/>
              </a:xfrm>
              <a:prstGeom prst="rect">
                <a:avLst/>
              </a:prstGeom>
              <a:blipFill rotWithShape="0">
                <a:blip r:embed="rId5"/>
                <a:stretch>
                  <a:fillRect l="-466" b="-197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>
                <a:solidFill>
                  <a:schemeClr val="tx2"/>
                </a:solidFill>
              </a:rPr>
              <a:t>Feshbach resonances</a:t>
            </a:r>
            <a:endParaRPr lang="it-IT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47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6212" y="1035645"/>
                <a:ext cx="7741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Going back to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 collisions, we can imagine hadronization to produce a state </a:t>
                </a:r>
                <a:endParaRPr lang="it-IT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2" y="1035645"/>
                <a:ext cx="774192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09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95107" y="1666741"/>
                <a:ext cx="5948893" cy="3509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it-IT" sz="200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sz="200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it-IT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it-IT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it-IT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𝑞𝑄</m:t>
                                      </m:r>
                                    </m:e>
                                  </m:d>
                                  <m:r>
                                    <a:rPr lang="it-IT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t-IT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acc>
                                    <m:accPr>
                                      <m:chr m:val="̅"/>
                                      <m:ctrlPr>
                                        <a:rPr lang="it-IT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  <m:r>
                                    <a:rPr lang="it-IT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it-IT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it-IT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it-IT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t-IT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lang="it-IT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t-IT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  <m:r>
                                    <a:rPr lang="it-IT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it-IT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it-IT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it-IT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t-IT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t-IT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  <m: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it-IT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107" y="1666741"/>
                <a:ext cx="5948893" cy="350994"/>
              </a:xfrm>
              <a:prstGeom prst="rect">
                <a:avLst/>
              </a:prstGeom>
              <a:blipFill rotWithShape="0">
                <a:blip r:embed="rId4"/>
                <a:stretch>
                  <a:fillRect l="-6660" t="-148276" r="-6865" b="-2120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>
                <a:solidFill>
                  <a:schemeClr val="tx2"/>
                </a:solidFill>
              </a:rPr>
              <a:t>Production &amp; Feshbach?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411648" y="2121645"/>
            <a:ext cx="4094018" cy="390837"/>
          </a:xfrm>
          <a:custGeom>
            <a:avLst/>
            <a:gdLst>
              <a:gd name="connsiteX0" fmla="*/ 0 w 4094018"/>
              <a:gd name="connsiteY0" fmla="*/ 0 h 311728"/>
              <a:gd name="connsiteX1" fmla="*/ 0 w 4094018"/>
              <a:gd name="connsiteY1" fmla="*/ 311728 h 311728"/>
              <a:gd name="connsiteX2" fmla="*/ 4094018 w 4094018"/>
              <a:gd name="connsiteY2" fmla="*/ 311728 h 311728"/>
              <a:gd name="connsiteX3" fmla="*/ 4094018 w 4094018"/>
              <a:gd name="connsiteY3" fmla="*/ 10391 h 31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4018" h="311728">
                <a:moveTo>
                  <a:pt x="0" y="0"/>
                </a:moveTo>
                <a:lnTo>
                  <a:pt x="0" y="311728"/>
                </a:lnTo>
                <a:lnTo>
                  <a:pt x="4094018" y="311728"/>
                </a:lnTo>
                <a:lnTo>
                  <a:pt x="4094018" y="10391"/>
                </a:lnTo>
              </a:path>
            </a:pathLst>
          </a:custGeom>
          <a:noFill/>
          <a:ln w="38100">
            <a:solidFill>
              <a:srgbClr val="CC00FF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C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8456" y="2552350"/>
            <a:ext cx="478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C00FF"/>
                </a:solidFill>
              </a:rPr>
              <a:t>If Feshbach mechanism is at work, an open state can resonate in a closed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29925" y="5173352"/>
                <a:ext cx="7411516" cy="919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𝑝𝑝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3872</m:t>
                                  </m:r>
                                </m:e>
                              </m:d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𝐵𝑅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3872</m:t>
                              </m:r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m:rPr>
                              <m:lit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4260</m:t>
                              </m:r>
                            </m:e>
                          </m:d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𝐵𝑅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4260</m:t>
                              </m:r>
                            </m:e>
                          </m:d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m:rPr>
                              <m:lit/>
                            </m:rPr>
                            <a:rPr lang="it-IT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25" y="5173352"/>
                <a:ext cx="7411516" cy="9199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7899" y="4533391"/>
                <a:ext cx="84823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For example, we compare the at-threshold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it-IT" dirty="0" smtClean="0"/>
                  <a:t> with the below-threshold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4260</m:t>
                    </m:r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CMS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</m:oMath>
                </a14:m>
                <a:r>
                  <a:rPr lang="it-IT" dirty="0" smtClean="0"/>
                  <a:t> data: </a:t>
                </a:r>
                <a:r>
                  <a:rPr lang="it-IT" dirty="0" smtClean="0">
                    <a:solidFill>
                      <a:srgbClr val="C00000"/>
                    </a:solidFill>
                  </a:rPr>
                  <a:t>JHEP 1304, 154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99" y="4533391"/>
                <a:ext cx="8482322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647" t="-5660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/>
          <p:nvPr/>
        </p:nvSpPr>
        <p:spPr>
          <a:xfrm>
            <a:off x="4838781" y="2119360"/>
            <a:ext cx="1651049" cy="216339"/>
          </a:xfrm>
          <a:custGeom>
            <a:avLst/>
            <a:gdLst>
              <a:gd name="connsiteX0" fmla="*/ 0 w 4094018"/>
              <a:gd name="connsiteY0" fmla="*/ 0 h 311728"/>
              <a:gd name="connsiteX1" fmla="*/ 0 w 4094018"/>
              <a:gd name="connsiteY1" fmla="*/ 311728 h 311728"/>
              <a:gd name="connsiteX2" fmla="*/ 4094018 w 4094018"/>
              <a:gd name="connsiteY2" fmla="*/ 311728 h 311728"/>
              <a:gd name="connsiteX3" fmla="*/ 4094018 w 4094018"/>
              <a:gd name="connsiteY3" fmla="*/ 10391 h 31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4018" h="311728">
                <a:moveTo>
                  <a:pt x="0" y="0"/>
                </a:moveTo>
                <a:lnTo>
                  <a:pt x="0" y="311728"/>
                </a:lnTo>
                <a:lnTo>
                  <a:pt x="4094018" y="311728"/>
                </a:lnTo>
                <a:lnTo>
                  <a:pt x="4094018" y="10391"/>
                </a:lnTo>
              </a:path>
            </a:pathLst>
          </a:custGeom>
          <a:noFill/>
          <a:ln w="38100">
            <a:solidFill>
              <a:srgbClr val="CC00FF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C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2143908"/>
                <a:ext cx="36546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If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it-IT" dirty="0" smtClean="0"/>
                  <a:t>, an initial tetraquark state is not likely to be produced</a:t>
                </a:r>
              </a:p>
              <a:p>
                <a:r>
                  <a:rPr lang="it-IT" dirty="0" smtClean="0"/>
                  <a:t>The open channel mesons </a:t>
                </a:r>
                <a:r>
                  <a:rPr lang="it-IT" dirty="0" smtClean="0">
                    <a:solidFill>
                      <a:srgbClr val="0000FF"/>
                    </a:solidFill>
                  </a:rPr>
                  <a:t>fly apart </a:t>
                </a:r>
                <a:r>
                  <a:rPr lang="it-IT" dirty="0" smtClean="0"/>
                  <a:t>(see MC simulations)</a:t>
                </a:r>
                <a:endParaRPr lang="it-IT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43908"/>
                <a:ext cx="3654678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1333" t="-3046" r="-2167" b="-7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92749" y="3549286"/>
            <a:ext cx="7037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No prompt production without Feshbach resonances!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49560" y="2253970"/>
            <a:ext cx="8327418" cy="324735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t-IT" sz="2000" dirty="0" smtClean="0">
                <a:solidFill>
                  <a:schemeClr val="tx1"/>
                </a:solidFill>
              </a:rPr>
              <a:t>Study of spectra </a:t>
            </a:r>
            <a:r>
              <a:rPr lang="it-IT" sz="2000" dirty="0">
                <a:solidFill>
                  <a:schemeClr val="tx1"/>
                </a:solidFill>
              </a:rPr>
              <a:t>and decay patterns will improve our </a:t>
            </a:r>
            <a:r>
              <a:rPr lang="it-IT" sz="2000" dirty="0" smtClean="0">
                <a:solidFill>
                  <a:schemeClr val="tx1"/>
                </a:solidFill>
              </a:rPr>
              <a:t>understanding,</a:t>
            </a:r>
            <a:r>
              <a:rPr lang="it-IT" sz="2000" dirty="0">
                <a:solidFill>
                  <a:schemeClr val="tx1"/>
                </a:solidFill>
              </a:rPr>
              <a:t/>
            </a:r>
            <a:br>
              <a:rPr lang="it-IT" sz="2000" dirty="0">
                <a:solidFill>
                  <a:schemeClr val="tx1"/>
                </a:solidFill>
              </a:rPr>
            </a:br>
            <a:r>
              <a:rPr lang="it-IT" sz="2000" dirty="0">
                <a:solidFill>
                  <a:srgbClr val="FF0000"/>
                </a:solidFill>
              </a:rPr>
              <a:t>new data </a:t>
            </a:r>
            <a:r>
              <a:rPr lang="it-IT" sz="2000" dirty="0">
                <a:solidFill>
                  <a:schemeClr val="tx1"/>
                </a:solidFill>
              </a:rPr>
              <a:t>expected by JLab, BESIII, LHCb, Belle </a:t>
            </a:r>
            <a:r>
              <a:rPr lang="it-IT" sz="2000" dirty="0" smtClean="0">
                <a:solidFill>
                  <a:schemeClr val="tx1"/>
                </a:solidFill>
              </a:rPr>
              <a:t>II</a:t>
            </a:r>
          </a:p>
          <a:p>
            <a:pPr>
              <a:spcBef>
                <a:spcPts val="1200"/>
              </a:spcBef>
            </a:pPr>
            <a:r>
              <a:rPr lang="it-IT" sz="2000" dirty="0" smtClean="0">
                <a:solidFill>
                  <a:schemeClr val="tx1"/>
                </a:solidFill>
              </a:rPr>
              <a:t>Waiting for ALICE data, more work is needed to </a:t>
            </a:r>
            <a:r>
              <a:rPr lang="it-IT" sz="2000" dirty="0" smtClean="0">
                <a:solidFill>
                  <a:srgbClr val="0000FF"/>
                </a:solidFill>
              </a:rPr>
              <a:t>improve the reliability of MC simulations</a:t>
            </a:r>
            <a:r>
              <a:rPr lang="it-IT" sz="2000" dirty="0" smtClean="0">
                <a:solidFill>
                  <a:schemeClr val="tx1"/>
                </a:solidFill>
              </a:rPr>
              <a:t> (tuning of baryon pairs observables) </a:t>
            </a:r>
            <a:endParaRPr lang="it-IT" sz="2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it-IT" sz="2000" dirty="0" smtClean="0">
                <a:solidFill>
                  <a:schemeClr val="tx1"/>
                </a:solidFill>
              </a:rPr>
              <a:t>Feshbach mechanism is effective in </a:t>
            </a:r>
            <a:r>
              <a:rPr lang="it-IT" sz="2000" dirty="0" smtClean="0">
                <a:solidFill>
                  <a:srgbClr val="FF0000"/>
                </a:solidFill>
              </a:rPr>
              <a:t>reducing the number of states</a:t>
            </a:r>
            <a:r>
              <a:rPr lang="it-IT" sz="2000" dirty="0" smtClean="0">
                <a:solidFill>
                  <a:schemeClr val="tx1"/>
                </a:solidFill>
              </a:rPr>
              <a:t> predicted by the tetraquark picture, and</a:t>
            </a:r>
            <a:r>
              <a:rPr lang="it-IT" sz="2000" dirty="0" smtClean="0">
                <a:solidFill>
                  <a:srgbClr val="FF0000"/>
                </a:solidFill>
              </a:rPr>
              <a:t> adds some interesting features</a:t>
            </a:r>
            <a:r>
              <a:rPr lang="it-IT" sz="2000" dirty="0" smtClean="0">
                <a:solidFill>
                  <a:schemeClr val="tx1"/>
                </a:solidFill>
              </a:rPr>
              <a:t> of molecular description; it is worthwile to develop a solid framework</a:t>
            </a:r>
          </a:p>
        </p:txBody>
      </p:sp>
      <p:sp>
        <p:nvSpPr>
          <p:cNvPr id="2" name="Rettangolo 1"/>
          <p:cNvSpPr/>
          <p:nvPr/>
        </p:nvSpPr>
        <p:spPr>
          <a:xfrm>
            <a:off x="441574" y="1470358"/>
            <a:ext cx="8543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smtClean="0"/>
              <a:t>study of </a:t>
            </a:r>
            <a:r>
              <a:rPr lang="en-US" sz="2000" dirty="0" smtClean="0">
                <a:solidFill>
                  <a:srgbClr val="0000FF"/>
                </a:solidFill>
              </a:rPr>
              <a:t>exotic heavy quark sector </a:t>
            </a:r>
            <a:r>
              <a:rPr lang="en-US" sz="2000" dirty="0" smtClean="0"/>
              <a:t>is a </a:t>
            </a:r>
            <a:r>
              <a:rPr lang="en-US" sz="2000" dirty="0" smtClean="0">
                <a:solidFill>
                  <a:srgbClr val="0000FF"/>
                </a:solidFill>
              </a:rPr>
              <a:t>challenging task</a:t>
            </a:r>
          </a:p>
          <a:p>
            <a:r>
              <a:rPr lang="en-US" sz="2000" dirty="0" smtClean="0"/>
              <a:t>Experiments are very prolific! </a:t>
            </a:r>
            <a:r>
              <a:rPr lang="en-US" sz="2000" dirty="0" smtClean="0">
                <a:solidFill>
                  <a:srgbClr val="FF0000"/>
                </a:solidFill>
              </a:rPr>
              <a:t>Constant </a:t>
            </a:r>
            <a:r>
              <a:rPr lang="en-US" sz="2000" dirty="0">
                <a:solidFill>
                  <a:srgbClr val="FF0000"/>
                </a:solidFill>
              </a:rPr>
              <a:t>feedback on </a:t>
            </a:r>
            <a:r>
              <a:rPr lang="en-US" sz="2000" dirty="0" smtClean="0">
                <a:solidFill>
                  <a:srgbClr val="FF0000"/>
                </a:solidFill>
              </a:rPr>
              <a:t>predictions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86000" y="56338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err="1" smtClean="0"/>
              <a:t>Thank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you</a:t>
            </a:r>
            <a:endParaRPr lang="it-IT" sz="2400" b="1" dirty="0"/>
          </a:p>
        </p:txBody>
      </p:sp>
      <p:sp>
        <p:nvSpPr>
          <p:cNvPr id="8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48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>
                <a:solidFill>
                  <a:schemeClr val="tx2"/>
                </a:solidFill>
              </a:rPr>
              <a:t>Conclusions &amp; prospects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325" y="1626050"/>
            <a:ext cx="7772400" cy="1362075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Backup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" y="1381941"/>
            <a:ext cx="6805531" cy="4475992"/>
          </a:xfrm>
          <a:prstGeom prst="rect">
            <a:avLst/>
          </a:prstGeom>
        </p:spPr>
      </p:pic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3731" y="2464525"/>
            <a:ext cx="21740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host of </a:t>
            </a:r>
            <a:r>
              <a:rPr lang="it-IT" dirty="0" smtClean="0">
                <a:solidFill>
                  <a:srgbClr val="FF0000"/>
                </a:solidFill>
              </a:rPr>
              <a:t>unexpected resonances </a:t>
            </a:r>
            <a:r>
              <a:rPr lang="it-IT" dirty="0" smtClean="0"/>
              <a:t>have appeared</a:t>
            </a:r>
          </a:p>
          <a:p>
            <a:endParaRPr lang="it-IT" dirty="0"/>
          </a:p>
          <a:p>
            <a:r>
              <a:rPr lang="it-IT" dirty="0" smtClean="0"/>
              <a:t>decaying mostly into</a:t>
            </a:r>
            <a:br>
              <a:rPr lang="it-IT" dirty="0" smtClean="0"/>
            </a:br>
            <a:r>
              <a:rPr lang="it-IT" dirty="0" smtClean="0"/>
              <a:t>charmonium + light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>
                <a:solidFill>
                  <a:srgbClr val="0000FF"/>
                </a:solidFill>
              </a:rPr>
              <a:t>Hardly reconciled </a:t>
            </a:r>
            <a:r>
              <a:rPr lang="it-IT" dirty="0" smtClean="0"/>
              <a:t>with usual charmonium interpretation</a:t>
            </a:r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Quarkonium orthodoxy</a:t>
            </a:r>
            <a:endParaRPr lang="it-IT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" y="1381941"/>
            <a:ext cx="6805531" cy="44759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32552" y="403151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atin typeface="+mj-lt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800" dirty="0" err="1" smtClean="0">
                <a:solidFill>
                  <a:schemeClr val="tx2"/>
                </a:solidFill>
              </a:rPr>
              <a:t>Tuning</a:t>
            </a:r>
            <a:r>
              <a:rPr lang="it-IT" sz="4800" dirty="0" smtClean="0">
                <a:solidFill>
                  <a:schemeClr val="tx2"/>
                </a:solidFill>
              </a:rPr>
              <a:t> of MC</a:t>
            </a:r>
            <a:endParaRPr lang="it-IT" sz="4800" dirty="0">
              <a:solidFill>
                <a:schemeClr val="tx2"/>
              </a:solidFill>
            </a:endParaRPr>
          </a:p>
        </p:txBody>
      </p:sp>
      <p:sp>
        <p:nvSpPr>
          <p:cNvPr id="1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50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17841"/>
          <a:stretch/>
        </p:blipFill>
        <p:spPr>
          <a:xfrm>
            <a:off x="457199" y="1369856"/>
            <a:ext cx="8147711" cy="432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166112" y="1439046"/>
            <a:ext cx="123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A. Esposito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9580" y="4858858"/>
            <a:ext cx="76829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Such</a:t>
            </a:r>
            <a:r>
              <a:rPr lang="it-IT" sz="2400" dirty="0" smtClean="0"/>
              <a:t> </a:t>
            </a:r>
            <a:r>
              <a:rPr lang="it-IT" sz="2400" dirty="0" err="1" smtClean="0"/>
              <a:t>distributions</a:t>
            </a:r>
            <a:r>
              <a:rPr lang="it-IT" sz="2400" dirty="0" smtClean="0"/>
              <a:t> of charm </a:t>
            </a:r>
            <a:r>
              <a:rPr lang="it-IT" sz="2400" dirty="0" err="1" smtClean="0"/>
              <a:t>mesons</a:t>
            </a:r>
            <a:r>
              <a:rPr lang="it-IT" sz="2400" dirty="0" smtClean="0"/>
              <a:t> are </a:t>
            </a:r>
            <a:r>
              <a:rPr lang="it-IT" sz="2400" dirty="0" err="1" smtClean="0"/>
              <a:t>available</a:t>
            </a:r>
            <a:r>
              <a:rPr lang="it-IT" sz="2400" dirty="0" smtClean="0"/>
              <a:t> </a:t>
            </a:r>
            <a:r>
              <a:rPr lang="it-IT" sz="2400" dirty="0" err="1" smtClean="0"/>
              <a:t>at</a:t>
            </a:r>
            <a:r>
              <a:rPr lang="it-IT" sz="2400" dirty="0" smtClean="0"/>
              <a:t> </a:t>
            </a:r>
            <a:r>
              <a:rPr lang="it-IT" sz="2400" dirty="0" err="1" smtClean="0"/>
              <a:t>Tevatron</a:t>
            </a:r>
            <a:endParaRPr lang="it-IT" sz="2400" dirty="0" smtClean="0"/>
          </a:p>
          <a:p>
            <a:r>
              <a:rPr lang="it-IT" sz="2400" dirty="0" smtClean="0"/>
              <a:t>No </a:t>
            </a:r>
            <a:r>
              <a:rPr lang="it-IT" sz="2400" dirty="0" err="1" smtClean="0"/>
              <a:t>distribution</a:t>
            </a:r>
            <a:r>
              <a:rPr lang="it-IT" sz="2400" dirty="0" smtClean="0"/>
              <a:t> </a:t>
            </a:r>
            <a:r>
              <a:rPr lang="it-IT" sz="2400" dirty="0" err="1" smtClean="0"/>
              <a:t>has</a:t>
            </a:r>
            <a:r>
              <a:rPr lang="it-IT" sz="2400" dirty="0" smtClean="0"/>
              <a:t> </a:t>
            </a:r>
            <a:r>
              <a:rPr lang="it-IT" sz="2400" dirty="0" err="1" smtClean="0"/>
              <a:t>been</a:t>
            </a:r>
            <a:r>
              <a:rPr lang="it-IT" sz="2400" dirty="0" smtClean="0"/>
              <a:t> </a:t>
            </a:r>
            <a:r>
              <a:rPr lang="it-IT" sz="2400" dirty="0" err="1" smtClean="0"/>
              <a:t>published</a:t>
            </a:r>
            <a:r>
              <a:rPr lang="it-IT" sz="2400" dirty="0" smtClean="0"/>
              <a:t> (</a:t>
            </a:r>
            <a:r>
              <a:rPr lang="it-IT" sz="2400" dirty="0" err="1" smtClean="0"/>
              <a:t>yet</a:t>
            </a:r>
            <a:r>
              <a:rPr lang="it-IT" sz="2400" dirty="0" smtClean="0"/>
              <a:t>) </a:t>
            </a:r>
            <a:r>
              <a:rPr lang="it-IT" sz="2400" dirty="0" err="1" smtClean="0"/>
              <a:t>at</a:t>
            </a:r>
            <a:r>
              <a:rPr lang="it-IT" sz="2400" dirty="0" smtClean="0"/>
              <a:t> LHC</a:t>
            </a:r>
          </a:p>
        </p:txBody>
      </p:sp>
    </p:spTree>
    <p:extLst>
      <p:ext uri="{BB962C8B-B14F-4D97-AF65-F5344CB8AC3E}">
        <p14:creationId xmlns:p14="http://schemas.microsoft.com/office/powerpoint/2010/main" val="7067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065" y="3263449"/>
            <a:ext cx="221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Neither at CDF...</a:t>
            </a:r>
            <a:endParaRPr lang="it-IT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351747" y="2259351"/>
            <a:ext cx="3238406" cy="2203163"/>
            <a:chOff x="381259" y="2245547"/>
            <a:chExt cx="4087292" cy="27806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59" y="2245547"/>
              <a:ext cx="4087292" cy="27806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71406" y="3277719"/>
                  <a:ext cx="5069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1406" y="3277719"/>
                  <a:ext cx="50699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0606" b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430188" y="3804192"/>
                  <a:ext cx="5069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0188" y="3804192"/>
                  <a:ext cx="50699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0606" b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5749489" y="2259079"/>
            <a:ext cx="3237323" cy="2203435"/>
            <a:chOff x="4835830" y="2245204"/>
            <a:chExt cx="4085925" cy="27810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830" y="2245204"/>
              <a:ext cx="4085925" cy="27810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054437" y="2423890"/>
                  <a:ext cx="5069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4437" y="2423890"/>
                  <a:ext cx="50699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0769" b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505406" y="2908387"/>
                  <a:ext cx="5069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5406" y="2908387"/>
                  <a:ext cx="50699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0606" b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351747" y="4599623"/>
            <a:ext cx="3223027" cy="2193704"/>
            <a:chOff x="381259" y="2245204"/>
            <a:chExt cx="4067882" cy="27687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59" y="2245204"/>
              <a:ext cx="4067882" cy="27687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816877" y="3551734"/>
                  <a:ext cx="5069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877" y="3551734"/>
                  <a:ext cx="50699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10606" b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55351" y="3659025"/>
                  <a:ext cx="5069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351" y="3659025"/>
                  <a:ext cx="50699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10606" b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5749489" y="4599623"/>
            <a:ext cx="3223027" cy="2193704"/>
            <a:chOff x="4830540" y="2257485"/>
            <a:chExt cx="4067882" cy="27687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540" y="2257485"/>
              <a:ext cx="4067882" cy="27687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760279" y="2672495"/>
                  <a:ext cx="5069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279" y="2672495"/>
                  <a:ext cx="506997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9091" b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694952" y="2668668"/>
                  <a:ext cx="5069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4952" y="2668668"/>
                  <a:ext cx="506997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10769" b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/>
          <p:cNvSpPr txBox="1"/>
          <p:nvPr/>
        </p:nvSpPr>
        <p:spPr>
          <a:xfrm>
            <a:off x="70065" y="5511948"/>
            <a:ext cx="1985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...nor at ATLAS</a:t>
            </a:r>
            <a:endParaRPr lang="it-IT" sz="2400" dirty="0"/>
          </a:p>
        </p:txBody>
      </p:sp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182563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51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4"/>
              <p:cNvSpPr/>
              <p:nvPr/>
            </p:nvSpPr>
            <p:spPr>
              <a:xfrm>
                <a:off x="858476" y="1008204"/>
                <a:ext cx="7572522" cy="9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000" dirty="0" smtClean="0"/>
                  <a:t>This picture could spoil existing meson distributions used to tune MC</a:t>
                </a:r>
                <a:br>
                  <a:rPr lang="it-IT" sz="2000" dirty="0" smtClean="0"/>
                </a:br>
                <a:r>
                  <a:rPr lang="it-IT" sz="2000" dirty="0" smtClean="0"/>
                  <a:t>We verify this is not the case up to an overall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it-IT" sz="2000" dirty="0" smtClean="0"/>
                  <a:t> factor</a:t>
                </a:r>
              </a:p>
              <a:p>
                <a:pPr algn="r">
                  <a:spcAft>
                    <a:spcPts val="1200"/>
                  </a:spcAft>
                </a:pPr>
                <a:r>
                  <a:rPr lang="it-IT" dirty="0">
                    <a:solidFill>
                      <a:srgbClr val="C00000"/>
                    </a:solidFill>
                  </a:rPr>
                  <a:t>Guerrieri, Piccinini, AP, Polosa, PRD90, 034003</a:t>
                </a:r>
              </a:p>
            </p:txBody>
          </p:sp>
        </mc:Choice>
        <mc:Fallback xmlns="">
          <p:sp>
            <p:nvSpPr>
              <p:cNvPr id="40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76" y="1008204"/>
                <a:ext cx="7572522" cy="984885"/>
              </a:xfrm>
              <a:prstGeom prst="rect">
                <a:avLst/>
              </a:prstGeom>
              <a:blipFill rotWithShape="0">
                <a:blip r:embed="rId15"/>
                <a:stretch>
                  <a:fillRect l="-886" t="-3086" r="-644" b="-86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>
                <a:solidFill>
                  <a:schemeClr val="tx2"/>
                </a:solidFill>
              </a:rPr>
              <a:t>Tuning pions</a:t>
            </a:r>
            <a:endParaRPr lang="it-IT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89" y="1115616"/>
            <a:ext cx="6836623" cy="565939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76242" y="5434446"/>
            <a:ext cx="1692684" cy="5091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1027306" y="2874819"/>
            <a:ext cx="5737176" cy="5091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5341" y="3129396"/>
            <a:ext cx="615553" cy="28700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mysterious particle</a:t>
            </a:r>
            <a:endParaRPr lang="it-IT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9600" y="5689023"/>
            <a:ext cx="723900" cy="5879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(3900)</m:t>
                      </m:r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11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182563"/>
          </a:xfrm>
        </p:spPr>
        <p:txBody>
          <a:bodyPr/>
          <a:lstStyle/>
          <a:p>
            <a:fld id="{9F01D121-9398-4B59-87C2-110FB4ECE46F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52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" y="2570864"/>
            <a:ext cx="3947509" cy="2482983"/>
          </a:xfrm>
          <a:prstGeom prst="rect">
            <a:avLst/>
          </a:prstGeom>
        </p:spPr>
      </p:pic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53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99390" y="1115616"/>
                <a:ext cx="8044070" cy="1366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/>
                  <a:t>For example, we proposed to look for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doubly charmed states,</a:t>
                </a:r>
                <a:br>
                  <a:rPr lang="it-IT" dirty="0" smtClean="0">
                    <a:solidFill>
                      <a:srgbClr val="FF0000"/>
                    </a:solidFill>
                  </a:rPr>
                </a:br>
                <a:r>
                  <a:rPr lang="it-IT" dirty="0" smtClean="0"/>
                  <a:t>which in tetraquark model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𝑐𝑐</m:t>
                            </m:r>
                          </m:e>
                        </m:d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𝑆</m:t>
                        </m:r>
                        <m:r>
                          <a:rPr lang="it-IT" b="0" i="1" smtClean="0">
                            <a:latin typeface="Cambria Math"/>
                          </a:rPr>
                          <m:t>=1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𝑆</m:t>
                        </m:r>
                        <m:r>
                          <a:rPr lang="it-IT" b="0" i="1" smtClean="0">
                            <a:latin typeface="Cambria Math"/>
                          </a:rPr>
                          <m:t>=0,1</m:t>
                        </m:r>
                      </m:sub>
                    </m:sSub>
                  </m:oMath>
                </a14:m>
                <a:endParaRPr lang="it-IT" dirty="0" smtClean="0"/>
              </a:p>
              <a:p>
                <a:pPr>
                  <a:spcBef>
                    <a:spcPts val="1200"/>
                  </a:spcBef>
                </a:pPr>
                <a:r>
                  <a:rPr lang="it-IT" dirty="0" err="1" smtClean="0"/>
                  <a:t>These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states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could</a:t>
                </a:r>
                <a:r>
                  <a:rPr lang="it-IT" dirty="0" smtClean="0"/>
                  <a:t> be </a:t>
                </a:r>
                <a:r>
                  <a:rPr lang="it-IT" dirty="0" err="1" smtClean="0"/>
                  <a:t>observed</a:t>
                </a:r>
                <a:r>
                  <a:rPr lang="it-IT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decays</a:t>
                </a:r>
                <a:r>
                  <a:rPr lang="it-IT" dirty="0" smtClean="0"/>
                  <a:t> @LHC and sought on the lattice</a:t>
                </a:r>
              </a:p>
              <a:p>
                <a:pPr algn="r"/>
                <a:r>
                  <a:rPr lang="it-IT" dirty="0" smtClean="0">
                    <a:solidFill>
                      <a:srgbClr val="C00000"/>
                    </a:solidFill>
                  </a:rPr>
                  <a:t>Esposito, </a:t>
                </a:r>
                <a:r>
                  <a:rPr lang="it-IT" dirty="0" err="1" smtClean="0">
                    <a:solidFill>
                      <a:srgbClr val="C00000"/>
                    </a:solidFill>
                  </a:rPr>
                  <a:t>Papinutto</a:t>
                </a:r>
                <a:r>
                  <a:rPr lang="it-IT" dirty="0" smtClean="0">
                    <a:solidFill>
                      <a:srgbClr val="C00000"/>
                    </a:solidFill>
                  </a:rPr>
                  <a:t>, AP, </a:t>
                </a:r>
                <a:r>
                  <a:rPr lang="it-IT" dirty="0" err="1" smtClean="0">
                    <a:solidFill>
                      <a:srgbClr val="C00000"/>
                    </a:solidFill>
                  </a:rPr>
                  <a:t>Polosa</a:t>
                </a:r>
                <a:r>
                  <a:rPr lang="it-IT" dirty="0">
                    <a:solidFill>
                      <a:srgbClr val="C00000"/>
                    </a:solidFill>
                  </a:rPr>
                  <a:t>, Tantalo, PRD88 (2013) 054029</a:t>
                </a:r>
                <a:endParaRPr lang="it-IT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0" y="1115616"/>
                <a:ext cx="8044070" cy="1366400"/>
              </a:xfrm>
              <a:prstGeom prst="rect">
                <a:avLst/>
              </a:prstGeom>
              <a:blipFill rotWithShape="0">
                <a:blip r:embed="rId4"/>
                <a:stretch>
                  <a:fillRect l="-606" t="-2232" r="-606" b="-6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>
                <a:solidFill>
                  <a:schemeClr val="tx2"/>
                </a:solidFill>
              </a:rPr>
              <a:t>Doubly charmed states</a:t>
            </a:r>
            <a:endParaRPr lang="it-IT" sz="36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46" y="2482016"/>
            <a:ext cx="3676354" cy="25734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3131" y="5707246"/>
            <a:ext cx="6200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C00000"/>
                </a:solidFill>
              </a:rPr>
              <a:t>Guerrieri, </a:t>
            </a:r>
            <a:r>
              <a:rPr lang="it-IT" dirty="0">
                <a:solidFill>
                  <a:srgbClr val="C00000"/>
                </a:solidFill>
              </a:rPr>
              <a:t>Papinutto, AP, Polosa, Tantalo, PoS </a:t>
            </a:r>
            <a:r>
              <a:rPr lang="it-IT" dirty="0" smtClean="0">
                <a:solidFill>
                  <a:srgbClr val="C00000"/>
                </a:solidFill>
              </a:rPr>
              <a:t>LATTICE2014 </a:t>
            </a:r>
            <a:r>
              <a:rPr lang="it-IT" dirty="0">
                <a:solidFill>
                  <a:srgbClr val="C00000"/>
                </a:solidFill>
              </a:rPr>
              <a:t>106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9390" y="5196689"/>
                <a:ext cx="8089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Preliminary results on spectrum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=490 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it-IT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×64</m:t>
                    </m:r>
                  </m:oMath>
                </a14:m>
                <a:r>
                  <a:rPr lang="it-IT" dirty="0" smtClean="0"/>
                  <a:t> lattice,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=0.075 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0" y="5196689"/>
                <a:ext cx="808945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603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4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it-IT" sz="4800" dirty="0" smtClean="0">
                    <a:solidFill>
                      <a:schemeClr val="tx2"/>
                    </a:solidFill>
                  </a:rPr>
                  <a:t> states production </a:t>
                </a:r>
                <a:endParaRPr lang="it-IT" sz="4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283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54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1" y="1222256"/>
            <a:ext cx="4260445" cy="2288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1" y="3714532"/>
            <a:ext cx="4260445" cy="2646136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866606" y="1184366"/>
            <a:ext cx="1889760" cy="1419497"/>
          </a:xfrm>
          <a:custGeom>
            <a:avLst/>
            <a:gdLst>
              <a:gd name="connsiteX0" fmla="*/ 0 w 1889760"/>
              <a:gd name="connsiteY0" fmla="*/ 0 h 1419497"/>
              <a:gd name="connsiteX1" fmla="*/ 1889760 w 1889760"/>
              <a:gd name="connsiteY1" fmla="*/ 0 h 1419497"/>
              <a:gd name="connsiteX2" fmla="*/ 1889760 w 1889760"/>
              <a:gd name="connsiteY2" fmla="*/ 1419497 h 1419497"/>
              <a:gd name="connsiteX3" fmla="*/ 17417 w 1889760"/>
              <a:gd name="connsiteY3" fmla="*/ 1419497 h 1419497"/>
              <a:gd name="connsiteX4" fmla="*/ 17417 w 1889760"/>
              <a:gd name="connsiteY4" fmla="*/ 1219200 h 1419497"/>
              <a:gd name="connsiteX5" fmla="*/ 1680754 w 1889760"/>
              <a:gd name="connsiteY5" fmla="*/ 1219200 h 1419497"/>
              <a:gd name="connsiteX6" fmla="*/ 1680754 w 1889760"/>
              <a:gd name="connsiteY6" fmla="*/ 261257 h 1419497"/>
              <a:gd name="connsiteX7" fmla="*/ 8708 w 1889760"/>
              <a:gd name="connsiteY7" fmla="*/ 261257 h 1419497"/>
              <a:gd name="connsiteX8" fmla="*/ 0 w 1889760"/>
              <a:gd name="connsiteY8" fmla="*/ 0 h 141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760" h="1419497">
                <a:moveTo>
                  <a:pt x="0" y="0"/>
                </a:moveTo>
                <a:lnTo>
                  <a:pt x="1889760" y="0"/>
                </a:lnTo>
                <a:lnTo>
                  <a:pt x="1889760" y="1419497"/>
                </a:lnTo>
                <a:lnTo>
                  <a:pt x="17417" y="1419497"/>
                </a:lnTo>
                <a:lnTo>
                  <a:pt x="17417" y="1219200"/>
                </a:lnTo>
                <a:lnTo>
                  <a:pt x="1680754" y="1219200"/>
                </a:lnTo>
                <a:lnTo>
                  <a:pt x="1680754" y="261257"/>
                </a:lnTo>
                <a:lnTo>
                  <a:pt x="8708" y="26125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eform 17"/>
          <p:cNvSpPr/>
          <p:nvPr/>
        </p:nvSpPr>
        <p:spPr>
          <a:xfrm>
            <a:off x="3866606" y="1576251"/>
            <a:ext cx="2481943" cy="1950720"/>
          </a:xfrm>
          <a:custGeom>
            <a:avLst/>
            <a:gdLst>
              <a:gd name="connsiteX0" fmla="*/ 0 w 2481943"/>
              <a:gd name="connsiteY0" fmla="*/ 0 h 1950720"/>
              <a:gd name="connsiteX1" fmla="*/ 2481943 w 2481943"/>
              <a:gd name="connsiteY1" fmla="*/ 0 h 1950720"/>
              <a:gd name="connsiteX2" fmla="*/ 2481943 w 2481943"/>
              <a:gd name="connsiteY2" fmla="*/ 1950720 h 1950720"/>
              <a:gd name="connsiteX3" fmla="*/ 8708 w 2481943"/>
              <a:gd name="connsiteY3" fmla="*/ 1950720 h 1950720"/>
              <a:gd name="connsiteX4" fmla="*/ 8708 w 2481943"/>
              <a:gd name="connsiteY4" fmla="*/ 1210492 h 1950720"/>
              <a:gd name="connsiteX5" fmla="*/ 2211977 w 2481943"/>
              <a:gd name="connsiteY5" fmla="*/ 1210492 h 1950720"/>
              <a:gd name="connsiteX6" fmla="*/ 2211977 w 2481943"/>
              <a:gd name="connsiteY6" fmla="*/ 757646 h 1950720"/>
              <a:gd name="connsiteX7" fmla="*/ 8708 w 2481943"/>
              <a:gd name="connsiteY7" fmla="*/ 757646 h 1950720"/>
              <a:gd name="connsiteX8" fmla="*/ 0 w 2481943"/>
              <a:gd name="connsiteY8" fmla="*/ 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943" h="1950720">
                <a:moveTo>
                  <a:pt x="0" y="0"/>
                </a:moveTo>
                <a:lnTo>
                  <a:pt x="2481943" y="0"/>
                </a:lnTo>
                <a:lnTo>
                  <a:pt x="2481943" y="1950720"/>
                </a:lnTo>
                <a:lnTo>
                  <a:pt x="8708" y="1950720"/>
                </a:lnTo>
                <a:lnTo>
                  <a:pt x="8708" y="1210492"/>
                </a:lnTo>
                <a:lnTo>
                  <a:pt x="2211977" y="1210492"/>
                </a:lnTo>
                <a:lnTo>
                  <a:pt x="2211977" y="757646"/>
                </a:lnTo>
                <a:lnTo>
                  <a:pt x="8708" y="75764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eform 19"/>
          <p:cNvSpPr/>
          <p:nvPr/>
        </p:nvSpPr>
        <p:spPr>
          <a:xfrm>
            <a:off x="3492137" y="3788229"/>
            <a:ext cx="2682240" cy="1776548"/>
          </a:xfrm>
          <a:custGeom>
            <a:avLst/>
            <a:gdLst>
              <a:gd name="connsiteX0" fmla="*/ 87086 w 2682240"/>
              <a:gd name="connsiteY0" fmla="*/ 0 h 1776548"/>
              <a:gd name="connsiteX1" fmla="*/ 2682240 w 2682240"/>
              <a:gd name="connsiteY1" fmla="*/ 0 h 1776548"/>
              <a:gd name="connsiteX2" fmla="*/ 2682240 w 2682240"/>
              <a:gd name="connsiteY2" fmla="*/ 1776548 h 1776548"/>
              <a:gd name="connsiteX3" fmla="*/ 0 w 2682240"/>
              <a:gd name="connsiteY3" fmla="*/ 1776548 h 1776548"/>
              <a:gd name="connsiteX4" fmla="*/ 0 w 2682240"/>
              <a:gd name="connsiteY4" fmla="*/ 1480457 h 1776548"/>
              <a:gd name="connsiteX5" fmla="*/ 2386149 w 2682240"/>
              <a:gd name="connsiteY5" fmla="*/ 1480457 h 1776548"/>
              <a:gd name="connsiteX6" fmla="*/ 2386149 w 2682240"/>
              <a:gd name="connsiteY6" fmla="*/ 1219200 h 1776548"/>
              <a:gd name="connsiteX7" fmla="*/ 17417 w 2682240"/>
              <a:gd name="connsiteY7" fmla="*/ 1219200 h 1776548"/>
              <a:gd name="connsiteX8" fmla="*/ 17417 w 2682240"/>
              <a:gd name="connsiteY8" fmla="*/ 1053737 h 1776548"/>
              <a:gd name="connsiteX9" fmla="*/ 52252 w 2682240"/>
              <a:gd name="connsiteY9" fmla="*/ 1053737 h 1776548"/>
              <a:gd name="connsiteX10" fmla="*/ 2386149 w 2682240"/>
              <a:gd name="connsiteY10" fmla="*/ 1053737 h 1776548"/>
              <a:gd name="connsiteX11" fmla="*/ 2386149 w 2682240"/>
              <a:gd name="connsiteY11" fmla="*/ 566057 h 1776548"/>
              <a:gd name="connsiteX12" fmla="*/ 43543 w 2682240"/>
              <a:gd name="connsiteY12" fmla="*/ 566057 h 1776548"/>
              <a:gd name="connsiteX13" fmla="*/ 87086 w 2682240"/>
              <a:gd name="connsiteY13" fmla="*/ 0 h 1776548"/>
              <a:gd name="connsiteX0" fmla="*/ 34834 w 2682240"/>
              <a:gd name="connsiteY0" fmla="*/ 8708 h 1776548"/>
              <a:gd name="connsiteX1" fmla="*/ 2682240 w 2682240"/>
              <a:gd name="connsiteY1" fmla="*/ 0 h 1776548"/>
              <a:gd name="connsiteX2" fmla="*/ 2682240 w 2682240"/>
              <a:gd name="connsiteY2" fmla="*/ 1776548 h 1776548"/>
              <a:gd name="connsiteX3" fmla="*/ 0 w 2682240"/>
              <a:gd name="connsiteY3" fmla="*/ 1776548 h 1776548"/>
              <a:gd name="connsiteX4" fmla="*/ 0 w 2682240"/>
              <a:gd name="connsiteY4" fmla="*/ 1480457 h 1776548"/>
              <a:gd name="connsiteX5" fmla="*/ 2386149 w 2682240"/>
              <a:gd name="connsiteY5" fmla="*/ 1480457 h 1776548"/>
              <a:gd name="connsiteX6" fmla="*/ 2386149 w 2682240"/>
              <a:gd name="connsiteY6" fmla="*/ 1219200 h 1776548"/>
              <a:gd name="connsiteX7" fmla="*/ 17417 w 2682240"/>
              <a:gd name="connsiteY7" fmla="*/ 1219200 h 1776548"/>
              <a:gd name="connsiteX8" fmla="*/ 17417 w 2682240"/>
              <a:gd name="connsiteY8" fmla="*/ 1053737 h 1776548"/>
              <a:gd name="connsiteX9" fmla="*/ 52252 w 2682240"/>
              <a:gd name="connsiteY9" fmla="*/ 1053737 h 1776548"/>
              <a:gd name="connsiteX10" fmla="*/ 2386149 w 2682240"/>
              <a:gd name="connsiteY10" fmla="*/ 1053737 h 1776548"/>
              <a:gd name="connsiteX11" fmla="*/ 2386149 w 2682240"/>
              <a:gd name="connsiteY11" fmla="*/ 566057 h 1776548"/>
              <a:gd name="connsiteX12" fmla="*/ 43543 w 2682240"/>
              <a:gd name="connsiteY12" fmla="*/ 566057 h 1776548"/>
              <a:gd name="connsiteX13" fmla="*/ 34834 w 2682240"/>
              <a:gd name="connsiteY13" fmla="*/ 8708 h 1776548"/>
              <a:gd name="connsiteX0" fmla="*/ 52251 w 2682240"/>
              <a:gd name="connsiteY0" fmla="*/ 8708 h 1776548"/>
              <a:gd name="connsiteX1" fmla="*/ 2682240 w 2682240"/>
              <a:gd name="connsiteY1" fmla="*/ 0 h 1776548"/>
              <a:gd name="connsiteX2" fmla="*/ 2682240 w 2682240"/>
              <a:gd name="connsiteY2" fmla="*/ 1776548 h 1776548"/>
              <a:gd name="connsiteX3" fmla="*/ 0 w 2682240"/>
              <a:gd name="connsiteY3" fmla="*/ 1776548 h 1776548"/>
              <a:gd name="connsiteX4" fmla="*/ 0 w 2682240"/>
              <a:gd name="connsiteY4" fmla="*/ 1480457 h 1776548"/>
              <a:gd name="connsiteX5" fmla="*/ 2386149 w 2682240"/>
              <a:gd name="connsiteY5" fmla="*/ 1480457 h 1776548"/>
              <a:gd name="connsiteX6" fmla="*/ 2386149 w 2682240"/>
              <a:gd name="connsiteY6" fmla="*/ 1219200 h 1776548"/>
              <a:gd name="connsiteX7" fmla="*/ 17417 w 2682240"/>
              <a:gd name="connsiteY7" fmla="*/ 1219200 h 1776548"/>
              <a:gd name="connsiteX8" fmla="*/ 17417 w 2682240"/>
              <a:gd name="connsiteY8" fmla="*/ 1053737 h 1776548"/>
              <a:gd name="connsiteX9" fmla="*/ 52252 w 2682240"/>
              <a:gd name="connsiteY9" fmla="*/ 1053737 h 1776548"/>
              <a:gd name="connsiteX10" fmla="*/ 2386149 w 2682240"/>
              <a:gd name="connsiteY10" fmla="*/ 1053737 h 1776548"/>
              <a:gd name="connsiteX11" fmla="*/ 2386149 w 2682240"/>
              <a:gd name="connsiteY11" fmla="*/ 566057 h 1776548"/>
              <a:gd name="connsiteX12" fmla="*/ 43543 w 2682240"/>
              <a:gd name="connsiteY12" fmla="*/ 566057 h 1776548"/>
              <a:gd name="connsiteX13" fmla="*/ 52251 w 2682240"/>
              <a:gd name="connsiteY13" fmla="*/ 8708 h 1776548"/>
              <a:gd name="connsiteX0" fmla="*/ 34834 w 2682240"/>
              <a:gd name="connsiteY0" fmla="*/ 17416 h 1776548"/>
              <a:gd name="connsiteX1" fmla="*/ 2682240 w 2682240"/>
              <a:gd name="connsiteY1" fmla="*/ 0 h 1776548"/>
              <a:gd name="connsiteX2" fmla="*/ 2682240 w 2682240"/>
              <a:gd name="connsiteY2" fmla="*/ 1776548 h 1776548"/>
              <a:gd name="connsiteX3" fmla="*/ 0 w 2682240"/>
              <a:gd name="connsiteY3" fmla="*/ 1776548 h 1776548"/>
              <a:gd name="connsiteX4" fmla="*/ 0 w 2682240"/>
              <a:gd name="connsiteY4" fmla="*/ 1480457 h 1776548"/>
              <a:gd name="connsiteX5" fmla="*/ 2386149 w 2682240"/>
              <a:gd name="connsiteY5" fmla="*/ 1480457 h 1776548"/>
              <a:gd name="connsiteX6" fmla="*/ 2386149 w 2682240"/>
              <a:gd name="connsiteY6" fmla="*/ 1219200 h 1776548"/>
              <a:gd name="connsiteX7" fmla="*/ 17417 w 2682240"/>
              <a:gd name="connsiteY7" fmla="*/ 1219200 h 1776548"/>
              <a:gd name="connsiteX8" fmla="*/ 17417 w 2682240"/>
              <a:gd name="connsiteY8" fmla="*/ 1053737 h 1776548"/>
              <a:gd name="connsiteX9" fmla="*/ 52252 w 2682240"/>
              <a:gd name="connsiteY9" fmla="*/ 1053737 h 1776548"/>
              <a:gd name="connsiteX10" fmla="*/ 2386149 w 2682240"/>
              <a:gd name="connsiteY10" fmla="*/ 1053737 h 1776548"/>
              <a:gd name="connsiteX11" fmla="*/ 2386149 w 2682240"/>
              <a:gd name="connsiteY11" fmla="*/ 566057 h 1776548"/>
              <a:gd name="connsiteX12" fmla="*/ 43543 w 2682240"/>
              <a:gd name="connsiteY12" fmla="*/ 566057 h 1776548"/>
              <a:gd name="connsiteX13" fmla="*/ 34834 w 2682240"/>
              <a:gd name="connsiteY13" fmla="*/ 17416 h 17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2240" h="1776548">
                <a:moveTo>
                  <a:pt x="34834" y="17416"/>
                </a:moveTo>
                <a:lnTo>
                  <a:pt x="2682240" y="0"/>
                </a:lnTo>
                <a:lnTo>
                  <a:pt x="2682240" y="1776548"/>
                </a:lnTo>
                <a:lnTo>
                  <a:pt x="0" y="1776548"/>
                </a:lnTo>
                <a:lnTo>
                  <a:pt x="0" y="1480457"/>
                </a:lnTo>
                <a:lnTo>
                  <a:pt x="2386149" y="1480457"/>
                </a:lnTo>
                <a:lnTo>
                  <a:pt x="2386149" y="1219200"/>
                </a:lnTo>
                <a:lnTo>
                  <a:pt x="17417" y="1219200"/>
                </a:lnTo>
                <a:lnTo>
                  <a:pt x="17417" y="1053737"/>
                </a:lnTo>
                <a:lnTo>
                  <a:pt x="52252" y="1053737"/>
                </a:lnTo>
                <a:lnTo>
                  <a:pt x="2386149" y="1053737"/>
                </a:lnTo>
                <a:lnTo>
                  <a:pt x="2386149" y="566057"/>
                </a:lnTo>
                <a:lnTo>
                  <a:pt x="43543" y="566057"/>
                </a:lnTo>
                <a:lnTo>
                  <a:pt x="34834" y="17416"/>
                </a:ln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eform 21"/>
          <p:cNvSpPr/>
          <p:nvPr/>
        </p:nvSpPr>
        <p:spPr>
          <a:xfrm>
            <a:off x="3518263" y="4493623"/>
            <a:ext cx="1985554" cy="1584960"/>
          </a:xfrm>
          <a:custGeom>
            <a:avLst/>
            <a:gdLst>
              <a:gd name="connsiteX0" fmla="*/ 0 w 1985554"/>
              <a:gd name="connsiteY0" fmla="*/ 0 h 1584960"/>
              <a:gd name="connsiteX1" fmla="*/ 1985554 w 1985554"/>
              <a:gd name="connsiteY1" fmla="*/ 0 h 1584960"/>
              <a:gd name="connsiteX2" fmla="*/ 1985554 w 1985554"/>
              <a:gd name="connsiteY2" fmla="*/ 1584960 h 1584960"/>
              <a:gd name="connsiteX3" fmla="*/ 60960 w 1985554"/>
              <a:gd name="connsiteY3" fmla="*/ 1584960 h 1584960"/>
              <a:gd name="connsiteX4" fmla="*/ 60960 w 1985554"/>
              <a:gd name="connsiteY4" fmla="*/ 1262743 h 1584960"/>
              <a:gd name="connsiteX5" fmla="*/ 1715588 w 1985554"/>
              <a:gd name="connsiteY5" fmla="*/ 1262743 h 1584960"/>
              <a:gd name="connsiteX6" fmla="*/ 1715588 w 1985554"/>
              <a:gd name="connsiteY6" fmla="*/ 748937 h 1584960"/>
              <a:gd name="connsiteX7" fmla="*/ 26126 w 1985554"/>
              <a:gd name="connsiteY7" fmla="*/ 748937 h 1584960"/>
              <a:gd name="connsiteX8" fmla="*/ 26126 w 1985554"/>
              <a:gd name="connsiteY8" fmla="*/ 574766 h 1584960"/>
              <a:gd name="connsiteX9" fmla="*/ 1715588 w 1985554"/>
              <a:gd name="connsiteY9" fmla="*/ 574766 h 1584960"/>
              <a:gd name="connsiteX10" fmla="*/ 1715588 w 1985554"/>
              <a:gd name="connsiteY10" fmla="*/ 304800 h 1584960"/>
              <a:gd name="connsiteX11" fmla="*/ 17417 w 1985554"/>
              <a:gd name="connsiteY11" fmla="*/ 304800 h 1584960"/>
              <a:gd name="connsiteX12" fmla="*/ 0 w 1985554"/>
              <a:gd name="connsiteY12" fmla="*/ 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5554" h="1584960">
                <a:moveTo>
                  <a:pt x="0" y="0"/>
                </a:moveTo>
                <a:lnTo>
                  <a:pt x="1985554" y="0"/>
                </a:lnTo>
                <a:lnTo>
                  <a:pt x="1985554" y="1584960"/>
                </a:lnTo>
                <a:lnTo>
                  <a:pt x="60960" y="1584960"/>
                </a:lnTo>
                <a:lnTo>
                  <a:pt x="60960" y="1262743"/>
                </a:lnTo>
                <a:lnTo>
                  <a:pt x="1715588" y="1262743"/>
                </a:lnTo>
                <a:lnTo>
                  <a:pt x="1715588" y="748937"/>
                </a:lnTo>
                <a:lnTo>
                  <a:pt x="26126" y="748937"/>
                </a:lnTo>
                <a:lnTo>
                  <a:pt x="26126" y="574766"/>
                </a:lnTo>
                <a:lnTo>
                  <a:pt x="1715588" y="574766"/>
                </a:lnTo>
                <a:lnTo>
                  <a:pt x="1715588" y="304800"/>
                </a:lnTo>
                <a:lnTo>
                  <a:pt x="17417" y="304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83972" y="1184366"/>
                <a:ext cx="1643079" cy="489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acc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it-IT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972" y="1184366"/>
                <a:ext cx="1643079" cy="4893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71103" y="2707362"/>
                <a:ext cx="19346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bSup>
                      <m:r>
                        <a:rPr lang="it-IT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  <m:sup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bSup>
                    </m:oMath>
                  </m:oMathPara>
                </a14:m>
                <a:endParaRPr lang="it-IT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103" y="2707362"/>
                <a:ext cx="193469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74377" y="5604778"/>
                <a:ext cx="18784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it-IT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7" y="5604778"/>
                <a:ext cx="1878463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71103" y="3925237"/>
                <a:ext cx="1574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it-IT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it-IT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103" y="3925237"/>
                <a:ext cx="1574021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2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\\172.16.3.32\Dropbox\università2\polosa\X3872\cortona\x3872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6" y="1977324"/>
            <a:ext cx="4237761" cy="30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\\172.16.3.32\Dropbox\università2\polosa\X3872\cortona\x3872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" y="1218175"/>
            <a:ext cx="2047175" cy="25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172.16.3.32\Dropbox\università2\polosa\X3872\cortona\x3872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4" y="4216256"/>
            <a:ext cx="3272885" cy="21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5164973" y="1020178"/>
                <a:ext cx="4037074" cy="4424979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>
                    <a:solidFill>
                      <a:schemeClr val="tx1"/>
                    </a:solidFill>
                  </a:rPr>
                  <a:t>Discovered in </a:t>
                </a:r>
                <a:br>
                  <a:rPr lang="it-IT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r>
                  <a:rPr lang="it-IT" dirty="0" smtClean="0">
                    <a:solidFill>
                      <a:srgbClr val="FF0000"/>
                    </a:solidFill>
                  </a:rPr>
                  <a:t>Very close 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 threshold</a:t>
                </a:r>
                <a:endParaRPr lang="it-IT" dirty="0">
                  <a:solidFill>
                    <a:schemeClr val="tx1"/>
                  </a:solidFill>
                </a:endParaRPr>
              </a:p>
              <a:p>
                <a:r>
                  <a:rPr lang="it-IT" dirty="0" smtClean="0">
                    <a:solidFill>
                      <a:srgbClr val="FF0000"/>
                    </a:solidFill>
                  </a:rPr>
                  <a:t>Too </a:t>
                </a:r>
                <a:r>
                  <a:rPr lang="it-IT" dirty="0">
                    <a:solidFill>
                      <a:srgbClr val="FF0000"/>
                    </a:solidFill>
                  </a:rPr>
                  <a:t>narrow </a:t>
                </a:r>
                <a:r>
                  <a:rPr lang="it-IT" dirty="0">
                    <a:solidFill>
                      <a:schemeClr val="tx1"/>
                    </a:solidFill>
                  </a:rPr>
                  <a:t>for an above-treshold charmonium</a:t>
                </a:r>
              </a:p>
              <a:p>
                <a:r>
                  <a:rPr lang="it-IT" dirty="0" smtClean="0">
                    <a:solidFill>
                      <a:srgbClr val="FF0000"/>
                    </a:solidFill>
                  </a:rPr>
                  <a:t>Isospin violation 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too big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𝐽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𝜓</m:t>
                            </m:r>
                            <m:r>
                              <m:rPr>
                                <m:nor/>
                              </m:rPr>
                              <a:rPr lang="it-IT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𝐽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𝜓</m:t>
                            </m:r>
                            <m:r>
                              <m:rPr>
                                <m:nor/>
                              </m:rPr>
                              <a:rPr lang="it-IT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d>
                      </m:den>
                    </m:f>
                    <m:r>
                      <a:rPr lang="el-GR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0.8±0.3</m:t>
                    </m:r>
                  </m:oMath>
                </a14:m>
                <a:endParaRPr lang="it-IT" dirty="0" smtClean="0">
                  <a:solidFill>
                    <a:schemeClr val="accent1"/>
                  </a:solidFill>
                </a:endParaRPr>
              </a:p>
              <a:p>
                <a:r>
                  <a:rPr lang="it-IT" dirty="0" smtClean="0">
                    <a:solidFill>
                      <a:srgbClr val="0000FF"/>
                    </a:solidFill>
                  </a:rPr>
                  <a:t>Mass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 prediction not compatible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dirty="0">
                  <a:solidFill>
                    <a:schemeClr val="tx1"/>
                  </a:solidFill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9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4973" y="1020178"/>
                <a:ext cx="4037074" cy="4424979"/>
              </a:xfrm>
              <a:blipFill rotWithShape="0">
                <a:blip r:embed="rId5"/>
                <a:stretch>
                  <a:fillRect l="-1961" t="-1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5"/>
              <p:cNvSpPr txBox="1"/>
              <p:nvPr/>
            </p:nvSpPr>
            <p:spPr>
              <a:xfrm>
                <a:off x="5164973" y="5044758"/>
                <a:ext cx="407408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=3871.68±0.17 </m:t>
                    </m:r>
                  </m:oMath>
                </a14:m>
                <a:r>
                  <a:rPr lang="it-IT" sz="2000" b="0" i="0" dirty="0" smtClean="0">
                    <a:latin typeface="Cambria Math" panose="02040503050406030204" pitchFamily="18" charset="0"/>
                  </a:rPr>
                  <a:t>MeV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=−3±192 </m:t>
                      </m:r>
                      <m:r>
                        <m:rPr>
                          <m:nor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keV</m:t>
                      </m:r>
                    </m:oMath>
                  </m:oMathPara>
                </a14:m>
                <a:endParaRPr lang="it-IT" sz="2000" b="0" i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1.2 </m:t>
                    </m:r>
                    <m:r>
                      <m:rPr>
                        <m:nor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nor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 @90%</m:t>
                    </m:r>
                  </m:oMath>
                </a14:m>
                <a:r>
                  <a:rPr lang="it-IT" sz="2000" dirty="0" smtClean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973" y="5044758"/>
                <a:ext cx="4074085" cy="1015663"/>
              </a:xfrm>
              <a:prstGeom prst="rect">
                <a:avLst/>
              </a:prstGeom>
              <a:blipFill rotWithShape="0">
                <a:blip r:embed="rId6"/>
                <a:stretch>
                  <a:fillRect t="-3614" b="-6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it-IT" sz="3600" dirty="0" smtClean="0"/>
                  <a:t> </a:t>
                </a:r>
                <a:endParaRPr lang="it-IT" sz="3600" dirty="0"/>
              </a:p>
            </p:txBody>
          </p:sp>
        </mc:Choice>
        <mc:Fallback xmlns="">
          <p:sp>
            <p:nvSpPr>
              <p:cNvPr id="10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it-IT" sz="3600" dirty="0" smtClean="0"/>
                  <a:t> </a:t>
                </a:r>
                <a:endParaRPr lang="it-IT" sz="3600" dirty="0"/>
              </a:p>
            </p:txBody>
          </p:sp>
        </mc:Choice>
        <mc:Fallback xmlns="">
          <p:sp>
            <p:nvSpPr>
              <p:cNvPr id="10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" y="1186324"/>
            <a:ext cx="2839185" cy="1922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32499" y="1310631"/>
                <a:ext cx="2779414" cy="1201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BaBar data 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it-IT" dirty="0" smtClean="0"/>
                  <a:t> favor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p>
                  </m:oMath>
                </a14:m>
                <a:r>
                  <a:rPr lang="it-IT" dirty="0" smtClean="0"/>
                  <a:t>,</a:t>
                </a:r>
                <a:br>
                  <a:rPr lang="it-IT" dirty="0" smtClean="0"/>
                </a:br>
                <a:r>
                  <a:rPr lang="it-IT" dirty="0" smtClean="0"/>
                  <a:t>but LHCb in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it-IT" dirty="0" smtClean="0"/>
                  <a:t> measures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it-IT" dirty="0" smtClean="0"/>
                  <a:t> at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it-IT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499" y="1310631"/>
                <a:ext cx="2779414" cy="1201226"/>
              </a:xfrm>
              <a:prstGeom prst="rect">
                <a:avLst/>
              </a:prstGeom>
              <a:blipFill rotWithShape="0">
                <a:blip r:embed="rId4"/>
                <a:stretch>
                  <a:fillRect l="-1974" t="-3046" b="-7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" y="3369899"/>
            <a:ext cx="2845236" cy="2729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42376" y="3944185"/>
                <a:ext cx="5823642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Large prompt production </a:t>
                </a:r>
                <a:br>
                  <a:rPr lang="it-IT" dirty="0" smtClean="0"/>
                </a:br>
                <a:r>
                  <a:rPr lang="it-IT" dirty="0" smtClean="0"/>
                  <a:t>at hadron colliders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m:rPr>
                          <m:lit/>
                        </m:rPr>
                        <a:rPr lang="it-IT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𝑇𝑂𝑇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26.3±2.3±1.6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it-IT" dirty="0" smtClean="0"/>
              </a:p>
              <a:p>
                <a:endParaRPr lang="it-I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𝑃𝑅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m:rPr>
                          <m:lit/>
                        </m:rPr>
                        <a:rPr lang="it-IT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𝜓𝜋𝜋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1.06±0.11±0.15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nb</m:t>
                      </m:r>
                    </m:oMath>
                  </m:oMathPara>
                </a14:m>
                <a:endParaRPr lang="it-IT" dirty="0"/>
              </a:p>
              <a:p>
                <a:pPr algn="r">
                  <a:spcBef>
                    <a:spcPts val="1200"/>
                  </a:spcBef>
                </a:pPr>
                <a:r>
                  <a:rPr lang="it-IT" dirty="0" smtClean="0">
                    <a:solidFill>
                      <a:srgbClr val="C00000"/>
                    </a:solidFill>
                  </a:rPr>
                  <a:t>CMS, JHEP 1304, 154</a:t>
                </a:r>
                <a:endParaRPr lang="it-IT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376" y="3944185"/>
                <a:ext cx="5823642" cy="1908215"/>
              </a:xfrm>
              <a:prstGeom prst="rect">
                <a:avLst/>
              </a:prstGeom>
              <a:blipFill rotWithShape="0">
                <a:blip r:embed="rId6"/>
                <a:stretch>
                  <a:fillRect t="-1597" r="-838" b="-41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942376" y="2528507"/>
            <a:ext cx="27794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rgbClr val="C00000"/>
                </a:solidFill>
              </a:rPr>
              <a:t>Faccini, AP, Piccinini, </a:t>
            </a:r>
            <a:r>
              <a:rPr lang="it-IT" dirty="0" smtClean="0">
                <a:solidFill>
                  <a:srgbClr val="C00000"/>
                </a:solidFill>
              </a:rPr>
              <a:t>Polosa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PRD 86, 054012</a:t>
            </a:r>
          </a:p>
          <a:p>
            <a:pPr algn="r"/>
            <a:r>
              <a:rPr lang="it-IT" dirty="0">
                <a:solidFill>
                  <a:srgbClr val="C00000"/>
                </a:solidFill>
              </a:rPr>
              <a:t>LHCb, </a:t>
            </a:r>
            <a:r>
              <a:rPr lang="it-IT" dirty="0" smtClean="0">
                <a:solidFill>
                  <a:srgbClr val="C00000"/>
                </a:solidFill>
              </a:rPr>
              <a:t>PRL </a:t>
            </a:r>
            <a:r>
              <a:rPr lang="it-IT" dirty="0">
                <a:solidFill>
                  <a:srgbClr val="C00000"/>
                </a:solidFill>
              </a:rPr>
              <a:t>110, 222001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3266" r="2605" b="32161"/>
          <a:stretch/>
        </p:blipFill>
        <p:spPr>
          <a:xfrm>
            <a:off x="5781561" y="950107"/>
            <a:ext cx="3343275" cy="22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8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3872</m:t>
                    </m:r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3600" dirty="0" smtClean="0"/>
                  <a:t> </a:t>
                </a:r>
                <a:endParaRPr lang="it-IT" sz="3600" dirty="0"/>
              </a:p>
            </p:txBody>
          </p:sp>
        </mc:Choice>
        <mc:Fallback xmlns="">
          <p:sp>
            <p:nvSpPr>
              <p:cNvPr id="10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" y="1186324"/>
            <a:ext cx="2839185" cy="1922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" y="3369899"/>
            <a:ext cx="2845236" cy="2729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56" y="574012"/>
            <a:ext cx="5463767" cy="55522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b="0" dirty="0" smtClean="0"/>
                  <a:t>Vector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3600" dirty="0" smtClean="0"/>
                  <a:t> states</a:t>
                </a:r>
                <a:endParaRPr lang="it-IT" sz="3600" dirty="0"/>
              </a:p>
            </p:txBody>
          </p:sp>
        </mc:Choice>
        <mc:Fallback xmlns="">
          <p:sp>
            <p:nvSpPr>
              <p:cNvPr id="11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25789" y="1469897"/>
                <a:ext cx="33563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>
                    <a:latin typeface="Cambria Math" panose="02040503050406030204" pitchFamily="18" charset="0"/>
                  </a:rPr>
                  <a:t>Seen in </a:t>
                </a:r>
                <a:r>
                  <a:rPr lang="it-IT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few final states</a:t>
                </a:r>
                <a:r>
                  <a:rPr lang="it-IT" dirty="0" smtClean="0">
                    <a:latin typeface="Cambria Math" panose="02040503050406030204" pitchFamily="18" charset="0"/>
                  </a:rPr>
                  <a:t>, </a:t>
                </a:r>
                <a:br>
                  <a:rPr lang="it-IT" dirty="0" smtClean="0">
                    <a:latin typeface="Cambria Math" panose="02040503050406030204" pitchFamily="18" charset="0"/>
                  </a:rPr>
                </a:br>
                <a:r>
                  <a:rPr lang="it-IT" dirty="0" smtClean="0">
                    <a:latin typeface="Cambria Math" panose="02040503050406030204" pitchFamily="18" charset="0"/>
                  </a:rPr>
                  <a:t>mostly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it-IT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endParaRPr lang="it-IT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89" y="1469897"/>
                <a:ext cx="3356385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636" t="-5660" b="-132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967373"/>
                <a:ext cx="8893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Lots of unexpected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𝑃𝐶</m:t>
                            </m:r>
                          </m:sup>
                        </m:sSup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it-IT" dirty="0" smtClean="0"/>
                  <a:t> states found in ISR analyses (and nowhere else!)</a:t>
                </a:r>
                <a:endParaRPr lang="it-IT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67373"/>
                <a:ext cx="889357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48" t="-8333" b="-2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4" y="1401537"/>
            <a:ext cx="3449831" cy="2475114"/>
          </a:xfrm>
          <a:prstGeom prst="rect">
            <a:avLst/>
          </a:prstGeom>
        </p:spPr>
      </p:pic>
      <p:pic>
        <p:nvPicPr>
          <p:cNvPr id="13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8" y="1566524"/>
            <a:ext cx="520699" cy="423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25789" y="2249420"/>
                <a:ext cx="4281543" cy="1525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Not seen decaying into open charm pairs</a:t>
                </a:r>
                <a:r>
                  <a:rPr lang="it-IT" dirty="0" smtClean="0">
                    <a:latin typeface="Cambria Math" panose="02040503050406030204" pitchFamily="18" charset="0"/>
                  </a:rPr>
                  <a:t>, to compare with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3770</m:t>
                                  </m:r>
                                </m:e>
                              </m:d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acc>
                                <m:accPr>
                                  <m:chr m:val="̅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3770</m:t>
                                  </m:r>
                                </m:e>
                              </m:d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m:rPr>
                                  <m:lit/>
                                </m:rPr>
                                <a:rPr lang="it-IT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𝜓𝜋𝜋</m:t>
                              </m:r>
                            </m:e>
                          </m:d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&gt;480</m:t>
                      </m:r>
                    </m:oMath>
                  </m:oMathPara>
                </a14:m>
                <a:endParaRPr lang="it-IT" dirty="0"/>
              </a:p>
              <a:p>
                <a:endParaRPr lang="it-IT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89" y="2249420"/>
                <a:ext cx="4281543" cy="1525354"/>
              </a:xfrm>
              <a:prstGeom prst="rect">
                <a:avLst/>
              </a:prstGeom>
              <a:blipFill rotWithShape="0">
                <a:blip r:embed="rId8"/>
                <a:stretch>
                  <a:fillRect l="-1282" t="-2400" r="-2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67" y="3625649"/>
            <a:ext cx="3356385" cy="2635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1" y="3922598"/>
            <a:ext cx="3596842" cy="2514271"/>
          </a:xfrm>
          <a:prstGeom prst="rect">
            <a:avLst/>
          </a:prstGeom>
        </p:spPr>
      </p:pic>
      <p:sp>
        <p:nvSpPr>
          <p:cNvPr id="1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A980AFCF-CBFA-4E17-B0A8-29991F15D43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9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4" y="3774774"/>
            <a:ext cx="520699" cy="4230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New particles XYZ: an overview over tetraquark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51454</TotalTime>
  <Words>5894</Words>
  <Application>Microsoft Office PowerPoint</Application>
  <PresentationFormat>On-screen Show (4:3)</PresentationFormat>
  <Paragraphs>956</Paragraphs>
  <Slides>54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Cambria</vt:lpstr>
      <vt:lpstr>Cambria Math</vt:lpstr>
      <vt:lpstr>Wingdings</vt:lpstr>
      <vt:lpstr>NewsPrint</vt:lpstr>
      <vt:lpstr>New particles XYZ:  an overview on tetraquark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XYZ</dc:title>
  <dc:creator>Pillaus</dc:creator>
  <cp:lastModifiedBy>pillaus</cp:lastModifiedBy>
  <cp:revision>644</cp:revision>
  <dcterms:created xsi:type="dcterms:W3CDTF">2012-05-23T17:12:57Z</dcterms:created>
  <dcterms:modified xsi:type="dcterms:W3CDTF">2015-06-09T10:43:09Z</dcterms:modified>
</cp:coreProperties>
</file>