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98"/>
  </p:notesMasterIdLst>
  <p:sldIdLst>
    <p:sldId id="493" r:id="rId2"/>
    <p:sldId id="665" r:id="rId3"/>
    <p:sldId id="667" r:id="rId4"/>
    <p:sldId id="668" r:id="rId5"/>
    <p:sldId id="602" r:id="rId6"/>
    <p:sldId id="643" r:id="rId7"/>
    <p:sldId id="641" r:id="rId8"/>
    <p:sldId id="669" r:id="rId9"/>
    <p:sldId id="683" r:id="rId10"/>
    <p:sldId id="687" r:id="rId11"/>
    <p:sldId id="712" r:id="rId12"/>
    <p:sldId id="850" r:id="rId13"/>
    <p:sldId id="729" r:id="rId14"/>
    <p:sldId id="856" r:id="rId15"/>
    <p:sldId id="694" r:id="rId16"/>
    <p:sldId id="857" r:id="rId17"/>
    <p:sldId id="722" r:id="rId18"/>
    <p:sldId id="743" r:id="rId19"/>
    <p:sldId id="750" r:id="rId20"/>
    <p:sldId id="839" r:id="rId21"/>
    <p:sldId id="841" r:id="rId22"/>
    <p:sldId id="861" r:id="rId23"/>
    <p:sldId id="858" r:id="rId24"/>
    <p:sldId id="854" r:id="rId25"/>
    <p:sldId id="855" r:id="rId26"/>
    <p:sldId id="853" r:id="rId27"/>
    <p:sldId id="864" r:id="rId28"/>
    <p:sldId id="859" r:id="rId29"/>
    <p:sldId id="862" r:id="rId30"/>
    <p:sldId id="863" r:id="rId31"/>
    <p:sldId id="606" r:id="rId32"/>
    <p:sldId id="710" r:id="rId33"/>
    <p:sldId id="655" r:id="rId34"/>
    <p:sldId id="764" r:id="rId35"/>
    <p:sldId id="765" r:id="rId36"/>
    <p:sldId id="754" r:id="rId37"/>
    <p:sldId id="766" r:id="rId38"/>
    <p:sldId id="756" r:id="rId39"/>
    <p:sldId id="755" r:id="rId40"/>
    <p:sldId id="767" r:id="rId41"/>
    <p:sldId id="659" r:id="rId42"/>
    <p:sldId id="277" r:id="rId43"/>
    <p:sldId id="679" r:id="rId44"/>
    <p:sldId id="708" r:id="rId45"/>
    <p:sldId id="597" r:id="rId46"/>
    <p:sldId id="603" r:id="rId47"/>
    <p:sldId id="695" r:id="rId48"/>
    <p:sldId id="680" r:id="rId49"/>
    <p:sldId id="689" r:id="rId50"/>
    <p:sldId id="690" r:id="rId51"/>
    <p:sldId id="698" r:id="rId52"/>
    <p:sldId id="692" r:id="rId53"/>
    <p:sldId id="699" r:id="rId54"/>
    <p:sldId id="700" r:id="rId55"/>
    <p:sldId id="701" r:id="rId56"/>
    <p:sldId id="697" r:id="rId57"/>
    <p:sldId id="681" r:id="rId58"/>
    <p:sldId id="703" r:id="rId59"/>
    <p:sldId id="682" r:id="rId60"/>
    <p:sldId id="677" r:id="rId61"/>
    <p:sldId id="711" r:id="rId62"/>
    <p:sldId id="707" r:id="rId63"/>
    <p:sldId id="688" r:id="rId64"/>
    <p:sldId id="705" r:id="rId65"/>
    <p:sldId id="631" r:id="rId66"/>
    <p:sldId id="633" r:id="rId67"/>
    <p:sldId id="624" r:id="rId68"/>
    <p:sldId id="637" r:id="rId69"/>
    <p:sldId id="623" r:id="rId70"/>
    <p:sldId id="600" r:id="rId71"/>
    <p:sldId id="639" r:id="rId72"/>
    <p:sldId id="529" r:id="rId73"/>
    <p:sldId id="652" r:id="rId74"/>
    <p:sldId id="660" r:id="rId75"/>
    <p:sldId id="661" r:id="rId76"/>
    <p:sldId id="656" r:id="rId77"/>
    <p:sldId id="650" r:id="rId78"/>
    <p:sldId id="704" r:id="rId79"/>
    <p:sldId id="473" r:id="rId80"/>
    <p:sldId id="591" r:id="rId81"/>
    <p:sldId id="592" r:id="rId82"/>
    <p:sldId id="539" r:id="rId83"/>
    <p:sldId id="540" r:id="rId84"/>
    <p:sldId id="541" r:id="rId85"/>
    <p:sldId id="542" r:id="rId86"/>
    <p:sldId id="545" r:id="rId87"/>
    <p:sldId id="648" r:id="rId88"/>
    <p:sldId id="608" r:id="rId89"/>
    <p:sldId id="393" r:id="rId90"/>
    <p:sldId id="452" r:id="rId91"/>
    <p:sldId id="525" r:id="rId92"/>
    <p:sldId id="565" r:id="rId93"/>
    <p:sldId id="548" r:id="rId94"/>
    <p:sldId id="550" r:id="rId95"/>
    <p:sldId id="475" r:id="rId96"/>
    <p:sldId id="557" r:id="rId9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BC"/>
    <a:srgbClr val="FF66CC"/>
    <a:srgbClr val="FFCC00"/>
    <a:srgbClr val="666666"/>
    <a:srgbClr val="0000FE"/>
    <a:srgbClr val="0070C0"/>
    <a:srgbClr val="FFCA00"/>
    <a:srgbClr val="0000FF"/>
    <a:srgbClr val="FF00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9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5289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877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59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725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89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837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660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41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908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490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700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0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5130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784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339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551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09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395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24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876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5897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3112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0806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3140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2504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579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7937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6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0399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9138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7984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9763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005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0781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705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2488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4225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0106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5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8034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6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8180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0948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3669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865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2591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181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9135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42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8289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893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17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57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3318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8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912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531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01/02/2023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01/02/2023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01/02/2023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01/02/2023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01/02/2023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01/02/2023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01/02/2023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01/02/2023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01/02/2023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01/02/2023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01/02/2023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01/02/2023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12.png"/><Relationship Id="rId7" Type="http://schemas.openxmlformats.org/officeDocument/2006/relationships/image" Target="../media/image221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5.png"/><Relationship Id="rId5" Type="http://schemas.openxmlformats.org/officeDocument/2006/relationships/image" Target="../media/image206.png"/><Relationship Id="rId10" Type="http://schemas.openxmlformats.org/officeDocument/2006/relationships/image" Target="../media/image240.png"/><Relationship Id="rId4" Type="http://schemas.openxmlformats.org/officeDocument/2006/relationships/image" Target="../media/image196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2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196.png"/><Relationship Id="rId4" Type="http://schemas.openxmlformats.org/officeDocument/2006/relationships/image" Target="../media/image1812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91.png"/><Relationship Id="rId4" Type="http://schemas.openxmlformats.org/officeDocument/2006/relationships/image" Target="../media/image2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3" Type="http://schemas.openxmlformats.org/officeDocument/2006/relationships/image" Target="../media/image37.png"/><Relationship Id="rId12" Type="http://schemas.openxmlformats.org/officeDocument/2006/relationships/image" Target="../media/image8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872.png"/><Relationship Id="rId5" Type="http://schemas.openxmlformats.org/officeDocument/2006/relationships/image" Target="../media/image39.png"/><Relationship Id="rId10" Type="http://schemas.openxmlformats.org/officeDocument/2006/relationships/image" Target="../media/image41.jpeg"/><Relationship Id="rId4" Type="http://schemas.openxmlformats.org/officeDocument/2006/relationships/image" Target="../media/image38.png"/><Relationship Id="rId9" Type="http://schemas.openxmlformats.org/officeDocument/2006/relationships/image" Target="../media/image8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3.jp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12" Type="http://schemas.openxmlformats.org/officeDocument/2006/relationships/image" Target="../media/image5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11.png"/><Relationship Id="rId5" Type="http://schemas.openxmlformats.org/officeDocument/2006/relationships/image" Target="../media/image49.jpeg"/><Relationship Id="rId10" Type="http://schemas.openxmlformats.org/officeDocument/2006/relationships/image" Target="../media/image501.png"/><Relationship Id="rId4" Type="http://schemas.openxmlformats.org/officeDocument/2006/relationships/image" Target="../media/image48.png"/><Relationship Id="rId9" Type="http://schemas.openxmlformats.org/officeDocument/2006/relationships/image" Target="../media/image4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54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2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image" Target="../media/image64.png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1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4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610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g"/><Relationship Id="rId3" Type="http://schemas.openxmlformats.org/officeDocument/2006/relationships/image" Target="../media/image33.png"/><Relationship Id="rId7" Type="http://schemas.openxmlformats.org/officeDocument/2006/relationships/image" Target="../media/image7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2.png"/><Relationship Id="rId3" Type="http://schemas.openxmlformats.org/officeDocument/2006/relationships/image" Target="../media/image752.png"/><Relationship Id="rId7" Type="http://schemas.openxmlformats.org/officeDocument/2006/relationships/image" Target="../media/image7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2.png"/><Relationship Id="rId5" Type="http://schemas.openxmlformats.org/officeDocument/2006/relationships/image" Target="../media/image771.png"/><Relationship Id="rId10" Type="http://schemas.openxmlformats.org/officeDocument/2006/relationships/image" Target="../media/image821.png"/><Relationship Id="rId4" Type="http://schemas.openxmlformats.org/officeDocument/2006/relationships/image" Target="../media/image761.png"/><Relationship Id="rId9" Type="http://schemas.openxmlformats.org/officeDocument/2006/relationships/image" Target="../media/image8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1.png"/><Relationship Id="rId3" Type="http://schemas.openxmlformats.org/officeDocument/2006/relationships/image" Target="../media/image114.png"/><Relationship Id="rId7" Type="http://schemas.openxmlformats.org/officeDocument/2006/relationships/image" Target="../media/image8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8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93.png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20.gif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117.png"/><Relationship Id="rId10" Type="http://schemas.openxmlformats.org/officeDocument/2006/relationships/image" Target="../media/image9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gif"/><Relationship Id="rId3" Type="http://schemas.openxmlformats.org/officeDocument/2006/relationships/image" Target="../media/image118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117.png"/><Relationship Id="rId10" Type="http://schemas.openxmlformats.org/officeDocument/2006/relationships/image" Target="../media/image9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12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893.png"/><Relationship Id="rId4" Type="http://schemas.openxmlformats.org/officeDocument/2006/relationships/image" Target="../media/image118.png"/><Relationship Id="rId9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image" Target="../media/image570.png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12" Type="http://schemas.openxmlformats.org/officeDocument/2006/relationships/image" Target="../media/image56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11" Type="http://schemas.openxmlformats.org/officeDocument/2006/relationships/image" Target="../media/image550.png"/><Relationship Id="rId5" Type="http://schemas.openxmlformats.org/officeDocument/2006/relationships/image" Target="../media/image490.png"/><Relationship Id="rId15" Type="http://schemas.openxmlformats.org/officeDocument/2006/relationships/image" Target="../media/image590.png"/><Relationship Id="rId10" Type="http://schemas.openxmlformats.org/officeDocument/2006/relationships/image" Target="../media/image125.jpg"/><Relationship Id="rId4" Type="http://schemas.openxmlformats.org/officeDocument/2006/relationships/image" Target="../media/image124.png"/><Relationship Id="rId9" Type="http://schemas.openxmlformats.org/officeDocument/2006/relationships/image" Target="../media/image530.png"/><Relationship Id="rId14" Type="http://schemas.openxmlformats.org/officeDocument/2006/relationships/image" Target="../media/image5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openxmlformats.org/officeDocument/2006/relationships/image" Target="../media/image830.png"/><Relationship Id="rId3" Type="http://schemas.openxmlformats.org/officeDocument/2006/relationships/image" Target="../media/image731.png"/><Relationship Id="rId7" Type="http://schemas.openxmlformats.org/officeDocument/2006/relationships/image" Target="../media/image770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11" Type="http://schemas.openxmlformats.org/officeDocument/2006/relationships/image" Target="../media/image810.png"/><Relationship Id="rId5" Type="http://schemas.openxmlformats.org/officeDocument/2006/relationships/image" Target="../media/image751.png"/><Relationship Id="rId10" Type="http://schemas.openxmlformats.org/officeDocument/2006/relationships/image" Target="../media/image800.png"/><Relationship Id="rId4" Type="http://schemas.openxmlformats.org/officeDocument/2006/relationships/image" Target="../media/image740.png"/><Relationship Id="rId9" Type="http://schemas.openxmlformats.org/officeDocument/2006/relationships/image" Target="../media/image790.png"/><Relationship Id="rId14" Type="http://schemas.openxmlformats.org/officeDocument/2006/relationships/image" Target="../media/image84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9.jpeg"/><Relationship Id="rId7" Type="http://schemas.openxmlformats.org/officeDocument/2006/relationships/image" Target="../media/image8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860.png"/><Relationship Id="rId4" Type="http://schemas.openxmlformats.org/officeDocument/2006/relationships/image" Target="../media/image130.png"/><Relationship Id="rId9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1.png"/><Relationship Id="rId3" Type="http://schemas.openxmlformats.org/officeDocument/2006/relationships/image" Target="../media/image134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11" Type="http://schemas.openxmlformats.org/officeDocument/2006/relationships/image" Target="../media/image810.png"/><Relationship Id="rId5" Type="http://schemas.openxmlformats.org/officeDocument/2006/relationships/image" Target="../media/image41.jpeg"/><Relationship Id="rId15" Type="http://schemas.openxmlformats.org/officeDocument/2006/relationships/image" Target="../media/image971.png"/><Relationship Id="rId4" Type="http://schemas.openxmlformats.org/officeDocument/2006/relationships/image" Target="../media/image136.png"/><Relationship Id="rId14" Type="http://schemas.openxmlformats.org/officeDocument/2006/relationships/image" Target="../media/image9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40.png"/><Relationship Id="rId9" Type="http://schemas.openxmlformats.org/officeDocument/2006/relationships/image" Target="../media/image1011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0.png"/><Relationship Id="rId3" Type="http://schemas.openxmlformats.org/officeDocument/2006/relationships/image" Target="../media/image141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1070.png"/><Relationship Id="rId10" Type="http://schemas.openxmlformats.org/officeDocument/2006/relationships/image" Target="../media/image1120.png"/><Relationship Id="rId4" Type="http://schemas.openxmlformats.org/officeDocument/2006/relationships/image" Target="../media/image1060.png"/><Relationship Id="rId14" Type="http://schemas.openxmlformats.org/officeDocument/2006/relationships/image" Target="../media/image110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1170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42.png"/><Relationship Id="rId9" Type="http://schemas.openxmlformats.org/officeDocument/2006/relationships/image" Target="../media/image101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43.png"/><Relationship Id="rId7" Type="http://schemas.openxmlformats.org/officeDocument/2006/relationships/image" Target="../media/image12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3.png"/><Relationship Id="rId4" Type="http://schemas.openxmlformats.org/officeDocument/2006/relationships/image" Target="../media/image1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4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5.png"/><Relationship Id="rId4" Type="http://schemas.openxmlformats.org/officeDocument/2006/relationships/image" Target="../media/image148.png"/><Relationship Id="rId9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4.png"/><Relationship Id="rId7" Type="http://schemas.openxmlformats.org/officeDocument/2006/relationships/image" Target="../media/image27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g"/><Relationship Id="rId3" Type="http://schemas.openxmlformats.org/officeDocument/2006/relationships/image" Target="../media/image159.png"/><Relationship Id="rId7" Type="http://schemas.openxmlformats.org/officeDocument/2006/relationships/image" Target="../media/image162.t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420.png"/><Relationship Id="rId4" Type="http://schemas.openxmlformats.org/officeDocument/2006/relationships/image" Target="../media/image160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4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g"/><Relationship Id="rId3" Type="http://schemas.openxmlformats.org/officeDocument/2006/relationships/image" Target="../media/image710.pn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11" Type="http://schemas.openxmlformats.org/officeDocument/2006/relationships/image" Target="../media/image1211.png"/><Relationship Id="rId5" Type="http://schemas.openxmlformats.org/officeDocument/2006/relationships/image" Target="../media/image630.png"/><Relationship Id="rId10" Type="http://schemas.openxmlformats.org/officeDocument/2006/relationships/image" Target="../media/image1130.png"/><Relationship Id="rId4" Type="http://schemas.openxmlformats.org/officeDocument/2006/relationships/image" Target="../media/image540.png"/><Relationship Id="rId9" Type="http://schemas.openxmlformats.org/officeDocument/2006/relationships/image" Target="../media/image4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0.png"/><Relationship Id="rId3" Type="http://schemas.openxmlformats.org/officeDocument/2006/relationships/image" Target="../media/image1812.png"/><Relationship Id="rId7" Type="http://schemas.openxmlformats.org/officeDocument/2006/relationships/image" Target="../media/image281.png"/><Relationship Id="rId12" Type="http://schemas.openxmlformats.org/officeDocument/2006/relationships/image" Target="../media/image3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0.png"/><Relationship Id="rId11" Type="http://schemas.openxmlformats.org/officeDocument/2006/relationships/image" Target="../media/image321.png"/><Relationship Id="rId5" Type="http://schemas.openxmlformats.org/officeDocument/2006/relationships/image" Target="../media/image210.png"/><Relationship Id="rId10" Type="http://schemas.openxmlformats.org/officeDocument/2006/relationships/image" Target="../media/image310.png"/><Relationship Id="rId4" Type="http://schemas.openxmlformats.org/officeDocument/2006/relationships/image" Target="../media/image260.png"/><Relationship Id="rId9" Type="http://schemas.openxmlformats.org/officeDocument/2006/relationships/image" Target="../media/image3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0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27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1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107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1" Type="http://schemas.openxmlformats.org/officeDocument/2006/relationships/image" Target="../media/image750.png"/><Relationship Id="rId5" Type="http://schemas.openxmlformats.org/officeDocument/2006/relationships/image" Target="../media/image184.png"/><Relationship Id="rId10" Type="http://schemas.openxmlformats.org/officeDocument/2006/relationships/image" Target="../media/image890.png"/><Relationship Id="rId4" Type="http://schemas.openxmlformats.org/officeDocument/2006/relationships/image" Target="../media/image730.png"/><Relationship Id="rId9" Type="http://schemas.openxmlformats.org/officeDocument/2006/relationships/image" Target="../media/image8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87.png"/><Relationship Id="rId12" Type="http://schemas.openxmlformats.org/officeDocument/2006/relationships/image" Target="../media/image7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openxmlformats.org/officeDocument/2006/relationships/image" Target="../media/image940.png"/><Relationship Id="rId5" Type="http://schemas.openxmlformats.org/officeDocument/2006/relationships/image" Target="../media/image600.png"/><Relationship Id="rId10" Type="http://schemas.openxmlformats.org/officeDocument/2006/relationships/image" Target="../media/image931.png"/><Relationship Id="rId4" Type="http://schemas.openxmlformats.org/officeDocument/2006/relationships/image" Target="../media/image730.png"/><Relationship Id="rId9" Type="http://schemas.openxmlformats.org/officeDocument/2006/relationships/image" Target="../media/image9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0.png"/><Relationship Id="rId13" Type="http://schemas.openxmlformats.org/officeDocument/2006/relationships/image" Target="../media/image1820.png"/><Relationship Id="rId3" Type="http://schemas.openxmlformats.org/officeDocument/2006/relationships/image" Target="../media/image1720.png"/><Relationship Id="rId7" Type="http://schemas.openxmlformats.org/officeDocument/2006/relationships/image" Target="../media/image1760.png"/><Relationship Id="rId12" Type="http://schemas.openxmlformats.org/officeDocument/2006/relationships/image" Target="../media/image18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0.png"/><Relationship Id="rId11" Type="http://schemas.openxmlformats.org/officeDocument/2006/relationships/image" Target="../media/image1801.png"/><Relationship Id="rId5" Type="http://schemas.openxmlformats.org/officeDocument/2006/relationships/image" Target="../media/image1740.png"/><Relationship Id="rId10" Type="http://schemas.openxmlformats.org/officeDocument/2006/relationships/image" Target="../media/image1790.png"/><Relationship Id="rId4" Type="http://schemas.openxmlformats.org/officeDocument/2006/relationships/image" Target="../media/image1730.png"/><Relationship Id="rId9" Type="http://schemas.openxmlformats.org/officeDocument/2006/relationships/image" Target="../media/image1780.png"/><Relationship Id="rId14" Type="http://schemas.openxmlformats.org/officeDocument/2006/relationships/image" Target="../media/image183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1.png"/><Relationship Id="rId5" Type="http://schemas.openxmlformats.org/officeDocument/2006/relationships/image" Target="../media/image13110.png"/><Relationship Id="rId4" Type="http://schemas.openxmlformats.org/officeDocument/2006/relationships/image" Target="../media/image12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732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png"/><Relationship Id="rId4" Type="http://schemas.openxmlformats.org/officeDocument/2006/relationships/image" Target="../media/image74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2.png"/><Relationship Id="rId13" Type="http://schemas.openxmlformats.org/officeDocument/2006/relationships/image" Target="../media/image871.png"/><Relationship Id="rId3" Type="http://schemas.openxmlformats.org/officeDocument/2006/relationships/image" Target="../media/image773.png"/><Relationship Id="rId7" Type="http://schemas.openxmlformats.org/officeDocument/2006/relationships/image" Target="../media/image812.png"/><Relationship Id="rId12" Type="http://schemas.openxmlformats.org/officeDocument/2006/relationships/image" Target="../media/image200.png"/><Relationship Id="rId17" Type="http://schemas.openxmlformats.org/officeDocument/2006/relationships/image" Target="../media/image911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199.png"/><Relationship Id="rId5" Type="http://schemas.openxmlformats.org/officeDocument/2006/relationships/image" Target="../media/image791.png"/><Relationship Id="rId15" Type="http://schemas.openxmlformats.org/officeDocument/2006/relationships/image" Target="../media/image892.png"/><Relationship Id="rId10" Type="http://schemas.openxmlformats.org/officeDocument/2006/relationships/image" Target="../media/image841.png"/><Relationship Id="rId4" Type="http://schemas.openxmlformats.org/officeDocument/2006/relationships/image" Target="../media/image781.png"/><Relationship Id="rId9" Type="http://schemas.openxmlformats.org/officeDocument/2006/relationships/image" Target="../media/image831.png"/><Relationship Id="rId14" Type="http://schemas.openxmlformats.org/officeDocument/2006/relationships/image" Target="../media/image88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10" Type="http://schemas.openxmlformats.org/officeDocument/2006/relationships/image" Target="../media/image229.png"/><Relationship Id="rId4" Type="http://schemas.openxmlformats.org/officeDocument/2006/relationships/image" Target="../media/image224.png"/><Relationship Id="rId9" Type="http://schemas.openxmlformats.org/officeDocument/2006/relationships/image" Target="../media/image22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260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1970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910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1.png"/><Relationship Id="rId11" Type="http://schemas.openxmlformats.org/officeDocument/2006/relationships/image" Target="../media/image22.png"/><Relationship Id="rId5" Type="http://schemas.openxmlformats.org/officeDocument/2006/relationships/image" Target="../media/image135.png"/><Relationship Id="rId10" Type="http://schemas.openxmlformats.org/officeDocument/2006/relationships/image" Target="../media/image170.png"/><Relationship Id="rId4" Type="http://schemas.openxmlformats.org/officeDocument/2006/relationships/image" Target="../media/image1210.png"/><Relationship Id="rId9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23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90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gif"/><Relationship Id="rId11" Type="http://schemas.openxmlformats.org/officeDocument/2006/relationships/image" Target="../media/image430.png"/><Relationship Id="rId5" Type="http://schemas.openxmlformats.org/officeDocument/2006/relationships/image" Target="../media/image234.png"/><Relationship Id="rId4" Type="http://schemas.openxmlformats.org/officeDocument/2006/relationships/image" Target="../media/image231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280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1.png"/><Relationship Id="rId5" Type="http://schemas.openxmlformats.org/officeDocument/2006/relationships/image" Target="../media/image239.png"/><Relationship Id="rId10" Type="http://schemas.openxmlformats.org/officeDocument/2006/relationships/image" Target="../media/image360.png"/><Relationship Id="rId4" Type="http://schemas.openxmlformats.org/officeDocument/2006/relationships/image" Target="../media/image238.png"/><Relationship Id="rId9" Type="http://schemas.openxmlformats.org/officeDocument/2006/relationships/image" Target="../media/image24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411.png"/><Relationship Id="rId7" Type="http://schemas.openxmlformats.org/officeDocument/2006/relationships/image" Target="../media/image19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440.png"/><Relationship Id="rId4" Type="http://schemas.openxmlformats.org/officeDocument/2006/relationships/image" Target="../media/image420.png"/><Relationship Id="rId9" Type="http://schemas.openxmlformats.org/officeDocument/2006/relationships/image" Target="../media/image24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37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openxmlformats.org/officeDocument/2006/relationships/image" Target="../media/image18110.png"/><Relationship Id="rId4" Type="http://schemas.openxmlformats.org/officeDocument/2006/relationships/image" Target="../media/image1710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614.png"/><Relationship Id="rId4" Type="http://schemas.openxmlformats.org/officeDocument/2006/relationships/image" Target="../media/image5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Pentaquarks: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new state of matter?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181167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Appunti di Fisica, </a:t>
            </a:r>
            <a:r>
              <a:rPr lang="it-IT" dirty="0" err="1"/>
              <a:t>February</a:t>
            </a:r>
            <a:r>
              <a:rPr lang="it-IT" dirty="0"/>
              <a:t> 1</a:t>
            </a:r>
            <a:r>
              <a:rPr lang="it-IT" baseline="30000" dirty="0"/>
              <a:t>st</a:t>
            </a:r>
            <a:r>
              <a:rPr lang="it-IT" dirty="0"/>
              <a:t>, 2023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34B267A-5EFC-41C9-A56D-FF9FD420E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3" y="4741296"/>
            <a:ext cx="2581593" cy="1431978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AACC35F-773C-40A8-18C2-A1535DD87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296"/>
            <a:ext cx="3724430" cy="14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bg1"/>
                </a:solidFill>
              </a:rPr>
              <a:t>Three quarks for Muster Mark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034" y="1376408"/>
            <a:ext cx="33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Quarks appear in 3 colors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0277" y="1376408"/>
            <a:ext cx="429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Antiquarks appear in 3 anticolors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/>
              <p:cNvSpPr/>
              <p:nvPr/>
            </p:nvSpPr>
            <p:spPr>
              <a:xfrm>
                <a:off x="7221768" y="2365646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0" name="Oval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768" y="2365646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/>
              <p:cNvSpPr/>
              <p:nvPr/>
            </p:nvSpPr>
            <p:spPr>
              <a:xfrm>
                <a:off x="6720216" y="3555734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1" name="Oval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16" y="3555734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987863" y="2826196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63" y="2826196"/>
                <a:ext cx="1889385" cy="1889385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82530" y="5664920"/>
            <a:ext cx="3168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Hadrons must be white: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1075" y="5404998"/>
                <a:ext cx="34810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it-IT" sz="2400" dirty="0">
                    <a:solidFill>
                      <a:schemeClr val="bg1"/>
                    </a:solidFill>
                  </a:rPr>
                  <a:t> triplets form a baryon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404998"/>
                <a:ext cx="3481081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525" t="-10667" r="-1576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201075" y="5847142"/>
                <a:ext cx="42101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>
                    <a:solidFill>
                      <a:schemeClr val="bg1"/>
                    </a:solidFill>
                  </a:rPr>
                  <a:t> triplets form an antibaryon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847142"/>
                <a:ext cx="4210127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434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/>
              <p:cNvSpPr/>
              <p:nvPr/>
            </p:nvSpPr>
            <p:spPr>
              <a:xfrm>
                <a:off x="6222210" y="2535787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8" name="Oval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210" y="2535787"/>
                <a:ext cx="1889385" cy="188938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1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55112E-17 L 0.05087 0.05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03038 0.049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24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0.04254 0.078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39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0138 -0.029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04028 0.04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2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0.03906 -0.080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1" animBg="1"/>
      <p:bldP spid="18" grpId="1" animBg="1"/>
      <p:bldP spid="19" grpId="0" animBg="1"/>
      <p:bldP spid="20" grpId="0" animBg="1"/>
      <p:bldP spid="21" grpId="0" animBg="1"/>
      <p:bldP spid="23" grpId="0" animBg="1"/>
      <p:bldP spid="26" grpId="0"/>
      <p:bldP spid="2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bg1"/>
                </a:solidFill>
              </a:rPr>
              <a:t>More quarks?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6CC6E31-155B-B5F4-1022-A905C348F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7726"/>
            <a:ext cx="3944431" cy="303859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891B5B-2370-B770-840F-7473C5295098}"/>
              </a:ext>
            </a:extLst>
          </p:cNvPr>
          <p:cNvSpPr txBox="1"/>
          <p:nvPr/>
        </p:nvSpPr>
        <p:spPr>
          <a:xfrm>
            <a:off x="4047200" y="2761927"/>
            <a:ext cx="4994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The </a:t>
            </a:r>
            <a:r>
              <a:rPr lang="it-IT" sz="2400" dirty="0" err="1">
                <a:solidFill>
                  <a:schemeClr val="bg1"/>
                </a:solidFill>
              </a:rPr>
              <a:t>Particle</a:t>
            </a:r>
            <a:r>
              <a:rPr lang="it-IT" sz="2400" dirty="0">
                <a:solidFill>
                  <a:schemeClr val="bg1"/>
                </a:solidFill>
              </a:rPr>
              <a:t> Data Group </a:t>
            </a:r>
            <a:r>
              <a:rPr lang="it-IT" sz="2400" dirty="0" err="1">
                <a:solidFill>
                  <a:schemeClr val="bg1"/>
                </a:solidFill>
              </a:rPr>
              <a:t>collects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all</a:t>
            </a:r>
            <a:r>
              <a:rPr lang="it-IT" sz="2400" dirty="0">
                <a:solidFill>
                  <a:schemeClr val="bg1"/>
                </a:solidFill>
              </a:rPr>
              <a:t> the information from </a:t>
            </a:r>
            <a:r>
              <a:rPr lang="it-IT" sz="2400" dirty="0" err="1">
                <a:solidFill>
                  <a:schemeClr val="bg1"/>
                </a:solidFill>
              </a:rPr>
              <a:t>experiments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</a:rPr>
              <a:t>about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observed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hadrons</a:t>
            </a:r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 err="1">
                <a:solidFill>
                  <a:schemeClr val="bg1"/>
                </a:solidFill>
              </a:rPr>
              <a:t>Almost</a:t>
            </a:r>
            <a:r>
              <a:rPr lang="it-IT" sz="2400" dirty="0">
                <a:solidFill>
                  <a:schemeClr val="bg1"/>
                </a:solidFill>
              </a:rPr>
              <a:t> the </a:t>
            </a:r>
            <a:r>
              <a:rPr lang="it-IT" sz="2400" dirty="0" err="1">
                <a:solidFill>
                  <a:schemeClr val="bg1"/>
                </a:solidFill>
              </a:rPr>
              <a:t>totality</a:t>
            </a:r>
            <a:r>
              <a:rPr lang="it-IT" sz="2400" dirty="0">
                <a:solidFill>
                  <a:schemeClr val="bg1"/>
                </a:solidFill>
              </a:rPr>
              <a:t> of </a:t>
            </a:r>
            <a:r>
              <a:rPr lang="it-IT" sz="2400" dirty="0" err="1">
                <a:solidFill>
                  <a:schemeClr val="bg1"/>
                </a:solidFill>
              </a:rPr>
              <a:t>them</a:t>
            </a:r>
            <a:r>
              <a:rPr lang="it-IT" sz="2400" dirty="0">
                <a:solidFill>
                  <a:schemeClr val="bg1"/>
                </a:solidFill>
              </a:rPr>
              <a:t> can be </a:t>
            </a:r>
            <a:r>
              <a:rPr lang="it-IT" sz="2400" dirty="0" err="1">
                <a:solidFill>
                  <a:schemeClr val="bg1"/>
                </a:solidFill>
              </a:rPr>
              <a:t>understood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as</a:t>
            </a:r>
            <a:r>
              <a:rPr lang="it-IT" sz="2400" dirty="0">
                <a:solidFill>
                  <a:schemeClr val="bg1"/>
                </a:solidFill>
              </a:rPr>
              <a:t> 2- or 3-quark </a:t>
            </a:r>
            <a:r>
              <a:rPr lang="it-IT" sz="2400" dirty="0" err="1">
                <a:solidFill>
                  <a:schemeClr val="bg1"/>
                </a:solidFill>
              </a:rPr>
              <a:t>states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054E36-384E-F7E9-B11E-78EBB05B7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27" b="14923"/>
          <a:stretch/>
        </p:blipFill>
        <p:spPr>
          <a:xfrm>
            <a:off x="0" y="1498244"/>
            <a:ext cx="9144000" cy="44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5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bg1"/>
                </a:solidFill>
              </a:rPr>
              <a:t>More quarks?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034" y="1376408"/>
                <a:ext cx="65056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>
                    <a:solidFill>
                      <a:schemeClr val="bg1"/>
                    </a:solidFill>
                  </a:rPr>
                  <a:t>I can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keep</a:t>
                </a:r>
                <a:r>
                  <a:rPr lang="it-IT" sz="2400" dirty="0">
                    <a:solidFill>
                      <a:schemeClr val="bg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adding</a:t>
                </a:r>
                <a:r>
                  <a:rPr lang="it-IT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>
                    <a:solidFill>
                      <a:schemeClr val="bg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pairs</a:t>
                </a:r>
                <a:r>
                  <a:rPr lang="it-IT" sz="2400" dirty="0">
                    <a:solidFill>
                      <a:schemeClr val="bg1"/>
                    </a:solidFill>
                  </a:rPr>
                  <a:t>, the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hadron</a:t>
                </a:r>
                <a:r>
                  <a:rPr lang="it-IT" sz="2400" dirty="0">
                    <a:solidFill>
                      <a:schemeClr val="bg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is</a:t>
                </a:r>
                <a:r>
                  <a:rPr lang="it-IT" sz="2400" dirty="0">
                    <a:solidFill>
                      <a:schemeClr val="bg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still</a:t>
                </a:r>
                <a:r>
                  <a:rPr lang="it-IT" sz="2400" dirty="0">
                    <a:solidFill>
                      <a:schemeClr val="bg1"/>
                    </a:solidFill>
                  </a:rPr>
                  <a:t> white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34" y="1376408"/>
                <a:ext cx="6505627" cy="461665"/>
              </a:xfrm>
              <a:prstGeom prst="rect">
                <a:avLst/>
              </a:prstGeom>
              <a:blipFill>
                <a:blip r:embed="rId3"/>
                <a:stretch>
                  <a:fillRect l="-1500" t="-10526" r="-469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232924" y="5341244"/>
            <a:ext cx="4462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chemeClr val="bg1"/>
                </a:solidFill>
              </a:rPr>
              <a:t>Pentaquarks</a:t>
            </a:r>
            <a:r>
              <a:rPr lang="it-IT" sz="2400" dirty="0">
                <a:solidFill>
                  <a:schemeClr val="bg1"/>
                </a:solidFill>
              </a:rPr>
              <a:t> with </a:t>
            </a:r>
            <a:r>
              <a:rPr lang="it-IT" sz="2400" dirty="0" err="1">
                <a:solidFill>
                  <a:schemeClr val="bg1"/>
                </a:solidFill>
              </a:rPr>
              <a:t>half-integer</a:t>
            </a:r>
            <a:r>
              <a:rPr lang="it-IT" sz="2400" dirty="0">
                <a:solidFill>
                  <a:schemeClr val="bg1"/>
                </a:solidFill>
              </a:rPr>
              <a:t> spin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2924" y="5763831"/>
            <a:ext cx="38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chemeClr val="bg1"/>
                </a:solidFill>
              </a:rPr>
              <a:t>Tetraquarks</a:t>
            </a:r>
            <a:r>
              <a:rPr lang="it-IT" sz="2400" dirty="0">
                <a:solidFill>
                  <a:schemeClr val="bg1"/>
                </a:solidFill>
              </a:rPr>
              <a:t> with </a:t>
            </a:r>
            <a:r>
              <a:rPr lang="it-IT" sz="2400" dirty="0" err="1">
                <a:solidFill>
                  <a:schemeClr val="bg1"/>
                </a:solidFill>
              </a:rPr>
              <a:t>integer</a:t>
            </a:r>
            <a:r>
              <a:rPr lang="it-IT" sz="2400" dirty="0">
                <a:solidFill>
                  <a:schemeClr val="bg1"/>
                </a:solidFill>
              </a:rPr>
              <a:t> 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14">
                <a:extLst>
                  <a:ext uri="{FF2B5EF4-FFF2-40B4-BE49-F238E27FC236}">
                    <a16:creationId xmlns:a16="http://schemas.microsoft.com/office/drawing/2014/main" id="{0A16F436-0F0F-656A-037E-68379E3EF5E3}"/>
                  </a:ext>
                </a:extLst>
              </p:cNvPr>
              <p:cNvSpPr/>
              <p:nvPr/>
            </p:nvSpPr>
            <p:spPr>
              <a:xfrm>
                <a:off x="6857843" y="3572350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4" name="Oval 14">
                <a:extLst>
                  <a:ext uri="{FF2B5EF4-FFF2-40B4-BE49-F238E27FC236}">
                    <a16:creationId xmlns:a16="http://schemas.microsoft.com/office/drawing/2014/main" id="{0A16F436-0F0F-656A-037E-68379E3EF5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843" y="3572350"/>
                <a:ext cx="979714" cy="979714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3494569" y="2609922"/>
                <a:ext cx="2216022" cy="22160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569" y="2609922"/>
                <a:ext cx="2216022" cy="221602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e 4">
            <a:extLst>
              <a:ext uri="{FF2B5EF4-FFF2-40B4-BE49-F238E27FC236}">
                <a16:creationId xmlns:a16="http://schemas.microsoft.com/office/drawing/2014/main" id="{5D913D40-223F-07BA-9C01-D8A15AE27FD9}"/>
              </a:ext>
            </a:extLst>
          </p:cNvPr>
          <p:cNvSpPr/>
          <p:nvPr/>
        </p:nvSpPr>
        <p:spPr>
          <a:xfrm rot="320905">
            <a:off x="2645354" y="1833626"/>
            <a:ext cx="1302744" cy="1967929"/>
          </a:xfrm>
          <a:prstGeom prst="ellipse">
            <a:avLst/>
          </a:prstGeom>
          <a:noFill/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E235D95-8F73-4E19-0064-85F74662BCB9}"/>
              </a:ext>
            </a:extLst>
          </p:cNvPr>
          <p:cNvSpPr/>
          <p:nvPr/>
        </p:nvSpPr>
        <p:spPr>
          <a:xfrm rot="4672106">
            <a:off x="3890060" y="2867071"/>
            <a:ext cx="1427960" cy="210563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353A2578-30E7-5F75-0A12-F0DC6FAD0F43}"/>
              </a:ext>
            </a:extLst>
          </p:cNvPr>
          <p:cNvSpPr txBox="1"/>
          <p:nvPr/>
        </p:nvSpPr>
        <p:spPr>
          <a:xfrm>
            <a:off x="221326" y="5355683"/>
            <a:ext cx="7126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The </a:t>
            </a:r>
            <a:r>
              <a:rPr lang="it-IT" sz="2400" dirty="0" err="1">
                <a:solidFill>
                  <a:schemeClr val="bg1"/>
                </a:solidFill>
              </a:rPr>
              <a:t>question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whether</a:t>
            </a:r>
            <a:r>
              <a:rPr lang="it-IT" sz="2400" dirty="0">
                <a:solidFill>
                  <a:schemeClr val="bg1"/>
                </a:solidFill>
              </a:rPr>
              <a:t> quark cluster in </a:t>
            </a:r>
            <a:r>
              <a:rPr lang="it-IT" sz="2400" dirty="0" err="1">
                <a:solidFill>
                  <a:schemeClr val="bg1"/>
                </a:solidFill>
              </a:rPr>
              <a:t>colored</a:t>
            </a:r>
            <a:r>
              <a:rPr lang="it-IT" sz="2400" dirty="0">
                <a:solidFill>
                  <a:schemeClr val="bg1"/>
                </a:solidFill>
              </a:rPr>
              <a:t> groups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(compact </a:t>
            </a:r>
            <a:r>
              <a:rPr lang="it-IT" sz="2400" dirty="0" err="1">
                <a:solidFill>
                  <a:schemeClr val="bg1"/>
                </a:solidFill>
              </a:rPr>
              <a:t>pentaquarks</a:t>
            </a:r>
            <a:r>
              <a:rPr lang="it-IT" sz="2400" dirty="0">
                <a:solidFill>
                  <a:schemeClr val="bg1"/>
                </a:solidFill>
              </a:rPr>
              <a:t>)…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8EE4AA13-B8F1-F046-39F7-FCBAF5E0E453}"/>
              </a:ext>
            </a:extLst>
          </p:cNvPr>
          <p:cNvSpPr txBox="1"/>
          <p:nvPr/>
        </p:nvSpPr>
        <p:spPr>
          <a:xfrm>
            <a:off x="221326" y="5355682"/>
            <a:ext cx="5219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…or in white groups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(</a:t>
            </a:r>
            <a:r>
              <a:rPr lang="it-IT" sz="2400" dirty="0" err="1">
                <a:solidFill>
                  <a:schemeClr val="bg1"/>
                </a:solidFill>
              </a:rPr>
              <a:t>molecular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pentaquarks</a:t>
            </a:r>
            <a:r>
              <a:rPr lang="it-IT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2542A28D-81F1-3671-3679-22F1EF7239F9}"/>
              </a:ext>
            </a:extLst>
          </p:cNvPr>
          <p:cNvSpPr/>
          <p:nvPr/>
        </p:nvSpPr>
        <p:spPr>
          <a:xfrm rot="320905">
            <a:off x="2470664" y="1855822"/>
            <a:ext cx="2102901" cy="19679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8DEF4FF-8D86-9AEB-3448-333670B29688}"/>
              </a:ext>
            </a:extLst>
          </p:cNvPr>
          <p:cNvSpPr/>
          <p:nvPr/>
        </p:nvSpPr>
        <p:spPr>
          <a:xfrm rot="320905">
            <a:off x="4854187" y="1792319"/>
            <a:ext cx="2102901" cy="19679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85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55112E-17 L -0.16997 0.0268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1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30556 0.06227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3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18212 0.06852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7" y="34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23698 -0.02987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0" y="-1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-0.24878 -0.02454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12 0.06852 L 0.08316 -0.07476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717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56 0.06227 L 0.20782 -0.02153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419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97 0.02685 L -0.10208 -0.08935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78 -0.02454 L -0.14166 -0.1456 " pathEditMode="relative" rAng="0" ptsTypes="AA">
                                      <p:cBhvr>
                                        <p:cTn id="7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-606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698 -0.02987 L 0.20347 -0.18982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6" grpId="0"/>
      <p:bldP spid="26" grpId="1"/>
      <p:bldP spid="27" grpId="0"/>
      <p:bldP spid="27" grpId="1"/>
      <p:bldP spid="4" grpId="0" animBg="1"/>
      <p:bldP spid="4" grpId="1" animBg="1"/>
      <p:bldP spid="23" grpId="0" animBg="1"/>
      <p:bldP spid="23" grpId="1" animBg="1"/>
      <p:bldP spid="5" grpId="0" animBg="1"/>
      <p:bldP spid="5" grpId="1" animBg="1"/>
      <p:bldP spid="7" grpId="0" animBg="1"/>
      <p:bldP spid="7" grpId="1" animBg="1"/>
      <p:bldP spid="8" grpId="0"/>
      <p:bldP spid="8" grpId="1"/>
      <p:bldP spid="9" grpId="0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Models for </a:t>
            </a:r>
            <a:r>
              <a:rPr lang="it-IT" sz="3600" dirty="0" err="1"/>
              <a:t>every</a:t>
            </a:r>
            <a:r>
              <a:rPr lang="it-IT" sz="3600" dirty="0"/>
              <a:t> taste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573903" y="4877796"/>
            <a:ext cx="292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Molecule</a:t>
            </a:r>
          </a:p>
          <a:p>
            <a:r>
              <a:rPr lang="it-IT" dirty="0"/>
              <a:t>Bound or virtual state generated by long-range exchange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6292" y="4799167"/>
            <a:ext cx="1764070" cy="1055012"/>
            <a:chOff x="158579" y="3963074"/>
            <a:chExt cx="1764070" cy="1055012"/>
          </a:xfrm>
        </p:grpSpPr>
        <p:sp>
          <p:nvSpPr>
            <p:cNvPr id="34" name="Ovale 33"/>
            <p:cNvSpPr/>
            <p:nvPr/>
          </p:nvSpPr>
          <p:spPr>
            <a:xfrm rot="683251">
              <a:off x="158579" y="3963074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66769" y="4221332"/>
              <a:ext cx="792643" cy="496596"/>
              <a:chOff x="397037" y="2317619"/>
              <a:chExt cx="892884" cy="559397"/>
            </a:xfrm>
          </p:grpSpPr>
          <p:sp>
            <p:nvSpPr>
              <p:cNvPr id="1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1046521" y="4273919"/>
              <a:ext cx="792643" cy="496596"/>
              <a:chOff x="2165075" y="2492259"/>
              <a:chExt cx="892884" cy="559397"/>
            </a:xfrm>
          </p:grpSpPr>
          <p:sp>
            <p:nvSpPr>
              <p:cNvPr id="17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127148" y="1589632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5363776" y="1500229"/>
            <a:ext cx="175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Multiquark</a:t>
            </a:r>
          </a:p>
          <a:p>
            <a:pPr algn="r"/>
            <a:r>
              <a:rPr lang="it-IT" dirty="0"/>
              <a:t>Several (cluster) of valence quarks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28808" y="158963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3179796" y="1592856"/>
            <a:ext cx="2045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Hybrids</a:t>
            </a:r>
          </a:p>
          <a:p>
            <a:r>
              <a:rPr lang="it-IT" dirty="0"/>
              <a:t>Containing gluonic</a:t>
            </a:r>
            <a:br>
              <a:rPr lang="it-IT" dirty="0"/>
            </a:br>
            <a:r>
              <a:rPr lang="it-IT" dirty="0"/>
              <a:t>degrees of freedom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2971285" y="310319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4911731" y="3028791"/>
            <a:ext cx="351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Hadroquarkonium</a:t>
            </a:r>
          </a:p>
          <a:p>
            <a:r>
              <a:rPr lang="it-IT" dirty="0"/>
              <a:t>Heavy core interacting with a light cloud via Van der Waals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7516732" y="5312631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3374" y="4105394"/>
            <a:ext cx="298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Rescattering effects</a:t>
            </a:r>
          </a:p>
          <a:p>
            <a:pPr algn="r"/>
            <a:r>
              <a:rPr lang="it-IT" dirty="0"/>
              <a:t>Structures generated by cross-channel rescattering, very process-dependent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657" y="1531514"/>
            <a:ext cx="0" cy="4072653"/>
          </a:xfrm>
          <a:prstGeom prst="straightConnector1">
            <a:avLst/>
          </a:prstGeom>
          <a:ln w="304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497" y="1079610"/>
            <a:ext cx="1194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Compact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4104" y="5605223"/>
            <a:ext cx="141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Extended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0421" y="4365793"/>
                <a:ext cx="845538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it-IT" sz="2200" dirty="0"/>
                  <a:t>Excited states are </a:t>
                </a:r>
                <a:r>
                  <a:rPr lang="it-IT" sz="2200" dirty="0" err="1">
                    <a:solidFill>
                      <a:srgbClr val="FF0000"/>
                    </a:solidFill>
                  </a:rPr>
                  <a:t>unstable</a:t>
                </a:r>
                <a:r>
                  <a:rPr lang="it-IT" sz="2200" dirty="0">
                    <a:solidFill>
                      <a:schemeClr val="tx1"/>
                    </a:solidFill>
                  </a:rPr>
                  <a:t>, </a:t>
                </a:r>
                <a:r>
                  <a:rPr lang="it-IT" sz="2200" dirty="0" err="1">
                    <a:solidFill>
                      <a:schemeClr val="tx1"/>
                    </a:solidFill>
                  </a:rPr>
                  <a:t>lifetimes</a:t>
                </a:r>
                <a:r>
                  <a:rPr lang="it-IT" sz="2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  <m:r>
                      <m:rPr>
                        <m:nor/>
                      </m:rPr>
                      <a:rPr lang="it-IT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it-IT" sz="2200" dirty="0">
                  <a:solidFill>
                    <a:srgbClr val="FF0000"/>
                  </a:solidFill>
                </a:endParaRPr>
              </a:p>
              <a:p>
                <a:pPr>
                  <a:spcBef>
                    <a:spcPts val="1200"/>
                  </a:spcBef>
                </a:pPr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>
                    <a:solidFill>
                      <a:srgbClr val="FF0000"/>
                    </a:solidFill>
                  </a:rPr>
                  <a:t>too</a:t>
                </a:r>
                <a:r>
                  <a:rPr lang="it-IT" sz="2200" dirty="0">
                    <a:solidFill>
                      <a:srgbClr val="FF0000"/>
                    </a:solidFill>
                  </a:rPr>
                  <a:t> short </a:t>
                </a:r>
                <a:r>
                  <a:rPr lang="it-IT" sz="2200" dirty="0"/>
                  <a:t>for </a:t>
                </a:r>
                <a:r>
                  <a:rPr lang="it-IT" sz="2200" dirty="0" err="1"/>
                  <a:t>their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flight</a:t>
                </a:r>
                <a:r>
                  <a:rPr lang="it-IT" sz="2200" dirty="0"/>
                  <a:t> to be </a:t>
                </a:r>
                <a:r>
                  <a:rPr lang="it-IT" sz="2200" dirty="0" err="1"/>
                  <a:t>detected</a:t>
                </a:r>
                <a:endParaRPr lang="it-IT" sz="2200" dirty="0"/>
              </a:p>
              <a:p>
                <a:pPr>
                  <a:spcBef>
                    <a:spcPts val="1200"/>
                  </a:spcBef>
                </a:pPr>
                <a:r>
                  <a:rPr lang="it-IT" sz="2200" dirty="0"/>
                  <a:t>They manifest as </a:t>
                </a:r>
                <a:r>
                  <a:rPr lang="it-IT" sz="2200" dirty="0" err="1">
                    <a:solidFill>
                      <a:srgbClr val="FF0000"/>
                    </a:solidFill>
                  </a:rPr>
                  <a:t>resonant</a:t>
                </a:r>
                <a:r>
                  <a:rPr lang="it-IT" sz="2200" dirty="0">
                    <a:solidFill>
                      <a:srgbClr val="FF0000"/>
                    </a:solidFill>
                  </a:rPr>
                  <a:t> </a:t>
                </a:r>
                <a:r>
                  <a:rPr lang="it-IT" sz="2200" dirty="0" err="1">
                    <a:solidFill>
                      <a:srgbClr val="FF0000"/>
                    </a:solidFill>
                  </a:rPr>
                  <a:t>peaks</a:t>
                </a:r>
                <a:r>
                  <a:rPr lang="it-IT" sz="2200" dirty="0">
                    <a:solidFill>
                      <a:srgbClr val="FF0000"/>
                    </a:solidFill>
                  </a:rPr>
                  <a:t> </a:t>
                </a:r>
                <a:r>
                  <a:rPr lang="it-IT" sz="2200" dirty="0"/>
                  <a:t>in the energy of </a:t>
                </a:r>
                <a:r>
                  <a:rPr lang="it-IT" sz="2200" dirty="0" err="1"/>
                  <a:t>their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decay</a:t>
                </a:r>
                <a:r>
                  <a:rPr lang="it-IT" sz="2200" dirty="0"/>
                  <a:t> products,</a:t>
                </a:r>
                <a:br>
                  <a:rPr lang="it-IT" sz="2200" dirty="0"/>
                </a:br>
                <a:r>
                  <a:rPr lang="it-IT" sz="2200" dirty="0"/>
                  <a:t>with </a:t>
                </a:r>
                <a:r>
                  <a:rPr lang="it-IT" sz="2200" dirty="0" err="1"/>
                  <a:t>widths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∼ℏ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21" y="4365793"/>
                <a:ext cx="8455389" cy="1754326"/>
              </a:xfrm>
              <a:prstGeom prst="rect">
                <a:avLst/>
              </a:prstGeom>
              <a:blipFill>
                <a:blip r:embed="rId2"/>
                <a:stretch>
                  <a:fillRect l="-937" t="-2431" b="-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Resonances = </a:t>
            </a:r>
            <a:r>
              <a:rPr lang="it-IT" sz="3600" dirty="0" err="1"/>
              <a:t>Unstable</a:t>
            </a:r>
            <a:r>
              <a:rPr lang="it-IT" sz="3600" dirty="0"/>
              <a:t> </a:t>
            </a:r>
            <a:r>
              <a:rPr lang="it-IT" sz="3600" dirty="0" err="1"/>
              <a:t>states</a:t>
            </a:r>
            <a:r>
              <a:rPr lang="it-IT" sz="3600" dirty="0"/>
              <a:t>/1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0">
                <a:extLst>
                  <a:ext uri="{FF2B5EF4-FFF2-40B4-BE49-F238E27FC236}">
                    <a16:creationId xmlns:a16="http://schemas.microsoft.com/office/drawing/2014/main" id="{A9002850-567A-B00A-FD51-15C6886A70DE}"/>
                  </a:ext>
                </a:extLst>
              </p:cNvPr>
              <p:cNvSpPr txBox="1"/>
              <p:nvPr/>
            </p:nvSpPr>
            <p:spPr>
              <a:xfrm>
                <a:off x="1653389" y="2986805"/>
                <a:ext cx="2329419" cy="46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TextBox 10">
                <a:extLst>
                  <a:ext uri="{FF2B5EF4-FFF2-40B4-BE49-F238E27FC236}">
                    <a16:creationId xmlns:a16="http://schemas.microsoft.com/office/drawing/2014/main" id="{A9002850-567A-B00A-FD51-15C6886A7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389" y="2986805"/>
                <a:ext cx="2329419" cy="468205"/>
              </a:xfrm>
              <a:prstGeom prst="rect">
                <a:avLst/>
              </a:prstGeom>
              <a:blipFill>
                <a:blip r:embed="rId7"/>
                <a:stretch>
                  <a:fillRect b="-155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3EB2B0F3-F9C8-5CBC-210B-2E8C2935F882}"/>
              </a:ext>
            </a:extLst>
          </p:cNvPr>
          <p:cNvCxnSpPr/>
          <p:nvPr/>
        </p:nvCxnSpPr>
        <p:spPr>
          <a:xfrm>
            <a:off x="6115284" y="1354347"/>
            <a:ext cx="0" cy="2286000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EAFAC57-EAC0-DFE8-FE47-D33D3C1D2254}"/>
                  </a:ext>
                </a:extLst>
              </p:cNvPr>
              <p:cNvSpPr txBox="1"/>
              <p:nvPr/>
            </p:nvSpPr>
            <p:spPr>
              <a:xfrm>
                <a:off x="5855570" y="3786691"/>
                <a:ext cx="5720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EAFAC57-EAC0-DFE8-FE47-D33D3C1D2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570" y="3786691"/>
                <a:ext cx="572016" cy="461665"/>
              </a:xfrm>
              <a:prstGeom prst="rect">
                <a:avLst/>
              </a:prstGeom>
              <a:blipFill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2B12A4DC-8BA2-2474-F308-CC6F7ECFB5ED}"/>
              </a:ext>
            </a:extLst>
          </p:cNvPr>
          <p:cNvCxnSpPr/>
          <p:nvPr/>
        </p:nvCxnSpPr>
        <p:spPr>
          <a:xfrm>
            <a:off x="5839200" y="2502000"/>
            <a:ext cx="540000" cy="0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6819F6E-AC99-7D62-8362-049EE99CE252}"/>
                  </a:ext>
                </a:extLst>
              </p:cNvPr>
              <p:cNvSpPr txBox="1"/>
              <p:nvPr/>
            </p:nvSpPr>
            <p:spPr>
              <a:xfrm>
                <a:off x="5421035" y="1998350"/>
                <a:ext cx="4187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6819F6E-AC99-7D62-8362-049EE99CE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035" y="1998350"/>
                <a:ext cx="41870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7375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0" y="1150265"/>
            <a:ext cx="8521520" cy="4796596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Unraveling QCD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79714" y="2401257"/>
            <a:ext cx="1810139" cy="1275004"/>
            <a:chOff x="979714" y="2401257"/>
            <a:chExt cx="1810139" cy="1275004"/>
          </a:xfrm>
        </p:grpSpPr>
        <p:sp>
          <p:nvSpPr>
            <p:cNvPr id="24" name="Rectangle 23"/>
            <p:cNvSpPr/>
            <p:nvPr/>
          </p:nvSpPr>
          <p:spPr>
            <a:xfrm>
              <a:off x="979714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1212979" y="3368351"/>
              <a:ext cx="1399592" cy="0"/>
            </a:xfrm>
            <a:prstGeom prst="straightConnector1">
              <a:avLst/>
            </a:prstGeom>
            <a:ln w="158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010850" y="2401257"/>
              <a:ext cx="1612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>
                  <a:solidFill>
                    <a:srgbClr val="FF0000"/>
                  </a:solidFill>
                </a:rPr>
                <a:t>Beam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47791" y="2401257"/>
            <a:ext cx="1810139" cy="1275004"/>
            <a:chOff x="979714" y="2401257"/>
            <a:chExt cx="1810139" cy="1275004"/>
          </a:xfrm>
        </p:grpSpPr>
        <p:sp>
          <p:nvSpPr>
            <p:cNvPr id="29" name="Rectangle 28"/>
            <p:cNvSpPr/>
            <p:nvPr/>
          </p:nvSpPr>
          <p:spPr>
            <a:xfrm>
              <a:off x="979714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212979" y="3368351"/>
              <a:ext cx="1399592" cy="0"/>
            </a:xfrm>
            <a:prstGeom prst="straightConnector1">
              <a:avLst/>
            </a:prstGeom>
            <a:ln w="158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10850" y="2401257"/>
              <a:ext cx="1612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err="1">
                  <a:solidFill>
                    <a:srgbClr val="FF0000"/>
                  </a:solidFill>
                </a:rPr>
                <a:t>Beam</a:t>
              </a:r>
              <a:endParaRPr lang="it-IT" sz="4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214376" y="3869450"/>
            <a:ext cx="2523608" cy="1663603"/>
            <a:chOff x="3524183" y="3822797"/>
            <a:chExt cx="2523608" cy="1663603"/>
          </a:xfrm>
        </p:grpSpPr>
        <p:sp>
          <p:nvSpPr>
            <p:cNvPr id="34" name="Rectangle 33"/>
            <p:cNvSpPr/>
            <p:nvPr/>
          </p:nvSpPr>
          <p:spPr>
            <a:xfrm>
              <a:off x="3524183" y="3915193"/>
              <a:ext cx="2523608" cy="15712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92551" y="3822797"/>
              <a:ext cx="23868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>
                  <a:solidFill>
                    <a:srgbClr val="FF0000"/>
                  </a:solidFill>
                </a:rPr>
                <a:t>Products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875540" y="4707356"/>
              <a:ext cx="1820895" cy="680895"/>
              <a:chOff x="3884347" y="4707356"/>
              <a:chExt cx="1820895" cy="680895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4787813" y="4707356"/>
                <a:ext cx="13963" cy="680895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V="1">
                <a:off x="3884347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5341303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2200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Prospects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20680" r="2857" b="4898"/>
          <a:stretch/>
        </p:blipFill>
        <p:spPr>
          <a:xfrm>
            <a:off x="214604" y="1049482"/>
            <a:ext cx="8574833" cy="5103846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Unraveling QCD at CERN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09" y="4439505"/>
            <a:ext cx="903799" cy="619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88" y="1135190"/>
            <a:ext cx="617878" cy="8354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337" y="1483566"/>
            <a:ext cx="642781" cy="6427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t="17708" r="69710" b="16987"/>
          <a:stretch/>
        </p:blipFill>
        <p:spPr>
          <a:xfrm>
            <a:off x="292503" y="2543413"/>
            <a:ext cx="575244" cy="94262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197151" y="1603127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</a:rPr>
              <a:t>LHC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894186" y="2920245"/>
                <a:ext cx="7473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 b="1" dirty="0">
                    <a:solidFill>
                      <a:srgbClr val="FFFF00"/>
                    </a:solidFill>
                  </a:rPr>
                  <a:t>S</a:t>
                </a:r>
                <a14:m>
                  <m:oMath xmlns:m="http://schemas.openxmlformats.org/officeDocument/2006/math">
                    <m:r>
                      <a:rPr lang="it-IT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it-IT" sz="2800" b="1" dirty="0">
                    <a:solidFill>
                      <a:srgbClr val="FFFF00"/>
                    </a:solidFill>
                  </a:rPr>
                  <a:t>S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186" y="2920245"/>
                <a:ext cx="747320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17213" t="-10465" r="-14754" b="-325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68" y="2627608"/>
            <a:ext cx="612427" cy="612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248676" y="2253594"/>
                <a:ext cx="20296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FFFF00"/>
                    </a:solidFill>
                  </a:rPr>
                  <a:t>Protons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450</m:t>
                    </m:r>
                    <m:r>
                      <a:rPr lang="it-IT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676" y="2253594"/>
                <a:ext cx="2029658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2703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000227" y="2800705"/>
                <a:ext cx="193822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it-IT" dirty="0">
                    <a:solidFill>
                      <a:srgbClr val="FFFF00"/>
                    </a:solidFill>
                  </a:rPr>
                  <a:t>Two proton beams</a:t>
                </a:r>
                <a:br>
                  <a:rPr lang="it-IT" dirty="0">
                    <a:solidFill>
                      <a:srgbClr val="FFFF00"/>
                    </a:solidFill>
                  </a:rPr>
                </a:br>
                <a:r>
                  <a:rPr lang="it-IT" dirty="0">
                    <a:solidFill>
                      <a:srgbClr val="FFFF00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7000</m:t>
                    </m:r>
                    <m:r>
                      <a:rPr lang="it-IT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227" y="2800705"/>
                <a:ext cx="1938223" cy="646331"/>
              </a:xfrm>
              <a:prstGeom prst="rect">
                <a:avLst/>
              </a:prstGeom>
              <a:blipFill rotWithShape="0">
                <a:blip r:embed="rId12"/>
                <a:stretch>
                  <a:fillRect l="-1887" t="-4717" r="-283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594497" y="3263481"/>
                <a:ext cx="338137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FFFF00"/>
                    </a:solidFill>
                  </a:rPr>
                  <a:t>secondary pion beam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190</m:t>
                    </m:r>
                    <m:r>
                      <a:rPr lang="it-IT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dirty="0">
                    <a:solidFill>
                      <a:srgbClr val="FFFF00"/>
                    </a:solidFill>
                  </a:rPr>
                  <a:t>,</a:t>
                </a:r>
                <a:br>
                  <a:rPr lang="it-IT" dirty="0">
                    <a:solidFill>
                      <a:srgbClr val="FFFF00"/>
                    </a:solidFill>
                  </a:rPr>
                </a:br>
                <a:r>
                  <a:rPr lang="it-IT" dirty="0">
                    <a:solidFill>
                      <a:srgbClr val="FFFF00"/>
                    </a:solidFill>
                  </a:rPr>
                  <a:t>Liquid Hydrogen target</a:t>
                </a: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497" y="3263481"/>
                <a:ext cx="3381375" cy="646331"/>
              </a:xfrm>
              <a:prstGeom prst="rect">
                <a:avLst/>
              </a:prstGeom>
              <a:blipFill rotWithShape="0">
                <a:blip r:embed="rId13"/>
                <a:stretch>
                  <a:fillRect l="-1625" t="-4717" r="-542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3209780" y="4016278"/>
            <a:ext cx="2362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Study hadrons made of</a:t>
            </a:r>
            <a:br>
              <a:rPr lang="it-IT" dirty="0">
                <a:solidFill>
                  <a:srgbClr val="FFFF00"/>
                </a:solidFill>
              </a:rPr>
            </a:br>
            <a:r>
              <a:rPr lang="it-IT" dirty="0">
                <a:solidFill>
                  <a:srgbClr val="FFFF00"/>
                </a:solidFill>
              </a:rPr>
              <a:t>light quarks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185479" y="3684870"/>
            <a:ext cx="2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FFFF00"/>
                </a:solidFill>
              </a:rPr>
              <a:t>Study HEP + heavy hadrons</a:t>
            </a:r>
          </a:p>
        </p:txBody>
      </p:sp>
    </p:spTree>
    <p:extLst>
      <p:ext uri="{BB962C8B-B14F-4D97-AF65-F5344CB8AC3E}">
        <p14:creationId xmlns:p14="http://schemas.microsoft.com/office/powerpoint/2010/main" val="9106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3" grpId="0"/>
      <p:bldP spid="33" grpId="1"/>
      <p:bldP spid="38" grpId="0"/>
      <p:bldP spid="38" grpId="1"/>
      <p:bldP spid="38" grpId="2"/>
      <p:bldP spid="41" grpId="0"/>
      <p:bldP spid="41" grpId="1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Prospects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19"/>
            <a:ext cx="5210725" cy="3614916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LHCb</a:t>
            </a:r>
            <a:r>
              <a:rPr lang="it-IT" sz="3600" dirty="0"/>
              <a:t> detector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1" y="1604513"/>
            <a:ext cx="903799" cy="619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28EFEED-875F-46B8-B593-BED7229DD290}"/>
                  </a:ext>
                </a:extLst>
              </p:cNvPr>
              <p:cNvSpPr txBox="1"/>
              <p:nvPr/>
            </p:nvSpPr>
            <p:spPr>
              <a:xfrm>
                <a:off x="5243908" y="1376310"/>
                <a:ext cx="3823892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Forward arm </a:t>
                </a:r>
                <a:r>
                  <a:rPr lang="it-IT" dirty="0" err="1"/>
                  <a:t>spectrometer</a:t>
                </a:r>
                <a:r>
                  <a:rPr lang="it-IT" dirty="0"/>
                  <a:t> </a:t>
                </a:r>
                <a:r>
                  <a:rPr lang="it-IT" dirty="0" err="1"/>
                  <a:t>designed</a:t>
                </a:r>
                <a:r>
                  <a:rPr lang="it-IT" dirty="0"/>
                  <a:t> to study bottom and charm </a:t>
                </a:r>
                <a:r>
                  <a:rPr lang="it-IT" dirty="0" err="1"/>
                  <a:t>hadrons</a:t>
                </a:r>
                <a:endParaRPr lang="it-IT" dirty="0"/>
              </a:p>
              <a:p>
                <a:endParaRPr lang="it-IT" dirty="0"/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err="1"/>
                  <a:t>Rapidity</a:t>
                </a:r>
                <a:r>
                  <a:rPr lang="it-IT" dirty="0"/>
                  <a:t> coverage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2.0 &lt;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&lt; 4.5</m:t>
                    </m:r>
                  </m:oMath>
                </a14:m>
                <a:endParaRPr lang="it-IT" dirty="0"/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err="1"/>
                  <a:t>Excellent</a:t>
                </a:r>
                <a:r>
                  <a:rPr lang="it-IT" dirty="0"/>
                  <a:t> </a:t>
                </a:r>
                <a:r>
                  <a:rPr lang="it-IT" dirty="0" err="1"/>
                  <a:t>particle</a:t>
                </a:r>
                <a:r>
                  <a:rPr lang="it-IT" dirty="0"/>
                  <a:t> </a:t>
                </a:r>
                <a:r>
                  <a:rPr lang="it-IT" dirty="0" err="1"/>
                  <a:t>identification</a:t>
                </a:r>
                <a:r>
                  <a:rPr lang="it-IT" dirty="0"/>
                  <a:t>:</a:t>
                </a:r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err="1"/>
                  <a:t>Muons</a:t>
                </a:r>
                <a:r>
                  <a:rPr lang="it-IT" dirty="0"/>
                  <a:t>: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 ~ 97%</m:t>
                    </m:r>
                  </m:oMath>
                </a14:m>
                <a:r>
                  <a:rPr lang="it-IT" dirty="0"/>
                  <a:t> for 1−3%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misidentification</a:t>
                </a:r>
                <a:endParaRPr lang="it-IT" dirty="0"/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err="1"/>
                  <a:t>Kaons</a:t>
                </a:r>
                <a:r>
                  <a:rPr lang="it-IT" dirty="0"/>
                  <a:t>: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 ~ 95%</m:t>
                    </m:r>
                  </m:oMath>
                </a14:m>
                <a:r>
                  <a:rPr lang="it-IT" dirty="0"/>
                  <a:t> for 5% </a:t>
                </a:r>
                <a:br>
                  <a:rPr lang="it-IT" dirty="0"/>
                </a:b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misidentification</a:t>
                </a:r>
                <a:endParaRPr lang="it-IT" dirty="0"/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err="1"/>
                  <a:t>Very</a:t>
                </a:r>
                <a:r>
                  <a:rPr lang="it-IT" dirty="0"/>
                  <a:t> good vertex </a:t>
                </a:r>
                <a:r>
                  <a:rPr lang="it-IT" dirty="0" err="1"/>
                  <a:t>resolution</a:t>
                </a:r>
                <a:r>
                  <a:rPr lang="it-IT" dirty="0"/>
                  <a:t>: </a:t>
                </a:r>
                <a:br>
                  <a:rPr lang="it-IT" dirty="0"/>
                </a:b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=20 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b="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it-IT" dirty="0"/>
                  <a:t> IP </a:t>
                </a:r>
                <a:r>
                  <a:rPr lang="it-IT" dirty="0" err="1"/>
                  <a:t>resolution</a:t>
                </a:r>
                <a:endParaRPr lang="it-IT" dirty="0"/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resolution</a:t>
                </a:r>
                <a:br>
                  <a:rPr lang="it-IT" dirty="0"/>
                </a:b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lit/>
                      </m:rPr>
                      <a:rPr lang="it-IT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=0.5−0.8%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28EFEED-875F-46B8-B593-BED7229D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908" y="1376310"/>
                <a:ext cx="3823892" cy="3693319"/>
              </a:xfrm>
              <a:prstGeom prst="rect">
                <a:avLst/>
              </a:prstGeom>
              <a:blipFill>
                <a:blip r:embed="rId4"/>
                <a:stretch>
                  <a:fillRect l="-1752" t="-990" b="-3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0185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067573" y="235206"/>
            <a:ext cx="700884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800" dirty="0"/>
              <a:t>The (new) </a:t>
            </a:r>
            <a:r>
              <a:rPr lang="it-IT" sz="4800" dirty="0" err="1"/>
              <a:t>pentaquarks</a:t>
            </a:r>
            <a:endParaRPr lang="it-IT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67" y="2275741"/>
            <a:ext cx="3751661" cy="3815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1716453" y="2860017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453" y="2860017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4082138" y="1296027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138" y="1296027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314268" y="2860017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268" y="2860017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5627700" y="5550231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700" y="555023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696167" y="5746079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167" y="5746079"/>
                <a:ext cx="979714" cy="979714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8225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>
            <a:extLst>
              <a:ext uri="{FF2B5EF4-FFF2-40B4-BE49-F238E27FC236}">
                <a16:creationId xmlns:a16="http://schemas.microsoft.com/office/drawing/2014/main" id="{6572FFD5-7734-F098-5EF7-542729FBFA5F}"/>
              </a:ext>
            </a:extLst>
          </p:cNvPr>
          <p:cNvSpPr/>
          <p:nvPr/>
        </p:nvSpPr>
        <p:spPr>
          <a:xfrm>
            <a:off x="2845721" y="4474625"/>
            <a:ext cx="800542" cy="1950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Preamble</a:t>
            </a:r>
            <a:r>
              <a:rPr lang="it-IT" sz="3600" dirty="0"/>
              <a:t>: the </a:t>
            </a:r>
            <a:r>
              <a:rPr lang="it-IT" sz="3600" dirty="0" err="1"/>
              <a:t>old</a:t>
            </a:r>
            <a:r>
              <a:rPr lang="it-IT" sz="3600" dirty="0"/>
              <a:t> </a:t>
            </a:r>
            <a:r>
              <a:rPr lang="it-IT" sz="3600" dirty="0" err="1"/>
              <a:t>pentaquark</a:t>
            </a:r>
            <a:r>
              <a:rPr lang="it-IT" sz="3600" dirty="0"/>
              <a:t>!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21C96C9-3DDB-41DC-A40E-45AD68B1F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539" y="1196601"/>
            <a:ext cx="4694778" cy="2307090"/>
          </a:xfrm>
          <a:prstGeom prst="rect">
            <a:avLst/>
          </a:prstGeom>
        </p:spPr>
      </p:pic>
      <p:sp>
        <p:nvSpPr>
          <p:cNvPr id="8" name="Rectangle 14">
            <a:extLst>
              <a:ext uri="{FF2B5EF4-FFF2-40B4-BE49-F238E27FC236}">
                <a16:creationId xmlns:a16="http://schemas.microsoft.com/office/drawing/2014/main" id="{6D1B4BD8-2805-4F36-1042-0DE2344BABBD}"/>
              </a:ext>
            </a:extLst>
          </p:cNvPr>
          <p:cNvSpPr/>
          <p:nvPr/>
        </p:nvSpPr>
        <p:spPr>
          <a:xfrm>
            <a:off x="6772822" y="852634"/>
            <a:ext cx="2148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C.G. </a:t>
            </a:r>
            <a:r>
              <a:rPr lang="it-IT" dirty="0" err="1">
                <a:solidFill>
                  <a:srgbClr val="C00000"/>
                </a:solidFill>
              </a:rPr>
              <a:t>Wohl</a:t>
            </a:r>
            <a:r>
              <a:rPr lang="it-IT" dirty="0">
                <a:solidFill>
                  <a:srgbClr val="C00000"/>
                </a:solidFill>
              </a:rPr>
              <a:t>, PDG 2008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949A3138-6FD3-9680-77EF-7DDEE7C6F8DD}"/>
              </a:ext>
            </a:extLst>
          </p:cNvPr>
          <p:cNvGrpSpPr/>
          <p:nvPr/>
        </p:nvGrpSpPr>
        <p:grpSpPr>
          <a:xfrm>
            <a:off x="70428" y="1010711"/>
            <a:ext cx="3575835" cy="3517927"/>
            <a:chOff x="146649" y="1744728"/>
            <a:chExt cx="3575835" cy="351792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89B78927-1DF8-D536-34B7-44BFA484D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649" y="1744728"/>
              <a:ext cx="3575835" cy="3517927"/>
            </a:xfrm>
            <a:prstGeom prst="rect">
              <a:avLst/>
            </a:prstGeom>
          </p:spPr>
        </p:pic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9D771CE6-6637-9A6D-831D-2768CB42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945" y="1939435"/>
              <a:ext cx="1098804" cy="588120"/>
            </a:xfrm>
            <a:prstGeom prst="rect">
              <a:avLst/>
            </a:prstGeom>
          </p:spPr>
        </p:pic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B20A948C-69BE-BF76-146B-BB192EF27D51}"/>
                </a:ext>
              </a:extLst>
            </p:cNvPr>
            <p:cNvSpPr/>
            <p:nvPr/>
          </p:nvSpPr>
          <p:spPr>
            <a:xfrm>
              <a:off x="2244735" y="2519228"/>
              <a:ext cx="11785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it-IT" dirty="0">
                  <a:solidFill>
                    <a:srgbClr val="C00000"/>
                  </a:solidFill>
                </a:rPr>
                <a:t>2003, 5.8</a:t>
              </a:r>
              <a:r>
                <a:rPr lang="el-GR" dirty="0">
                  <a:solidFill>
                    <a:srgbClr val="C00000"/>
                  </a:solidFill>
                </a:rPr>
                <a:t>σ</a:t>
              </a:r>
              <a:endParaRPr lang="it-IT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74D21AD-B547-2475-E61E-EBE4C5A36F08}"/>
              </a:ext>
            </a:extLst>
          </p:cNvPr>
          <p:cNvGrpSpPr/>
          <p:nvPr/>
        </p:nvGrpSpPr>
        <p:grpSpPr>
          <a:xfrm>
            <a:off x="190012" y="1072450"/>
            <a:ext cx="3336665" cy="3456188"/>
            <a:chOff x="3722484" y="1806468"/>
            <a:chExt cx="3336665" cy="3456188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2988C0E9-6384-DEFE-2FA2-D4EF9AF37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2484" y="1806468"/>
              <a:ext cx="3336665" cy="3456188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D547C524-3066-F6A9-E315-D7F55F6E1BA2}"/>
                </a:ext>
              </a:extLst>
            </p:cNvPr>
            <p:cNvSpPr/>
            <p:nvPr/>
          </p:nvSpPr>
          <p:spPr>
            <a:xfrm>
              <a:off x="5545561" y="2138869"/>
              <a:ext cx="1183044" cy="1078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6B551908-AE86-A546-DE04-FA330A95A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888" y="2213949"/>
              <a:ext cx="1098804" cy="588120"/>
            </a:xfrm>
            <a:prstGeom prst="rect">
              <a:avLst/>
            </a:prstGeom>
          </p:spPr>
        </p:pic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02E2BC05-3FBF-C919-28B5-B5D0D4F4A030}"/>
                </a:ext>
              </a:extLst>
            </p:cNvPr>
            <p:cNvSpPr/>
            <p:nvPr/>
          </p:nvSpPr>
          <p:spPr>
            <a:xfrm>
              <a:off x="5669888" y="2719814"/>
              <a:ext cx="11785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it-IT" dirty="0">
                  <a:solidFill>
                    <a:srgbClr val="C00000"/>
                  </a:solidFill>
                </a:rPr>
                <a:t>2005, 0.0</a:t>
              </a:r>
              <a:r>
                <a:rPr lang="el-GR" dirty="0">
                  <a:solidFill>
                    <a:srgbClr val="C00000"/>
                  </a:solidFill>
                </a:rPr>
                <a:t>σ</a:t>
              </a:r>
              <a:endParaRPr lang="it-IT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BAF54610-B325-1730-EEE3-9745F8A58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936" y="3500178"/>
            <a:ext cx="3847381" cy="288722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DF548D8A-F463-0D8E-78DB-DFFF0FC7E9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03" t="19254" r="7765"/>
          <a:stretch/>
        </p:blipFill>
        <p:spPr>
          <a:xfrm>
            <a:off x="70428" y="4528638"/>
            <a:ext cx="3072491" cy="1896218"/>
          </a:xfrm>
          <a:prstGeom prst="rect">
            <a:avLst/>
          </a:prstGeom>
        </p:spPr>
      </p:pic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00DB1ED4-30D4-973C-4BA7-9389E2E09E2E}"/>
              </a:ext>
            </a:extLst>
          </p:cNvPr>
          <p:cNvSpPr/>
          <p:nvPr/>
        </p:nvSpPr>
        <p:spPr>
          <a:xfrm>
            <a:off x="1673525" y="5443268"/>
            <a:ext cx="1466490" cy="974785"/>
          </a:xfrm>
          <a:custGeom>
            <a:avLst/>
            <a:gdLst>
              <a:gd name="connsiteX0" fmla="*/ 0 w 1466490"/>
              <a:gd name="connsiteY0" fmla="*/ 353683 h 974785"/>
              <a:gd name="connsiteX1" fmla="*/ 8626 w 1466490"/>
              <a:gd name="connsiteY1" fmla="*/ 948906 h 974785"/>
              <a:gd name="connsiteX2" fmla="*/ 1466490 w 1466490"/>
              <a:gd name="connsiteY2" fmla="*/ 974785 h 974785"/>
              <a:gd name="connsiteX3" fmla="*/ 1431984 w 1466490"/>
              <a:gd name="connsiteY3" fmla="*/ 0 h 974785"/>
              <a:gd name="connsiteX4" fmla="*/ 0 w 1466490"/>
              <a:gd name="connsiteY4" fmla="*/ 353683 h 97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490" h="974785">
                <a:moveTo>
                  <a:pt x="0" y="353683"/>
                </a:moveTo>
                <a:lnTo>
                  <a:pt x="8626" y="948906"/>
                </a:lnTo>
                <a:lnTo>
                  <a:pt x="1466490" y="974785"/>
                </a:lnTo>
                <a:lnTo>
                  <a:pt x="1431984" y="0"/>
                </a:lnTo>
                <a:lnTo>
                  <a:pt x="0" y="3536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A5FEB7D7-BA4C-F809-9165-3FA1E5C3B5F4}"/>
                  </a:ext>
                </a:extLst>
              </p:cNvPr>
              <p:cNvSpPr txBox="1"/>
              <p:nvPr/>
            </p:nvSpPr>
            <p:spPr>
              <a:xfrm>
                <a:off x="2733049" y="4474625"/>
                <a:ext cx="836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𝑢𝑑𝑑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A5FEB7D7-BA4C-F809-9165-3FA1E5C3B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049" y="4474625"/>
                <a:ext cx="836383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5D19AFD0-7FB3-04F1-D399-D86A2E7101F8}"/>
                  </a:ext>
                </a:extLst>
              </p:cNvPr>
              <p:cNvSpPr txBox="1"/>
              <p:nvPr/>
            </p:nvSpPr>
            <p:spPr>
              <a:xfrm>
                <a:off x="2845721" y="4943791"/>
                <a:ext cx="680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5D19AFD0-7FB3-04F1-D399-D86A2E710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721" y="4943791"/>
                <a:ext cx="680956" cy="369332"/>
              </a:xfrm>
              <a:prstGeom prst="rect">
                <a:avLst/>
              </a:prstGeom>
              <a:blipFill>
                <a:blip r:embed="rId10"/>
                <a:stretch>
                  <a:fillRect r="-21429" b="-114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E4D05B1C-22F1-B84C-D5A8-61CF6FBD2276}"/>
                  </a:ext>
                </a:extLst>
              </p:cNvPr>
              <p:cNvSpPr txBox="1"/>
              <p:nvPr/>
            </p:nvSpPr>
            <p:spPr>
              <a:xfrm>
                <a:off x="1887282" y="5450819"/>
                <a:ext cx="680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E4D05B1C-22F1-B84C-D5A8-61CF6FBD2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82" y="5450819"/>
                <a:ext cx="680956" cy="369332"/>
              </a:xfrm>
              <a:prstGeom prst="rect">
                <a:avLst/>
              </a:prstGeom>
              <a:blipFill>
                <a:blip r:embed="rId11"/>
                <a:stretch>
                  <a:fillRect r="-17117"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70200740-2626-FF83-7BA8-BCD6DBE4F72F}"/>
                  </a:ext>
                </a:extLst>
              </p:cNvPr>
              <p:cNvSpPr txBox="1"/>
              <p:nvPr/>
            </p:nvSpPr>
            <p:spPr>
              <a:xfrm>
                <a:off x="1266039" y="5991336"/>
                <a:ext cx="836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𝑢𝑢𝑑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70200740-2626-FF83-7BA8-BCD6DBE4F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039" y="5991336"/>
                <a:ext cx="836383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063E6036-665E-ACC6-8018-C2A675301D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623" y="1005661"/>
            <a:ext cx="8268817" cy="58131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742D1F-C30A-3515-7CC7-43B325E91763}"/>
              </a:ext>
            </a:extLst>
          </p:cNvPr>
          <p:cNvSpPr txBox="1"/>
          <p:nvPr/>
        </p:nvSpPr>
        <p:spPr>
          <a:xfrm>
            <a:off x="656492" y="1479931"/>
            <a:ext cx="80121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0" dirty="0">
                <a:solidFill>
                  <a:schemeClr val="bg1"/>
                </a:solidFill>
                <a:effectLst/>
                <a:latin typeface="Old English Text MT" panose="03040902040508030806" pitchFamily="66" charset="0"/>
              </a:rPr>
              <a:t>…and in time, the </a:t>
            </a:r>
            <a:r>
              <a:rPr lang="en-US" sz="3000" b="1" i="0" dirty="0" err="1">
                <a:solidFill>
                  <a:schemeClr val="bg1"/>
                </a:solidFill>
                <a:effectLst/>
                <a:latin typeface="Old English Text MT" panose="03040902040508030806" pitchFamily="66" charset="0"/>
              </a:rPr>
              <a:t>marvellous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Old English Text MT" panose="03040902040508030806" pitchFamily="66" charset="0"/>
              </a:rPr>
              <a:t> sword was forgotten.</a:t>
            </a:r>
            <a:endParaRPr lang="it-IT" sz="3000" dirty="0">
              <a:solidFill>
                <a:schemeClr val="bg1"/>
              </a:solidFill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1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strong force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4997774" y="1147422"/>
            <a:ext cx="4000272" cy="2412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49299"/>
            <a:ext cx="4721291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/>
              <a:t>It binds protons and neutrons inside nuclei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/>
              <a:t>It is relevant at short distances only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/>
              <a:t>Particles interacting via the strong force are called </a:t>
            </a:r>
            <a:r>
              <a:rPr lang="it-IT" sz="1900" dirty="0">
                <a:solidFill>
                  <a:srgbClr val="FF0000"/>
                </a:solidFill>
              </a:rPr>
              <a:t>hadrons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/>
              <a:t>Hadrons are composite objects,</a:t>
            </a:r>
            <a:br>
              <a:rPr lang="it-IT" sz="1900" dirty="0"/>
            </a:br>
            <a:r>
              <a:rPr lang="it-IT" sz="1900" dirty="0"/>
              <a:t>formed by </a:t>
            </a:r>
            <a:r>
              <a:rPr lang="it-IT" sz="1900" dirty="0">
                <a:solidFill>
                  <a:srgbClr val="FF0000"/>
                </a:solidFill>
              </a:rPr>
              <a:t>quarks</a:t>
            </a:r>
            <a:r>
              <a:rPr lang="it-IT" sz="1900" dirty="0"/>
              <a:t>, and bound by </a:t>
            </a:r>
            <a:r>
              <a:rPr lang="it-IT" sz="1900" dirty="0">
                <a:solidFill>
                  <a:srgbClr val="FF0000"/>
                </a:solidFill>
              </a:rPr>
              <a:t>gluons</a:t>
            </a:r>
            <a:br>
              <a:rPr lang="it-IT" sz="1900" dirty="0"/>
            </a:br>
            <a:r>
              <a:rPr lang="it-IT" sz="1900" dirty="0"/>
              <a:t>(the mediators of the strong force)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8333" r="11750" b="43666"/>
          <a:stretch/>
        </p:blipFill>
        <p:spPr>
          <a:xfrm>
            <a:off x="204459" y="4178641"/>
            <a:ext cx="4625364" cy="1853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7509" y="4176608"/>
            <a:ext cx="3271378" cy="1777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997774" y="4031490"/>
                <a:ext cx="4237977" cy="2154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1900" dirty="0"/>
                  <a:t>Quarks are </a:t>
                </a:r>
                <a:r>
                  <a:rPr lang="it-IT" sz="1900" dirty="0">
                    <a:solidFill>
                      <a:srgbClr val="FF0000"/>
                    </a:solidFill>
                  </a:rPr>
                  <a:t>confined</a:t>
                </a:r>
                <a:r>
                  <a:rPr lang="it-IT" sz="1900" dirty="0"/>
                  <a:t> inside hadrons</a:t>
                </a:r>
              </a:p>
              <a:p>
                <a:pPr marL="285750" indent="-285750">
                  <a:spcAft>
                    <a:spcPts val="1200"/>
                  </a:spcAft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1900" dirty="0">
                    <a:solidFill>
                      <a:srgbClr val="FF0000"/>
                    </a:solidFill>
                  </a:rPr>
                  <a:t>Strong</a:t>
                </a:r>
                <a:r>
                  <a:rPr lang="it-IT" sz="1900" dirty="0"/>
                  <a:t> means </a:t>
                </a:r>
                <a:r>
                  <a:rPr lang="it-IT" sz="1900" dirty="0">
                    <a:solidFill>
                      <a:srgbClr val="FF0000"/>
                    </a:solidFill>
                  </a:rPr>
                  <a:t>strong</a:t>
                </a:r>
                <a:r>
                  <a:rPr lang="it-IT" sz="1900" dirty="0"/>
                  <a:t>:</a:t>
                </a:r>
                <a:br>
                  <a:rPr lang="it-IT" sz="1900" dirty="0"/>
                </a:br>
                <a:r>
                  <a:rPr lang="it-IT" sz="1900" dirty="0"/>
                  <a:t>the force between two quarks in a hadron is roughly the same as the weight of a truck</a:t>
                </a:r>
              </a:p>
              <a:p>
                <a:pPr>
                  <a:spcAft>
                    <a:spcPts val="1200"/>
                  </a:spcAft>
                  <a:buClr>
                    <a:srgbClr val="C00000"/>
                  </a:buClr>
                  <a:buSzPct val="120000"/>
                </a:pPr>
                <a:r>
                  <a:rPr lang="it-IT" sz="1900" dirty="0">
                    <a:solidFill>
                      <a:schemeClr val="bg1">
                        <a:lumMod val="50000"/>
                      </a:schemeClr>
                    </a:solidFill>
                  </a:rPr>
                  <a:t>Natural </a:t>
                </a:r>
                <a:r>
                  <a:rPr lang="it-IT" sz="1900" dirty="0" err="1">
                    <a:solidFill>
                      <a:schemeClr val="bg1">
                        <a:lumMod val="50000"/>
                      </a:schemeClr>
                    </a:solidFill>
                  </a:rPr>
                  <a:t>units</a:t>
                </a:r>
                <a:r>
                  <a:rPr lang="it-IT" sz="19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it-IT" sz="1900" dirty="0" err="1">
                    <a:solidFill>
                      <a:schemeClr val="bg1">
                        <a:lumMod val="50000"/>
                      </a:schemeClr>
                    </a:solidFill>
                  </a:rPr>
                  <a:t>will</a:t>
                </a:r>
                <a:r>
                  <a:rPr lang="it-IT" sz="1900" dirty="0">
                    <a:solidFill>
                      <a:schemeClr val="bg1">
                        <a:lumMod val="50000"/>
                      </a:schemeClr>
                    </a:solidFill>
                  </a:rPr>
                  <a:t> be </a:t>
                </a:r>
                <a:r>
                  <a:rPr lang="it-IT" sz="1900" dirty="0" err="1">
                    <a:solidFill>
                      <a:schemeClr val="bg1">
                        <a:lumMod val="50000"/>
                      </a:schemeClr>
                    </a:solidFill>
                  </a:rPr>
                  <a:t>adopted</a:t>
                </a:r>
                <a:r>
                  <a:rPr lang="it-IT" sz="1900" dirty="0">
                    <a:solidFill>
                      <a:schemeClr val="bg1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19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ℏ=</m:t>
                    </m:r>
                    <m:r>
                      <a:rPr lang="it-IT" sz="19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it-IT" sz="19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19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774" y="4031490"/>
                <a:ext cx="4237977" cy="2154436"/>
              </a:xfrm>
              <a:prstGeom prst="rect">
                <a:avLst/>
              </a:prstGeom>
              <a:blipFill>
                <a:blip r:embed="rId6"/>
                <a:stretch>
                  <a:fillRect l="-1727" t="-3390" b="-39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5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heavy </a:t>
            </a:r>
            <a:r>
              <a:rPr lang="it-IT" sz="3600" dirty="0" err="1"/>
              <a:t>quarkonia</a:t>
            </a:r>
            <a:endParaRPr lang="it-IT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06926" y="1380156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2003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 err="1">
                    <a:solidFill>
                      <a:srgbClr val="FF0000"/>
                    </a:solidFill>
                  </a:rPr>
                  <a:t>Very</a:t>
                </a:r>
                <a:r>
                  <a:rPr lang="it-IT" dirty="0">
                    <a:solidFill>
                      <a:srgbClr val="FF0000"/>
                    </a:solidFill>
                  </a:rPr>
                  <a:t>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1.1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±0.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</a:t>
                </a:r>
                <a:r>
                  <a:rPr lang="it-IT" dirty="0" err="1">
                    <a:solidFill>
                      <a:schemeClr val="tx1"/>
                    </a:solidFill>
                  </a:rPr>
                  <a:t>compatible</a:t>
                </a:r>
                <a:r>
                  <a:rPr lang="it-IT" dirty="0">
                    <a:solidFill>
                      <a:schemeClr val="tx1"/>
                    </a:solidFill>
                  </a:rPr>
                  <a:t> with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calculations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06926" y="1380156"/>
                <a:ext cx="4037074" cy="4424979"/>
              </a:xfrm>
              <a:blipFill>
                <a:blip r:embed="rId5"/>
                <a:stretch>
                  <a:fillRect l="-2115" t="-42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51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Lots</a:t>
            </a:r>
            <a:r>
              <a:rPr lang="it-IT" sz="3600" dirty="0"/>
              <a:t> of XYZ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PPNP 127, 103981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e 1">
            <a:extLst>
              <a:ext uri="{FF2B5EF4-FFF2-40B4-BE49-F238E27FC236}">
                <a16:creationId xmlns:a16="http://schemas.microsoft.com/office/drawing/2014/main" id="{8FE295CC-8655-E7C5-7375-B94983D5A8EF}"/>
              </a:ext>
            </a:extLst>
          </p:cNvPr>
          <p:cNvSpPr/>
          <p:nvPr/>
        </p:nvSpPr>
        <p:spPr>
          <a:xfrm>
            <a:off x="6650183" y="1922585"/>
            <a:ext cx="1942832" cy="11957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LHCb</a:t>
            </a:r>
            <a:r>
              <a:rPr lang="it-IT" sz="3600" dirty="0"/>
              <a:t>, 2015!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7143996-0633-F9AB-0AC7-97FC72B9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0" y="2506305"/>
            <a:ext cx="8204513" cy="3350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26ACF0-DB0B-ADE9-6DD0-FC143B3EA3E9}"/>
                  </a:ext>
                </a:extLst>
              </p:cNvPr>
              <p:cNvSpPr txBox="1"/>
              <p:nvPr/>
            </p:nvSpPr>
            <p:spPr>
              <a:xfrm>
                <a:off x="1060257" y="1416897"/>
                <a:ext cx="6746649" cy="847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</a:t>
                </a:r>
                <a:r>
                  <a:rPr lang="it-IT" sz="2400" dirty="0" err="1"/>
                  <a:t>decay</a:t>
                </a:r>
                <a:r>
                  <a:rPr lang="it-IT" sz="2400" dirty="0"/>
                  <a:t> mode of a bottom </a:t>
                </a:r>
                <a:r>
                  <a:rPr lang="it-IT" sz="2400" dirty="0" err="1"/>
                  <a:t>baryon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was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studied</a:t>
                </a:r>
                <a:endParaRPr lang="it-IT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26ACF0-DB0B-ADE9-6DD0-FC143B3EA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57" y="1416897"/>
                <a:ext cx="6746649" cy="847924"/>
              </a:xfrm>
              <a:prstGeom prst="rect">
                <a:avLst/>
              </a:prstGeom>
              <a:blipFill>
                <a:blip r:embed="rId4"/>
                <a:stretch>
                  <a:fillRect l="-1445" t="-5714" b="-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5EE074E-AD9C-7329-5C08-15802FE254A1}"/>
              </a:ext>
            </a:extLst>
          </p:cNvPr>
          <p:cNvSpPr txBox="1"/>
          <p:nvPr/>
        </p:nvSpPr>
        <p:spPr>
          <a:xfrm>
            <a:off x="7015710" y="667968"/>
            <a:ext cx="210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LHCb</a:t>
            </a:r>
            <a:r>
              <a:rPr lang="it-IT" dirty="0">
                <a:solidFill>
                  <a:srgbClr val="C00000"/>
                </a:solidFill>
              </a:rPr>
              <a:t>, 1507.03414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393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0FF2CC2-ECFA-E0FF-E9D4-6D9593DCE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1" y="1074069"/>
            <a:ext cx="7936302" cy="5469161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LHCb</a:t>
            </a:r>
            <a:r>
              <a:rPr lang="it-IT" sz="3600" dirty="0"/>
              <a:t>, 2015!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C250993-24E6-E1E1-556D-6300D6F865B0}"/>
              </a:ext>
            </a:extLst>
          </p:cNvPr>
          <p:cNvSpPr/>
          <p:nvPr/>
        </p:nvSpPr>
        <p:spPr>
          <a:xfrm>
            <a:off x="1199071" y="2898475"/>
            <a:ext cx="6763109" cy="46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1AE84FE1-761A-DA77-89E8-FC7B36D0838F}"/>
              </a:ext>
            </a:extLst>
          </p:cNvPr>
          <p:cNvSpPr/>
          <p:nvPr/>
        </p:nvSpPr>
        <p:spPr>
          <a:xfrm>
            <a:off x="4823460" y="3364302"/>
            <a:ext cx="3772763" cy="3178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6DE2430C-31A2-EF04-ADD5-3961FC15E863}"/>
              </a:ext>
            </a:extLst>
          </p:cNvPr>
          <p:cNvSpPr/>
          <p:nvPr/>
        </p:nvSpPr>
        <p:spPr>
          <a:xfrm>
            <a:off x="4788583" y="1049482"/>
            <a:ext cx="3772763" cy="3178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19772B5-2218-C798-B8D9-F3BC34ACD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706" y="4215912"/>
            <a:ext cx="3701833" cy="164525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94C90D6-0896-5F28-8931-168523D81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70" y="3650954"/>
            <a:ext cx="3899630" cy="2764592"/>
          </a:xfrm>
          <a:prstGeom prst="rect">
            <a:avLst/>
          </a:prstGeom>
        </p:spPr>
      </p:pic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ABC8CF6C-F4CE-72A6-FC89-4231F101905C}"/>
              </a:ext>
            </a:extLst>
          </p:cNvPr>
          <p:cNvSpPr/>
          <p:nvPr/>
        </p:nvSpPr>
        <p:spPr>
          <a:xfrm>
            <a:off x="2976007" y="1910142"/>
            <a:ext cx="653544" cy="288906"/>
          </a:xfrm>
          <a:custGeom>
            <a:avLst/>
            <a:gdLst>
              <a:gd name="connsiteX0" fmla="*/ 0 w 605860"/>
              <a:gd name="connsiteY0" fmla="*/ 70123 h 283296"/>
              <a:gd name="connsiteX1" fmla="*/ 165489 w 605860"/>
              <a:gd name="connsiteY1" fmla="*/ 0 h 283296"/>
              <a:gd name="connsiteX2" fmla="*/ 605860 w 605860"/>
              <a:gd name="connsiteY2" fmla="*/ 137441 h 283296"/>
              <a:gd name="connsiteX3" fmla="*/ 527322 w 605860"/>
              <a:gd name="connsiteY3" fmla="*/ 283296 h 283296"/>
              <a:gd name="connsiteX4" fmla="*/ 0 w 605860"/>
              <a:gd name="connsiteY4" fmla="*/ 70123 h 283296"/>
              <a:gd name="connsiteX0" fmla="*/ 0 w 605860"/>
              <a:gd name="connsiteY0" fmla="*/ 75733 h 288906"/>
              <a:gd name="connsiteX1" fmla="*/ 86952 w 605860"/>
              <a:gd name="connsiteY1" fmla="*/ 0 h 288906"/>
              <a:gd name="connsiteX2" fmla="*/ 605860 w 605860"/>
              <a:gd name="connsiteY2" fmla="*/ 143051 h 288906"/>
              <a:gd name="connsiteX3" fmla="*/ 527322 w 605860"/>
              <a:gd name="connsiteY3" fmla="*/ 288906 h 288906"/>
              <a:gd name="connsiteX4" fmla="*/ 0 w 605860"/>
              <a:gd name="connsiteY4" fmla="*/ 75733 h 288906"/>
              <a:gd name="connsiteX0" fmla="*/ 0 w 653544"/>
              <a:gd name="connsiteY0" fmla="*/ 64513 h 288906"/>
              <a:gd name="connsiteX1" fmla="*/ 134636 w 653544"/>
              <a:gd name="connsiteY1" fmla="*/ 0 h 288906"/>
              <a:gd name="connsiteX2" fmla="*/ 653544 w 653544"/>
              <a:gd name="connsiteY2" fmla="*/ 143051 h 288906"/>
              <a:gd name="connsiteX3" fmla="*/ 575006 w 653544"/>
              <a:gd name="connsiteY3" fmla="*/ 288906 h 288906"/>
              <a:gd name="connsiteX4" fmla="*/ 0 w 653544"/>
              <a:gd name="connsiteY4" fmla="*/ 64513 h 28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544" h="288906">
                <a:moveTo>
                  <a:pt x="0" y="64513"/>
                </a:moveTo>
                <a:lnTo>
                  <a:pt x="134636" y="0"/>
                </a:lnTo>
                <a:lnTo>
                  <a:pt x="653544" y="143051"/>
                </a:lnTo>
                <a:lnTo>
                  <a:pt x="575006" y="288906"/>
                </a:lnTo>
                <a:lnTo>
                  <a:pt x="0" y="64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5E4A9664-D81F-0C98-4C42-FBBCAA42E7C0}"/>
              </a:ext>
            </a:extLst>
          </p:cNvPr>
          <p:cNvCxnSpPr>
            <a:cxnSpLocks/>
          </p:cNvCxnSpPr>
          <p:nvPr/>
        </p:nvCxnSpPr>
        <p:spPr>
          <a:xfrm>
            <a:off x="3026495" y="1932582"/>
            <a:ext cx="593720" cy="0"/>
          </a:xfrm>
          <a:prstGeom prst="line">
            <a:avLst/>
          </a:prstGeom>
          <a:ln w="38100">
            <a:solidFill>
              <a:srgbClr val="0071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724E5F5C-5D47-9F7D-61ED-D2A61D83EB28}"/>
              </a:ext>
            </a:extLst>
          </p:cNvPr>
          <p:cNvGrpSpPr/>
          <p:nvPr/>
        </p:nvGrpSpPr>
        <p:grpSpPr>
          <a:xfrm>
            <a:off x="3323355" y="1767849"/>
            <a:ext cx="1161332" cy="1130626"/>
            <a:chOff x="3323355" y="1767849"/>
            <a:chExt cx="1161332" cy="11306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4C6386A1-718B-F95E-69CC-554CC83D5407}"/>
                    </a:ext>
                  </a:extLst>
                </p:cNvPr>
                <p:cNvSpPr txBox="1"/>
                <p:nvPr/>
              </p:nvSpPr>
              <p:spPr>
                <a:xfrm>
                  <a:off x="3941781" y="1788475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4C6386A1-718B-F95E-69CC-554CC83D54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1781" y="1788475"/>
                  <a:ext cx="5429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FCE181FA-77D5-8634-25F9-BCFF4BBB152A}"/>
                </a:ext>
              </a:extLst>
            </p:cNvPr>
            <p:cNvGrpSpPr/>
            <p:nvPr/>
          </p:nvGrpSpPr>
          <p:grpSpPr>
            <a:xfrm>
              <a:off x="3323355" y="1767849"/>
              <a:ext cx="1015732" cy="1130626"/>
              <a:chOff x="3323355" y="1767849"/>
              <a:chExt cx="1015732" cy="1130626"/>
            </a:xfrm>
          </p:grpSpPr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09FCF410-5D02-677B-ED09-C81F545C1377}"/>
                  </a:ext>
                </a:extLst>
              </p:cNvPr>
              <p:cNvSpPr/>
              <p:nvPr/>
            </p:nvSpPr>
            <p:spPr>
              <a:xfrm>
                <a:off x="3538169" y="2015470"/>
                <a:ext cx="800918" cy="8830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D43D8CDB-2A50-E661-A403-A8BB10D2FA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879" t="12356" r="39271" b="16287"/>
              <a:stretch/>
            </p:blipFill>
            <p:spPr>
              <a:xfrm>
                <a:off x="3558816" y="2081668"/>
                <a:ext cx="161675" cy="24157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CasellaDiTesto 37">
                    <a:extLst>
                      <a:ext uri="{FF2B5EF4-FFF2-40B4-BE49-F238E27FC236}">
                        <a16:creationId xmlns:a16="http://schemas.microsoft.com/office/drawing/2014/main" id="{7194B0D1-D411-2542-A5C7-3561E668DF99}"/>
                      </a:ext>
                    </a:extLst>
                  </p:cNvPr>
                  <p:cNvSpPr txBox="1"/>
                  <p:nvPr/>
                </p:nvSpPr>
                <p:spPr>
                  <a:xfrm>
                    <a:off x="3538169" y="1767849"/>
                    <a:ext cx="30168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 xmlns="">
              <p:sp>
                <p:nvSpPr>
                  <p:cNvPr id="38" name="CasellaDiTesto 37">
                    <a:extLst>
                      <a:ext uri="{FF2B5EF4-FFF2-40B4-BE49-F238E27FC236}">
                        <a16:creationId xmlns:a16="http://schemas.microsoft.com/office/drawing/2014/main" id="{7194B0D1-D411-2542-A5C7-3561E668DF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8169" y="1767849"/>
                    <a:ext cx="301686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CasellaDiTesto 38">
                    <a:extLst>
                      <a:ext uri="{FF2B5EF4-FFF2-40B4-BE49-F238E27FC236}">
                        <a16:creationId xmlns:a16="http://schemas.microsoft.com/office/drawing/2014/main" id="{22586482-F4F1-8617-ED0B-65F928DE47ED}"/>
                      </a:ext>
                    </a:extLst>
                  </p:cNvPr>
                  <p:cNvSpPr txBox="1"/>
                  <p:nvPr/>
                </p:nvSpPr>
                <p:spPr>
                  <a:xfrm>
                    <a:off x="3488685" y="2218086"/>
                    <a:ext cx="32412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 xmlns="">
              <p:sp>
                <p:nvSpPr>
                  <p:cNvPr id="39" name="CasellaDiTesto 38">
                    <a:extLst>
                      <a:ext uri="{FF2B5EF4-FFF2-40B4-BE49-F238E27FC236}">
                        <a16:creationId xmlns:a16="http://schemas.microsoft.com/office/drawing/2014/main" id="{22586482-F4F1-8617-ED0B-65F928DE47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8685" y="2218086"/>
                    <a:ext cx="324128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CasellaDiTesto 40">
                    <a:extLst>
                      <a:ext uri="{FF2B5EF4-FFF2-40B4-BE49-F238E27FC236}">
                        <a16:creationId xmlns:a16="http://schemas.microsoft.com/office/drawing/2014/main" id="{1AE87C8A-A98A-55D1-80D1-CF2A510C3780}"/>
                      </a:ext>
                    </a:extLst>
                  </p:cNvPr>
                  <p:cNvSpPr txBox="1"/>
                  <p:nvPr/>
                </p:nvSpPr>
                <p:spPr>
                  <a:xfrm>
                    <a:off x="3505379" y="2454280"/>
                    <a:ext cx="32412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 xmlns="">
              <p:sp>
                <p:nvSpPr>
                  <p:cNvPr id="41" name="CasellaDiTesto 40">
                    <a:extLst>
                      <a:ext uri="{FF2B5EF4-FFF2-40B4-BE49-F238E27FC236}">
                        <a16:creationId xmlns:a16="http://schemas.microsoft.com/office/drawing/2014/main" id="{1AE87C8A-A98A-55D1-80D1-CF2A510C37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05379" y="2454280"/>
                    <a:ext cx="324128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Parentesi graffa chiusa 41">
                <a:extLst>
                  <a:ext uri="{FF2B5EF4-FFF2-40B4-BE49-F238E27FC236}">
                    <a16:creationId xmlns:a16="http://schemas.microsoft.com/office/drawing/2014/main" id="{B0B57CB2-F90B-E1FA-588A-D57D904CCBCB}"/>
                  </a:ext>
                </a:extLst>
              </p:cNvPr>
              <p:cNvSpPr/>
              <p:nvPr/>
            </p:nvSpPr>
            <p:spPr>
              <a:xfrm>
                <a:off x="3887880" y="1837426"/>
                <a:ext cx="106270" cy="307777"/>
              </a:xfrm>
              <a:prstGeom prst="righ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Parentesi graffa chiusa 42">
                <a:extLst>
                  <a:ext uri="{FF2B5EF4-FFF2-40B4-BE49-F238E27FC236}">
                    <a16:creationId xmlns:a16="http://schemas.microsoft.com/office/drawing/2014/main" id="{E1132308-2BEB-9098-8266-AD0C8F43CBDA}"/>
                  </a:ext>
                </a:extLst>
              </p:cNvPr>
              <p:cNvSpPr/>
              <p:nvPr/>
            </p:nvSpPr>
            <p:spPr>
              <a:xfrm>
                <a:off x="3903753" y="2290049"/>
                <a:ext cx="106270" cy="425863"/>
              </a:xfrm>
              <a:prstGeom prst="righ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CasellaDiTesto 43">
                    <a:extLst>
                      <a:ext uri="{FF2B5EF4-FFF2-40B4-BE49-F238E27FC236}">
                        <a16:creationId xmlns:a16="http://schemas.microsoft.com/office/drawing/2014/main" id="{87AAE83A-A8F6-B73D-DAC1-B38B186F3196}"/>
                      </a:ext>
                    </a:extLst>
                  </p:cNvPr>
                  <p:cNvSpPr txBox="1"/>
                  <p:nvPr/>
                </p:nvSpPr>
                <p:spPr>
                  <a:xfrm>
                    <a:off x="3973281" y="2291945"/>
                    <a:ext cx="36580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44" name="CasellaDiTesto 43">
                    <a:extLst>
                      <a:ext uri="{FF2B5EF4-FFF2-40B4-BE49-F238E27FC236}">
                        <a16:creationId xmlns:a16="http://schemas.microsoft.com/office/drawing/2014/main" id="{87AAE83A-A8F6-B73D-DAC1-B38B186F31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73281" y="2291945"/>
                    <a:ext cx="365806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4918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CasellaDiTesto 16">
                    <a:extLst>
                      <a:ext uri="{FF2B5EF4-FFF2-40B4-BE49-F238E27FC236}">
                        <a16:creationId xmlns:a16="http://schemas.microsoft.com/office/drawing/2014/main" id="{D26347CD-A778-4834-EA75-3B90B1410320}"/>
                      </a:ext>
                    </a:extLst>
                  </p:cNvPr>
                  <p:cNvSpPr txBox="1"/>
                  <p:nvPr/>
                </p:nvSpPr>
                <p:spPr>
                  <a:xfrm>
                    <a:off x="3607697" y="2123156"/>
                    <a:ext cx="32412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 xmlns="">
              <p:sp>
                <p:nvSpPr>
                  <p:cNvPr id="17" name="CasellaDiTesto 16">
                    <a:extLst>
                      <a:ext uri="{FF2B5EF4-FFF2-40B4-BE49-F238E27FC236}">
                        <a16:creationId xmlns:a16="http://schemas.microsoft.com/office/drawing/2014/main" id="{D26347CD-A778-4834-EA75-3B90B14103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7697" y="2123156"/>
                    <a:ext cx="324128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CasellaDiTesto 17">
                    <a:extLst>
                      <a:ext uri="{FF2B5EF4-FFF2-40B4-BE49-F238E27FC236}">
                        <a16:creationId xmlns:a16="http://schemas.microsoft.com/office/drawing/2014/main" id="{7B5CDB5D-86FA-232A-4294-4F6AD1AF1279}"/>
                      </a:ext>
                    </a:extLst>
                  </p:cNvPr>
                  <p:cNvSpPr txBox="1"/>
                  <p:nvPr/>
                </p:nvSpPr>
                <p:spPr>
                  <a:xfrm>
                    <a:off x="3604588" y="1930058"/>
                    <a:ext cx="33188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it-IT" sz="1400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</m:acc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 xmlns="">
              <p:sp>
                <p:nvSpPr>
                  <p:cNvPr id="18" name="CasellaDiTesto 17">
                    <a:extLst>
                      <a:ext uri="{FF2B5EF4-FFF2-40B4-BE49-F238E27FC236}">
                        <a16:creationId xmlns:a16="http://schemas.microsoft.com/office/drawing/2014/main" id="{7B5CDB5D-86FA-232A-4294-4F6AD1AF12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4588" y="1930058"/>
                    <a:ext cx="331886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652C0782-D99E-255A-A2D3-2CDD1A1F07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3355" y="1932863"/>
                <a:ext cx="43944" cy="0"/>
              </a:xfrm>
              <a:prstGeom prst="line">
                <a:avLst/>
              </a:prstGeom>
              <a:ln w="38100">
                <a:solidFill>
                  <a:srgbClr val="0071BC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983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7" y="1683493"/>
            <a:ext cx="4362557" cy="3511423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From data to the spectrum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34" y="1815026"/>
            <a:ext cx="446599" cy="305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9"/>
          <a:stretch/>
        </p:blipFill>
        <p:spPr>
          <a:xfrm>
            <a:off x="4741504" y="1683493"/>
            <a:ext cx="4073563" cy="34910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01" y="1897274"/>
            <a:ext cx="446599" cy="305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3950" y="2120946"/>
            <a:ext cx="383193" cy="384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/>
          <p:cNvSpPr/>
          <p:nvPr/>
        </p:nvSpPr>
        <p:spPr>
          <a:xfrm>
            <a:off x="7579882" y="2042558"/>
            <a:ext cx="532052" cy="384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E28D5CD-B3F4-FCD4-6339-0B9AF319F964}"/>
              </a:ext>
            </a:extLst>
          </p:cNvPr>
          <p:cNvSpPr txBox="1"/>
          <p:nvPr/>
        </p:nvSpPr>
        <p:spPr>
          <a:xfrm>
            <a:off x="207887" y="5208406"/>
            <a:ext cx="911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6D </a:t>
            </a:r>
            <a:r>
              <a:rPr lang="it-IT" sz="2000" dirty="0" err="1"/>
              <a:t>multidimensional</a:t>
            </a:r>
            <a:r>
              <a:rPr lang="it-IT" sz="2000" dirty="0"/>
              <a:t> </a:t>
            </a:r>
            <a:r>
              <a:rPr lang="it-IT" sz="2000" dirty="0" err="1"/>
              <a:t>fit</a:t>
            </a:r>
            <a:r>
              <a:rPr lang="it-IT" sz="2000" dirty="0"/>
              <a:t> (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angles</a:t>
            </a:r>
            <a:r>
              <a:rPr lang="it-IT" sz="2000" dirty="0"/>
              <a:t> </a:t>
            </a:r>
            <a:r>
              <a:rPr lang="it-IT" sz="2000" dirty="0" err="1"/>
              <a:t>included</a:t>
            </a:r>
            <a:r>
              <a:rPr lang="it-IT" sz="2000" dirty="0"/>
              <a:t>)</a:t>
            </a:r>
            <a:br>
              <a:rPr lang="it-IT" sz="2000" dirty="0"/>
            </a:br>
            <a:r>
              <a:rPr lang="it-IT" sz="2000" dirty="0" err="1"/>
              <a:t>Each</a:t>
            </a:r>
            <a:r>
              <a:rPr lang="it-IT" sz="2000" dirty="0"/>
              <a:t> </a:t>
            </a:r>
            <a:r>
              <a:rPr lang="it-IT" sz="2000" dirty="0" err="1"/>
              <a:t>resonance</a:t>
            </a:r>
            <a:r>
              <a:rPr lang="it-IT" sz="2000" dirty="0"/>
              <a:t> </a:t>
            </a:r>
            <a:r>
              <a:rPr lang="it-IT" sz="2000" dirty="0" err="1"/>
              <a:t>parametrized</a:t>
            </a:r>
            <a:r>
              <a:rPr lang="it-IT" sz="2000" dirty="0"/>
              <a:t> with a </a:t>
            </a:r>
            <a:r>
              <a:rPr lang="it-IT" sz="2000" dirty="0" err="1"/>
              <a:t>Breit-Wigner</a:t>
            </a:r>
            <a:r>
              <a:rPr lang="it-IT" sz="2000" dirty="0"/>
              <a:t> </a:t>
            </a:r>
            <a:r>
              <a:rPr lang="it-IT" sz="2000" dirty="0" err="1"/>
              <a:t>lineshape</a:t>
            </a:r>
            <a:r>
              <a:rPr lang="it-IT" sz="2000" dirty="0"/>
              <a:t>, </a:t>
            </a:r>
            <a:br>
              <a:rPr lang="it-IT" sz="2000" dirty="0"/>
            </a:br>
            <a:r>
              <a:rPr lang="it-IT" sz="2000" dirty="0"/>
              <a:t>production </a:t>
            </a:r>
            <a:r>
              <a:rPr lang="it-IT" sz="2000" dirty="0" err="1"/>
              <a:t>couplings</a:t>
            </a:r>
            <a:r>
              <a:rPr lang="it-IT" sz="2000" dirty="0"/>
              <a:t> </a:t>
            </a:r>
            <a:r>
              <a:rPr lang="it-IT" sz="2000" dirty="0" err="1"/>
              <a:t>taken</a:t>
            </a:r>
            <a:r>
              <a:rPr lang="it-IT" sz="2000" dirty="0"/>
              <a:t> </a:t>
            </a:r>
            <a:r>
              <a:rPr lang="it-IT" sz="2000" dirty="0" err="1"/>
              <a:t>complex</a:t>
            </a:r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764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Update in 2019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477395" y="1676400"/>
                <a:ext cx="3528105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9x more </a:t>
                </a:r>
                <a:r>
                  <a:rPr lang="it-IT" sz="2000" dirty="0" err="1"/>
                  <a:t>statistics</a:t>
                </a:r>
                <a:r>
                  <a:rPr lang="it-IT" sz="2000" dirty="0"/>
                  <a:t>, 1D </a:t>
                </a:r>
                <a:r>
                  <a:rPr lang="it-IT" sz="2000" dirty="0" err="1"/>
                  <a:t>analysis</a:t>
                </a:r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/>
                  <a:t>A new </a:t>
                </a:r>
                <a:r>
                  <a:rPr lang="it-IT" sz="2000" dirty="0" err="1"/>
                  <a:t>lowest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A detailed study of the lineshape provides insight on </a:t>
                </a:r>
                <a:r>
                  <a:rPr lang="it-IT" sz="2000" dirty="0" err="1"/>
                  <a:t>its</a:t>
                </a:r>
                <a:r>
                  <a:rPr lang="it-IT" sz="2000" dirty="0"/>
                  <a:t> nature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Composite </a:t>
                </a:r>
                <a:r>
                  <a:rPr lang="it-IT" sz="2000" dirty="0" err="1"/>
                  <a:t>structure</a:t>
                </a:r>
                <a:r>
                  <a:rPr lang="it-IT" sz="2000" dirty="0"/>
                  <a:t> of the </a:t>
                </a:r>
                <a:r>
                  <a:rPr lang="it-IT" sz="2000" dirty="0" err="1"/>
                  <a:t>higher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peak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also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resolved</a:t>
                </a:r>
                <a:endParaRPr lang="it-IT" sz="2000" dirty="0"/>
              </a:p>
              <a:p>
                <a:endParaRPr lang="it-IT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395" y="1676400"/>
                <a:ext cx="3528105" cy="4093428"/>
              </a:xfrm>
              <a:prstGeom prst="rect">
                <a:avLst/>
              </a:prstGeom>
              <a:blipFill>
                <a:blip r:embed="rId3"/>
                <a:stretch>
                  <a:fillRect l="-1903" t="-745" r="-10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BA8ADE38-EF5F-4F86-460F-144EC6625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0" y="1676400"/>
            <a:ext cx="4870462" cy="3924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0" y="1657993"/>
            <a:ext cx="4086693" cy="3943148"/>
          </a:xfrm>
          <a:prstGeom prst="rect">
            <a:avLst/>
          </a:prstGeom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DDD72BBE-4103-1670-CFEF-31E16BD1420F}"/>
              </a:ext>
            </a:extLst>
          </p:cNvPr>
          <p:cNvSpPr/>
          <p:nvPr/>
        </p:nvSpPr>
        <p:spPr>
          <a:xfrm>
            <a:off x="6711666" y="1092926"/>
            <a:ext cx="243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err="1">
                <a:solidFill>
                  <a:srgbClr val="C00000"/>
                </a:solidFill>
              </a:rPr>
              <a:t>LHCb</a:t>
            </a:r>
            <a:r>
              <a:rPr lang="it-IT" dirty="0">
                <a:solidFill>
                  <a:srgbClr val="C00000"/>
                </a:solidFill>
              </a:rPr>
              <a:t> &amp; AP, 1904.03947 </a:t>
            </a:r>
          </a:p>
        </p:txBody>
      </p:sp>
    </p:spTree>
    <p:extLst>
      <p:ext uri="{BB962C8B-B14F-4D97-AF65-F5344CB8AC3E}">
        <p14:creationId xmlns:p14="http://schemas.microsoft.com/office/powerpoint/2010/main" val="22379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8E1C20F5-588F-4579-48F5-96A05D369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" y="2901983"/>
            <a:ext cx="3682493" cy="249499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054616-7D3F-2B9E-CE6C-DEB4F992D565}"/>
              </a:ext>
            </a:extLst>
          </p:cNvPr>
          <p:cNvSpPr txBox="1"/>
          <p:nvPr/>
        </p:nvSpPr>
        <p:spPr>
          <a:xfrm>
            <a:off x="2250831" y="4539769"/>
            <a:ext cx="142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  data)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499" y="1276357"/>
                <a:ext cx="89150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To exclude any rescattering mechanism, </a:t>
                </a:r>
                <a:br>
                  <a:rPr lang="it-IT" sz="2400" dirty="0"/>
                </a:b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search</a:t>
                </a:r>
                <a:r>
                  <a:rPr lang="it-IT" sz="2400" dirty="0"/>
                  <a:t> the</a:t>
                </a:r>
                <a:r>
                  <a:rPr lang="it-IT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in </a:t>
                </a:r>
                <a:r>
                  <a:rPr lang="it-IT" sz="2400" dirty="0" err="1">
                    <a:solidFill>
                      <a:schemeClr val="tx1"/>
                    </a:solidFill>
                  </a:rPr>
                  <a:t>photoproduction</a:t>
                </a:r>
                <a:r>
                  <a:rPr lang="it-IT" sz="2400" dirty="0">
                    <a:solidFill>
                      <a:schemeClr val="tx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tx1"/>
                    </a:solidFill>
                  </a:rPr>
                  <a:t>at</a:t>
                </a:r>
                <a:r>
                  <a:rPr lang="it-IT" sz="2400" dirty="0">
                    <a:solidFill>
                      <a:schemeClr val="tx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tx1"/>
                    </a:solidFill>
                  </a:rPr>
                  <a:t>Jlab</a:t>
                </a:r>
                <a:endParaRPr lang="it-IT" sz="2400" dirty="0">
                  <a:solidFill>
                    <a:schemeClr val="tx1"/>
                  </a:solidFill>
                </a:endParaRPr>
              </a:p>
              <a:p>
                <a:endParaRPr lang="it-IT" sz="2400" dirty="0"/>
              </a:p>
              <a:p>
                <a:r>
                  <a:rPr lang="it-IT" sz="2400" dirty="0"/>
                  <a:t>No </a:t>
                </a:r>
                <a:r>
                  <a:rPr lang="it-IT" sz="2400" dirty="0" err="1"/>
                  <a:t>luck</a:t>
                </a:r>
                <a:r>
                  <a:rPr lang="it-IT" sz="2400" dirty="0"/>
                  <a:t> so far, new data under </a:t>
                </a:r>
                <a:r>
                  <a:rPr lang="it-IT" sz="2400" dirty="0" err="1"/>
                  <a:t>scrutiny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9" y="1276357"/>
                <a:ext cx="8915002" cy="1569660"/>
              </a:xfrm>
              <a:prstGeom prst="rect">
                <a:avLst/>
              </a:prstGeom>
              <a:blipFill>
                <a:blip r:embed="rId4"/>
                <a:stretch>
                  <a:fillRect l="-1094" t="-3101" b="-7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0805" y="5532411"/>
            <a:ext cx="386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Hiller Blin,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1606.08912</a:t>
            </a:r>
          </a:p>
          <a:p>
            <a:r>
              <a:rPr lang="it-IT" dirty="0">
                <a:solidFill>
                  <a:srgbClr val="C00000"/>
                </a:solidFill>
              </a:rPr>
              <a:t>D. </a:t>
            </a:r>
            <a:r>
              <a:rPr lang="it-IT" dirty="0" err="1">
                <a:solidFill>
                  <a:srgbClr val="C00000"/>
                </a:solidFill>
              </a:rPr>
              <a:t>Winney</a:t>
            </a:r>
            <a:r>
              <a:rPr lang="it-IT" dirty="0">
                <a:solidFill>
                  <a:srgbClr val="C00000"/>
                </a:solidFill>
              </a:rPr>
              <a:t>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1907.09393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6251068" y="1046413"/>
            <a:ext cx="2435732" cy="1720396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Searches</a:t>
            </a:r>
            <a:r>
              <a:rPr lang="it-IT" sz="3600" dirty="0">
                <a:solidFill>
                  <a:schemeClr val="tx2"/>
                </a:solidFill>
              </a:rPr>
              <a:t> in </a:t>
            </a:r>
            <a:r>
              <a:rPr lang="it-IT" sz="3600" dirty="0" err="1">
                <a:solidFill>
                  <a:schemeClr val="tx2"/>
                </a:solidFill>
              </a:rPr>
              <a:t>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6B9F7DF1-CC86-267F-E11B-388D5CD3FBB8}"/>
                  </a:ext>
                </a:extLst>
              </p:cNvPr>
              <p:cNvSpPr/>
              <p:nvPr/>
            </p:nvSpPr>
            <p:spPr>
              <a:xfrm>
                <a:off x="6888641" y="1998983"/>
                <a:ext cx="1160585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6B9F7DF1-CC86-267F-E11B-388D5CD3F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641" y="1998983"/>
                <a:ext cx="1160585" cy="369332"/>
              </a:xfrm>
              <a:prstGeom prst="rect">
                <a:avLst/>
              </a:prstGeom>
              <a:blipFill>
                <a:blip r:embed="rId6"/>
                <a:stretch>
                  <a:fillRect b="-98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7">
            <a:extLst>
              <a:ext uri="{FF2B5EF4-FFF2-40B4-BE49-F238E27FC236}">
                <a16:creationId xmlns:a16="http://schemas.microsoft.com/office/drawing/2014/main" id="{D596ED00-9A3D-6FDA-CCD8-4E9A17D4C1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245" y="2968362"/>
            <a:ext cx="3409555" cy="2310070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635ED982-4C64-BC06-1174-3967792F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" t="8848" r="60380" b="67237"/>
          <a:stretch/>
        </p:blipFill>
        <p:spPr>
          <a:xfrm>
            <a:off x="2412954" y="4574127"/>
            <a:ext cx="693661" cy="3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82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Strange </a:t>
            </a:r>
            <a:r>
              <a:rPr lang="it-IT" sz="3600" dirty="0" err="1"/>
              <a:t>pentaquarks</a:t>
            </a:r>
            <a:r>
              <a:rPr lang="it-IT" sz="3600" dirty="0"/>
              <a:t>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E07448A-3F3B-86E4-7A80-BB566CA8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7029"/>
            <a:ext cx="4501878" cy="4123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/>
              <p:nvPr/>
            </p:nvSpPr>
            <p:spPr>
              <a:xfrm>
                <a:off x="4603356" y="2308339"/>
                <a:ext cx="44958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How </a:t>
                </a:r>
                <a:r>
                  <a:rPr lang="it-IT" sz="2400" dirty="0" err="1"/>
                  <a:t>about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searching</a:t>
                </a:r>
                <a:r>
                  <a:rPr lang="it-IT" sz="2400" dirty="0"/>
                  <a:t> for</a:t>
                </a:r>
                <a:br>
                  <a:rPr lang="it-IT" sz="2400" dirty="0"/>
                </a:br>
                <a:r>
                  <a:rPr lang="it-IT" sz="2400" dirty="0" err="1"/>
                  <a:t>pentaquarks</a:t>
                </a:r>
                <a:r>
                  <a:rPr lang="it-IT" sz="2400" dirty="0"/>
                  <a:t> in </a:t>
                </a:r>
                <a:r>
                  <a:rPr lang="it-IT" sz="2400" dirty="0" err="1"/>
                  <a:t>meson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decays</a:t>
                </a:r>
                <a:r>
                  <a:rPr lang="it-IT" sz="2400" dirty="0"/>
                  <a:t>?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Phase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space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smaller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less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stuff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going</a:t>
                </a:r>
                <a:r>
                  <a:rPr lang="it-IT" sz="2400" dirty="0"/>
                  <a:t> on</a:t>
                </a:r>
              </a:p>
              <a:p>
                <a:endParaRPr lang="it-IT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356" y="2308339"/>
                <a:ext cx="4495800" cy="2677656"/>
              </a:xfrm>
              <a:prstGeom prst="rect">
                <a:avLst/>
              </a:prstGeom>
              <a:blipFill>
                <a:blip r:embed="rId4"/>
                <a:stretch>
                  <a:fillRect l="-2033" t="-1822" r="-8130" b="-22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582FBE-6C9D-D054-6CFF-EB283FB3772E}"/>
              </a:ext>
            </a:extLst>
          </p:cNvPr>
          <p:cNvSpPr txBox="1"/>
          <p:nvPr/>
        </p:nvSpPr>
        <p:spPr>
          <a:xfrm>
            <a:off x="707888" y="5694987"/>
            <a:ext cx="3086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4k events, 93% </a:t>
            </a:r>
            <a:r>
              <a:rPr lang="it-IT" sz="2400" dirty="0" err="1"/>
              <a:t>purity</a:t>
            </a:r>
            <a:endParaRPr lang="it-IT" sz="24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A18E90C-3BFA-BB68-8BB2-48223A728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361543"/>
            <a:ext cx="4501877" cy="4329556"/>
          </a:xfrm>
          <a:prstGeom prst="rect">
            <a:avLst/>
          </a:prstGeom>
        </p:spPr>
      </p:pic>
      <p:sp>
        <p:nvSpPr>
          <p:cNvPr id="17" name="Rectangle 14">
            <a:extLst>
              <a:ext uri="{FF2B5EF4-FFF2-40B4-BE49-F238E27FC236}">
                <a16:creationId xmlns:a16="http://schemas.microsoft.com/office/drawing/2014/main" id="{D84975DD-C3A2-1F92-890C-121A53537177}"/>
              </a:ext>
            </a:extLst>
          </p:cNvPr>
          <p:cNvSpPr/>
          <p:nvPr/>
        </p:nvSpPr>
        <p:spPr>
          <a:xfrm>
            <a:off x="6711667" y="1092926"/>
            <a:ext cx="2432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err="1">
                <a:solidFill>
                  <a:srgbClr val="C00000"/>
                </a:solidFill>
              </a:rPr>
              <a:t>LHCb</a:t>
            </a:r>
            <a:r>
              <a:rPr lang="it-IT" dirty="0">
                <a:solidFill>
                  <a:srgbClr val="C00000"/>
                </a:solidFill>
              </a:rPr>
              <a:t> &amp; AP, 2210.10346 </a:t>
            </a:r>
          </a:p>
        </p:txBody>
      </p:sp>
    </p:spTree>
    <p:extLst>
      <p:ext uri="{BB962C8B-B14F-4D97-AF65-F5344CB8AC3E}">
        <p14:creationId xmlns:p14="http://schemas.microsoft.com/office/powerpoint/2010/main" val="33945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Strange </a:t>
            </a:r>
            <a:r>
              <a:rPr lang="it-IT" sz="3600" dirty="0" err="1"/>
              <a:t>pentaquarks</a:t>
            </a:r>
            <a:r>
              <a:rPr lang="it-IT" sz="3600" dirty="0"/>
              <a:t>?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/>
              <p:nvPr/>
            </p:nvSpPr>
            <p:spPr>
              <a:xfrm>
                <a:off x="4641787" y="2554524"/>
                <a:ext cx="4495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2400" dirty="0"/>
                  <a:t> expected in this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sz="2400" dirty="0"/>
                  <a:t> mass </a:t>
                </a:r>
                <a:r>
                  <a:rPr lang="it-IT" sz="2400" dirty="0" err="1"/>
                  <a:t>region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None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mostly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flat</a:t>
                </a:r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787" y="2554524"/>
                <a:ext cx="4495800" cy="1569660"/>
              </a:xfrm>
              <a:prstGeom prst="rect">
                <a:avLst/>
              </a:prstGeom>
              <a:blipFill>
                <a:blip r:embed="rId3"/>
                <a:stretch>
                  <a:fillRect l="-2033" t="-3101" b="-7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9AE6712C-57CB-DDA1-2735-024328D8C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43"/>
          <a:stretch/>
        </p:blipFill>
        <p:spPr>
          <a:xfrm>
            <a:off x="4540645" y="1231733"/>
            <a:ext cx="4540645" cy="44046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643A8B-4BAD-F4EF-DFB8-8A2EB7721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67"/>
          <a:stretch/>
        </p:blipFill>
        <p:spPr>
          <a:xfrm>
            <a:off x="38767" y="1226680"/>
            <a:ext cx="4501878" cy="4404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/>
              <p:nvPr/>
            </p:nvSpPr>
            <p:spPr>
              <a:xfrm>
                <a:off x="38767" y="1628506"/>
                <a:ext cx="4376793" cy="3600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600" dirty="0"/>
                  <a:t>Bingo!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it-IT" sz="3600" dirty="0"/>
                  <a:t>!</a:t>
                </a:r>
              </a:p>
              <a:p>
                <a:endParaRPr lang="it-IT" sz="3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=4338.2±0.7±0.4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=7.0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±1.2±1.3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dirty="0"/>
              </a:p>
              <a:p>
                <a:endParaRPr lang="it-IT" sz="3600" dirty="0"/>
              </a:p>
              <a:p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remains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the connections with the </a:t>
                </a:r>
                <a:r>
                  <a:rPr lang="it-IT" sz="2400" dirty="0" err="1"/>
                  <a:t>nonstrange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pentaquarks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7" y="1628506"/>
                <a:ext cx="4376793" cy="3600986"/>
              </a:xfrm>
              <a:prstGeom prst="rect">
                <a:avLst/>
              </a:prstGeom>
              <a:blipFill>
                <a:blip r:embed="rId5"/>
                <a:stretch>
                  <a:fillRect l="-2089" t="-2538" b="-28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47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72451" r="29526" b="-3212"/>
          <a:stretch/>
        </p:blipFill>
        <p:spPr>
          <a:xfrm>
            <a:off x="5093990" y="2922250"/>
            <a:ext cx="3211810" cy="16782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48" y="3013626"/>
            <a:ext cx="2733869" cy="2733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52" y="2135264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19" y="4691844"/>
            <a:ext cx="2967800" cy="1973327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We have E&amp;M theory: QED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341" y="3295323"/>
            <a:ext cx="3778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Linear at the classical level </a:t>
            </a:r>
            <a:r>
              <a:rPr lang="it-IT" sz="2400" b="1" dirty="0"/>
              <a:t>→</a:t>
            </a:r>
            <a:r>
              <a:rPr lang="it-IT" sz="2400" dirty="0"/>
              <a:t> Maxwell equations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367" y="454716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Any electromagnetic process</a:t>
            </a:r>
            <a:br>
              <a:rPr lang="it-IT" sz="2400" dirty="0"/>
            </a:br>
            <a:r>
              <a:rPr lang="it-IT" sz="2400" dirty="0"/>
              <a:t>is described by this equation</a:t>
            </a:r>
            <a:br>
              <a:rPr lang="it-IT" sz="2400" dirty="0"/>
            </a:br>
            <a:r>
              <a:rPr lang="it-IT" sz="2400" dirty="0"/>
              <a:t>(in principle)</a:t>
            </a:r>
          </a:p>
        </p:txBody>
      </p:sp>
    </p:spTree>
    <p:extLst>
      <p:ext uri="{BB962C8B-B14F-4D97-AF65-F5344CB8AC3E}">
        <p14:creationId xmlns:p14="http://schemas.microsoft.com/office/powerpoint/2010/main" val="29198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How to </a:t>
            </a:r>
            <a:r>
              <a:rPr lang="it-IT" sz="3600" b="0" dirty="0" err="1"/>
              <a:t>interpret</a:t>
            </a:r>
            <a:r>
              <a:rPr lang="it-IT" sz="3600" b="0" dirty="0"/>
              <a:t> </a:t>
            </a:r>
            <a:r>
              <a:rPr lang="it-IT" sz="3600" b="0" dirty="0" err="1"/>
              <a:t>this</a:t>
            </a:r>
            <a:r>
              <a:rPr lang="it-IT" sz="3600" b="0" dirty="0"/>
              <a:t>?</a:t>
            </a:r>
            <a:endParaRPr lang="it-IT" sz="3600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0CA7C5-0289-B01F-8B23-58C9A248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906" y="1426128"/>
            <a:ext cx="1328637" cy="797182"/>
          </a:xfrm>
          <a:prstGeom prst="rect">
            <a:avLst/>
          </a:prstGeom>
        </p:spPr>
      </p:pic>
      <p:sp>
        <p:nvSpPr>
          <p:cNvPr id="9" name="Down Arrow 6">
            <a:extLst>
              <a:ext uri="{FF2B5EF4-FFF2-40B4-BE49-F238E27FC236}">
                <a16:creationId xmlns:a16="http://schemas.microsoft.com/office/drawing/2014/main" id="{C1786681-4F7A-E94C-C24C-7C8C3B1B5888}"/>
              </a:ext>
            </a:extLst>
          </p:cNvPr>
          <p:cNvSpPr/>
          <p:nvPr/>
        </p:nvSpPr>
        <p:spPr>
          <a:xfrm>
            <a:off x="810107" y="2352550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07A443E-391E-E24F-6D1F-B5080201C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5" y="2820344"/>
            <a:ext cx="1343978" cy="999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/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97">
            <a:extLst>
              <a:ext uri="{FF2B5EF4-FFF2-40B4-BE49-F238E27FC236}">
                <a16:creationId xmlns:a16="http://schemas.microsoft.com/office/drawing/2014/main" id="{6F4AFEB2-E0D9-DD4D-2069-4DFF8996FD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8236" y="4416618"/>
            <a:ext cx="1343977" cy="972159"/>
          </a:xfrm>
          <a:prstGeom prst="rect">
            <a:avLst/>
          </a:prstGeom>
        </p:spPr>
      </p:pic>
      <p:sp>
        <p:nvSpPr>
          <p:cNvPr id="19" name="Down Arrow 6">
            <a:extLst>
              <a:ext uri="{FF2B5EF4-FFF2-40B4-BE49-F238E27FC236}">
                <a16:creationId xmlns:a16="http://schemas.microsoft.com/office/drawing/2014/main" id="{AE5781D8-F48C-9414-B0CD-30F78D234B6D}"/>
              </a:ext>
            </a:extLst>
          </p:cNvPr>
          <p:cNvSpPr/>
          <p:nvPr/>
        </p:nvSpPr>
        <p:spPr>
          <a:xfrm>
            <a:off x="810107" y="3948824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97">
            <a:extLst>
              <a:ext uri="{FF2B5EF4-FFF2-40B4-BE49-F238E27FC236}">
                <a16:creationId xmlns:a16="http://schemas.microsoft.com/office/drawing/2014/main" id="{700BCB04-74A1-FBB1-E922-FC692BD957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7383392" y="4400299"/>
            <a:ext cx="1328400" cy="960892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79B142D0-61C2-96BB-24DB-C302A480F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7383392" y="1328800"/>
            <a:ext cx="1328400" cy="1023750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E7165FAE-FE7B-1E77-1D2F-F15A02E55E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7383392" y="2959860"/>
            <a:ext cx="1328400" cy="833130"/>
          </a:xfrm>
          <a:prstGeom prst="rect">
            <a:avLst/>
          </a:prstGeom>
        </p:spPr>
      </p:pic>
      <p:sp>
        <p:nvSpPr>
          <p:cNvPr id="23" name="Down Arrow 6">
            <a:extLst>
              <a:ext uri="{FF2B5EF4-FFF2-40B4-BE49-F238E27FC236}">
                <a16:creationId xmlns:a16="http://schemas.microsoft.com/office/drawing/2014/main" id="{25C884A9-B5A1-6574-7F6B-3E16562D83EA}"/>
              </a:ext>
            </a:extLst>
          </p:cNvPr>
          <p:cNvSpPr/>
          <p:nvPr/>
        </p:nvSpPr>
        <p:spPr>
          <a:xfrm flipV="1">
            <a:off x="7747475" y="248692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Down Arrow 6">
            <a:extLst>
              <a:ext uri="{FF2B5EF4-FFF2-40B4-BE49-F238E27FC236}">
                <a16:creationId xmlns:a16="http://schemas.microsoft.com/office/drawing/2014/main" id="{C1673032-59D0-4A62-666F-C070398C9409}"/>
              </a:ext>
            </a:extLst>
          </p:cNvPr>
          <p:cNvSpPr/>
          <p:nvPr/>
        </p:nvSpPr>
        <p:spPr>
          <a:xfrm flipV="1">
            <a:off x="7747475" y="392736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2091AD-91D2-9498-1E06-9F1B05FEC44C}"/>
              </a:ext>
            </a:extLst>
          </p:cNvPr>
          <p:cNvSpPr txBox="1"/>
          <p:nvPr/>
        </p:nvSpPr>
        <p:spPr>
          <a:xfrm>
            <a:off x="2761351" y="1774385"/>
            <a:ext cx="40147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Top-down: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study models,</a:t>
            </a:r>
            <a:br>
              <a:rPr lang="it-IT" sz="2400" dirty="0"/>
            </a:br>
            <a:r>
              <a:rPr lang="it-IT" sz="2400" dirty="0"/>
              <a:t>and </a:t>
            </a:r>
            <a:r>
              <a:rPr lang="it-IT" sz="2400" dirty="0" err="1"/>
              <a:t>verify</a:t>
            </a:r>
            <a:r>
              <a:rPr lang="it-IT" sz="2400" dirty="0"/>
              <a:t> </a:t>
            </a:r>
            <a:r>
              <a:rPr lang="it-IT" sz="2400" dirty="0" err="1"/>
              <a:t>predictions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Bottom-up: </a:t>
            </a:r>
            <a:r>
              <a:rPr lang="it-IT" sz="2400" dirty="0" err="1"/>
              <a:t>you</a:t>
            </a:r>
            <a:r>
              <a:rPr lang="it-IT" sz="2400" dirty="0"/>
              <a:t> study data</a:t>
            </a:r>
            <a:br>
              <a:rPr lang="it-IT" sz="2400" dirty="0"/>
            </a:br>
            <a:r>
              <a:rPr lang="it-IT" sz="2400" dirty="0"/>
              <a:t>(</a:t>
            </a:r>
            <a:r>
              <a:rPr lang="it-IT" sz="2400" dirty="0" err="1"/>
              <a:t>lineshapes</a:t>
            </a:r>
            <a:r>
              <a:rPr lang="it-IT" sz="2400" dirty="0"/>
              <a:t>), and </a:t>
            </a:r>
            <a:r>
              <a:rPr lang="it-IT" sz="2400" dirty="0" err="1"/>
              <a:t>try</a:t>
            </a:r>
            <a:r>
              <a:rPr lang="it-IT" sz="2400" dirty="0"/>
              <a:t> and </a:t>
            </a:r>
            <a:r>
              <a:rPr lang="it-IT" sz="2400" dirty="0" err="1"/>
              <a:t>infer</a:t>
            </a:r>
            <a:r>
              <a:rPr lang="it-IT" sz="2400" dirty="0"/>
              <a:t> the </a:t>
            </a:r>
            <a:r>
              <a:rPr lang="it-IT" sz="2400" dirty="0" err="1"/>
              <a:t>physics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59041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i="1" dirty="0"/>
              <a:t>S</a:t>
            </a:r>
            <a:r>
              <a:rPr lang="it-IT" sz="3600" dirty="0"/>
              <a:t>-Matrix principles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408" y="1241873"/>
            <a:ext cx="8193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Future cannot change the past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100%, something will happen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 anti-particle is an anti-particle </a:t>
            </a:r>
            <a:br>
              <a:rPr lang="it-IT" sz="2400" dirty="0"/>
            </a:br>
            <a:r>
              <a:rPr lang="it-IT" sz="2400" dirty="0"/>
              <a:t>and not just a different particle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2629" y="2686694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Sherlock Holmes, QFT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679" y="5664789"/>
            <a:ext cx="3829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Parametrize your ignorance.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260" y="1243201"/>
            <a:ext cx="165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(analyticity)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949" y="1605890"/>
            <a:ext cx="143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(unitarity)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8246" y="23321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(crossing symmetry)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3251349"/>
            <a:ext cx="9144000" cy="2205549"/>
            <a:chOff x="0" y="3779713"/>
            <a:chExt cx="9144000" cy="2205549"/>
          </a:xfrm>
        </p:grpSpPr>
        <p:sp>
          <p:nvSpPr>
            <p:cNvPr id="24" name="Rectangle 23"/>
            <p:cNvSpPr/>
            <p:nvPr/>
          </p:nvSpPr>
          <p:spPr>
            <a:xfrm>
              <a:off x="0" y="3779713"/>
              <a:ext cx="9144000" cy="2161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05798" y="3860727"/>
              <a:ext cx="1582696" cy="17305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7200" y="5585152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5" t="29228" b="17452"/>
            <a:stretch/>
          </p:blipFill>
          <p:spPr>
            <a:xfrm>
              <a:off x="2897071" y="3884162"/>
              <a:ext cx="2865283" cy="15286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06"/>
            <a:stretch/>
          </p:blipFill>
          <p:spPr>
            <a:xfrm>
              <a:off x="6181534" y="3966132"/>
              <a:ext cx="2842559" cy="139873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320535" y="3943681"/>
              <a:ext cx="744911" cy="271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8243" y="5558830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Unitarity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4239" y="5564889"/>
              <a:ext cx="1297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Crossing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173149" y="5668426"/>
            <a:ext cx="2046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Build a model.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30867" y="5664789"/>
            <a:ext cx="132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Fit data.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102134" y="5664870"/>
            <a:ext cx="1549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Have fun. </a:t>
            </a:r>
          </a:p>
        </p:txBody>
      </p:sp>
    </p:spTree>
    <p:extLst>
      <p:ext uri="{BB962C8B-B14F-4D97-AF65-F5344CB8AC3E}">
        <p14:creationId xmlns:p14="http://schemas.microsoft.com/office/powerpoint/2010/main" val="14619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  <p:bldP spid="31" grpId="0"/>
      <p:bldP spid="32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Resonances = </a:t>
            </a:r>
            <a:r>
              <a:rPr lang="it-IT" sz="3600" dirty="0" err="1"/>
              <a:t>Unstable</a:t>
            </a:r>
            <a:r>
              <a:rPr lang="it-IT" sz="3600" dirty="0"/>
              <a:t> </a:t>
            </a:r>
            <a:r>
              <a:rPr lang="it-IT" sz="3600" dirty="0" err="1"/>
              <a:t>states</a:t>
            </a:r>
            <a:r>
              <a:rPr lang="it-IT" sz="3600" dirty="0"/>
              <a:t> /2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972503"/>
            <a:ext cx="4218746" cy="2847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75609" y="4171554"/>
                <a:ext cx="3455946" cy="1747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The function explodes for</a:t>
                </a:r>
                <a:br>
                  <a:rPr lang="it-IT" sz="2200" dirty="0"/>
                </a:br>
                <a:r>
                  <a:rPr lang="it-IT" sz="2200" dirty="0"/>
                  <a:t>value of energy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200"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2200" dirty="0"/>
              </a:p>
              <a:p>
                <a:pPr>
                  <a:spcBef>
                    <a:spcPts val="1200"/>
                  </a:spcBef>
                </a:pPr>
                <a:r>
                  <a:rPr lang="it-IT" sz="2200" dirty="0"/>
                  <a:t>Resonances are </a:t>
                </a:r>
                <a:r>
                  <a:rPr lang="it-IT" sz="2200" dirty="0">
                    <a:solidFill>
                      <a:srgbClr val="FF0000"/>
                    </a:solidFill>
                  </a:rPr>
                  <a:t>poles</a:t>
                </a:r>
                <a:r>
                  <a:rPr lang="it-IT" sz="2200" dirty="0"/>
                  <a:t> </a:t>
                </a:r>
                <a:br>
                  <a:rPr lang="it-IT" sz="2200" dirty="0"/>
                </a:br>
                <a:r>
                  <a:rPr lang="it-IT" sz="2200" dirty="0"/>
                  <a:t>in the complex energy plane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609" y="4171554"/>
                <a:ext cx="3455946" cy="1747723"/>
              </a:xfrm>
              <a:prstGeom prst="rect">
                <a:avLst/>
              </a:prstGeom>
              <a:blipFill>
                <a:blip r:embed="rId7"/>
                <a:stretch>
                  <a:fillRect l="-2293" t="-2091" r="-353" b="-62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t="6653" r="16204" b="5673"/>
          <a:stretch/>
        </p:blipFill>
        <p:spPr>
          <a:xfrm>
            <a:off x="1007706" y="4071801"/>
            <a:ext cx="1950098" cy="1904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75609" y="4043972"/>
            <a:ext cx="440056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200" dirty="0"/>
              <a:t>Excited states are </a:t>
            </a:r>
            <a:r>
              <a:rPr lang="it-IT" sz="2200" dirty="0" err="1">
                <a:solidFill>
                  <a:srgbClr val="FF0000"/>
                </a:solidFill>
              </a:rPr>
              <a:t>unstable</a:t>
            </a:r>
            <a:endParaRPr lang="it-IT" sz="22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it-IT" sz="2200" dirty="0" err="1"/>
              <a:t>Their</a:t>
            </a:r>
            <a:r>
              <a:rPr lang="it-IT" sz="2200" dirty="0"/>
              <a:t> </a:t>
            </a:r>
            <a:r>
              <a:rPr lang="it-IT" sz="2200" dirty="0" err="1">
                <a:solidFill>
                  <a:srgbClr val="FF0000"/>
                </a:solidFill>
              </a:rPr>
              <a:t>lifetime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err="1">
                <a:solidFill>
                  <a:srgbClr val="FF0000"/>
                </a:solidFill>
              </a:rPr>
              <a:t>is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err="1">
                <a:solidFill>
                  <a:srgbClr val="FF0000"/>
                </a:solidFill>
              </a:rPr>
              <a:t>too</a:t>
            </a:r>
            <a:r>
              <a:rPr lang="it-IT" sz="2200" dirty="0">
                <a:solidFill>
                  <a:srgbClr val="FF0000"/>
                </a:solidFill>
              </a:rPr>
              <a:t> short </a:t>
            </a:r>
            <a:br>
              <a:rPr lang="it-IT" sz="2200" dirty="0">
                <a:solidFill>
                  <a:srgbClr val="FF0000"/>
                </a:solidFill>
              </a:rPr>
            </a:br>
            <a:r>
              <a:rPr lang="it-IT" sz="2200" dirty="0"/>
              <a:t>for </a:t>
            </a:r>
            <a:r>
              <a:rPr lang="it-IT" sz="2200" dirty="0" err="1"/>
              <a:t>their</a:t>
            </a:r>
            <a:r>
              <a:rPr lang="it-IT" sz="2200" dirty="0"/>
              <a:t> </a:t>
            </a:r>
            <a:r>
              <a:rPr lang="it-IT" sz="2200" dirty="0" err="1"/>
              <a:t>flight</a:t>
            </a:r>
            <a:r>
              <a:rPr lang="it-IT" sz="2200" dirty="0"/>
              <a:t> to be </a:t>
            </a:r>
            <a:r>
              <a:rPr lang="it-IT" sz="2200" dirty="0" err="1"/>
              <a:t>detected</a:t>
            </a:r>
            <a:endParaRPr lang="it-IT" sz="2200" dirty="0"/>
          </a:p>
          <a:p>
            <a:pPr>
              <a:spcBef>
                <a:spcPts val="1200"/>
              </a:spcBef>
            </a:pPr>
            <a:r>
              <a:rPr lang="it-IT" sz="2200" dirty="0"/>
              <a:t>They manifest as </a:t>
            </a:r>
            <a:r>
              <a:rPr lang="it-IT" sz="2200" dirty="0" err="1">
                <a:solidFill>
                  <a:srgbClr val="FF0000"/>
                </a:solidFill>
              </a:rPr>
              <a:t>resonant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err="1">
                <a:solidFill>
                  <a:srgbClr val="FF0000"/>
                </a:solidFill>
              </a:rPr>
              <a:t>peaks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br>
              <a:rPr lang="it-IT" sz="2200" dirty="0">
                <a:solidFill>
                  <a:srgbClr val="FF0000"/>
                </a:solidFill>
              </a:rPr>
            </a:br>
            <a:r>
              <a:rPr lang="it-IT" sz="2200" dirty="0"/>
              <a:t>in the energy of </a:t>
            </a:r>
            <a:r>
              <a:rPr lang="it-IT" sz="2200" dirty="0" err="1"/>
              <a:t>their</a:t>
            </a:r>
            <a:r>
              <a:rPr lang="it-IT" sz="2200" dirty="0"/>
              <a:t> </a:t>
            </a:r>
            <a:r>
              <a:rPr lang="it-IT" sz="2200" dirty="0" err="1"/>
              <a:t>decay</a:t>
            </a:r>
            <a:r>
              <a:rPr lang="it-IT" sz="2200" dirty="0"/>
              <a:t> products</a:t>
            </a:r>
          </a:p>
        </p:txBody>
      </p:sp>
    </p:spTree>
    <p:extLst>
      <p:ext uri="{BB962C8B-B14F-4D97-AF65-F5344CB8AC3E}">
        <p14:creationId xmlns:p14="http://schemas.microsoft.com/office/powerpoint/2010/main" val="6456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 &amp; Pole hunting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" y="2029510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2029510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130" y="4902822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683" y="490282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Finding resonances means writing analytic amplitude, </a:t>
            </a:r>
            <a:br>
              <a:rPr lang="it-IT" sz="2200" dirty="0"/>
            </a:br>
            <a:r>
              <a:rPr lang="it-IT" sz="2200" dirty="0"/>
              <a:t>and </a:t>
            </a:r>
            <a:r>
              <a:rPr lang="it-IT" sz="2200" dirty="0">
                <a:solidFill>
                  <a:srgbClr val="FF0000"/>
                </a:solidFill>
              </a:rPr>
              <a:t>hunting for poles </a:t>
            </a:r>
            <a:r>
              <a:rPr lang="it-IT" sz="2200" dirty="0"/>
              <a:t>in the complex plane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3745" y="1175947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/>
              <a:t>Unitarity creates a </a:t>
            </a:r>
            <a:r>
              <a:rPr lang="it-IT" sz="2200" dirty="0">
                <a:solidFill>
                  <a:srgbClr val="FF0000"/>
                </a:solidFill>
              </a:rPr>
              <a:t>branch cut </a:t>
            </a:r>
            <a:r>
              <a:rPr lang="it-IT" sz="2200" dirty="0"/>
              <a:t>on the real axis,</a:t>
            </a:r>
            <a:br>
              <a:rPr lang="it-IT" sz="2200" dirty="0"/>
            </a:br>
            <a:r>
              <a:rPr lang="it-IT" sz="2200" dirty="0"/>
              <a:t>two sheets continuosly connected</a:t>
            </a:r>
          </a:p>
        </p:txBody>
      </p:sp>
    </p:spTree>
    <p:extLst>
      <p:ext uri="{BB962C8B-B14F-4D97-AF65-F5344CB8AC3E}">
        <p14:creationId xmlns:p14="http://schemas.microsoft.com/office/powerpoint/2010/main" val="4157147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/>
                  <a:t> scattering</a:t>
                </a:r>
                <a:br>
                  <a:rPr lang="it-IT" sz="2400" dirty="0"/>
                </a:br>
                <a:r>
                  <a:rPr lang="it-IT" sz="2400" dirty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Deuteron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Dineutron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Decreasing the potential strength,</a:t>
            </a:r>
            <a:br>
              <a:rPr lang="it-IT" sz="2400" dirty="0"/>
            </a:br>
            <a:r>
              <a:rPr lang="it-IT" sz="2400" dirty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pole jumps on the 2nd sheet (dineutron),</a:t>
            </a:r>
            <a:br>
              <a:rPr lang="it-IT" sz="2400" dirty="0"/>
            </a:br>
            <a:r>
              <a:rPr lang="it-IT" sz="2400" dirty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241357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2521" y="1384186"/>
            <a:ext cx="51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situation is more complicated when more channels are open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48161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4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4">
            <a:extLst>
              <a:ext uri="{FF2B5EF4-FFF2-40B4-BE49-F238E27FC236}">
                <a16:creationId xmlns:a16="http://schemas.microsoft.com/office/drawing/2014/main" id="{B2AEBACA-F07C-0BC2-1646-007F1ED3DC4B}"/>
              </a:ext>
            </a:extLst>
          </p:cNvPr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</p:spTree>
    <p:extLst>
      <p:ext uri="{BB962C8B-B14F-4D97-AF65-F5344CB8AC3E}">
        <p14:creationId xmlns:p14="http://schemas.microsoft.com/office/powerpoint/2010/main" val="1033040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BB56DD2D-4970-905A-2432-21633743552B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BB56DD2D-4970-905A-2432-216337435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8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5566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57C1B432-1E7D-7DD5-D241-8EFE8981B424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57C1B432-1E7D-7DD5-D241-8EFE8981B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11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345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2408FEC-4E5E-FF47-B3E0-5B80B17F94F7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2408FEC-4E5E-FF47-B3E0-5B80B17F9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11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52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We have E&amp;M theory: QED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54752" y="4810970"/>
                <a:ext cx="3513048" cy="8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752" y="4810970"/>
                <a:ext cx="3513048" cy="83343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64926" y="3092059"/>
                <a:ext cx="7614146" cy="1002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26" y="3092059"/>
                <a:ext cx="7614146" cy="10026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09895" y="2612649"/>
            <a:ext cx="55794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The electric charge is small, «Taylor» expansion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83189" y="4114660"/>
            <a:ext cx="365489" cy="4666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92752" y="4112494"/>
            <a:ext cx="189795" cy="329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59"/>
          <a:stretch/>
        </p:blipFill>
        <p:spPr>
          <a:xfrm>
            <a:off x="1072314" y="4441716"/>
            <a:ext cx="4367434" cy="17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44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D35567B7-EB37-F141-3918-ABB65EE7DC1D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D35567B7-EB37-F141-3918-ABB65EE7D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9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6888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Epilogue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936" y="1311758"/>
            <a:ext cx="8681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/>
              <a:t>Why</a:t>
            </a:r>
            <a:r>
              <a:rPr lang="it-IT" sz="3200" dirty="0"/>
              <a:t> </a:t>
            </a:r>
            <a:r>
              <a:rPr lang="it-IT" sz="3200" dirty="0" err="1"/>
              <a:t>pentaquarks</a:t>
            </a:r>
            <a:r>
              <a:rPr lang="it-IT" sz="3200" dirty="0"/>
              <a:t> and </a:t>
            </a:r>
            <a:r>
              <a:rPr lang="it-IT" sz="3200" dirty="0" err="1"/>
              <a:t>other</a:t>
            </a:r>
            <a:r>
              <a:rPr lang="it-IT" sz="3200" dirty="0"/>
              <a:t> </a:t>
            </a:r>
            <a:r>
              <a:rPr lang="it-IT" sz="3200" dirty="0" err="1"/>
              <a:t>exotics</a:t>
            </a:r>
            <a:r>
              <a:rPr lang="it-IT" sz="3200" dirty="0"/>
              <a:t> are important?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699" y="2282879"/>
            <a:ext cx="884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To infer the </a:t>
            </a:r>
            <a:r>
              <a:rPr lang="it-IT" sz="2400" dirty="0">
                <a:solidFill>
                  <a:srgbClr val="FF0000"/>
                </a:solidFill>
              </a:rPr>
              <a:t>dynamics of QCD building blocks</a:t>
            </a:r>
            <a:endParaRPr lang="it-I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707" y="3009957"/>
            <a:ext cx="88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observation</a:t>
            </a:r>
            <a:r>
              <a:rPr lang="it-IT" sz="2400" dirty="0"/>
              <a:t> or </a:t>
            </a:r>
            <a:r>
              <a:rPr lang="it-IT" sz="2400" dirty="0" err="1"/>
              <a:t>nonobservation</a:t>
            </a:r>
            <a:r>
              <a:rPr lang="it-IT" sz="2400" dirty="0"/>
              <a:t> in </a:t>
            </a:r>
            <a:r>
              <a:rPr lang="it-IT" sz="2400" dirty="0" err="1"/>
              <a:t>various</a:t>
            </a:r>
            <a:r>
              <a:rPr lang="it-IT" sz="2400" dirty="0"/>
              <a:t> reactions </a:t>
            </a:r>
            <a:r>
              <a:rPr lang="it-IT" sz="2400" dirty="0" err="1"/>
              <a:t>teaches</a:t>
            </a:r>
            <a:r>
              <a:rPr lang="it-IT" sz="2400" dirty="0"/>
              <a:t> </a:t>
            </a:r>
            <a:r>
              <a:rPr lang="it-IT" sz="2400" dirty="0" err="1"/>
              <a:t>us</a:t>
            </a:r>
            <a:br>
              <a:rPr lang="it-IT" sz="2400" dirty="0"/>
            </a:br>
            <a:r>
              <a:rPr lang="it-IT" sz="2400" dirty="0" err="1"/>
              <a:t>something</a:t>
            </a:r>
            <a:r>
              <a:rPr lang="it-IT" sz="2400" dirty="0"/>
              <a:t>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>
                <a:solidFill>
                  <a:srgbClr val="FF0000"/>
                </a:solidFill>
              </a:rPr>
              <a:t>internal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structure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707" y="4028872"/>
            <a:ext cx="88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To </a:t>
            </a:r>
            <a:r>
              <a:rPr lang="it-IT" sz="2400" dirty="0">
                <a:solidFill>
                  <a:srgbClr val="FF0000"/>
                </a:solidFill>
              </a:rPr>
              <a:t>answer</a:t>
            </a:r>
            <a:r>
              <a:rPr lang="it-IT" sz="2400" dirty="0"/>
              <a:t> fundamental </a:t>
            </a:r>
            <a:r>
              <a:rPr lang="it-IT" sz="2400" dirty="0" err="1"/>
              <a:t>questions</a:t>
            </a:r>
            <a:r>
              <a:rPr lang="it-IT" sz="2400" dirty="0"/>
              <a:t>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 err="1">
                <a:solidFill>
                  <a:srgbClr val="FF0000"/>
                </a:solidFill>
              </a:rPr>
              <a:t>confinement</a:t>
            </a:r>
            <a:r>
              <a:rPr lang="it-IT" sz="2400" dirty="0"/>
              <a:t> in </a:t>
            </a:r>
            <a:r>
              <a:rPr lang="it-IT" sz="2400" dirty="0" err="1"/>
              <a:t>strongly</a:t>
            </a:r>
            <a:r>
              <a:rPr lang="it-IT" sz="2400" dirty="0"/>
              <a:t> </a:t>
            </a:r>
            <a:r>
              <a:rPr lang="it-IT" sz="2400" dirty="0" err="1"/>
              <a:t>coupled</a:t>
            </a:r>
            <a:r>
              <a:rPr lang="it-IT" sz="2400" dirty="0"/>
              <a:t> theories</a:t>
            </a:r>
          </a:p>
        </p:txBody>
      </p:sp>
    </p:spTree>
    <p:extLst>
      <p:ext uri="{BB962C8B-B14F-4D97-AF65-F5344CB8AC3E}">
        <p14:creationId xmlns:p14="http://schemas.microsoft.com/office/powerpoint/2010/main" val="21507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766576"/>
            <a:ext cx="8950036" cy="32526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87628" y="4110273"/>
            <a:ext cx="1086416" cy="27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662249" y="5066787"/>
            <a:ext cx="988337" cy="314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Life is not easy...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007588" y="1359581"/>
                <a:ext cx="2892608" cy="25872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88" y="1359581"/>
                <a:ext cx="2892608" cy="2587269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25" y="2929451"/>
            <a:ext cx="4072782" cy="2409025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Hadrons are everywhere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1863468" y="2891767"/>
                <a:ext cx="709801" cy="7098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468" y="2891767"/>
                <a:ext cx="709801" cy="709801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010407" y="1487685"/>
                <a:ext cx="709801" cy="709801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07" y="1487685"/>
                <a:ext cx="709801" cy="709801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5528420" y="4495276"/>
                <a:ext cx="709801" cy="7098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420" y="4495276"/>
                <a:ext cx="709801" cy="709801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5410260" y="3668574"/>
                <a:ext cx="709801" cy="709801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60" y="3668574"/>
                <a:ext cx="709801" cy="709801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A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5493414" y="2824611"/>
                <a:ext cx="709801" cy="709801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414" y="2824611"/>
                <a:ext cx="709801" cy="709801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0000FE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t="16346" r="29705" b="9699"/>
          <a:stretch/>
        </p:blipFill>
        <p:spPr>
          <a:xfrm>
            <a:off x="3990871" y="1973980"/>
            <a:ext cx="3474521" cy="3536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4627497" y="2097301"/>
                <a:ext cx="1220817" cy="12208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497" y="2097301"/>
                <a:ext cx="1220817" cy="1220817"/>
              </a:xfrm>
              <a:prstGeom prst="ellips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/>
              <p:cNvSpPr/>
              <p:nvPr/>
            </p:nvSpPr>
            <p:spPr>
              <a:xfrm>
                <a:off x="5728132" y="3336441"/>
                <a:ext cx="1220817" cy="12208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Oval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32" y="3336441"/>
                <a:ext cx="1220817" cy="1220817"/>
              </a:xfrm>
              <a:prstGeom prst="ellips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/>
              <p:cNvSpPr/>
              <p:nvPr/>
            </p:nvSpPr>
            <p:spPr>
              <a:xfrm>
                <a:off x="4389956" y="4220020"/>
                <a:ext cx="1220817" cy="12208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956" y="4220020"/>
                <a:ext cx="1220817" cy="1220817"/>
              </a:xfrm>
              <a:prstGeom prst="ellips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xplosion 1 25"/>
          <p:cNvSpPr/>
          <p:nvPr/>
        </p:nvSpPr>
        <p:spPr>
          <a:xfrm>
            <a:off x="5320954" y="2845804"/>
            <a:ext cx="1352579" cy="131576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5" name="Group 34"/>
          <p:cNvGrpSpPr/>
          <p:nvPr/>
        </p:nvGrpSpPr>
        <p:grpSpPr>
          <a:xfrm>
            <a:off x="4100345" y="2486643"/>
            <a:ext cx="4009494" cy="3292293"/>
            <a:chOff x="4100345" y="2486643"/>
            <a:chExt cx="4009494" cy="32922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/>
                <p:cNvSpPr/>
                <p:nvPr/>
              </p:nvSpPr>
              <p:spPr>
                <a:xfrm>
                  <a:off x="6168649" y="2486643"/>
                  <a:ext cx="1220817" cy="1220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Oval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8649" y="2486643"/>
                  <a:ext cx="1220817" cy="1220817"/>
                </a:xfrm>
                <a:prstGeom prst="ellipse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val 36"/>
                <p:cNvSpPr/>
                <p:nvPr/>
              </p:nvSpPr>
              <p:spPr>
                <a:xfrm>
                  <a:off x="6889022" y="3667165"/>
                  <a:ext cx="1220817" cy="1220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Oval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9022" y="3667165"/>
                  <a:ext cx="1220817" cy="1220817"/>
                </a:xfrm>
                <a:prstGeom prst="ellipse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/>
                <p:cNvSpPr/>
                <p:nvPr/>
              </p:nvSpPr>
              <p:spPr>
                <a:xfrm>
                  <a:off x="5854863" y="4558119"/>
                  <a:ext cx="1220817" cy="1220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4863" y="4558119"/>
                  <a:ext cx="1220817" cy="1220817"/>
                </a:xfrm>
                <a:prstGeom prst="ellipse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/>
            <p:cNvCxnSpPr/>
            <p:nvPr/>
          </p:nvCxnSpPr>
          <p:spPr>
            <a:xfrm>
              <a:off x="4100345" y="3326854"/>
              <a:ext cx="1354235" cy="513184"/>
            </a:xfrm>
            <a:prstGeom prst="straightConnector1">
              <a:avLst/>
            </a:prstGeom>
            <a:ln w="190500">
              <a:solidFill>
                <a:srgbClr val="6666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12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0.37604 0.08287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023 C 0.00816 -0.00834 0.03525 0.01759 0.06007 0.05833 C 0.0849 0.09884 0.09792 0.13935 0.08993 0.14861 C 0.0816 0.1574 0.05469 0.13125 0.02986 0.09097 C 0.00521 0.04953 -0.0085 0.00902 -3.05556E-6 0.00023 Z " pathEditMode="relative" rAng="19260000" ptsTypes="AAA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740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9" grpId="1" animBg="1"/>
      <p:bldP spid="14" grpId="0" animBg="1"/>
      <p:bldP spid="14" grpId="2" animBg="1"/>
      <p:bldP spid="14" grpId="3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Richness of the Spectrum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701576" y="3586434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6543700" y="249184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6651890" y="275010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7431642" y="280268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555410" y="205367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>
                <a:solidFill>
                  <a:srgbClr val="CC00FF"/>
                </a:solidFill>
              </a:rPr>
              <a:t>Tetraquark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529034" y="1988836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Hybrids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Glueball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Meson</a:t>
            </a: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Baryon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Amplitude analysis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C00FF"/>
                </a:solidFill>
              </a:rPr>
              <a:t>QCD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Lattice QCD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341453" y="5421141"/>
            <a:ext cx="67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With great statistics comes great responsibility!</a:t>
            </a:r>
          </a:p>
          <a:p>
            <a:pPr algn="r"/>
            <a:r>
              <a:rPr lang="en-US" sz="2200" b="1" dirty="0"/>
              <a:t>Peter Parker, PhD</a:t>
            </a:r>
            <a:endParaRPr lang="it-IT" sz="2200" b="1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5680755" y="5232063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  <p:cxnSp>
        <p:nvCxnSpPr>
          <p:cNvPr id="107" name="Straight Arrow Connector 106"/>
          <p:cNvCxnSpPr/>
          <p:nvPr/>
        </p:nvCxnSpPr>
        <p:spPr>
          <a:xfrm>
            <a:off x="3593707" y="2237709"/>
            <a:ext cx="3738815" cy="1814845"/>
          </a:xfrm>
          <a:prstGeom prst="straightConnector1">
            <a:avLst/>
          </a:prstGeom>
          <a:ln w="762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1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/>
      <p:bldP spid="51" grpId="0"/>
      <p:bldP spid="87" grpId="0"/>
      <p:bldP spid="109" grpId="0" animBg="1"/>
      <p:bldP spid="93" grpId="0"/>
      <p:bldP spid="94" grpId="0"/>
      <p:bldP spid="9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QCD has no solution. Don’t panic /2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746" y="1442917"/>
            <a:ext cx="7538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When you are desperate, look for </a:t>
            </a:r>
            <a:r>
              <a:rPr lang="it-IT" sz="2400" dirty="0">
                <a:solidFill>
                  <a:srgbClr val="FF0000"/>
                </a:solidFill>
              </a:rPr>
              <a:t>symmetries</a:t>
            </a:r>
            <a:r>
              <a:rPr lang="it-IT" sz="2400" dirty="0"/>
              <a:t>:</a:t>
            </a:r>
          </a:p>
          <a:p>
            <a:endParaRPr lang="it-IT" sz="2400" dirty="0"/>
          </a:p>
          <a:p>
            <a:endParaRPr lang="it-IT" sz="2400" dirty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Symmetries are beautiful</a:t>
            </a:r>
            <a:br>
              <a:rPr lang="it-IT" sz="2400" dirty="0"/>
            </a:br>
            <a:r>
              <a:rPr lang="it-IT" sz="2400" dirty="0"/>
              <a:t>(and group theory is fun!)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Symmetries constrain your results </a:t>
            </a:r>
            <a:r>
              <a:rPr lang="it-IT" sz="2400" dirty="0">
                <a:solidFill>
                  <a:srgbClr val="FF0000"/>
                </a:solidFill>
              </a:rPr>
              <a:t>no matter how complicated your theory is 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Look for </a:t>
            </a:r>
            <a:r>
              <a:rPr lang="it-IT" sz="2400" dirty="0">
                <a:solidFill>
                  <a:srgbClr val="FF0000"/>
                </a:solidFill>
              </a:rPr>
              <a:t>general properties</a:t>
            </a:r>
            <a:r>
              <a:rPr lang="it-IT" sz="2400" dirty="0"/>
              <a:t> of interactions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5968" y="4397619"/>
            <a:ext cx="608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Luckily, strong interactions are the ones with most symmetries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6" y="2135255"/>
            <a:ext cx="1431415" cy="14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4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bg1"/>
                </a:solidFill>
              </a:rPr>
              <a:t>Can gluons be constituent of mesons?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1110" y="2064192"/>
            <a:ext cx="7041051" cy="330590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bg1"/>
                </a:solidFill>
              </a:rPr>
              <a:t>Hybrid mesons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762240" y="2579138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240" y="2579138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 flipH="1">
            <a:off x="4906082" y="2733344"/>
            <a:ext cx="1366528" cy="529987"/>
            <a:chOff x="2856975" y="2759744"/>
            <a:chExt cx="2607154" cy="1011145"/>
          </a:xfrm>
        </p:grpSpPr>
        <p:sp>
          <p:nvSpPr>
            <p:cNvPr id="5" name="Freeform 4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1" name="Oval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 r="-6818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0" name="Oval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 rot="19192826">
            <a:off x="3319343" y="4314522"/>
            <a:ext cx="1366528" cy="529987"/>
            <a:chOff x="2856975" y="2759744"/>
            <a:chExt cx="2607154" cy="1011145"/>
          </a:xfrm>
        </p:grpSpPr>
        <p:sp>
          <p:nvSpPr>
            <p:cNvPr id="33" name="Freeform 32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Oval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t="-22472" r="-12500" b="-17978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Oval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 l="-2247" b="-6742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TextBox 37"/>
          <p:cNvSpPr txBox="1"/>
          <p:nvPr/>
        </p:nvSpPr>
        <p:spPr>
          <a:xfrm>
            <a:off x="1093607" y="1320366"/>
            <a:ext cx="4922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Can gluons be constituent of mesons?</a:t>
            </a:r>
          </a:p>
        </p:txBody>
      </p:sp>
      <p:grpSp>
        <p:nvGrpSpPr>
          <p:cNvPr id="25" name="Group 24"/>
          <p:cNvGrpSpPr/>
          <p:nvPr/>
        </p:nvGrpSpPr>
        <p:grpSpPr>
          <a:xfrm rot="2959613">
            <a:off x="1723940" y="2915341"/>
            <a:ext cx="1366528" cy="529987"/>
            <a:chOff x="2856975" y="2759744"/>
            <a:chExt cx="2607154" cy="1011145"/>
          </a:xfrm>
        </p:grpSpPr>
        <p:sp>
          <p:nvSpPr>
            <p:cNvPr id="26" name="Freeform 25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7" name="Oval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8"/>
                  <a:stretch>
                    <a:fillRect l="-17978" r="-22472" b="-12360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8" name="Oval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 l="-6742" t="-1124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1760909" y="2575511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909" y="2575511"/>
                <a:ext cx="979714" cy="979714"/>
              </a:xfrm>
              <a:prstGeom prst="ellips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 flipH="1">
            <a:off x="4906082" y="2735380"/>
            <a:ext cx="1366528" cy="529988"/>
            <a:chOff x="2856975" y="2759743"/>
            <a:chExt cx="2607154" cy="1011146"/>
          </a:xfrm>
        </p:grpSpPr>
        <p:sp>
          <p:nvSpPr>
            <p:cNvPr id="42" name="Freeform 41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3363060" y="4242727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060" y="4242727"/>
                <a:ext cx="979714" cy="979714"/>
              </a:xfrm>
              <a:prstGeom prst="ellips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1680" y="5575221"/>
                <a:ext cx="90061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chemeClr val="bg1"/>
                    </a:solidFill>
                  </a:rPr>
                  <a:t>More quantum numbers allowed wrt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>
                    <a:solidFill>
                      <a:schemeClr val="bg1"/>
                    </a:solidFill>
                  </a:rPr>
                  <a:t> states: </a:t>
                </a:r>
                <a:r>
                  <a:rPr lang="it-IT" sz="2400" b="1" dirty="0">
                    <a:solidFill>
                      <a:schemeClr val="bg1"/>
                    </a:solidFill>
                  </a:rPr>
                  <a:t>smoking gun of exotics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0" y="5575221"/>
                <a:ext cx="9006120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947" t="-10667" r="-880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3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2.59259E-6 L 0.14046 0.211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10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61111E-6 -4.07407E-6 L 0.18351 -0.189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94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Learning about confinement</a:t>
            </a: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D. Leinweber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quarks were infinitely heavy,</a:t>
            </a:r>
            <a:br>
              <a:rPr lang="it-IT" sz="2200" dirty="0"/>
            </a:br>
            <a:r>
              <a:rPr lang="it-IT" sz="2200" dirty="0"/>
              <a:t>gluonic field is confined in a </a:t>
            </a:r>
            <a:r>
              <a:rPr lang="it-IT" sz="2200" dirty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What is a</a:t>
                </a:r>
                <a:r>
                  <a:rPr lang="it-IT" sz="2200" dirty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/>
                  <a:t>?</a:t>
                </a:r>
              </a:p>
              <a:p>
                <a:endParaRPr lang="it-IT" sz="2200" dirty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vibration of the string?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,1,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>
                    <a:solidFill>
                      <a:srgbClr val="FF0000"/>
                    </a:solidFill>
                  </a:rPr>
                  <a:t>excitation of a quasiparticle!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br>
                  <a:rPr lang="it-IT" sz="2200" dirty="0"/>
                </a:br>
                <a:r>
                  <a:rPr lang="it-IT" sz="2200" dirty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C. Morningstar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32368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511049"/>
            <a:ext cx="3645840" cy="254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2939918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Small signal in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8" y="854792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Excited gluon,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br>
                  <a:rPr lang="it-IT" dirty="0"/>
                </a:br>
                <a:r>
                  <a:rPr lang="it-IT" dirty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∼1.0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>
                  <a:solidFill>
                    <a:srgbClr val="0000FF"/>
                  </a:solidFill>
                </a:endParaRPr>
              </a:p>
              <a:p>
                <a:r>
                  <a:rPr lang="it-IT" sz="24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810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We have strong theory: QCD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953061" y="1898821"/>
            <a:ext cx="356657" cy="86549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6840" y="3408564"/>
            <a:ext cx="90171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Matrix equation</a:t>
            </a:r>
          </a:p>
          <a:p>
            <a:pPr>
              <a:spcBef>
                <a:spcPts val="1200"/>
              </a:spcBef>
              <a:buClr>
                <a:srgbClr val="C00000"/>
              </a:buClr>
              <a:buSzPct val="120000"/>
            </a:pPr>
            <a:endParaRPr lang="it-IT" sz="2400" dirty="0"/>
          </a:p>
          <a:p>
            <a:pPr>
              <a:spcBef>
                <a:spcPts val="1200"/>
              </a:spcBef>
              <a:buClr>
                <a:schemeClr val="accent1"/>
              </a:buClr>
              <a:buSzPct val="120000"/>
            </a:pPr>
            <a:endParaRPr lang="it-IT" sz="2400" dirty="0"/>
          </a:p>
          <a:p>
            <a:pPr algn="ctr">
              <a:spcBef>
                <a:spcPts val="1200"/>
              </a:spcBef>
              <a:buClr>
                <a:schemeClr val="accent1"/>
              </a:buClr>
              <a:buSzPct val="120000"/>
            </a:pPr>
            <a:r>
              <a:rPr lang="it-IT" sz="2400" dirty="0"/>
              <a:t>Gluons self-interact </a:t>
            </a:r>
            <a:r>
              <a:rPr lang="it-IT" sz="2400" b="1" dirty="0"/>
              <a:t>→ </a:t>
            </a:r>
            <a:r>
              <a:rPr lang="it-IT" sz="2400" dirty="0"/>
              <a:t>Nonlinear even at classical level</a:t>
            </a:r>
          </a:p>
          <a:p>
            <a:endParaRPr lang="it-IT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4" t="34825" r="25090" b="34414"/>
          <a:stretch/>
        </p:blipFill>
        <p:spPr>
          <a:xfrm>
            <a:off x="6008389" y="2933216"/>
            <a:ext cx="2921007" cy="13608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8" t="-1662" r="-2544" b="70901"/>
          <a:stretch/>
        </p:blipFill>
        <p:spPr>
          <a:xfrm>
            <a:off x="2587164" y="2933216"/>
            <a:ext cx="2921007" cy="13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/>
                  <a:t> states in this region!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140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Hadron Spectroscopy at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JLab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680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8792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4301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For each fit, we search poles: two clusters in </a:t>
                </a:r>
                <a:r>
                  <a:rPr lang="it-IT" sz="2200" i="1" dirty="0"/>
                  <a:t>D</a:t>
                </a:r>
                <a:r>
                  <a:rPr lang="it-IT" sz="2200" dirty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964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43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72107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Asymptotic freedom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" y="2299519"/>
            <a:ext cx="3692117" cy="391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70363" y="2606635"/>
                <a:ext cx="3684214" cy="668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At high energies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≪0.1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363" y="2606635"/>
                <a:ext cx="3684214" cy="668388"/>
              </a:xfrm>
              <a:prstGeom prst="rect">
                <a:avLst/>
              </a:prstGeom>
              <a:blipFill rotWithShape="0">
                <a:blip r:embed="rId4"/>
                <a:stretch>
                  <a:fillRect l="-4470" t="-12844" b="-229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7886" r="7524" b="3725"/>
          <a:stretch/>
        </p:blipFill>
        <p:spPr>
          <a:xfrm>
            <a:off x="4776853" y="3653816"/>
            <a:ext cx="3909947" cy="3020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6" y="2595437"/>
            <a:ext cx="679586" cy="67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802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" y="1347881"/>
            <a:ext cx="6804000" cy="4471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" y="1347881"/>
            <a:ext cx="6805531" cy="44717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Open challenges: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𝑋𝑌𝑍</m:t>
                    </m:r>
                  </m:oMath>
                </a14:m>
                <a:r>
                  <a:rPr lang="it-IT" sz="3600" dirty="0"/>
                  <a:t> states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5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5798" y="5293608"/>
            <a:ext cx="348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</a:t>
            </a:r>
          </a:p>
        </p:txBody>
      </p:sp>
      <p:grpSp>
        <p:nvGrpSpPr>
          <p:cNvPr id="10" name="Group 312"/>
          <p:cNvGrpSpPr/>
          <p:nvPr/>
        </p:nvGrpSpPr>
        <p:grpSpPr>
          <a:xfrm>
            <a:off x="5550572" y="3974833"/>
            <a:ext cx="3517228" cy="2385244"/>
            <a:chOff x="0" y="0"/>
            <a:chExt cx="1884978" cy="1278318"/>
          </a:xfrm>
        </p:grpSpPr>
        <p:pic>
          <p:nvPicPr>
            <p:cNvPr id="11" name="unknown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884979" cy="1278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Shape 308"/>
            <p:cNvSpPr/>
            <p:nvPr/>
          </p:nvSpPr>
          <p:spPr>
            <a:xfrm>
              <a:off x="1297665" y="216210"/>
              <a:ext cx="268502" cy="192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/>
                <a:t>Pole</a:t>
              </a:r>
            </a:p>
          </p:txBody>
        </p:sp>
        <p:sp>
          <p:nvSpPr>
            <p:cNvPr id="13" name="Shape 309"/>
            <p:cNvSpPr/>
            <p:nvPr/>
          </p:nvSpPr>
          <p:spPr>
            <a:xfrm>
              <a:off x="1235096" y="319495"/>
              <a:ext cx="386776" cy="192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 dirty="0"/>
                <a:t>Triangle</a:t>
              </a:r>
            </a:p>
          </p:txBody>
        </p:sp>
        <p:sp>
          <p:nvSpPr>
            <p:cNvPr id="14" name="Shape 310"/>
            <p:cNvSpPr/>
            <p:nvPr/>
          </p:nvSpPr>
          <p:spPr>
            <a:xfrm>
              <a:off x="1595778" y="312304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FEDF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sp>
          <p:nvSpPr>
            <p:cNvPr id="15" name="Shape 311"/>
            <p:cNvSpPr/>
            <p:nvPr/>
          </p:nvSpPr>
          <p:spPr>
            <a:xfrm>
              <a:off x="1595778" y="415588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ADC1F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002171" y="4191195"/>
            <a:ext cx="1270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AP et al., PLB</a:t>
            </a:r>
          </a:p>
        </p:txBody>
      </p:sp>
      <p:pic>
        <p:nvPicPr>
          <p:cNvPr id="1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3844" y="1214750"/>
            <a:ext cx="4019705" cy="2346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" y="3022696"/>
            <a:ext cx="5161032" cy="23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7287" y="1378721"/>
            <a:ext cx="39914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Accessing the spectrum is </a:t>
            </a:r>
            <a:r>
              <a:rPr lang="it-IT" sz="2200" dirty="0">
                <a:solidFill>
                  <a:srgbClr val="FF0000"/>
                </a:solidFill>
              </a:rPr>
              <a:t>key</a:t>
            </a:r>
            <a:r>
              <a:rPr lang="it-IT" sz="2200" dirty="0"/>
              <a:t> </a:t>
            </a:r>
            <a:br>
              <a:rPr lang="it-IT" sz="2200" dirty="0"/>
            </a:br>
            <a:r>
              <a:rPr lang="it-IT" sz="2200" dirty="0"/>
              <a:t>to understand the theories</a:t>
            </a:r>
          </a:p>
          <a:p>
            <a:endParaRPr lang="it-IT" sz="2200" dirty="0"/>
          </a:p>
          <a:p>
            <a:r>
              <a:rPr lang="it-IT" sz="2200" dirty="0"/>
              <a:t>The Hydrogen spectrum helped us discover </a:t>
            </a:r>
            <a:r>
              <a:rPr lang="it-IT" sz="2200" dirty="0">
                <a:solidFill>
                  <a:srgbClr val="FF0000"/>
                </a:solidFill>
              </a:rPr>
              <a:t>Quantum Mechanics</a:t>
            </a:r>
          </a:p>
          <a:p>
            <a:endParaRPr lang="it-IT" sz="2200" dirty="0"/>
          </a:p>
          <a:p>
            <a:r>
              <a:rPr lang="it-IT" sz="2200" dirty="0"/>
              <a:t>We know the levels with </a:t>
            </a:r>
            <a:r>
              <a:rPr lang="it-IT" sz="2200" dirty="0">
                <a:solidFill>
                  <a:srgbClr val="FF0000"/>
                </a:solidFill>
              </a:rPr>
              <a:t>remarkable precision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26" y="1169508"/>
            <a:ext cx="4529688" cy="3489450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" y="1429131"/>
            <a:ext cx="3726717" cy="2613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056" y="4867789"/>
            <a:ext cx="3632533" cy="937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200" dirty="0"/>
              <a:t>Solve the Hydrogen spectrum,</a:t>
            </a:r>
            <a:br>
              <a:rPr lang="it-IT" sz="2200" dirty="0"/>
            </a:br>
            <a:r>
              <a:rPr lang="it-IT" sz="2200" dirty="0"/>
              <a:t>pass Quantum Mechanics 101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4113" y="4905428"/>
            <a:ext cx="5159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/>
              <a:t>Solve the </a:t>
            </a:r>
            <a:r>
              <a:rPr lang="it-IT" sz="2200" dirty="0">
                <a:solidFill>
                  <a:srgbClr val="FF0000"/>
                </a:solidFill>
              </a:rPr>
              <a:t>strong interaction </a:t>
            </a:r>
            <a:r>
              <a:rPr lang="it-IT" sz="2200" dirty="0"/>
              <a:t>spectrum,</a:t>
            </a:r>
            <a:br>
              <a:rPr lang="it-IT" sz="2200" dirty="0"/>
            </a:br>
            <a:br>
              <a:rPr lang="it-IT" sz="600" dirty="0"/>
            </a:br>
            <a:r>
              <a:rPr lang="it-IT" sz="2200" dirty="0"/>
              <a:t>win a             Prize, etc. etc. etc...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61" y="5229704"/>
            <a:ext cx="692409" cy="6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4645" y="961053"/>
            <a:ext cx="8993155" cy="5399615"/>
          </a:xfrm>
          <a:prstGeom prst="roundRect">
            <a:avLst>
              <a:gd name="adj" fmla="val 7228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9162" y="1526183"/>
                <a:ext cx="40002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000" b="1" dirty="0">
                    <a:solidFill>
                      <a:srgbClr val="FF0000"/>
                    </a:solidFill>
                  </a:rPr>
                  <a:t>Standard model</a:t>
                </a:r>
                <a:br>
                  <a:rPr lang="it-IT" sz="2400" dirty="0">
                    <a:solidFill>
                      <a:srgbClr val="FF0000"/>
                    </a:solidFill>
                  </a:rPr>
                </a:br>
                <a:br>
                  <a:rPr lang="it-IT" sz="2400" dirty="0"/>
                </a:br>
                <a:r>
                  <a:rPr lang="it-IT" sz="2400" dirty="0"/>
                  <a:t>Works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2400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−18</m:t>
                        </m:r>
                      </m:sup>
                    </m:sSup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62" y="1526183"/>
                <a:ext cx="4000272" cy="1292662"/>
              </a:xfrm>
              <a:prstGeom prst="rect">
                <a:avLst/>
              </a:prstGeom>
              <a:blipFill rotWithShape="0">
                <a:blip r:embed="rId3"/>
                <a:stretch>
                  <a:fillRect t="-5660" b="-99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four forces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2" y="1049482"/>
            <a:ext cx="4000272" cy="24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28" y="1049482"/>
            <a:ext cx="4000272" cy="2420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/>
          <a:stretch/>
        </p:blipFill>
        <p:spPr>
          <a:xfrm>
            <a:off x="4686528" y="3702083"/>
            <a:ext cx="4000272" cy="2419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239162" y="3708786"/>
            <a:ext cx="4000272" cy="2412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4608" y="4551393"/>
                <a:ext cx="2997359" cy="1137747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∼1.4</m:t>
                      </m:r>
                      <m:r>
                        <a:rPr lang="it-IT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a:rPr lang="it-IT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08" y="4551393"/>
                <a:ext cx="2997359" cy="113774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92504" y="4551393"/>
                <a:ext cx="3075457" cy="1133387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b="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∼2.5×</m:t>
                      </m:r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04" y="4551393"/>
                <a:ext cx="3075457" cy="11333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66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Oval 22"/>
          <p:cNvSpPr/>
          <p:nvPr/>
        </p:nvSpPr>
        <p:spPr>
          <a:xfrm>
            <a:off x="457200" y="2095500"/>
            <a:ext cx="7629525" cy="233235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bg1"/>
                </a:solidFill>
              </a:rPr>
              <a:t>Three quarks for Muster Mark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6762" y="1266107"/>
            <a:ext cx="619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Gluons appear in 8 color-anticolor combinations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43879" y="3016038"/>
            <a:ext cx="1366528" cy="529987"/>
            <a:chOff x="2856975" y="2759744"/>
            <a:chExt cx="2607154" cy="1011145"/>
          </a:xfrm>
        </p:grpSpPr>
        <p:sp>
          <p:nvSpPr>
            <p:cNvPr id="5" name="Freeform 4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1" name="Oval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r="-6742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0" name="Oval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/>
              <p:cNvSpPr/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1" name="Oval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839692" y="3007800"/>
            <a:ext cx="1366528" cy="529987"/>
            <a:chOff x="2856975" y="2759744"/>
            <a:chExt cx="2607154" cy="1011145"/>
          </a:xfrm>
        </p:grpSpPr>
        <p:sp>
          <p:nvSpPr>
            <p:cNvPr id="33" name="Freeform 32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Oval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 r="-32955" b="-2273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Oval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/>
              <p:cNvSpPr/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6" name="Oval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839692" y="2782937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82937"/>
                <a:ext cx="979714" cy="979714"/>
              </a:xfrm>
              <a:prstGeom prst="ellips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1633055" y="4796506"/>
            <a:ext cx="5877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They mediate the interaction between quarks</a:t>
            </a:r>
          </a:p>
        </p:txBody>
      </p:sp>
    </p:spTree>
    <p:extLst>
      <p:ext uri="{BB962C8B-B14F-4D97-AF65-F5344CB8AC3E}">
        <p14:creationId xmlns:p14="http://schemas.microsoft.com/office/powerpoint/2010/main" val="14629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2.22222E-6 L 0.52049 -0.0157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05556E-6 -4.81481E-6 L 0.52049 -0.015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78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8" grpId="1" animBg="1"/>
      <p:bldP spid="19" grpId="0" animBg="1"/>
      <p:bldP spid="31" grpId="0" animBg="1"/>
      <p:bldP spid="31" grpId="1" animBg="1"/>
      <p:bldP spid="36" grpId="0" animBg="1"/>
      <p:bldP spid="3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pole hunter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Joint Physics Analysis Center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0949"/>
          <a:stretch/>
        </p:blipFill>
        <p:spPr>
          <a:xfrm>
            <a:off x="0" y="1166327"/>
            <a:ext cx="9144000" cy="2118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1" t="60669" r="1870" b="11261"/>
          <a:stretch/>
        </p:blipFill>
        <p:spPr>
          <a:xfrm>
            <a:off x="3892420" y="3895682"/>
            <a:ext cx="5175380" cy="18536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01409"/>
            <a:ext cx="1818473" cy="1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449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we probe the forces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40" y="1156335"/>
            <a:ext cx="6269720" cy="3025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41" y="4333813"/>
            <a:ext cx="90207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We </a:t>
            </a:r>
            <a:r>
              <a:rPr lang="it-IT" sz="2200" dirty="0">
                <a:solidFill>
                  <a:srgbClr val="FF0000"/>
                </a:solidFill>
              </a:rPr>
              <a:t>smash particles against each other</a:t>
            </a:r>
            <a:r>
              <a:rPr lang="it-IT" sz="2200" dirty="0"/>
              <a:t>, the best way of creating new particles</a:t>
            </a:r>
          </a:p>
          <a:p>
            <a:r>
              <a:rPr lang="it-IT" sz="2200" dirty="0"/>
              <a:t>It’s like if in a car accident, the pieces of the collision would create </a:t>
            </a:r>
            <a:br>
              <a:rPr lang="it-IT" sz="2200" dirty="0"/>
            </a:br>
            <a:r>
              <a:rPr lang="it-IT" sz="2200" dirty="0"/>
              <a:t>new fancy, expensive cars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8163" y="5685795"/>
            <a:ext cx="61676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(Do not try with your car. Believe me, it’s a bad idea)</a:t>
            </a:r>
          </a:p>
        </p:txBody>
      </p:sp>
    </p:spTree>
    <p:extLst>
      <p:ext uri="{BB962C8B-B14F-4D97-AF65-F5344CB8AC3E}">
        <p14:creationId xmlns:p14="http://schemas.microsoft.com/office/powerpoint/2010/main" val="5985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we probe the forces at CERN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6"/>
          <a:stretch/>
        </p:blipFill>
        <p:spPr>
          <a:xfrm>
            <a:off x="555231" y="1181100"/>
            <a:ext cx="3581400" cy="4893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4" b="1666"/>
          <a:stretch/>
        </p:blipFill>
        <p:spPr>
          <a:xfrm>
            <a:off x="4648200" y="1181100"/>
            <a:ext cx="3581400" cy="413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8575" y="3648076"/>
            <a:ext cx="257175" cy="10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LHC collides protons at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13 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br>
                  <a:rPr lang="it-IT" sz="2200" dirty="0"/>
                </a:br>
                <a:r>
                  <a:rPr lang="it-IT" sz="2200" dirty="0"/>
                  <a:t>(kinetic energy of a mosquito)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blipFill rotWithShape="0">
                <a:blip r:embed="rId3"/>
                <a:stretch>
                  <a:fillRect l="-2138"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514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Standard Model Constituents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Lightest massive particle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200" dirty="0"/>
              </a:p>
              <a:p>
                <a:r>
                  <a:rPr lang="it-IT" sz="2200" dirty="0"/>
                  <a:t>Heaviest particle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∼175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/>
                  <a:t> </a:t>
                </a:r>
                <a:br>
                  <a:rPr lang="it-IT" sz="2200" dirty="0"/>
                </a:br>
                <a:r>
                  <a:rPr lang="it-IT" sz="2200" dirty="0"/>
                  <a:t>(gold atom)</a:t>
                </a:r>
              </a:p>
              <a:p>
                <a:endParaRPr lang="it-IT" sz="2200" dirty="0"/>
              </a:p>
              <a:p>
                <a:r>
                  <a:rPr lang="it-IT" sz="2200" dirty="0"/>
                  <a:t>Masses span 17 orders of magnitude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blipFill rotWithShape="0">
                <a:blip r:embed="rId3"/>
                <a:stretch>
                  <a:fillRect l="-1803" t="-2389" r="-2080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4174" y="1535478"/>
            <a:ext cx="42194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Standard model is a remarkable </a:t>
            </a:r>
            <a:br>
              <a:rPr lang="it-IT" sz="2200" dirty="0"/>
            </a:br>
            <a:r>
              <a:rPr lang="it-IT" sz="2200" dirty="0"/>
              <a:t>simple theory</a:t>
            </a:r>
          </a:p>
          <a:p>
            <a:endParaRPr lang="it-IT" sz="2200" dirty="0"/>
          </a:p>
          <a:p>
            <a:r>
              <a:rPr lang="it-IT" sz="2200" dirty="0"/>
              <a:t>The particle in the spectrum can easily fit in a table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343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Standard Model Constituents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dirty="0"/>
                  <a:t>According to relativity, the interaction</a:t>
                </a:r>
                <a:br>
                  <a:rPr lang="it-IT" dirty="0"/>
                </a:br>
                <a:r>
                  <a:rPr lang="it-IT" dirty="0"/>
                  <a:t>cannot be instantaneous, but is mediated by</a:t>
                </a:r>
                <a:br>
                  <a:rPr lang="it-IT" dirty="0"/>
                </a:br>
                <a:r>
                  <a:rPr lang="it-IT" dirty="0"/>
                  <a:t>fields that propagate with finite speed</a:t>
                </a:r>
              </a:p>
              <a:p>
                <a:endParaRPr lang="it-IT" dirty="0"/>
              </a:p>
              <a:p>
                <a:r>
                  <a:rPr lang="it-IT" dirty="0"/>
                  <a:t>In relativistic quantum mechanichs,</a:t>
                </a:r>
                <a:br>
                  <a:rPr lang="it-IT" dirty="0"/>
                </a:br>
                <a:r>
                  <a:rPr lang="it-IT" dirty="0"/>
                  <a:t>these fields are quantized in particles</a:t>
                </a:r>
              </a:p>
              <a:p>
                <a:endParaRPr lang="it-IT" dirty="0"/>
              </a:p>
              <a:p>
                <a:r>
                  <a:rPr lang="it-IT" dirty="0"/>
                  <a:t>The range of the interaction depend on</a:t>
                </a:r>
                <a:br>
                  <a:rPr lang="it-IT" dirty="0"/>
                </a:br>
                <a:r>
                  <a:rPr lang="it-IT" dirty="0"/>
                  <a:t>the mass of the mediator,</a:t>
                </a:r>
              </a:p>
              <a:p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it-IT" sz="2200" dirty="0"/>
                  <a:t> (Compton wavelength)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  <a:blipFill rotWithShape="0">
                <a:blip r:embed="rId3"/>
                <a:stretch>
                  <a:fillRect l="-1067" t="-1089" b="-5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4774" y="3324293"/>
            <a:ext cx="4531907" cy="1866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ctangle 3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08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Quantum ChromoDynamics (QCD)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dirty="0"/>
                  <a:t>Quarks appear in 6 flavors,</a:t>
                </a:r>
                <a:br>
                  <a:rPr lang="it-IT" sz="2200" dirty="0"/>
                </a:br>
                <a:r>
                  <a:rPr lang="it-IT" sz="2200" dirty="0"/>
                  <a:t>with (very) different masses</a:t>
                </a:r>
              </a:p>
              <a:p>
                <a:pPr algn="ctr"/>
                <a:endParaRPr lang="it-IT" sz="2200" dirty="0"/>
              </a:p>
              <a:p>
                <a:pPr algn="ctr"/>
                <a:r>
                  <a:rPr lang="it-IT" sz="2200" dirty="0"/>
                  <a:t>Each quark can be in </a:t>
                </a:r>
                <a:br>
                  <a:rPr lang="it-IT" sz="2200" dirty="0"/>
                </a:br>
                <a:r>
                  <a:rPr lang="it-IT" sz="2200" dirty="0"/>
                  <a:t>3 identical colors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2400" dirty="0">
                  <a:solidFill>
                    <a:srgbClr val="0000FF"/>
                  </a:solidFill>
                </a:endParaRPr>
              </a:p>
              <a:p>
                <a:pPr algn="ctr"/>
                <a:endParaRPr lang="it-IT" sz="2400" dirty="0"/>
              </a:p>
              <a:p>
                <a:pPr algn="ctr"/>
                <a:r>
                  <a:rPr lang="it-IT" sz="2400" dirty="0"/>
                  <a:t>Each gluon can be in 8 colors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:br>
                  <a:rPr lang="it-IT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it-IT" sz="2400" i="1" dirty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  <a:p>
                <a:pPr algn="ctr"/>
                <a:endParaRPr lang="it-IT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blipFill rotWithShape="0">
                <a:blip r:embed="rId3"/>
                <a:stretch>
                  <a:fillRect t="-10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91586" y="5534839"/>
            <a:ext cx="5360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dirty="0">
                <a:solidFill>
                  <a:srgbClr val="0000FF"/>
                </a:solidFill>
              </a:rPr>
              <a:t>Have you ever observed a quark?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3632" y="5057978"/>
            <a:ext cx="3071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Gluon is massless. Long range?</a:t>
            </a:r>
          </a:p>
        </p:txBody>
      </p:sp>
    </p:spTree>
    <p:extLst>
      <p:ext uri="{BB962C8B-B14F-4D97-AF65-F5344CB8AC3E}">
        <p14:creationId xmlns:p14="http://schemas.microsoft.com/office/powerpoint/2010/main" val="254447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At low energies?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78998" y="2299519"/>
                <a:ext cx="5088802" cy="3669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At low energies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sz="2400" dirty="0"/>
                  <a:t>, no hierarchy</a:t>
                </a:r>
                <a:br>
                  <a:rPr lang="it-IT" sz="2400" dirty="0"/>
                </a:br>
                <a:endParaRPr lang="it-IT" sz="24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4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Emerging properties:</a:t>
                </a:r>
                <a:br>
                  <a:rPr lang="it-IT" sz="2400" dirty="0"/>
                </a:br>
                <a:r>
                  <a:rPr lang="it-IT" sz="2400" dirty="0">
                    <a:solidFill>
                      <a:srgbClr val="FF0000"/>
                    </a:solidFill>
                  </a:rPr>
                  <a:t>Confinement; Mass generation</a:t>
                </a:r>
              </a:p>
              <a:p>
                <a:pPr marL="285750" indent="-285750">
                  <a:spcBef>
                    <a:spcPts val="1800"/>
                  </a:spcBef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No calculable solution yet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998" y="2299519"/>
                <a:ext cx="5088802" cy="3669210"/>
              </a:xfrm>
              <a:prstGeom prst="rect">
                <a:avLst/>
              </a:prstGeom>
              <a:blipFill rotWithShape="0">
                <a:blip r:embed="rId3"/>
                <a:stretch>
                  <a:fillRect l="-3353" t="-2326" b="-53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" y="2299519"/>
            <a:ext cx="3692117" cy="3916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5"/>
          <a:stretch/>
        </p:blipFill>
        <p:spPr>
          <a:xfrm>
            <a:off x="4142666" y="2935230"/>
            <a:ext cx="4761465" cy="1481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92" y="5382312"/>
            <a:ext cx="684216" cy="68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94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Welcome to Hell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51" y="1128475"/>
            <a:ext cx="3652949" cy="27661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07" y="4490133"/>
            <a:ext cx="4566193" cy="1870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2377" r="10099" b="4423"/>
          <a:stretch/>
        </p:blipFill>
        <p:spPr>
          <a:xfrm>
            <a:off x="95880" y="1131581"/>
            <a:ext cx="4418245" cy="38748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537" y="4579109"/>
            <a:ext cx="257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Review of Particle Physics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64" y="3244801"/>
            <a:ext cx="2861836" cy="1938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1842" y="5183581"/>
            <a:ext cx="457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Only white particles have been observed so far,</a:t>
            </a:r>
            <a:br>
              <a:rPr lang="it-IT" dirty="0"/>
            </a:br>
            <a:r>
              <a:rPr lang="it-IT" dirty="0"/>
              <a:t>forming an extremly rich zoo of hadrons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161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Flavor symmetry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" y="2507566"/>
            <a:ext cx="4567473" cy="2783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220" y="553191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Amplitudes of particles in the same multiplet are related (Wigner-Eckart theorem)</a:t>
            </a:r>
          </a:p>
        </p:txBody>
      </p:sp>
      <p:sp>
        <p:nvSpPr>
          <p:cNvPr id="3" name="Rectangle 2"/>
          <p:cNvSpPr/>
          <p:nvPr/>
        </p:nvSpPr>
        <p:spPr>
          <a:xfrm>
            <a:off x="142858" y="1508904"/>
            <a:ext cx="9001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Hadron appear in approximate degenerate multiplets (group theory needed)</a:t>
            </a:r>
          </a:p>
          <a:p>
            <a:r>
              <a:rPr lang="it-IT" dirty="0"/>
              <a:t>This observation led to the discovery of quark constituents without observing a single quark!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20" y="2511614"/>
            <a:ext cx="3937108" cy="27791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55137" y="3847724"/>
            <a:ext cx="353085" cy="344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>
            <a:endCxn id="7" idx="0"/>
          </p:cNvCxnSpPr>
          <p:nvPr/>
        </p:nvCxnSpPr>
        <p:spPr>
          <a:xfrm flipH="1" flipV="1">
            <a:off x="2231680" y="3847724"/>
            <a:ext cx="294237" cy="497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44" y="2782566"/>
            <a:ext cx="4608856" cy="21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Pole hunting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 b="6274"/>
          <a:stretch/>
        </p:blipFill>
        <p:spPr>
          <a:xfrm>
            <a:off x="4151360" y="3095940"/>
            <a:ext cx="4358829" cy="288167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27136" y="4536775"/>
            <a:ext cx="1466662" cy="4640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6" name="TextBox 25"/>
          <p:cNvSpPr txBox="1"/>
          <p:nvPr/>
        </p:nvSpPr>
        <p:spPr>
          <a:xfrm>
            <a:off x="3719798" y="1651496"/>
            <a:ext cx="5461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Bound states on the real axis 1st sheet</a:t>
            </a:r>
          </a:p>
          <a:p>
            <a:r>
              <a:rPr lang="it-IT" dirty="0"/>
              <a:t>Not-so-bound (virtual) states on the real axis 2nd sheet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28496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For the amplitude, this turns into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1493" t="-3297" b="-10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4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/>
                  <a:t>...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6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165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8341" y="2973098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Branch cut!</a:t>
            </a:r>
          </a:p>
        </p:txBody>
      </p:sp>
    </p:spTree>
    <p:extLst>
      <p:ext uri="{BB962C8B-B14F-4D97-AF65-F5344CB8AC3E}">
        <p14:creationId xmlns:p14="http://schemas.microsoft.com/office/powerpoint/2010/main" val="19580308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For the amplitude, this turns into</a:t>
                </a:r>
                <a:endParaRPr lang="it-IT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1493" t="-3297" b="-10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/>
                  <a:t>...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5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00702" y="3984857"/>
            <a:ext cx="4479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...but I can decide to get the negative solution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3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  <a:blipFill rotWithShape="0">
                <a:blip r:embed="rId12"/>
                <a:stretch>
                  <a:fillRect l="-165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678341" y="2973098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Branch cut!</a:t>
            </a:r>
          </a:p>
        </p:txBody>
      </p:sp>
    </p:spTree>
    <p:extLst>
      <p:ext uri="{BB962C8B-B14F-4D97-AF65-F5344CB8AC3E}">
        <p14:creationId xmlns:p14="http://schemas.microsoft.com/office/powerpoint/2010/main" val="12148633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71282"/>
            <a:ext cx="9144000" cy="850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782"/>
            <a:ext cx="9144000" cy="4770119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8376" y="1071283"/>
            <a:ext cx="68648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Probability conservation a </a:t>
            </a:r>
            <a:r>
              <a:rPr lang="it-IT" sz="2400" dirty="0">
                <a:solidFill>
                  <a:srgbClr val="FF0000"/>
                </a:solidFill>
              </a:rPr>
              <a:t>branch cut </a:t>
            </a:r>
            <a:r>
              <a:rPr lang="it-IT" sz="2400" dirty="0"/>
              <a:t>on the real axis,</a:t>
            </a:r>
            <a:br>
              <a:rPr lang="it-IT" sz="2400" dirty="0"/>
            </a:br>
            <a:r>
              <a:rPr lang="it-IT" sz="2400" dirty="0"/>
              <a:t>two sheets continuosly connected</a:t>
            </a:r>
          </a:p>
        </p:txBody>
      </p:sp>
    </p:spTree>
    <p:extLst>
      <p:ext uri="{BB962C8B-B14F-4D97-AF65-F5344CB8AC3E}">
        <p14:creationId xmlns:p14="http://schemas.microsoft.com/office/powerpoint/2010/main" val="6681898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Crossing symmetry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488" y="1695450"/>
            <a:ext cx="8640258" cy="1562100"/>
            <a:chOff x="249488" y="1695450"/>
            <a:chExt cx="8640258" cy="15621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19332" y="1695450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88807" y="1989601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19332" y="2795462"/>
              <a:ext cx="569475" cy="4472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794668" y="1695450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794668" y="2795462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258159" y="1894229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59" y="1894229"/>
                  <a:ext cx="584367" cy="41663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49488" y="2647988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8" y="2647988"/>
                  <a:ext cx="584367" cy="41663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100895" y="1854478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0895" y="1854478"/>
                  <a:ext cx="612433" cy="4166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154630" y="2525906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4630" y="2525906"/>
                  <a:ext cx="612433" cy="41663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>
              <a:off x="3513839" y="1710296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4083314" y="2004447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513839" y="2810308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889175" y="1710296"/>
              <a:ext cx="612455" cy="397558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889175" y="2810308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352666" y="1909075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666" y="1909075"/>
                  <a:ext cx="584367" cy="41663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343995" y="2662834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3995" y="2662834"/>
                  <a:ext cx="584368" cy="41663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195402" y="1869324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5402" y="1869324"/>
                  <a:ext cx="612433" cy="41663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249137" y="254075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9137" y="2540753"/>
                  <a:ext cx="612433" cy="416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>
              <a:off x="6542014" y="1710296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7111490" y="2004447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6542014" y="2810308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917351" y="1710296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917351" y="2810308"/>
              <a:ext cx="666179" cy="294151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380842" y="1909075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0842" y="1909075"/>
                  <a:ext cx="584367" cy="41663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6372171" y="2662834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2171" y="2662834"/>
                  <a:ext cx="584368" cy="41663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8223578" y="1869324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3578" y="1869324"/>
                  <a:ext cx="612433" cy="41663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8277313" y="254075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7313" y="2540753"/>
                  <a:ext cx="612433" cy="41663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/>
          <p:cNvSpPr txBox="1"/>
          <p:nvPr/>
        </p:nvSpPr>
        <p:spPr>
          <a:xfrm>
            <a:off x="1831921" y="3971539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All these processes are not independent, </a:t>
            </a:r>
            <a:br>
              <a:rPr lang="it-IT" sz="2200" dirty="0"/>
            </a:br>
            <a:r>
              <a:rPr lang="it-IT" sz="2200" dirty="0"/>
              <a:t>but are described by the same amplitude!</a:t>
            </a:r>
          </a:p>
          <a:p>
            <a:r>
              <a:rPr lang="it-IT" sz="2200" dirty="0"/>
              <a:t>Simplification – Complication!</a:t>
            </a:r>
          </a:p>
        </p:txBody>
      </p:sp>
    </p:spTree>
    <p:extLst>
      <p:ext uri="{BB962C8B-B14F-4D97-AF65-F5344CB8AC3E}">
        <p14:creationId xmlns:p14="http://schemas.microsoft.com/office/powerpoint/2010/main" val="21175490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Precise determination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of pole 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Smooth «background»</a:t>
            </a:r>
          </a:p>
        </p:txBody>
      </p:sp>
    </p:spTree>
    <p:extLst>
      <p:ext uri="{BB962C8B-B14F-4D97-AF65-F5344CB8AC3E}">
        <p14:creationId xmlns:p14="http://schemas.microsoft.com/office/powerpoint/2010/main" val="31594324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Determination of the lightest hybrid meson pole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each class, the maximum deviation of mass and width is taken as a systematic error</a:t>
            </a:r>
            <a:br>
              <a:rPr lang="it-IT" dirty="0"/>
            </a:br>
            <a:r>
              <a:rPr lang="it-IT" dirty="0"/>
              <a:t>Deviation smaller than the statistical error are neglected</a:t>
            </a:r>
            <a:br>
              <a:rPr lang="it-IT" dirty="0"/>
            </a:br>
            <a:r>
              <a:rPr lang="it-IT" dirty="0"/>
              <a:t>Systematic of different classes are summed in quadrature</a:t>
            </a:r>
          </a:p>
        </p:txBody>
      </p:sp>
    </p:spTree>
    <p:extLst>
      <p:ext uri="{BB962C8B-B14F-4D97-AF65-F5344CB8AC3E}">
        <p14:creationId xmlns:p14="http://schemas.microsoft.com/office/powerpoint/2010/main" val="24266062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7" y="1446663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2" y="1752585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blipFill rotWithShape="0">
                <a:blip r:embed="rId6"/>
                <a:stretch>
                  <a:fillRect l="-6335" r="-6335" b="-2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2935433" y="4644479"/>
            <a:ext cx="2173534" cy="847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dirty="0"/>
                  <a:t> large)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773744" y="5044769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790783" y="953094"/>
            <a:ext cx="2896017" cy="31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QCD has no solution. </a:t>
            </a:r>
            <a:r>
              <a:rPr lang="it-IT" sz="3600" dirty="0" err="1"/>
              <a:t>Don’t</a:t>
            </a:r>
            <a:r>
              <a:rPr lang="it-IT" sz="3600" dirty="0"/>
              <a:t> </a:t>
            </a:r>
            <a:r>
              <a:rPr lang="it-IT" sz="3600" dirty="0" err="1"/>
              <a:t>panic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8"/>
          <a:stretch/>
        </p:blipFill>
        <p:spPr>
          <a:xfrm>
            <a:off x="40931" y="1226196"/>
            <a:ext cx="6387862" cy="2906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31" y="4376868"/>
            <a:ext cx="5569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We can build </a:t>
            </a:r>
            <a:r>
              <a:rPr lang="it-IT" sz="2200" dirty="0">
                <a:solidFill>
                  <a:srgbClr val="FF0000"/>
                </a:solidFill>
              </a:rPr>
              <a:t>models</a:t>
            </a:r>
            <a:r>
              <a:rPr lang="it-IT" sz="2200" dirty="0"/>
              <a:t> to describe the spectrum.</a:t>
            </a:r>
            <a:br>
              <a:rPr lang="it-IT" sz="2200" dirty="0"/>
            </a:br>
            <a:r>
              <a:rPr lang="it-IT" sz="2200" dirty="0"/>
              <a:t>Grasp some aspects of QCD,  get </a:t>
            </a:r>
            <a:r>
              <a:rPr lang="it-IT" sz="2200" dirty="0">
                <a:solidFill>
                  <a:srgbClr val="FF0000"/>
                </a:solidFill>
              </a:rPr>
              <a:t>insights</a:t>
            </a:r>
            <a:endParaRPr lang="it-IT" sz="2200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Quark models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Lattice QCD (not a model but...)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274299" y="4922492"/>
                <a:ext cx="3762632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2000" dirty="0"/>
                  <a:t>The excited spectrum is populated</a:t>
                </a:r>
                <a:br>
                  <a:rPr lang="it-IT" sz="2000" dirty="0"/>
                </a:br>
                <a:r>
                  <a:rPr lang="it-IT" sz="2000" dirty="0"/>
                  <a:t>by unstable states, is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sz="2000" dirty="0"/>
              </a:p>
              <a:p>
                <a:pPr algn="r">
                  <a:spcBef>
                    <a:spcPts val="1200"/>
                  </a:spcBef>
                </a:pPr>
                <a:r>
                  <a:rPr lang="it-IT" sz="2000" dirty="0">
                    <a:solidFill>
                      <a:srgbClr val="FF0000"/>
                    </a:solidFill>
                  </a:rPr>
                  <a:t>Feedback from experiments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299" y="4922492"/>
                <a:ext cx="3762632" cy="1169551"/>
              </a:xfrm>
              <a:prstGeom prst="rect">
                <a:avLst/>
              </a:prstGeom>
              <a:blipFill rotWithShape="0">
                <a:blip r:embed="rId3"/>
                <a:stretch>
                  <a:fillRect l="-972" t="-2604" r="-1783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93" y="1226196"/>
            <a:ext cx="2608138" cy="2901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62" y="3558368"/>
            <a:ext cx="1439363" cy="50549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14842" y="2145062"/>
            <a:ext cx="4335341" cy="30800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 dirty="0">
                <a:solidFill>
                  <a:schemeClr val="tx1"/>
                </a:solidFill>
              </a:rPr>
              <a:t>Plan of attack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Collect</a:t>
            </a:r>
            <a:r>
              <a:rPr lang="it-IT" sz="2200" dirty="0">
                <a:solidFill>
                  <a:schemeClr val="tx1"/>
                </a:solidFill>
              </a:rPr>
              <a:t> data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Identify</a:t>
            </a:r>
            <a:r>
              <a:rPr lang="it-IT" sz="2200" dirty="0">
                <a:solidFill>
                  <a:schemeClr val="tx1"/>
                </a:solidFill>
              </a:rPr>
              <a:t> states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Compare</a:t>
            </a:r>
            <a:r>
              <a:rPr lang="it-IT" sz="2200" dirty="0">
                <a:solidFill>
                  <a:schemeClr val="tx1"/>
                </a:solidFill>
              </a:rPr>
              <a:t> with expectations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Answer</a:t>
            </a:r>
            <a:r>
              <a:rPr lang="it-IT" sz="2200" dirty="0">
                <a:solidFill>
                  <a:schemeClr val="tx1"/>
                </a:solidFill>
              </a:rPr>
              <a:t> big questions</a:t>
            </a:r>
          </a:p>
        </p:txBody>
      </p:sp>
    </p:spTree>
    <p:extLst>
      <p:ext uri="{BB962C8B-B14F-4D97-AF65-F5344CB8AC3E}">
        <p14:creationId xmlns:p14="http://schemas.microsoft.com/office/powerpoint/2010/main" val="273194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3604" b="-991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Example: The charged</a:t>
                </a:r>
                <a:r>
                  <a:rPr lang="it-IT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1412381"/>
            <a:ext cx="3482072" cy="249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4" y="1712384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023" y="1049482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</a:t>
            </a:r>
            <a:r>
              <a:rPr lang="it-IT" dirty="0">
                <a:solidFill>
                  <a:srgbClr val="FF0000"/>
                </a:solidFill>
              </a:rPr>
              <a:t>charged charmonium-like</a:t>
            </a:r>
            <a:r>
              <a:rPr lang="it-IT" dirty="0"/>
              <a:t> resonance has been claimed by BESIII in 2013.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3911574"/>
            <a:ext cx="3462150" cy="2522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95" y="4163546"/>
            <a:ext cx="510582" cy="239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6042" y="5462511"/>
            <a:ext cx="477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Such a state would require a </a:t>
            </a:r>
            <a:r>
              <a:rPr lang="it-IT" dirty="0">
                <a:solidFill>
                  <a:srgbClr val="FF0000"/>
                </a:solidFill>
              </a:rPr>
              <a:t>minimal 4q content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/>
              <a:t>and would be manifestly exotic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8" t="25125" r="21764" b="47669"/>
          <a:stretch/>
        </p:blipFill>
        <p:spPr>
          <a:xfrm>
            <a:off x="4398595" y="2585898"/>
            <a:ext cx="3918205" cy="28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4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One can test different parametrizations of the amplitude, which correspond to</a:t>
            </a:r>
            <a:br>
              <a:rPr lang="it-IT" dirty="0"/>
            </a:br>
            <a:r>
              <a:rPr lang="it-IT" dirty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Triangle rescattering,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logarithmic branching 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(anti)bound state,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>
                <a:solidFill>
                  <a:srgbClr val="0000FF"/>
                </a:solidFill>
              </a:rPr>
              <a:t>(«molecule»)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Resonance,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>
                <a:solidFill>
                  <a:srgbClr val="0000FF"/>
                </a:solidFill>
              </a:rPr>
              <a:t>(«compact state»)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srgbClr val="C00000"/>
                </a:solidFill>
              </a:rPr>
              <a:t>Tornqvist, Z.Phys. C61, 525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>
                <a:solidFill>
                  <a:srgbClr val="C00000"/>
                </a:solidFill>
              </a:rPr>
              <a:t>Hanhart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 PRL111, 132003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Maiani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>
                <a:solidFill>
                  <a:srgbClr val="C00000"/>
                </a:solidFill>
              </a:rPr>
              <a:t>Faccini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>
                <a:solidFill>
                  <a:srgbClr val="C00000"/>
                </a:solidFill>
              </a:rPr>
              <a:t>Esposito </a:t>
            </a:r>
            <a:r>
              <a:rPr lang="it-IT" sz="1600" i="1" dirty="0">
                <a:solidFill>
                  <a:srgbClr val="C00000"/>
                </a:solidFill>
              </a:rPr>
              <a:t>et al.,</a:t>
            </a:r>
            <a:r>
              <a:rPr lang="it-IT" sz="1600" dirty="0">
                <a:solidFill>
                  <a:srgbClr val="C00000"/>
                </a:solidFill>
              </a:rPr>
              <a:t> Phys.Rept. 668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PLB772, 200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7142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85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77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85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434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Not conclusive at this stage</a:t>
            </a:r>
          </a:p>
        </p:txBody>
      </p:sp>
    </p:spTree>
    <p:extLst>
      <p:ext uri="{BB962C8B-B14F-4D97-AF65-F5344CB8AC3E}">
        <p14:creationId xmlns:p14="http://schemas.microsoft.com/office/powerpoint/2010/main" val="24275444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8230" y="1325761"/>
            <a:ext cx="8754701" cy="4794382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Finite energy sum rules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1"/>
          <a:stretch/>
        </p:blipFill>
        <p:spPr>
          <a:xfrm>
            <a:off x="375619" y="1325761"/>
            <a:ext cx="8311181" cy="3680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0937" y="4499572"/>
            <a:ext cx="688064" cy="506995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539408" y="4836783"/>
            <a:ext cx="204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PWA in the low energy region</a:t>
            </a:r>
          </a:p>
          <a:p>
            <a:r>
              <a:rPr lang="it-IT" dirty="0">
                <a:solidFill>
                  <a:srgbClr val="0000FF"/>
                </a:solidFill>
              </a:rPr>
              <a:t>Resonance extraction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6399" y="5192012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Regge exchanges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at high energy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1604" y="1683945"/>
            <a:ext cx="2236206" cy="443619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ounded Rectangle 15"/>
          <p:cNvSpPr/>
          <p:nvPr/>
        </p:nvSpPr>
        <p:spPr>
          <a:xfrm>
            <a:off x="5973387" y="1600914"/>
            <a:ext cx="2817427" cy="4436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80599" y="5624894"/>
            <a:ext cx="3229090" cy="0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347159" y="5101803"/>
            <a:ext cx="1895971" cy="1018340"/>
          </a:xfrm>
          <a:prstGeom prst="roundRect">
            <a:avLst/>
          </a:prstGeom>
          <a:solidFill>
            <a:srgbClr val="F4F3F5"/>
          </a:solidFill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CC00FF"/>
                </a:solidFill>
              </a:rPr>
              <a:t>Analytically</a:t>
            </a:r>
            <a:br>
              <a:rPr lang="it-IT" sz="2200" b="1" dirty="0">
                <a:solidFill>
                  <a:srgbClr val="CC00FF"/>
                </a:solidFill>
              </a:rPr>
            </a:br>
            <a:r>
              <a:rPr lang="it-IT" sz="2200" b="1" dirty="0">
                <a:solidFill>
                  <a:srgbClr val="CC00FF"/>
                </a:solidFill>
              </a:rPr>
              <a:t>connected</a:t>
            </a:r>
          </a:p>
        </p:txBody>
      </p:sp>
    </p:spTree>
    <p:extLst>
      <p:ext uri="{BB962C8B-B14F-4D97-AF65-F5344CB8AC3E}">
        <p14:creationId xmlns:p14="http://schemas.microsoft.com/office/powerpoint/2010/main" val="26595555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306716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Pole hunting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5192" y="1109784"/>
            <a:ext cx="387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/>
              <a:t>Extracting physics information means to hunt for poles in the complex plane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7" y="3123552"/>
            <a:ext cx="4141276" cy="2832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68816" y="484360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81870" y="352179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88451" y="484360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7071" y="504171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89956" y="312427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75787" y="504961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4077" y="2273140"/>
            <a:ext cx="32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Pole position → Mass and width</a:t>
            </a:r>
          </a:p>
          <a:p>
            <a:r>
              <a:rPr lang="it-IT" dirty="0"/>
              <a:t>Residues → Couplings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327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0.8±0.3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=3871.68±0.17 </m:t>
                    </m:r>
                  </m:oMath>
                </a14:m>
                <a:r>
                  <a:rPr lang="it-IT" sz="20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1.2 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 @90%</m:t>
                    </m:r>
                  </m:oMath>
                </a14:m>
                <a:r>
                  <a:rPr lang="it-IT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6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bg1"/>
                </a:solidFill>
              </a:rPr>
              <a:t>Three quarks for Muster Mark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034" y="1376408"/>
            <a:ext cx="33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Quarks appear in 3 colors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0277" y="1376408"/>
            <a:ext cx="429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Antiquarks appear in 3 anticolors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77013" y="2873992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3" y="2873992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083026" y="2599289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026" y="2599289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581474" y="3789377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474" y="3789377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53076" y="2723166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076" y="2723166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/>
              <p:cNvSpPr/>
              <p:nvPr/>
            </p:nvSpPr>
            <p:spPr>
              <a:xfrm>
                <a:off x="7259089" y="2448463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0" name="Oval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089" y="2448463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/>
              <p:cNvSpPr/>
              <p:nvPr/>
            </p:nvSpPr>
            <p:spPr>
              <a:xfrm>
                <a:off x="6757537" y="3638551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1" name="Oval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537" y="363855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3256382" y="2164999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382" y="2164999"/>
                <a:ext cx="1889385" cy="1889385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82530" y="5664920"/>
            <a:ext cx="3168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Hadrons must be white: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1075" y="5654479"/>
                <a:ext cx="30047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>
                    <a:solidFill>
                      <a:schemeClr val="bg1"/>
                    </a:solidFill>
                  </a:rPr>
                  <a:t> pairs form a meson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654479"/>
                <a:ext cx="3004797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609" t="-10667" r="-2231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54" y="5402424"/>
            <a:ext cx="4853343" cy="92185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264" y="5654569"/>
            <a:ext cx="343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Quarks appear in 6 flavors</a:t>
            </a:r>
          </a:p>
        </p:txBody>
      </p:sp>
    </p:spTree>
    <p:extLst>
      <p:ext uri="{BB962C8B-B14F-4D97-AF65-F5344CB8AC3E}">
        <p14:creationId xmlns:p14="http://schemas.microsoft.com/office/powerpoint/2010/main" val="20625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23073 -0.026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-13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2816 -0.0555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/>
      <p:bldP spid="26" grpId="0"/>
      <p:bldP spid="2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Large prompt production </a:t>
                </a:r>
                <a:br>
                  <a:rPr lang="it-IT" dirty="0"/>
                </a:br>
                <a:r>
                  <a:rPr lang="it-IT" dirty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26.3±2.3±1.6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1.06±0.11±0.15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>
                    <a:solidFill>
                      <a:srgbClr val="C00000"/>
                    </a:solidFill>
                  </a:rPr>
                  <a:t>CMS, JHEP 1304, 154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8337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else!)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Seen in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>
                    <a:latin typeface="Cambria Math" panose="02040503050406030204" pitchFamily="18" charset="0"/>
                  </a:rPr>
                  <a:t>, 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pairs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Large HQSS violation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717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 in BESIII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10" y="1265768"/>
            <a:ext cx="3612334" cy="244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9" y="1538867"/>
            <a:ext cx="510582" cy="2393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New BESIII data show a peculiar lineshape</a:t>
                </a:r>
                <a:br>
                  <a:rPr lang="it-IT" dirty="0"/>
                </a:br>
                <a:r>
                  <a:rPr lang="it-IT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state appear lighter and narrower,</a:t>
                </a:r>
                <a:br>
                  <a:rPr lang="it-IT" dirty="0"/>
                </a:br>
                <a:r>
                  <a:rPr lang="it-IT" dirty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/>
              </a:p>
              <a:p>
                <a:r>
                  <a:rPr lang="it-IT" dirty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dirty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/>
                  <a:t>dominance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11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0930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=4023.9±2.4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=10±6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(4020)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Cambria Math" panose="02040503050406030204" pitchFamily="18" charset="0"/>
                  </a:rPr>
                  <a:t>appear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Charged quarkonium-like resonances have been found, </a:t>
            </a:r>
            <a:r>
              <a:rPr lang="it-IT" b="1" dirty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28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(10650)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/>
                  <a:t>,</a:t>
                </a:r>
              </a:p>
              <a:p>
                <a:r>
                  <a:rPr lang="it-IT" dirty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2 twin resonances!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57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Quantum numbers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  <a:p>
                <a:pPr algn="ctr"/>
                <a:r>
                  <a:rPr lang="it-IT" dirty="0"/>
                  <a:t>Opposite parities needed for the interference to correctly describe angular distributions, </a:t>
                </a:r>
                <a:r>
                  <a:rPr lang="it-IT" dirty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(model dependence?)</a:t>
                </a:r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/>
                  <a:t>No obvious threshold nearby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05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Quantum numbers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  <a:p>
                <a:pPr algn="ctr"/>
                <a:r>
                  <a:rPr lang="it-IT" dirty="0"/>
                  <a:t>Opposite parities needed for the interference to correctly describe angular distributions, </a:t>
                </a:r>
                <a:r>
                  <a:rPr lang="it-IT" dirty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(model dependence?)</a:t>
                </a:r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/>
                  <a:t>No obvious threshold nearby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Pentaquarks: new state of matter?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>
          <a:xfrm>
            <a:off x="79180" y="3676617"/>
            <a:ext cx="3644315" cy="242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723" y="3965418"/>
            <a:ext cx="10631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MC simul.</a:t>
            </a:r>
          </a:p>
        </p:txBody>
      </p:sp>
    </p:spTree>
    <p:extLst>
      <p:ext uri="{BB962C8B-B14F-4D97-AF65-F5344CB8AC3E}">
        <p14:creationId xmlns:p14="http://schemas.microsoft.com/office/powerpoint/2010/main" val="23728854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8175</Words>
  <Application>Microsoft Office PowerPoint</Application>
  <PresentationFormat>Presentazione su schermo (4:3)</PresentationFormat>
  <Paragraphs>1188</Paragraphs>
  <Slides>96</Slides>
  <Notes>67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96</vt:i4>
      </vt:variant>
    </vt:vector>
  </HeadingPairs>
  <TitlesOfParts>
    <vt:vector size="104" baseType="lpstr">
      <vt:lpstr>Arial</vt:lpstr>
      <vt:lpstr>Calibri</vt:lpstr>
      <vt:lpstr>Cambria</vt:lpstr>
      <vt:lpstr>Cambria Math</vt:lpstr>
      <vt:lpstr>Helvetica</vt:lpstr>
      <vt:lpstr>Old English Text MT</vt:lpstr>
      <vt:lpstr>Times New Roman</vt:lpstr>
      <vt:lpstr>NewsPrint</vt:lpstr>
      <vt:lpstr>Pentaquarks:  new state of matter?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Pentaquarks</dc:title>
  <dc:creator>Pillaus</dc:creator>
  <cp:lastModifiedBy>Alessandro Pilloni</cp:lastModifiedBy>
  <cp:revision>979</cp:revision>
  <dcterms:created xsi:type="dcterms:W3CDTF">2012-05-23T17:12:57Z</dcterms:created>
  <dcterms:modified xsi:type="dcterms:W3CDTF">2023-02-01T16:03:37Z</dcterms:modified>
</cp:coreProperties>
</file>