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" ContentType="image/tiff"/>
  <Default Extension="m4v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5" r:id="rId1"/>
  </p:sldMasterIdLst>
  <p:notesMasterIdLst>
    <p:notesMasterId r:id="rId50"/>
  </p:notesMasterIdLst>
  <p:sldIdLst>
    <p:sldId id="256" r:id="rId2"/>
    <p:sldId id="257" r:id="rId3"/>
    <p:sldId id="478" r:id="rId4"/>
    <p:sldId id="479" r:id="rId5"/>
    <p:sldId id="417" r:id="rId6"/>
    <p:sldId id="421" r:id="rId7"/>
    <p:sldId id="422" r:id="rId8"/>
    <p:sldId id="488" r:id="rId9"/>
    <p:sldId id="428" r:id="rId10"/>
    <p:sldId id="429" r:id="rId11"/>
    <p:sldId id="430" r:id="rId12"/>
    <p:sldId id="433" r:id="rId13"/>
    <p:sldId id="491" r:id="rId14"/>
    <p:sldId id="492" r:id="rId15"/>
    <p:sldId id="443" r:id="rId16"/>
    <p:sldId id="463" r:id="rId17"/>
    <p:sldId id="464" r:id="rId18"/>
    <p:sldId id="465" r:id="rId19"/>
    <p:sldId id="472" r:id="rId20"/>
    <p:sldId id="473" r:id="rId21"/>
    <p:sldId id="474" r:id="rId22"/>
    <p:sldId id="477" r:id="rId23"/>
    <p:sldId id="482" r:id="rId24"/>
    <p:sldId id="480" r:id="rId25"/>
    <p:sldId id="399" r:id="rId26"/>
    <p:sldId id="446" r:id="rId27"/>
    <p:sldId id="447" r:id="rId28"/>
    <p:sldId id="450" r:id="rId29"/>
    <p:sldId id="485" r:id="rId30"/>
    <p:sldId id="451" r:id="rId31"/>
    <p:sldId id="452" r:id="rId32"/>
    <p:sldId id="454" r:id="rId33"/>
    <p:sldId id="453" r:id="rId34"/>
    <p:sldId id="456" r:id="rId35"/>
    <p:sldId id="458" r:id="rId36"/>
    <p:sldId id="459" r:id="rId37"/>
    <p:sldId id="460" r:id="rId38"/>
    <p:sldId id="461" r:id="rId39"/>
    <p:sldId id="277" r:id="rId40"/>
    <p:sldId id="476" r:id="rId41"/>
    <p:sldId id="481" r:id="rId42"/>
    <p:sldId id="455" r:id="rId43"/>
    <p:sldId id="483" r:id="rId44"/>
    <p:sldId id="486" r:id="rId45"/>
    <p:sldId id="484" r:id="rId46"/>
    <p:sldId id="489" r:id="rId47"/>
    <p:sldId id="490" r:id="rId48"/>
    <p:sldId id="493" r:id="rId4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4B7EBC"/>
    <a:srgbClr val="30BF6E"/>
    <a:srgbClr val="234FA7"/>
    <a:srgbClr val="FF6600"/>
    <a:srgbClr val="99CCFF"/>
    <a:srgbClr val="FFCCFF"/>
    <a:srgbClr val="99FF33"/>
    <a:srgbClr val="6097C5"/>
    <a:srgbClr val="D675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Stile chiaro 2 - Color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92" autoAdjust="0"/>
    <p:restoredTop sz="86545" autoAdjust="0"/>
  </p:normalViewPr>
  <p:slideViewPr>
    <p:cSldViewPr snapToGrid="0">
      <p:cViewPr varScale="1">
        <p:scale>
          <a:sx n="92" d="100"/>
          <a:sy n="92" d="100"/>
        </p:scale>
        <p:origin x="300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78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3540"/>
    </p:cViewPr>
  </p:sorterViewPr>
  <p:notesViewPr>
    <p:cSldViewPr snapToGrid="0">
      <p:cViewPr varScale="1">
        <p:scale>
          <a:sx n="81" d="100"/>
          <a:sy n="81" d="100"/>
        </p:scale>
        <p:origin x="230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49CF29-CF73-4F2E-A172-B299FB3DCC6A}" type="datetimeFigureOut">
              <a:rPr lang="it-IT" smtClean="0"/>
              <a:t>11/10/2014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E17905-6154-47DE-9E51-7B1BC081B3A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3518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70936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84033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94846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3429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97648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00009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Aggiungere foto catodo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94253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15984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Metti un segno sul valore corrispondente</a:t>
            </a:r>
            <a:r>
              <a:rPr lang="it-IT" baseline="0" dirty="0" smtClean="0"/>
              <a:t> della sorgente enea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01107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85008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72873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Spiegare perché esperimento è connesso alla teoria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07677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65417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44886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46545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35779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23801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70191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82218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31450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Polarone, massa di banda, ponderomotore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36886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Polarone, massa di banda, ponderomotore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15475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Spiegare perché esperimento è connesso alla teoria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615374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515424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521366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741447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510888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67801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593173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767526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351229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648763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13774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42785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084497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782021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849129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467939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567302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484039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703140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99696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07941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80684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flux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74132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43973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134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7539E-B497-449E-8E1C-3E8182D13341}" type="datetimeFigureOut">
              <a:rPr lang="it-IT" smtClean="0"/>
              <a:pPr/>
              <a:t>11/10/2014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7539E-B497-449E-8E1C-3E8182D13341}" type="datetimeFigureOut">
              <a:rPr lang="it-IT" smtClean="0"/>
              <a:pPr/>
              <a:t>11/10/2014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7539E-B497-449E-8E1C-3E8182D13341}" type="datetimeFigureOut">
              <a:rPr lang="it-IT" smtClean="0"/>
              <a:pPr/>
              <a:t>11/10/2014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7539E-B497-449E-8E1C-3E8182D13341}" type="datetimeFigureOut">
              <a:rPr lang="it-IT" smtClean="0"/>
              <a:pPr/>
              <a:t>11/10/2014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7539E-B497-449E-8E1C-3E8182D13341}" type="datetimeFigureOut">
              <a:rPr lang="it-IT" smtClean="0"/>
              <a:pPr/>
              <a:t>11/10/2014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7539E-B497-449E-8E1C-3E8182D13341}" type="datetimeFigureOut">
              <a:rPr lang="it-IT" smtClean="0"/>
              <a:pPr/>
              <a:t>11/10/2014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7539E-B497-449E-8E1C-3E8182D13341}" type="datetimeFigureOut">
              <a:rPr lang="it-IT" smtClean="0"/>
              <a:pPr/>
              <a:t>11/10/2014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7539E-B497-449E-8E1C-3E8182D13341}" type="datetimeFigureOut">
              <a:rPr lang="it-IT" smtClean="0"/>
              <a:pPr/>
              <a:t>11/10/2014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7539E-B497-449E-8E1C-3E8182D13341}" type="datetimeFigureOut">
              <a:rPr lang="it-IT" smtClean="0"/>
              <a:pPr/>
              <a:t>11/10/2014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7539E-B497-449E-8E1C-3E8182D13341}" type="datetimeFigureOut">
              <a:rPr lang="it-IT" smtClean="0"/>
              <a:pPr/>
              <a:t>11/10/2014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dirty="0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7539E-B497-449E-8E1C-3E8182D13341}" type="datetimeFigureOut">
              <a:rPr lang="it-IT" smtClean="0"/>
              <a:pPr/>
              <a:t>11/10/2014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9827539E-B497-449E-8E1C-3E8182D13341}" type="datetimeFigureOut">
              <a:rPr lang="it-IT" smtClean="0"/>
              <a:pPr/>
              <a:t>11/10/2014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4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video" Target="../media/media2.m4v"/><Relationship Id="rId1" Type="http://schemas.microsoft.com/office/2007/relationships/media" Target="../media/media2.m4v"/><Relationship Id="rId6" Type="http://schemas.openxmlformats.org/officeDocument/2006/relationships/image" Target="../media/image250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0.png"/><Relationship Id="rId5" Type="http://schemas.openxmlformats.org/officeDocument/2006/relationships/image" Target="../media/image30.png"/><Relationship Id="rId4" Type="http://schemas.openxmlformats.org/officeDocument/2006/relationships/image" Target="../media/image28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5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gif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5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gif"/><Relationship Id="rId4" Type="http://schemas.openxmlformats.org/officeDocument/2006/relationships/image" Target="../media/image40.png"/><Relationship Id="rId9" Type="http://schemas.openxmlformats.org/officeDocument/2006/relationships/image" Target="../media/image4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7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1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4.png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0.png"/><Relationship Id="rId5" Type="http://schemas.openxmlformats.org/officeDocument/2006/relationships/image" Target="../media/image430.png"/><Relationship Id="rId4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0.png"/><Relationship Id="rId3" Type="http://schemas.openxmlformats.org/officeDocument/2006/relationships/image" Target="../media/image450.png"/><Relationship Id="rId7" Type="http://schemas.openxmlformats.org/officeDocument/2006/relationships/image" Target="../media/image48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0.png"/><Relationship Id="rId5" Type="http://schemas.openxmlformats.org/officeDocument/2006/relationships/image" Target="../media/image470.png"/><Relationship Id="rId4" Type="http://schemas.openxmlformats.org/officeDocument/2006/relationships/image" Target="../media/image460.png"/><Relationship Id="rId9" Type="http://schemas.openxmlformats.org/officeDocument/2006/relationships/image" Target="../media/image63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430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7" Type="http://schemas.openxmlformats.org/officeDocument/2006/relationships/image" Target="../media/image52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510.png"/><Relationship Id="rId4" Type="http://schemas.openxmlformats.org/officeDocument/2006/relationships/image" Target="../media/image50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5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g"/><Relationship Id="rId4" Type="http://schemas.openxmlformats.org/officeDocument/2006/relationships/image" Target="../media/image7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5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5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4.png"/><Relationship Id="rId3" Type="http://schemas.openxmlformats.org/officeDocument/2006/relationships/image" Target="../media/image5.png"/><Relationship Id="rId7" Type="http://schemas.openxmlformats.org/officeDocument/2006/relationships/image" Target="../media/image89.png"/><Relationship Id="rId12" Type="http://schemas.openxmlformats.org/officeDocument/2006/relationships/image" Target="../media/image93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11" Type="http://schemas.openxmlformats.org/officeDocument/2006/relationships/image" Target="../media/image93.png"/><Relationship Id="rId5" Type="http://schemas.openxmlformats.org/officeDocument/2006/relationships/image" Target="../media/image87.png"/><Relationship Id="rId10" Type="http://schemas.openxmlformats.org/officeDocument/2006/relationships/image" Target="../media/image92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5.pn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ti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5.pn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1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gif"/><Relationship Id="rId4" Type="http://schemas.openxmlformats.org/officeDocument/2006/relationships/image" Target="../media/image11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8.png"/><Relationship Id="rId4" Type="http://schemas.openxmlformats.org/officeDocument/2006/relationships/image" Target="../media/image10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1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ctrTitle"/>
          </p:nvPr>
        </p:nvSpPr>
        <p:spPr>
          <a:xfrm>
            <a:off x="766145" y="1049482"/>
            <a:ext cx="7556973" cy="1174172"/>
          </a:xfrm>
        </p:spPr>
        <p:txBody>
          <a:bodyPr/>
          <a:lstStyle/>
          <a:p>
            <a:pPr algn="ctr"/>
            <a:r>
              <a:rPr lang="it-IT" sz="3400" dirty="0" smtClean="0">
                <a:solidFill>
                  <a:schemeClr val="bg1"/>
                </a:solidFill>
              </a:rPr>
              <a:t>Search for Neutron Flux Generation </a:t>
            </a:r>
            <a:br>
              <a:rPr lang="it-IT" sz="3400" dirty="0" smtClean="0">
                <a:solidFill>
                  <a:schemeClr val="bg1"/>
                </a:solidFill>
              </a:rPr>
            </a:br>
            <a:r>
              <a:rPr lang="it-IT" sz="3400" dirty="0" smtClean="0">
                <a:solidFill>
                  <a:schemeClr val="bg1"/>
                </a:solidFill>
              </a:rPr>
              <a:t>in a Plasma Discharge Electrolytic Cell</a:t>
            </a:r>
            <a:endParaRPr lang="it-IT" sz="3400" dirty="0">
              <a:solidFill>
                <a:schemeClr val="bg1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413163" y="3501579"/>
            <a:ext cx="6400800" cy="786974"/>
          </a:xfrm>
        </p:spPr>
        <p:txBody>
          <a:bodyPr/>
          <a:lstStyle/>
          <a:p>
            <a:pPr marL="514350" indent="-514350" algn="ctr"/>
            <a:r>
              <a:rPr lang="it-IT" sz="3600" dirty="0" smtClean="0">
                <a:solidFill>
                  <a:schemeClr val="tx1"/>
                </a:solidFill>
              </a:rPr>
              <a:t>Alessandro Pilloni</a:t>
            </a:r>
          </a:p>
          <a:p>
            <a:pPr marL="514350" indent="-514350"/>
            <a:endParaRPr lang="it-IT" dirty="0">
              <a:solidFill>
                <a:srgbClr val="00FFFF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2181134" y="4024639"/>
            <a:ext cx="4864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“Sapienza” Università di Roma – INFN sez. Roma 1</a:t>
            </a:r>
            <a:endParaRPr lang="it-IT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2930235" y="4811613"/>
            <a:ext cx="370677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it-IT" dirty="0" smtClean="0"/>
              <a:t>Workshop on LENR</a:t>
            </a:r>
          </a:p>
          <a:p>
            <a:pPr algn="ctr">
              <a:spcAft>
                <a:spcPts val="600"/>
              </a:spcAft>
            </a:pPr>
            <a:r>
              <a:rPr lang="it-IT" dirty="0" smtClean="0"/>
              <a:t>Ettore Majorana Foundation and Centre for Scientific Culture </a:t>
            </a:r>
          </a:p>
          <a:p>
            <a:pPr algn="ctr"/>
            <a:r>
              <a:rPr lang="it-IT" dirty="0" smtClean="0"/>
              <a:t>Erice – October 11</a:t>
            </a:r>
            <a:r>
              <a:rPr lang="it-IT" baseline="30000" dirty="0" smtClean="0"/>
              <a:t>th</a:t>
            </a:r>
            <a:r>
              <a:rPr lang="it-IT" dirty="0" smtClean="0"/>
              <a:t>, 2014</a:t>
            </a:r>
            <a:endParaRPr lang="it-IT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35" t="-3099" r="-2215" b="-4435"/>
          <a:stretch/>
        </p:blipFill>
        <p:spPr>
          <a:xfrm>
            <a:off x="6637009" y="4811613"/>
            <a:ext cx="1872000" cy="1224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19" t="-3611" r="-917" b="-1962"/>
          <a:stretch/>
        </p:blipFill>
        <p:spPr>
          <a:xfrm>
            <a:off x="98509" y="4914309"/>
            <a:ext cx="2831727" cy="960795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304205"/>
            <a:ext cx="8229600" cy="747652"/>
          </a:xfrm>
        </p:spPr>
        <p:txBody>
          <a:bodyPr>
            <a:normAutofit/>
          </a:bodyPr>
          <a:lstStyle/>
          <a:p>
            <a:r>
              <a:rPr lang="it-IT" sz="3600" dirty="0" smtClean="0"/>
              <a:t>CR-39 Detectors for thermal neutrons</a:t>
            </a:r>
            <a:endParaRPr lang="it-IT" sz="3600" dirty="0"/>
          </a:p>
        </p:txBody>
      </p:sp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0" y="6360668"/>
                <a:ext cx="7523018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1600" dirty="0" smtClean="0">
                    <a:solidFill>
                      <a:schemeClr val="bg1">
                        <a:lumMod val="50000"/>
                      </a:schemeClr>
                    </a:solidFill>
                  </a:rPr>
                  <a:t>A. Pilloni –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Search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for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Neutron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Flux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Generation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in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Plasma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Discharge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Electrolytic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Cell</m:t>
                    </m:r>
                  </m:oMath>
                </a14:m>
                <a:endParaRPr lang="it-IT" sz="16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360668"/>
                <a:ext cx="7523018" cy="338554"/>
              </a:xfrm>
              <a:prstGeom prst="rect">
                <a:avLst/>
              </a:prstGeom>
              <a:blipFill rotWithShape="0">
                <a:blip r:embed="rId3"/>
                <a:stretch>
                  <a:fillRect l="-405" t="-5357" b="-214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Process 9"/>
              <p:cNvSpPr/>
              <p:nvPr/>
            </p:nvSpPr>
            <p:spPr>
              <a:xfrm>
                <a:off x="265209" y="2235376"/>
                <a:ext cx="5566364" cy="1398133"/>
              </a:xfrm>
              <a:prstGeom prst="flowChartProcess">
                <a:avLst/>
              </a:prstGeom>
              <a:solidFill>
                <a:schemeClr val="bg1"/>
              </a:solidFill>
              <a:ln w="38100">
                <a:solidFill>
                  <a:srgbClr val="FF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rgbClr val="000000"/>
                    </a:solidFill>
                  </a:rPr>
                  <a:t>Wrap detectors in Boron films</a:t>
                </a:r>
                <a:br>
                  <a:rPr lang="en-US" dirty="0" smtClean="0">
                    <a:solidFill>
                      <a:srgbClr val="000000"/>
                    </a:solidFill>
                  </a:rPr>
                </a:br>
                <a:r>
                  <a:rPr lang="en-US" dirty="0" smtClean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Wingdings"/>
                      </a:rPr>
                      <m:t>&lt;1.8 </m:t>
                    </m:r>
                    <m:r>
                      <m:rPr>
                        <m:nor/>
                      </m:rPr>
                      <a:rPr 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Wingdings"/>
                      </a:rPr>
                      <m:t>MeV</m:t>
                    </m:r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Wingdings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Symbol" charset="2"/>
                    <a:cs typeface="Symbol" charset="2"/>
                    <a:sym typeface="Wingdings"/>
                  </a:rPr>
                  <a:t>a</a:t>
                </a:r>
                <a:r>
                  <a:rPr lang="en-US" dirty="0">
                    <a:solidFill>
                      <a:schemeClr val="tx1"/>
                    </a:solidFill>
                  </a:rPr>
                  <a:t> particles produced </a:t>
                </a:r>
                <a:r>
                  <a:rPr lang="en-US" dirty="0" smtClean="0">
                    <a:solidFill>
                      <a:schemeClr val="tx1"/>
                    </a:solidFill>
                  </a:rPr>
                  <a:t>via </a:t>
                </a:r>
                <a:endParaRPr lang="en-US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B(n,</a:t>
                </a:r>
                <a:r>
                  <a:rPr lang="el-GR" b="1" dirty="0">
                    <a:solidFill>
                      <a:schemeClr val="tx1"/>
                    </a:solidFill>
                    <a:cs typeface="Symbol" charset="2"/>
                  </a:rPr>
                  <a:t>α</a:t>
                </a:r>
                <a:r>
                  <a:rPr lang="en-US" b="1" dirty="0" smtClean="0">
                    <a:solidFill>
                      <a:schemeClr val="tx1"/>
                    </a:solidFill>
                  </a:rPr>
                  <a:t>)Li</a:t>
                </a:r>
              </a:p>
              <a:p>
                <a:pPr algn="ctr"/>
                <a:r>
                  <a:rPr lang="en-US" dirty="0">
                    <a:solidFill>
                      <a:srgbClr val="000000"/>
                    </a:solidFill>
                  </a:rPr>
                  <a:t>The </a:t>
                </a:r>
                <a:r>
                  <a:rPr lang="en-US" dirty="0">
                    <a:solidFill>
                      <a:srgbClr val="000000"/>
                    </a:solidFill>
                    <a:latin typeface="Symbol" charset="2"/>
                    <a:cs typeface="Symbol" charset="2"/>
                  </a:rPr>
                  <a:t>a</a:t>
                </a:r>
                <a:r>
                  <a:rPr lang="en-US" dirty="0">
                    <a:solidFill>
                      <a:srgbClr val="000000"/>
                    </a:solidFill>
                  </a:rPr>
                  <a:t> release tracks in CR-39 </a:t>
                </a:r>
                <a:r>
                  <a:rPr lang="en-US" dirty="0" smtClean="0">
                    <a:solidFill>
                      <a:srgbClr val="000000"/>
                    </a:solidFill>
                  </a:rPr>
                  <a:t>detectors</a:t>
                </a:r>
                <a:endParaRPr lang="en-US" b="1" dirty="0" smtClean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Process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209" y="2235376"/>
                <a:ext cx="5566364" cy="1398133"/>
              </a:xfrm>
              <a:prstGeom prst="flowChartProcess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38100">
                <a:solidFill>
                  <a:srgbClr val="FF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 descr="CR-thinboron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04" t="26257" r="33147" b="19747"/>
          <a:stretch/>
        </p:blipFill>
        <p:spPr>
          <a:xfrm>
            <a:off x="7307574" y="1908305"/>
            <a:ext cx="1583444" cy="384995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597336" y="1673107"/>
            <a:ext cx="819455" cy="369332"/>
          </a:xfrm>
          <a:prstGeom prst="rect">
            <a:avLst/>
          </a:prstGeom>
          <a:solidFill>
            <a:srgbClr val="FFFF00"/>
          </a:solidFill>
          <a:ln w="25400">
            <a:solidFill>
              <a:srgbClr val="CC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CR-39</a:t>
            </a:r>
            <a:endParaRPr lang="en-US" dirty="0"/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6416791" y="2042439"/>
            <a:ext cx="1281352" cy="430343"/>
          </a:xfrm>
          <a:prstGeom prst="straightConnector1">
            <a:avLst/>
          </a:prstGeom>
          <a:ln w="25400">
            <a:solidFill>
              <a:srgbClr val="CC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291576" y="1174843"/>
            <a:ext cx="1406567" cy="369332"/>
          </a:xfrm>
          <a:prstGeom prst="rect">
            <a:avLst/>
          </a:prstGeom>
          <a:solidFill>
            <a:srgbClr val="FFFF00"/>
          </a:solidFill>
          <a:ln w="25400">
            <a:solidFill>
              <a:srgbClr val="1466C5"/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n-US" dirty="0" smtClean="0"/>
              <a:t>50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m B film</a:t>
            </a:r>
            <a:endParaRPr lang="en-US" dirty="0"/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7447301" y="1544175"/>
            <a:ext cx="486007" cy="498264"/>
          </a:xfrm>
          <a:prstGeom prst="straightConnector1">
            <a:avLst/>
          </a:prstGeom>
          <a:ln w="25400">
            <a:solidFill>
              <a:srgbClr val="1466C5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8187734" y="1131297"/>
            <a:ext cx="928459" cy="369332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n-US" dirty="0" smtClean="0"/>
              <a:t>support</a:t>
            </a:r>
            <a:endParaRPr lang="en-US" dirty="0"/>
          </a:p>
        </p:txBody>
      </p:sp>
      <p:cxnSp>
        <p:nvCxnSpPr>
          <p:cNvPr id="31" name="Straight Arrow Connector 30"/>
          <p:cNvCxnSpPr>
            <a:stCxn id="30" idx="2"/>
          </p:cNvCxnSpPr>
          <p:nvPr/>
        </p:nvCxnSpPr>
        <p:spPr>
          <a:xfrm flipH="1">
            <a:off x="8187739" y="1500629"/>
            <a:ext cx="464225" cy="83103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65211" y="1065398"/>
            <a:ext cx="2998354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Bare CR-39 is not sensitive to thermal neutrons</a:t>
            </a:r>
          </a:p>
        </p:txBody>
      </p:sp>
      <p:sp>
        <p:nvSpPr>
          <p:cNvPr id="7" name="Down Arrow 6"/>
          <p:cNvSpPr/>
          <p:nvPr/>
        </p:nvSpPr>
        <p:spPr>
          <a:xfrm>
            <a:off x="1662556" y="1815215"/>
            <a:ext cx="355600" cy="307301"/>
          </a:xfrm>
          <a:prstGeom prst="downArrow">
            <a:avLst/>
          </a:prstGeom>
          <a:solidFill>
            <a:srgbClr val="FF6600"/>
          </a:solidFill>
          <a:ln w="158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TextBox 18"/>
          <p:cNvSpPr txBox="1"/>
          <p:nvPr/>
        </p:nvSpPr>
        <p:spPr>
          <a:xfrm>
            <a:off x="72736" y="3833284"/>
            <a:ext cx="750071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 used CR-39 detectors in </a:t>
            </a:r>
            <a:r>
              <a:rPr lang="en-US" b="1" dirty="0" smtClean="0"/>
              <a:t>several configurations </a:t>
            </a:r>
            <a:r>
              <a:rPr lang="en-US" dirty="0" smtClean="0"/>
              <a:t>for systematic studies: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Bare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with a 50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m </a:t>
            </a:r>
            <a:r>
              <a:rPr lang="en-US" baseline="30000" dirty="0" smtClean="0"/>
              <a:t>10</a:t>
            </a:r>
            <a:r>
              <a:rPr lang="en-US" dirty="0" smtClean="0"/>
              <a:t>B film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w</a:t>
            </a:r>
            <a:r>
              <a:rPr lang="en-US" dirty="0" smtClean="0"/>
              <a:t>ith a large amount of boric acid grains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w</a:t>
            </a:r>
            <a:r>
              <a:rPr lang="en-US" dirty="0" smtClean="0"/>
              <a:t>ith </a:t>
            </a:r>
            <a:r>
              <a:rPr lang="en-US" baseline="30000" dirty="0" smtClean="0"/>
              <a:t>10</a:t>
            </a:r>
            <a:r>
              <a:rPr lang="en-US" dirty="0" smtClean="0"/>
              <a:t>B film but shielded with Cadmium (against thermal neutrons)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with </a:t>
            </a:r>
            <a:r>
              <a:rPr lang="en-US" baseline="30000" dirty="0"/>
              <a:t>10</a:t>
            </a:r>
            <a:r>
              <a:rPr lang="en-US" dirty="0"/>
              <a:t>B film but shielded with </a:t>
            </a:r>
            <a:r>
              <a:rPr lang="en-US" dirty="0" smtClean="0"/>
              <a:t>Aluminum (</a:t>
            </a:r>
            <a:r>
              <a:rPr lang="en-US" dirty="0"/>
              <a:t>against </a:t>
            </a:r>
            <a:r>
              <a:rPr lang="en-US" dirty="0" smtClean="0"/>
              <a:t>electromagnetic noise)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783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304205"/>
            <a:ext cx="8229600" cy="747652"/>
          </a:xfrm>
        </p:spPr>
        <p:txBody>
          <a:bodyPr>
            <a:normAutofit/>
          </a:bodyPr>
          <a:lstStyle/>
          <a:p>
            <a:r>
              <a:rPr lang="it-IT" sz="3600" dirty="0" smtClean="0"/>
              <a:t>CR-39 Detectors with copious Boron</a:t>
            </a:r>
            <a:endParaRPr lang="it-IT" sz="3600" dirty="0"/>
          </a:p>
        </p:txBody>
      </p:sp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0" y="6360668"/>
                <a:ext cx="7523018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1600" dirty="0" smtClean="0">
                    <a:solidFill>
                      <a:schemeClr val="bg1">
                        <a:lumMod val="50000"/>
                      </a:schemeClr>
                    </a:solidFill>
                  </a:rPr>
                  <a:t>A. Pilloni –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Search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for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Neutron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Flux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Generation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in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Plasma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Discharge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Electrolytic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Cell</m:t>
                    </m:r>
                  </m:oMath>
                </a14:m>
                <a:endParaRPr lang="it-IT" sz="16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360668"/>
                <a:ext cx="7523018" cy="338554"/>
              </a:xfrm>
              <a:prstGeom prst="rect">
                <a:avLst/>
              </a:prstGeom>
              <a:blipFill rotWithShape="0">
                <a:blip r:embed="rId3"/>
                <a:stretch>
                  <a:fillRect l="-405" t="-5357" b="-214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Process 6"/>
          <p:cNvSpPr/>
          <p:nvPr/>
        </p:nvSpPr>
        <p:spPr>
          <a:xfrm>
            <a:off x="5493308" y="3058047"/>
            <a:ext cx="3553038" cy="1218782"/>
          </a:xfrm>
          <a:prstGeom prst="flowChartProcess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B050"/>
                </a:solidFill>
              </a:rPr>
              <a:t>CONCLUSION</a:t>
            </a:r>
            <a:r>
              <a:rPr lang="en-US" sz="2000" dirty="0">
                <a:solidFill>
                  <a:srgbClr val="000000"/>
                </a:solidFill>
              </a:rPr>
              <a:t>: The detector used by </a:t>
            </a:r>
            <a:r>
              <a:rPr lang="en-US" sz="2000" dirty="0" err="1">
                <a:solidFill>
                  <a:srgbClr val="000000"/>
                </a:solidFill>
              </a:rPr>
              <a:t>Cirillo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i="1" dirty="0">
                <a:solidFill>
                  <a:srgbClr val="000000"/>
                </a:solidFill>
              </a:rPr>
              <a:t>et </a:t>
            </a:r>
            <a:r>
              <a:rPr lang="en-US" sz="2000" i="1" dirty="0" smtClean="0">
                <a:solidFill>
                  <a:srgbClr val="000000"/>
                </a:solidFill>
              </a:rPr>
              <a:t>al.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>
                <a:solidFill>
                  <a:srgbClr val="000000"/>
                </a:solidFill>
              </a:rPr>
              <a:t>are not </a:t>
            </a:r>
            <a:r>
              <a:rPr lang="en-US" sz="2000" dirty="0" smtClean="0">
                <a:solidFill>
                  <a:srgbClr val="000000"/>
                </a:solidFill>
              </a:rPr>
              <a:t>very </a:t>
            </a:r>
            <a:r>
              <a:rPr lang="en-US" sz="2000" dirty="0">
                <a:solidFill>
                  <a:srgbClr val="000000"/>
                </a:solidFill>
              </a:rPr>
              <a:t>sensitive </a:t>
            </a:r>
            <a:r>
              <a:rPr lang="en-US" sz="2000" dirty="0" smtClean="0">
                <a:solidFill>
                  <a:srgbClr val="000000"/>
                </a:solidFill>
              </a:rPr>
              <a:t>to slow neutrons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24" name="Process 9"/>
          <p:cNvSpPr/>
          <p:nvPr/>
        </p:nvSpPr>
        <p:spPr>
          <a:xfrm>
            <a:off x="264339" y="2993195"/>
            <a:ext cx="2996615" cy="1348487"/>
          </a:xfrm>
          <a:prstGeom prst="flowChartProcess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0000"/>
                </a:solidFill>
              </a:rPr>
              <a:t>L</a:t>
            </a:r>
            <a:r>
              <a:rPr lang="en-US" sz="2000" dirty="0" smtClean="0">
                <a:solidFill>
                  <a:srgbClr val="000000"/>
                </a:solidFill>
              </a:rPr>
              <a:t>arge </a:t>
            </a:r>
            <a:r>
              <a:rPr lang="en-US" sz="2000" dirty="0">
                <a:solidFill>
                  <a:srgbClr val="000000"/>
                </a:solidFill>
              </a:rPr>
              <a:t>amounts of boric acid make the detectors insensitive to thermal neutrons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64339" y="1384868"/>
            <a:ext cx="2998354" cy="1015663"/>
          </a:xfrm>
          <a:prstGeom prst="rect">
            <a:avLst/>
          </a:prstGeom>
          <a:solidFill>
            <a:schemeClr val="bg1"/>
          </a:solidFill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Boron stops thermal neutrons, but also the emitted </a:t>
            </a:r>
            <a:r>
              <a:rPr lang="en-US" sz="2000" dirty="0">
                <a:solidFill>
                  <a:schemeClr val="tx1"/>
                </a:solidFill>
                <a:latin typeface="Symbol" charset="2"/>
                <a:cs typeface="Symbol" charset="2"/>
              </a:rPr>
              <a:t>a</a:t>
            </a:r>
            <a:r>
              <a:rPr lang="en-US" sz="2000" dirty="0">
                <a:solidFill>
                  <a:schemeClr val="tx1"/>
                </a:solidFill>
              </a:rPr>
              <a:t> particles</a:t>
            </a:r>
            <a:endParaRPr lang="en-US" sz="2000" dirty="0" smtClean="0">
              <a:solidFill>
                <a:schemeClr val="tx1"/>
              </a:solidFill>
            </a:endParaRPr>
          </a:p>
        </p:txBody>
      </p:sp>
      <p:sp>
        <p:nvSpPr>
          <p:cNvPr id="7" name="Down Arrow 6"/>
          <p:cNvSpPr/>
          <p:nvPr/>
        </p:nvSpPr>
        <p:spPr>
          <a:xfrm>
            <a:off x="1584846" y="2543212"/>
            <a:ext cx="355600" cy="307301"/>
          </a:xfrm>
          <a:prstGeom prst="downArrow">
            <a:avLst/>
          </a:prstGeom>
          <a:solidFill>
            <a:srgbClr val="FF6600"/>
          </a:solidFill>
          <a:ln w="158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Down Arrow 34"/>
          <p:cNvSpPr/>
          <p:nvPr/>
        </p:nvSpPr>
        <p:spPr>
          <a:xfrm>
            <a:off x="7085236" y="2626738"/>
            <a:ext cx="369183" cy="328007"/>
          </a:xfrm>
          <a:prstGeom prst="downArrow">
            <a:avLst/>
          </a:prstGeom>
          <a:solidFill>
            <a:srgbClr val="0000FF"/>
          </a:solidFill>
          <a:ln w="158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Process 9"/>
          <p:cNvSpPr/>
          <p:nvPr/>
        </p:nvSpPr>
        <p:spPr>
          <a:xfrm>
            <a:off x="5771520" y="1300615"/>
            <a:ext cx="2996615" cy="1218782"/>
          </a:xfrm>
          <a:prstGeom prst="flowChartProcess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en-US" sz="2000" b="1" dirty="0" smtClean="0">
                <a:solidFill>
                  <a:srgbClr val="0000FF"/>
                </a:solidFill>
                <a:sym typeface="Wingdings"/>
              </a:rPr>
              <a:t>TEST</a:t>
            </a:r>
            <a:r>
              <a:rPr lang="en-US" sz="2000" dirty="0" smtClean="0">
                <a:solidFill>
                  <a:schemeClr val="tx1"/>
                </a:solidFill>
                <a:sym typeface="Wingdings"/>
              </a:rPr>
              <a:t>: no signal observed at ENEA-IMRI thermal neutron source</a:t>
            </a:r>
          </a:p>
        </p:txBody>
      </p:sp>
      <p:pic>
        <p:nvPicPr>
          <p:cNvPr id="21" name="Picture 20" descr="CR-thickboron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456" y="1766279"/>
            <a:ext cx="1819981" cy="22676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2876" y="5011994"/>
            <a:ext cx="78782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Sensitivity to faster neutron is discussed assuming a partially moderated spectrum</a:t>
            </a:r>
          </a:p>
          <a:p>
            <a:r>
              <a:rPr lang="it-IT" dirty="0" smtClean="0"/>
              <a:t>Response to a known source of AmB has been studied</a:t>
            </a:r>
          </a:p>
        </p:txBody>
      </p:sp>
    </p:spTree>
    <p:extLst>
      <p:ext uri="{BB962C8B-B14F-4D97-AF65-F5344CB8AC3E}">
        <p14:creationId xmlns:p14="http://schemas.microsoft.com/office/powerpoint/2010/main" val="214086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t="8634"/>
          <a:stretch/>
        </p:blipFill>
        <p:spPr>
          <a:xfrm>
            <a:off x="4840641" y="1218739"/>
            <a:ext cx="4227159" cy="32787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ontent Placeholder 2"/>
              <p:cNvSpPr txBox="1">
                <a:spLocks/>
              </p:cNvSpPr>
              <p:nvPr/>
            </p:nvSpPr>
            <p:spPr>
              <a:xfrm>
                <a:off x="4813045" y="1210279"/>
                <a:ext cx="4330955" cy="3287258"/>
              </a:xfrm>
              <a:prstGeom prst="rect">
                <a:avLst/>
              </a:prstGeom>
              <a:solidFill>
                <a:schemeClr val="bg1">
                  <a:alpha val="85000"/>
                </a:schemeClr>
              </a:solidFill>
            </p:spPr>
            <p:txBody>
              <a:bodyPr vert="horz" lIns="144000" tIns="108000" rIns="144000" bIns="108000" rtlCol="0" anchor="ctr" anchorCtr="0">
                <a:normAutofit fontScale="92500"/>
              </a:bodyPr>
              <a:lstStyle>
                <a:lvl1pPr marL="274320" indent="-27432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2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594360" indent="-27432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2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868680" indent="-22860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20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1143000" indent="-22860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8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indent="-22860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8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1645920" indent="-22860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6pPr>
                <a:lvl7pPr marL="1901952" indent="-22860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7pPr>
                <a:lvl8pPr marL="2194560" indent="-22860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8pPr>
                <a:lvl9pPr marL="2468880" indent="-22860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Clr>
                    <a:srgbClr val="00B050"/>
                  </a:buClr>
                  <a:buSzPct val="120000"/>
                  <a:buFont typeface="Wingdings" panose="05000000000000000000" pitchFamily="2" charset="2"/>
                  <a:buChar char="ü"/>
                </a:pPr>
                <a:r>
                  <a:rPr lang="en-US" sz="2200" dirty="0" smtClean="0"/>
                  <a:t>Do not </a:t>
                </a:r>
                <a:r>
                  <a:rPr lang="en-US" sz="2200" dirty="0"/>
                  <a:t>suffer from electromagnetic/thermal/acoustic noise</a:t>
                </a:r>
              </a:p>
              <a:p>
                <a:pPr>
                  <a:buClr>
                    <a:srgbClr val="00B050"/>
                  </a:buClr>
                  <a:buSzPct val="120000"/>
                  <a:buFont typeface="Wingdings" panose="05000000000000000000" pitchFamily="2" charset="2"/>
                  <a:buChar char="ü"/>
                </a:pPr>
                <a:r>
                  <a:rPr lang="en-US" sz="2200" dirty="0"/>
                  <a:t>Long enough half-life to have time to integrate signal</a:t>
                </a:r>
              </a:p>
              <a:p>
                <a:pPr>
                  <a:buClr>
                    <a:srgbClr val="00B050"/>
                  </a:buClr>
                  <a:buSzPct val="120000"/>
                  <a:buFont typeface="Wingdings" panose="05000000000000000000" pitchFamily="2" charset="2"/>
                  <a:buChar char="ü"/>
                </a:pPr>
                <a:r>
                  <a:rPr lang="en-US" sz="2200" dirty="0"/>
                  <a:t>Independent of the signal time structure if smaller than </a:t>
                </a:r>
                <a14:m>
                  <m:oMath xmlns:m="http://schemas.openxmlformats.org/officeDocument/2006/math">
                    <m:r>
                      <a:rPr lang="it-IT" sz="2200" i="1" smtClean="0">
                        <a:latin typeface="Cambria Math" panose="02040503050406030204" pitchFamily="18" charset="0"/>
                      </a:rPr>
                      <m:t>∼</m:t>
                    </m:r>
                  </m:oMath>
                </a14:m>
                <a:r>
                  <a:rPr lang="en-US" sz="2200" dirty="0" smtClean="0"/>
                  <a:t>minutes</a:t>
                </a:r>
                <a:endParaRPr lang="en-US" sz="2200" dirty="0"/>
              </a:p>
              <a:p>
                <a:pPr lvl="1">
                  <a:buClr>
                    <a:srgbClr val="00B050"/>
                  </a:buClr>
                  <a:buSzPct val="120000"/>
                  <a:buFont typeface="Wingdings" panose="05000000000000000000" pitchFamily="2" charset="2"/>
                  <a:buChar char="ü"/>
                </a:pPr>
                <a:r>
                  <a:rPr lang="en-US" sz="1800" dirty="0"/>
                  <a:t>Routinely used with pulsed sources </a:t>
                </a:r>
                <a:r>
                  <a:rPr lang="en-US" sz="1800" i="1" dirty="0" smtClean="0">
                    <a:solidFill>
                      <a:srgbClr val="C00000"/>
                    </a:solidFill>
                  </a:rPr>
                  <a:t/>
                </a:r>
                <a:br>
                  <a:rPr lang="en-US" sz="1800" i="1" dirty="0" smtClean="0">
                    <a:solidFill>
                      <a:srgbClr val="C00000"/>
                    </a:solidFill>
                  </a:rPr>
                </a:br>
                <a:r>
                  <a:rPr lang="en-US" sz="1800" dirty="0" smtClean="0">
                    <a:solidFill>
                      <a:srgbClr val="C00000"/>
                    </a:solidFill>
                  </a:rPr>
                  <a:t> </a:t>
                </a:r>
                <a:r>
                  <a:rPr lang="en-US" sz="1800" dirty="0" err="1" smtClean="0">
                    <a:solidFill>
                      <a:srgbClr val="C00000"/>
                    </a:solidFill>
                  </a:rPr>
                  <a:t>Antonini</a:t>
                </a:r>
                <a:r>
                  <a:rPr lang="en-US" sz="1800" dirty="0" smtClean="0">
                    <a:solidFill>
                      <a:srgbClr val="C00000"/>
                    </a:solidFill>
                  </a:rPr>
                  <a:t> </a:t>
                </a:r>
                <a:r>
                  <a:rPr lang="en-US" sz="1800" i="1" dirty="0">
                    <a:solidFill>
                      <a:srgbClr val="C00000"/>
                    </a:solidFill>
                  </a:rPr>
                  <a:t>et al.</a:t>
                </a:r>
                <a:r>
                  <a:rPr lang="en-US" sz="1800" dirty="0">
                    <a:solidFill>
                      <a:srgbClr val="C00000"/>
                    </a:solidFill>
                  </a:rPr>
                  <a:t>, NIMA, 51 (1978) </a:t>
                </a:r>
                <a:r>
                  <a:rPr lang="en-US" sz="1800" dirty="0" smtClean="0">
                    <a:solidFill>
                      <a:srgbClr val="C00000"/>
                    </a:solidFill>
                  </a:rPr>
                  <a:t>567</a:t>
                </a:r>
                <a:endParaRPr lang="en-US" sz="1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0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3045" y="1210279"/>
                <a:ext cx="4330955" cy="3287258"/>
              </a:xfrm>
              <a:prstGeom prst="rect">
                <a:avLst/>
              </a:prstGeom>
              <a:blipFill rotWithShape="0">
                <a:blip r:embed="rId4"/>
                <a:stretch>
                  <a:fillRect l="-70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304205"/>
            <a:ext cx="8229600" cy="747652"/>
          </a:xfrm>
        </p:spPr>
        <p:txBody>
          <a:bodyPr>
            <a:normAutofit/>
          </a:bodyPr>
          <a:lstStyle/>
          <a:p>
            <a:r>
              <a:rPr lang="it-IT" sz="3600" dirty="0" smtClean="0"/>
              <a:t>Indium Disks Detectors</a:t>
            </a:r>
            <a:endParaRPr lang="it-IT" sz="3600" dirty="0"/>
          </a:p>
        </p:txBody>
      </p:sp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0" y="6360668"/>
                <a:ext cx="7523018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1600" dirty="0" smtClean="0">
                    <a:solidFill>
                      <a:schemeClr val="bg1">
                        <a:lumMod val="50000"/>
                      </a:schemeClr>
                    </a:solidFill>
                  </a:rPr>
                  <a:t>A. Pilloni –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Search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for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Neutron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Flux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Generation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in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Plasma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Discharge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Electrolytic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Cell</m:t>
                    </m:r>
                  </m:oMath>
                </a14:m>
                <a:endParaRPr lang="it-IT" sz="16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360668"/>
                <a:ext cx="7523018" cy="338554"/>
              </a:xfrm>
              <a:prstGeom prst="rect">
                <a:avLst/>
              </a:prstGeom>
              <a:blipFill rotWithShape="0">
                <a:blip r:embed="rId5"/>
                <a:stretch>
                  <a:fillRect l="-405" t="-5357" b="-214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0" y="1582563"/>
                <a:ext cx="4813045" cy="3346206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000" b="1" dirty="0" smtClean="0">
                    <a:solidFill>
                      <a:srgbClr val="0000FF"/>
                    </a:solidFill>
                  </a:rPr>
                  <a:t>Two steps:</a:t>
                </a:r>
              </a:p>
              <a:p>
                <a:pPr>
                  <a:tabLst>
                    <a:tab pos="2247900" algn="ctr"/>
                  </a:tabLst>
                </a:pPr>
                <a:r>
                  <a:rPr lang="en-US" sz="2000" dirty="0" smtClean="0"/>
                  <a:t>Neutrons activate Indium (more sensitive to thermal neutrons)</a:t>
                </a:r>
                <a:br>
                  <a:rPr lang="en-US" sz="2000" dirty="0" smtClean="0"/>
                </a:br>
                <a:r>
                  <a:rPr lang="en-US" sz="2000" dirty="0" smtClean="0"/>
                  <a:t>	</a:t>
                </a:r>
                <a:r>
                  <a:rPr lang="en-US" b="1" baseline="30000" dirty="0" smtClean="0">
                    <a:latin typeface="+mj-lt"/>
                  </a:rPr>
                  <a:t>115</a:t>
                </a:r>
                <a:r>
                  <a:rPr lang="en-US" b="1" dirty="0" smtClean="0">
                    <a:latin typeface="+mj-lt"/>
                  </a:rPr>
                  <a:t>In(n,</a:t>
                </a:r>
                <a:r>
                  <a:rPr lang="el-GR" b="1" dirty="0" smtClean="0">
                    <a:latin typeface="+mj-lt"/>
                  </a:rPr>
                  <a:t>γ</a:t>
                </a:r>
                <a:r>
                  <a:rPr lang="it-IT" b="1" dirty="0" smtClean="0">
                    <a:latin typeface="+mj-lt"/>
                  </a:rPr>
                  <a:t>)</a:t>
                </a:r>
                <a:r>
                  <a:rPr lang="it-IT" b="1" baseline="30000" dirty="0" smtClean="0">
                    <a:latin typeface="+mj-lt"/>
                  </a:rPr>
                  <a:t>116</a:t>
                </a:r>
                <a:r>
                  <a:rPr lang="it-IT" b="1" dirty="0" smtClean="0">
                    <a:latin typeface="+mj-lt"/>
                  </a:rPr>
                  <a:t>In</a:t>
                </a:r>
                <a:endParaRPr lang="en-US" sz="2000" b="1" dirty="0" smtClean="0">
                  <a:latin typeface="+mj-lt"/>
                </a:endParaRPr>
              </a:p>
              <a:p>
                <a:r>
                  <a:rPr lang="en-US" sz="2000" dirty="0" smtClean="0"/>
                  <a:t>Gamma lines @</a:t>
                </a:r>
                <a:r>
                  <a:rPr lang="en-US" sz="2000" dirty="0" smtClean="0">
                    <a:latin typeface="+mj-lt"/>
                  </a:rPr>
                  <a:t>1293</a:t>
                </a:r>
                <a:r>
                  <a:rPr lang="en-US" sz="2000" dirty="0" smtClean="0"/>
                  <a:t>, </a:t>
                </a:r>
                <a:r>
                  <a:rPr lang="en-US" sz="2000" dirty="0" smtClean="0">
                    <a:latin typeface="+mj-lt"/>
                  </a:rPr>
                  <a:t>1047</a:t>
                </a:r>
                <a:r>
                  <a:rPr lang="en-US" sz="2000" dirty="0" smtClean="0"/>
                  <a:t> and </a:t>
                </a:r>
                <a:r>
                  <a:rPr lang="en-US" sz="2000" dirty="0" smtClean="0">
                    <a:latin typeface="+mj-lt"/>
                  </a:rPr>
                  <a:t>416 </a:t>
                </a:r>
                <a:r>
                  <a:rPr lang="en-US" sz="2000" dirty="0" err="1" smtClean="0">
                    <a:latin typeface="+mj-lt"/>
                  </a:rPr>
                  <a:t>keV</a:t>
                </a:r>
                <a:r>
                  <a:rPr lang="en-US" sz="2000" dirty="0" smtClean="0"/>
                  <a:t> with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m:rPr>
                            <m:lit/>
                          </m:rPr>
                          <a:rPr lang="it-IT" sz="2000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it-IT" sz="2000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func>
                    <m:r>
                      <m:rPr>
                        <m:lit/>
                      </m:rPr>
                      <a:rPr lang="it-IT" sz="20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=54 </m:t>
                    </m:r>
                    <m:r>
                      <m:rPr>
                        <m:nor/>
                      </m:rPr>
                      <a:rPr lang="it-IT" sz="2000" b="0" i="0" smtClean="0">
                        <a:latin typeface="Cambria Math" panose="02040503050406030204" pitchFamily="18" charset="0"/>
                      </a:rPr>
                      <m:t>min</m:t>
                    </m:r>
                  </m:oMath>
                </a14:m>
                <a:endParaRPr lang="en-US" sz="2000" dirty="0" smtClean="0"/>
              </a:p>
              <a:p>
                <a:pPr marL="0" indent="0">
                  <a:spcBef>
                    <a:spcPts val="1200"/>
                  </a:spcBef>
                  <a:buNone/>
                </a:pPr>
                <a:r>
                  <a:rPr lang="en-US" sz="2000" dirty="0" smtClean="0"/>
                  <a:t>The activity (</a:t>
                </a:r>
                <a14:m>
                  <m:oMath xmlns:m="http://schemas.openxmlformats.org/officeDocument/2006/math"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2000" dirty="0" smtClean="0"/>
                  <a:t>) from  an irradiation lasted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sz="2000" dirty="0" smtClean="0"/>
                  <a:t> is measured with a </a:t>
                </a:r>
                <a:r>
                  <a:rPr lang="en-US" sz="2000" dirty="0" err="1" smtClean="0"/>
                  <a:t>HPGe</a:t>
                </a:r>
                <a:r>
                  <a:rPr lang="en-US" sz="2000" dirty="0" smtClean="0"/>
                  <a:t> detector </a:t>
                </a:r>
                <a:br>
                  <a:rPr lang="en-US" sz="2000" dirty="0" smtClean="0"/>
                </a:br>
                <a:r>
                  <a:rPr lang="en-US" sz="2000" dirty="0" smtClean="0"/>
                  <a:t>(after a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sz="2000" dirty="0" smtClean="0"/>
                  <a:t>)</a:t>
                </a:r>
              </a:p>
            </p:txBody>
          </p:sp>
        </mc:Choice>
        <mc:Fallback xmlns="">
          <p:sp>
            <p:nvSpPr>
              <p:cNvPr id="12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1582563"/>
                <a:ext cx="4813045" cy="3346206"/>
              </a:xfrm>
              <a:blipFill rotWithShape="0">
                <a:blip r:embed="rId6"/>
                <a:stretch>
                  <a:fillRect l="-1266" r="-380" b="-1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/>
          <p:cNvSpPr/>
          <p:nvPr/>
        </p:nvSpPr>
        <p:spPr>
          <a:xfrm>
            <a:off x="172454" y="1034878"/>
            <a:ext cx="37796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</a:rPr>
              <a:t>5cm Indium disks (30g total)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102325" y="4760556"/>
            <a:ext cx="5825954" cy="692754"/>
            <a:chOff x="3051525" y="5237715"/>
            <a:chExt cx="5825954" cy="692754"/>
          </a:xfrm>
        </p:grpSpPr>
        <p:sp>
          <p:nvSpPr>
            <p:cNvPr id="15" name="TextBox 14"/>
            <p:cNvSpPr txBox="1"/>
            <p:nvPr/>
          </p:nvSpPr>
          <p:spPr>
            <a:xfrm>
              <a:off x="3051525" y="5358637"/>
              <a:ext cx="2528513" cy="40011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tx1"/>
                  </a:solidFill>
                </a:rPr>
                <a:t>We can obtain the flux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5580038" y="5237715"/>
                  <a:ext cx="3297441" cy="69275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num>
                          <m:den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  <m:d>
                              <m:dPr>
                                <m:ctrlP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sSup>
                                  <m:sSupPr>
                                    <m:ctrlPr>
                                      <a:rPr lang="it-IT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2400" b="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it-IT" sz="24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it-IT" sz="2400" b="0" i="1" smtClean="0">
                                        <a:latin typeface="Cambria Math" panose="02040503050406030204" pitchFamily="18" charset="0"/>
                                      </a:rPr>
                                      <m:t>𝜆</m:t>
                                    </m:r>
                                    <m:sSub>
                                      <m:sSubPr>
                                        <m:ctrlPr>
                                          <a:rPr lang="it-IT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it-IT" sz="2400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  <m:sub>
                                        <m:r>
                                          <a:rPr lang="it-IT" sz="2400" b="0" i="1" smtClean="0">
                                            <a:latin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</m:sub>
                                    </m:sSub>
                                  </m:sup>
                                </m:sSup>
                              </m:e>
                            </m:d>
                            <m:sSup>
                              <m:sSupPr>
                                <m:ctrlP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it-IT" sz="24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it-IT" sz="2400" i="1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  <m:sSub>
                                  <m:sSubPr>
                                    <m:ctrlPr>
                                      <a:rPr lang="it-IT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24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it-IT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sub>
                                </m:sSub>
                              </m:sup>
                            </m:sSup>
                          </m:den>
                        </m:f>
                      </m:oMath>
                    </m:oMathPara>
                  </a14:m>
                  <a:endParaRPr lang="it-IT" sz="2400" dirty="0"/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80038" y="5237715"/>
                  <a:ext cx="3297441" cy="692754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3" name="TextBox 22"/>
          <p:cNvSpPr txBox="1"/>
          <p:nvPr/>
        </p:nvSpPr>
        <p:spPr>
          <a:xfrm>
            <a:off x="1177184" y="5744770"/>
            <a:ext cx="6645537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Used also in </a:t>
            </a:r>
            <a:r>
              <a:rPr lang="en-US" dirty="0" err="1" smtClean="0">
                <a:solidFill>
                  <a:srgbClr val="0000FF"/>
                </a:solidFill>
              </a:rPr>
              <a:t>Cirllo</a:t>
            </a:r>
            <a:r>
              <a:rPr lang="en-US" dirty="0" smtClean="0">
                <a:solidFill>
                  <a:srgbClr val="0000FF"/>
                </a:solidFill>
              </a:rPr>
              <a:t> et al </a:t>
            </a:r>
            <a:r>
              <a:rPr lang="en-US" dirty="0" err="1" smtClean="0">
                <a:solidFill>
                  <a:srgbClr val="0000FF"/>
                </a:solidFill>
              </a:rPr>
              <a:t>exp</a:t>
            </a:r>
            <a:r>
              <a:rPr lang="en-US" dirty="0" smtClean="0">
                <a:solidFill>
                  <a:srgbClr val="0000FF"/>
                </a:solidFill>
              </a:rPr>
              <a:t>, but no signal was seen (</a:t>
            </a:r>
            <a:r>
              <a:rPr lang="en-US" dirty="0">
                <a:solidFill>
                  <a:srgbClr val="0000FF"/>
                </a:solidFill>
              </a:rPr>
              <a:t>arXiv:</a:t>
            </a:r>
            <a:r>
              <a:rPr lang="en-US" dirty="0" smtClean="0">
                <a:solidFill>
                  <a:srgbClr val="0000FF"/>
                </a:solidFill>
              </a:rPr>
              <a:t>1311.2447)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1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304205"/>
            <a:ext cx="8229600" cy="747652"/>
          </a:xfrm>
        </p:spPr>
        <p:txBody>
          <a:bodyPr>
            <a:normAutofit/>
          </a:bodyPr>
          <a:lstStyle/>
          <a:p>
            <a:r>
              <a:rPr lang="it-IT" sz="3600" dirty="0" smtClean="0"/>
              <a:t>Neutron Spectrum</a:t>
            </a:r>
            <a:endParaRPr lang="it-IT" sz="3600" dirty="0"/>
          </a:p>
        </p:txBody>
      </p:sp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0" y="6360668"/>
                <a:ext cx="7523018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1600" dirty="0" smtClean="0">
                    <a:solidFill>
                      <a:schemeClr val="bg1">
                        <a:lumMod val="50000"/>
                      </a:schemeClr>
                    </a:solidFill>
                  </a:rPr>
                  <a:t>A. Pilloni –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Search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for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Neutron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Flux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Generation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in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Plasma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Discharge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Electrolytic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Cell</m:t>
                    </m:r>
                  </m:oMath>
                </a14:m>
                <a:endParaRPr lang="it-IT" sz="16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360668"/>
                <a:ext cx="7523018" cy="338554"/>
              </a:xfrm>
              <a:prstGeom prst="rect">
                <a:avLst/>
              </a:prstGeom>
              <a:blipFill rotWithShape="0">
                <a:blip r:embed="rId3"/>
                <a:stretch>
                  <a:fillRect l="-405" t="-5357" b="-214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920" y="1490089"/>
            <a:ext cx="5791200" cy="345613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52755" y="3823856"/>
            <a:ext cx="24938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</a:t>
            </a:r>
            <a:r>
              <a:rPr lang="en-US" b="1" dirty="0" err="1" smtClean="0">
                <a:solidFill>
                  <a:srgbClr val="FF0000"/>
                </a:solidFill>
              </a:rPr>
              <a:t>AmB</a:t>
            </a:r>
            <a:r>
              <a:rPr lang="en-US" b="1" dirty="0" smtClean="0">
                <a:solidFill>
                  <a:schemeClr val="accent1"/>
                </a:solidFill>
              </a:rPr>
              <a:t> </a:t>
            </a:r>
            <a:r>
              <a:rPr lang="en-US" dirty="0" smtClean="0"/>
              <a:t>spectrum after traversing water gets moderated to epithermal + thermal</a:t>
            </a:r>
          </a:p>
          <a:p>
            <a:r>
              <a:rPr lang="en-US" dirty="0" smtClean="0">
                <a:sym typeface="Wingdings"/>
              </a:rPr>
              <a:t> Partially moderated (PM) spectrum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4603" y="1168860"/>
            <a:ext cx="2976829" cy="2107025"/>
          </a:xfrm>
          <a:prstGeom prst="rect">
            <a:avLst/>
          </a:prstGeom>
          <a:ln w="38100" cmpd="sng">
            <a:solidFill>
              <a:schemeClr val="accent1"/>
            </a:solidFill>
          </a:ln>
        </p:spPr>
      </p:pic>
      <p:cxnSp>
        <p:nvCxnSpPr>
          <p:cNvPr id="13" name="Straight Arrow Connector 12"/>
          <p:cNvCxnSpPr/>
          <p:nvPr/>
        </p:nvCxnSpPr>
        <p:spPr>
          <a:xfrm flipV="1">
            <a:off x="5394961" y="2909455"/>
            <a:ext cx="639642" cy="36643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2"/>
          <p:cNvSpPr txBox="1">
            <a:spLocks/>
          </p:cNvSpPr>
          <p:nvPr/>
        </p:nvSpPr>
        <p:spPr>
          <a:xfrm>
            <a:off x="281710" y="5440067"/>
            <a:ext cx="5979619" cy="429183"/>
          </a:xfrm>
          <a:prstGeom prst="rect">
            <a:avLst/>
          </a:prstGeom>
          <a:solidFill>
            <a:schemeClr val="bg1"/>
          </a:solidFill>
          <a:ln w="38100" cap="sq">
            <a:solidFill>
              <a:schemeClr val="accent1"/>
            </a:solidFill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180000" tIns="180000" rIns="180000" bIns="180000" rtlCol="0" anchor="ctr" anchorCtr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800"/>
              </a:spcAft>
              <a:buFont typeface="Arial" pitchFamily="34" charset="0"/>
              <a:buNone/>
            </a:pPr>
            <a:r>
              <a:rPr lang="en-US" sz="2000" b="1" dirty="0" smtClean="0">
                <a:solidFill>
                  <a:srgbClr val="0000FF"/>
                </a:solidFill>
              </a:rPr>
              <a:t>Neutron detection depends on the energy spectrum</a:t>
            </a:r>
          </a:p>
        </p:txBody>
      </p:sp>
    </p:spTree>
    <p:extLst>
      <p:ext uri="{BB962C8B-B14F-4D97-AF65-F5344CB8AC3E}">
        <p14:creationId xmlns:p14="http://schemas.microsoft.com/office/powerpoint/2010/main" val="4004806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304205"/>
            <a:ext cx="8229600" cy="747652"/>
          </a:xfrm>
        </p:spPr>
        <p:txBody>
          <a:bodyPr>
            <a:normAutofit/>
          </a:bodyPr>
          <a:lstStyle/>
          <a:p>
            <a:r>
              <a:rPr lang="it-IT" sz="3600" dirty="0" smtClean="0"/>
              <a:t>Cross check with a neutron source</a:t>
            </a:r>
            <a:endParaRPr lang="it-IT" sz="3600" i="1" dirty="0"/>
          </a:p>
        </p:txBody>
      </p:sp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0" y="6360668"/>
                <a:ext cx="7523018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1600" dirty="0" smtClean="0">
                    <a:solidFill>
                      <a:schemeClr val="bg1">
                        <a:lumMod val="50000"/>
                      </a:schemeClr>
                    </a:solidFill>
                  </a:rPr>
                  <a:t>A. Pilloni –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Search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for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Neutron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Flux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Generation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in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Plasma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Discharge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Electrolytic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Cell</m:t>
                    </m:r>
                  </m:oMath>
                </a14:m>
                <a:endParaRPr lang="it-IT" sz="16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360668"/>
                <a:ext cx="7523018" cy="338554"/>
              </a:xfrm>
              <a:prstGeom prst="rect">
                <a:avLst/>
              </a:prstGeom>
              <a:blipFill rotWithShape="0">
                <a:blip r:embed="rId3"/>
                <a:stretch>
                  <a:fillRect l="-405" t="-5357" b="-214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Content Placeholder 2"/>
          <p:cNvSpPr txBox="1">
            <a:spLocks/>
          </p:cNvSpPr>
          <p:nvPr/>
        </p:nvSpPr>
        <p:spPr>
          <a:xfrm>
            <a:off x="1112404" y="4370294"/>
            <a:ext cx="5298210" cy="326716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41051" y="1122028"/>
                <a:ext cx="7662864" cy="3593886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 smtClean="0"/>
                  <a:t>A run was taken putting inside the electrolytic cell </a:t>
                </a:r>
                <a:br>
                  <a:rPr lang="en-US" dirty="0" smtClean="0"/>
                </a:br>
                <a:r>
                  <a:rPr lang="en-US" dirty="0" smtClean="0"/>
                  <a:t>(switched off) a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5.5</m:t>
                    </m:r>
                    <m:r>
                      <a:rPr lang="it-IT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sSup>
                      <m:sSupPr>
                        <m:ctrlPr>
                          <a:rPr lang="it-IT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it-IT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it-IT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i="0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p>
                        <m:r>
                          <a:rPr lang="it-IT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dirty="0" err="1" smtClean="0">
                    <a:solidFill>
                      <a:srgbClr val="FF0000"/>
                    </a:solidFill>
                  </a:rPr>
                  <a:t>AmB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 neutron source</a:t>
                </a:r>
                <a:r>
                  <a:rPr lang="en-US" dirty="0" smtClean="0"/>
                  <a:t>. </a:t>
                </a:r>
              </a:p>
              <a:p>
                <a:pPr>
                  <a:buFont typeface="Wingdings" charset="0"/>
                  <a:buChar char="è"/>
                </a:pPr>
                <a:r>
                  <a:rPr lang="en-US" dirty="0" smtClean="0">
                    <a:sym typeface="Wingdings"/>
                  </a:rPr>
                  <a:t>Measurements by the detectors on the exterior of the cell 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sym typeface="Wingdings"/>
                      </a:rPr>
                      <m:t>~5</m:t>
                    </m:r>
                    <m:r>
                      <a:rPr lang="it-IT" b="0" i="1" dirty="0" smtClean="0">
                        <a:latin typeface="Cambria Math" panose="02040503050406030204" pitchFamily="18" charset="0"/>
                        <a:sym typeface="Wingdings"/>
                      </a:rPr>
                      <m:t> </m:t>
                    </m:r>
                    <m:r>
                      <m:rPr>
                        <m:nor/>
                      </m:rPr>
                      <a:rPr lang="en-US" i="0" dirty="0" smtClean="0">
                        <a:latin typeface="Cambria Math" panose="02040503050406030204" pitchFamily="18" charset="0"/>
                        <a:sym typeface="Wingdings"/>
                      </a:rPr>
                      <m:t>cm</m:t>
                    </m:r>
                  </m:oMath>
                </a14:m>
                <a:r>
                  <a:rPr lang="en-US" dirty="0" smtClean="0">
                    <a:sym typeface="Wingdings"/>
                  </a:rPr>
                  <a:t> from source)</a:t>
                </a:r>
                <a:br>
                  <a:rPr lang="en-US" dirty="0" smtClean="0">
                    <a:sym typeface="Wingdings"/>
                  </a:rPr>
                </a:br>
                <a:r>
                  <a:rPr lang="en-US" b="1" dirty="0" smtClean="0"/>
                  <a:t>We </a:t>
                </a:r>
                <a:r>
                  <a:rPr lang="en-US" b="1" dirty="0"/>
                  <a:t>have a partially moderated (PM spectrum)</a:t>
                </a:r>
                <a:r>
                  <a:rPr lang="en-US" b="1" dirty="0" smtClean="0">
                    <a:sym typeface="Wingdings"/>
                  </a:rPr>
                  <a:t>:</a:t>
                </a:r>
                <a:endParaRPr lang="en-US" b="1" dirty="0" smtClean="0"/>
              </a:p>
              <a:p>
                <a:pPr marL="0" indent="0">
                  <a:buNone/>
                </a:pPr>
                <a:r>
                  <a:rPr lang="en-US" dirty="0" smtClean="0"/>
                  <a:t>CR-39 with </a:t>
                </a:r>
                <a:r>
                  <a:rPr lang="en-US" baseline="30000" dirty="0" smtClean="0"/>
                  <a:t>10</a:t>
                </a:r>
                <a:r>
                  <a:rPr lang="en-US" dirty="0" smtClean="0"/>
                  <a:t>B  	</a:t>
                </a:r>
                <a14:m>
                  <m:oMath xmlns:m="http://schemas.openxmlformats.org/officeDocument/2006/math">
                    <m:r>
                      <a:rPr lang="it-IT" b="0" i="0" dirty="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85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±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12</m:t>
                    </m:r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 b="0" i="0" dirty="0" smtClean="0">
                        <a:latin typeface="Cambria Math" panose="02040503050406030204" pitchFamily="18" charset="0"/>
                      </a:rPr>
                      <m:t>n</m:t>
                    </m:r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it-IT" b="0" i="0" dirty="0" smtClean="0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it-IT" b="0" i="1" dirty="0" smtClean="0"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  <m:sSup>
                      <m:sSupPr>
                        <m:ctrlPr>
                          <a:rPr lang="it-IT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it-IT" b="0" i="0" dirty="0" smtClean="0"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p>
                        <m:r>
                          <a:rPr lang="it-IT" b="0" i="1" dirty="0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dirty="0" smtClean="0"/>
              </a:p>
              <a:p>
                <a:pPr marL="0" indent="0">
                  <a:buNone/>
                </a:pPr>
                <a:r>
                  <a:rPr lang="en-US" dirty="0" smtClean="0"/>
                  <a:t>Indium disk		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375±125</m:t>
                    </m:r>
                    <m:r>
                      <m:rPr>
                        <m:nor/>
                      </m:rPr>
                      <a:rPr lang="it-IT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 dirty="0">
                        <a:latin typeface="Cambria Math" panose="02040503050406030204" pitchFamily="18" charset="0"/>
                      </a:rPr>
                      <m:t>n</m:t>
                    </m:r>
                    <m:r>
                      <a:rPr lang="it-IT" i="1" dirty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it-IT" dirty="0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it-IT" i="1" dirty="0"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  <m:sSup>
                      <m:sSupPr>
                        <m:ctrlPr>
                          <a:rPr lang="it-IT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it-IT" dirty="0"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p>
                        <m:r>
                          <a:rPr lang="it-IT" i="1" dirty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41051" y="1122028"/>
                <a:ext cx="7662864" cy="3593886"/>
              </a:xfrm>
              <a:blipFill rotWithShape="0">
                <a:blip r:embed="rId4"/>
                <a:stretch>
                  <a:fillRect l="-127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1541393" y="4715914"/>
            <a:ext cx="6262180" cy="1200329"/>
          </a:xfrm>
          <a:prstGeom prst="rect">
            <a:avLst/>
          </a:prstGeom>
          <a:solidFill>
            <a:schemeClr val="bg1"/>
          </a:solidFill>
          <a:ln w="317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chemeClr val="tx1"/>
                </a:solidFill>
              </a:rPr>
              <a:t>Conclusion</a:t>
            </a:r>
            <a:r>
              <a:rPr lang="en-US" dirty="0" smtClean="0">
                <a:solidFill>
                  <a:schemeClr val="tx1"/>
                </a:solidFill>
              </a:rPr>
              <a:t> from the test: both detectors are sensitive to a source 1-2 order of magnitudes smaller than </a:t>
            </a:r>
            <a:r>
              <a:rPr lang="en-US" dirty="0" err="1" smtClean="0">
                <a:solidFill>
                  <a:schemeClr val="tx1"/>
                </a:solidFill>
              </a:rPr>
              <a:t>Cirillo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i="1" dirty="0" smtClean="0">
                <a:solidFill>
                  <a:schemeClr val="tx1"/>
                </a:solidFill>
              </a:rPr>
              <a:t>et al.</a:t>
            </a:r>
          </a:p>
          <a:p>
            <a:r>
              <a:rPr lang="en-US" b="1" u="sng" dirty="0" smtClean="0">
                <a:solidFill>
                  <a:schemeClr val="tx1"/>
                </a:solidFill>
              </a:rPr>
              <a:t>Note:</a:t>
            </a:r>
            <a:r>
              <a:rPr lang="en-US" dirty="0" smtClean="0">
                <a:solidFill>
                  <a:schemeClr val="tx1"/>
                </a:solidFill>
              </a:rPr>
              <a:t> CR-39 calibration constants, obtained with a thermal neutron spectrum, was used, there might be corrections to apply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626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304205"/>
            <a:ext cx="8229600" cy="747652"/>
          </a:xfrm>
        </p:spPr>
        <p:txBody>
          <a:bodyPr>
            <a:normAutofit/>
          </a:bodyPr>
          <a:lstStyle/>
          <a:p>
            <a:r>
              <a:rPr lang="it-IT" sz="3600" dirty="0" smtClean="0"/>
              <a:t>The electrolytic cell</a:t>
            </a:r>
            <a:endParaRPr lang="it-IT" sz="3600" dirty="0"/>
          </a:p>
        </p:txBody>
      </p:sp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0" y="6360668"/>
                <a:ext cx="7523018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1600" dirty="0" smtClean="0">
                    <a:solidFill>
                      <a:schemeClr val="bg1">
                        <a:lumMod val="50000"/>
                      </a:schemeClr>
                    </a:solidFill>
                  </a:rPr>
                  <a:t>A. Pilloni –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Search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for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Neutron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Flux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Generation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in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Plasma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Discharge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Electrolytic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Cell</m:t>
                    </m:r>
                  </m:oMath>
                </a14:m>
                <a:endParaRPr lang="it-IT" sz="16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360668"/>
                <a:ext cx="7523018" cy="338554"/>
              </a:xfrm>
              <a:prstGeom prst="rect">
                <a:avLst/>
              </a:prstGeom>
              <a:blipFill rotWithShape="0">
                <a:blip r:embed="rId5"/>
                <a:stretch>
                  <a:fillRect l="-405" t="-5357" b="-214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8"/>
              <p:cNvSpPr>
                <a:spLocks noGrp="1"/>
              </p:cNvSpPr>
              <p:nvPr>
                <p:ph idx="1"/>
              </p:nvPr>
            </p:nvSpPr>
            <p:spPr>
              <a:xfrm>
                <a:off x="92075" y="1051857"/>
                <a:ext cx="4619625" cy="2818245"/>
              </a:xfrm>
            </p:spPr>
            <p:txBody>
              <a:bodyPr>
                <a:normAutofit fontScale="85000" lnSpcReduction="10000"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Tungsten cathode</a:t>
                </a:r>
              </a:p>
              <a:p>
                <a:r>
                  <a:rPr lang="en-US" dirty="0" smtClean="0">
                    <a:solidFill>
                      <a:srgbClr val="FF0000"/>
                    </a:solidFill>
                  </a:rPr>
                  <a:t>Quartz sheath </a:t>
                </a:r>
                <a:r>
                  <a:rPr lang="en-US" dirty="0" smtClean="0"/>
                  <a:t>around it, with only tip out (increases impedance</a:t>
                </a:r>
                <a:br>
                  <a:rPr lang="en-US" dirty="0" smtClean="0"/>
                </a:br>
                <a:r>
                  <a:rPr lang="en-US" dirty="0" smtClean="0"/>
                  <a:t>and strengthens plasma)</a:t>
                </a:r>
              </a:p>
              <a:p>
                <a:r>
                  <a:rPr lang="en-US" dirty="0" smtClean="0">
                    <a:solidFill>
                      <a:srgbClr val="0000FF"/>
                    </a:solidFill>
                  </a:rPr>
                  <a:t>Anode: grid of titanium plated with platinum</a:t>
                </a:r>
              </a:p>
              <a:p>
                <a:r>
                  <a:rPr lang="en-US" dirty="0" smtClean="0"/>
                  <a:t>Anodic and </a:t>
                </a:r>
                <a:r>
                  <a:rPr lang="en-US" dirty="0" err="1" smtClean="0"/>
                  <a:t>cathodic</a:t>
                </a:r>
                <a:r>
                  <a:rPr lang="en-US" dirty="0" smtClean="0"/>
                  <a:t> region separated by quartz </a:t>
                </a:r>
                <a:r>
                  <a:rPr lang="en-US" dirty="0" smtClean="0">
                    <a:sym typeface="Wingdings"/>
                  </a:rPr>
                  <a:t>(as in Mizuno cells)</a:t>
                </a:r>
                <a:endParaRPr lang="en-US" dirty="0" smtClean="0"/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=150−300</m:t>
                    </m:r>
                    <m:r>
                      <m:rPr>
                        <m:nor/>
                      </m:rPr>
                      <a:rPr lang="it-IT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i="0" dirty="0" smtClean="0">
                        <a:latin typeface="Cambria Math" panose="02040503050406030204" pitchFamily="18" charset="0"/>
                      </a:rPr>
                      <m:t>V</m:t>
                    </m:r>
                  </m:oMath>
                </a14:m>
                <a:r>
                  <a:rPr lang="en-US" dirty="0" smtClean="0"/>
                  <a:t>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1−2</m:t>
                    </m:r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i="0" dirty="0" smtClean="0">
                        <a:latin typeface="Cambria Math" panose="02040503050406030204" pitchFamily="18" charset="0"/>
                      </a:rPr>
                      <m:t>A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4" name="Content Placeholder 8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2075" y="1051857"/>
                <a:ext cx="4619625" cy="2818245"/>
              </a:xfrm>
              <a:blipFill rotWithShape="0">
                <a:blip r:embed="rId6"/>
                <a:stretch>
                  <a:fillRect l="-1187" t="-2165" b="-368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1700" y="678031"/>
            <a:ext cx="4127500" cy="30861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075" y="3870103"/>
            <a:ext cx="6532245" cy="2301716"/>
          </a:xfrm>
          <a:prstGeom prst="rect">
            <a:avLst/>
          </a:prstGeom>
        </p:spPr>
      </p:pic>
      <p:pic>
        <p:nvPicPr>
          <p:cNvPr id="3" name="Violant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l="21932" r="21818"/>
          <a:stretch/>
        </p:blipFill>
        <p:spPr>
          <a:xfrm>
            <a:off x="6775450" y="3870102"/>
            <a:ext cx="2182090" cy="21820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77046" y="4503947"/>
            <a:ext cx="384463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 smtClean="0">
                <a:solidFill>
                  <a:srgbClr val="D67571"/>
                </a:solidFill>
                <a:latin typeface="+mj-lt"/>
              </a:rPr>
              <a:t>V</a:t>
            </a:r>
            <a:endParaRPr lang="it-IT" sz="2400" b="1" i="1" dirty="0">
              <a:solidFill>
                <a:srgbClr val="D67571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42741" y="4290421"/>
            <a:ext cx="384463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 smtClean="0">
                <a:solidFill>
                  <a:srgbClr val="6097C5"/>
                </a:solidFill>
                <a:latin typeface="+mj-lt"/>
              </a:rPr>
              <a:t>I</a:t>
            </a:r>
            <a:endParaRPr lang="it-IT" sz="2400" b="1" i="1" dirty="0">
              <a:solidFill>
                <a:srgbClr val="6097C5"/>
              </a:solidFill>
              <a:latin typeface="+mj-lt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3473643" y="4045513"/>
            <a:ext cx="3031066" cy="3239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0">
            <a:normAutofit fontScale="77500" lnSpcReduction="200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mtClean="0">
                <a:solidFill>
                  <a:srgbClr val="0000FF"/>
                </a:solidFill>
              </a:rPr>
              <a:t>Stable current after transient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98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304205"/>
            <a:ext cx="8229600" cy="747652"/>
          </a:xfrm>
        </p:spPr>
        <p:txBody>
          <a:bodyPr>
            <a:normAutofit/>
          </a:bodyPr>
          <a:lstStyle/>
          <a:p>
            <a:r>
              <a:rPr lang="it-IT" sz="3600" dirty="0" smtClean="0"/>
              <a:t>Data taking Campaigns and calibration</a:t>
            </a:r>
            <a:endParaRPr lang="it-IT" sz="3600" dirty="0"/>
          </a:p>
        </p:txBody>
      </p:sp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0" y="6360668"/>
                <a:ext cx="7523018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1600" dirty="0" smtClean="0">
                    <a:solidFill>
                      <a:schemeClr val="bg1">
                        <a:lumMod val="50000"/>
                      </a:schemeClr>
                    </a:solidFill>
                  </a:rPr>
                  <a:t>A. Pilloni –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Search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for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Neutron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Flux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Generation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in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Plasma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Discharge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Electrolytic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Cell</m:t>
                    </m:r>
                  </m:oMath>
                </a14:m>
                <a:endParaRPr lang="it-IT" sz="16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360668"/>
                <a:ext cx="7523018" cy="338554"/>
              </a:xfrm>
              <a:prstGeom prst="rect">
                <a:avLst/>
              </a:prstGeom>
              <a:blipFill rotWithShape="0">
                <a:blip r:embed="rId3"/>
                <a:stretch>
                  <a:fillRect l="-405" t="-5357" b="-214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2"/>
              <p:cNvSpPr txBox="1">
                <a:spLocks/>
              </p:cNvSpPr>
              <p:nvPr/>
            </p:nvSpPr>
            <p:spPr>
              <a:xfrm>
                <a:off x="114301" y="2606164"/>
                <a:ext cx="4031686" cy="3305162"/>
              </a:xfrm>
              <a:prstGeom prst="rect">
                <a:avLst/>
              </a:prstGeom>
            </p:spPr>
            <p:txBody>
              <a:bodyPr vert="horz" lIns="91440" tIns="45720" rIns="91440" bIns="45720" rtlCol="0" anchor="ctr" anchorCtr="0">
                <a:normAutofit/>
              </a:bodyPr>
              <a:lstStyle>
                <a:lvl1pPr marL="274320" indent="-27432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2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594360" indent="-27432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2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868680" indent="-22860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20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1143000" indent="-22860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8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indent="-22860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8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1645920" indent="-22860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6pPr>
                <a:lvl7pPr marL="1901952" indent="-22860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7pPr>
                <a:lvl8pPr marL="2194560" indent="-22860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8pPr>
                <a:lvl9pPr marL="2468880" indent="-22860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800" dirty="0" smtClean="0"/>
                  <a:t>Conversion between the observed track density (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sz="1800" dirty="0" smtClean="0"/>
                  <a:t>) to number of neutrons that impacted the detector (integrated) </a:t>
                </a:r>
              </a:p>
              <a:p>
                <a:r>
                  <a:rPr lang="en-US" sz="1800" dirty="0" smtClean="0">
                    <a:solidFill>
                      <a:schemeClr val="tx1"/>
                    </a:solidFill>
                    <a:sym typeface="Wingdings"/>
                  </a:rPr>
                  <a:t>Calibrated using the thermal neutron </a:t>
                </a:r>
                <a:r>
                  <a:rPr lang="en-US" sz="1800" dirty="0" err="1" smtClean="0">
                    <a:solidFill>
                      <a:schemeClr val="tx1"/>
                    </a:solidFill>
                    <a:sym typeface="Wingdings"/>
                  </a:rPr>
                  <a:t>fluence</a:t>
                </a:r>
                <a:r>
                  <a:rPr lang="en-US" sz="1800" dirty="0" smtClean="0">
                    <a:solidFill>
                      <a:schemeClr val="tx1"/>
                    </a:solidFill>
                    <a:sym typeface="Wingdings"/>
                  </a:rPr>
                  <a:t> produced at ENEA-IMRI thermal facility</a:t>
                </a:r>
                <a:br>
                  <a:rPr lang="en-US" sz="1800" dirty="0" smtClean="0">
                    <a:solidFill>
                      <a:schemeClr val="tx1"/>
                    </a:solidFill>
                    <a:sym typeface="Wingdings"/>
                  </a:rPr>
                </a:br>
                <a:r>
                  <a:rPr lang="en-US" sz="1800" dirty="0" smtClean="0">
                    <a:solidFill>
                      <a:schemeClr val="tx1"/>
                    </a:solidFill>
                    <a:sym typeface="Wingdings"/>
                  </a:rPr>
                  <a:t>(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Wingdings"/>
                      </a:rPr>
                      <m:t>𝐹</m:t>
                    </m:r>
                    <m:r>
                      <a:rPr lang="en-US" sz="1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Wingdings"/>
                      </a:rPr>
                      <m:t>=1.2 </m:t>
                    </m:r>
                    <m:sSup>
                      <m:sSupPr>
                        <m:ctrlPr>
                          <a:rPr lang="it-IT" sz="1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</m:ctrlPr>
                      </m:sSupPr>
                      <m:e>
                        <m:r>
                          <a:rPr lang="en-US" sz="18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  <m:t>10</m:t>
                        </m:r>
                      </m:e>
                      <m:sup>
                        <m:r>
                          <a:rPr lang="it-IT" sz="1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  <m:t>4</m:t>
                        </m:r>
                      </m:sup>
                    </m:sSup>
                    <m:r>
                      <a:rPr lang="en-US" sz="1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Wingdings"/>
                      </a:rPr>
                      <m:t> </m:t>
                    </m:r>
                    <m:sSup>
                      <m:sSupPr>
                        <m:ctrlPr>
                          <a:rPr lang="it-IT" sz="1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it-IT" sz="1800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  <m:t>c</m:t>
                        </m:r>
                        <m:r>
                          <m:rPr>
                            <m:nor/>
                          </m:rPr>
                          <a:rPr lang="en-US" sz="180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  <m:t>m</m:t>
                        </m:r>
                      </m:e>
                      <m:sup>
                        <m:r>
                          <a:rPr lang="it-IT" sz="1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  <m:t>−2</m:t>
                        </m:r>
                      </m:sup>
                    </m:sSup>
                    <m:r>
                      <a:rPr lang="en-US" sz="1800" i="1" baseline="3000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Wingdings"/>
                      </a:rPr>
                      <m:t> </m:t>
                    </m:r>
                    <m:sSup>
                      <m:sSupPr>
                        <m:ctrlPr>
                          <a:rPr lang="it-IT" sz="1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180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  <m:t>s</m:t>
                        </m:r>
                      </m:e>
                      <m:sup>
                        <m:r>
                          <a:rPr lang="it-IT" sz="1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sz="1800" dirty="0" smtClean="0">
                    <a:solidFill>
                      <a:schemeClr val="tx1"/>
                    </a:solidFill>
                    <a:sym typeface="Wingdings"/>
                  </a:rPr>
                  <a:t>)</a:t>
                </a:r>
              </a:p>
              <a:p>
                <a:endParaRPr lang="en-US" sz="1800" dirty="0">
                  <a:solidFill>
                    <a:schemeClr val="tx1"/>
                  </a:solidFill>
                  <a:sym typeface="Wingdings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800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it-IT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8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it-IT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it-IT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8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it-IT" sz="1800" b="0" i="1" smtClean="0">
                                  <a:latin typeface="Cambria Math" panose="02040503050406030204" pitchFamily="18" charset="0"/>
                                </a:rPr>
                                <m:t>𝑏𝑘𝑔</m:t>
                              </m:r>
                            </m:sub>
                          </m:sSub>
                        </m:num>
                        <m:den>
                          <m:r>
                            <a:rPr lang="it-IT" sz="18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it-IT" sz="1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sz="18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it-IT" sz="1800" b="0" i="1" smtClean="0">
                              <a:latin typeface="Cambria Math" panose="02040503050406030204" pitchFamily="18" charset="0"/>
                            </a:rPr>
                            <m:t>    </m:t>
                          </m:r>
                        </m:den>
                      </m:f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5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1" y="2606164"/>
                <a:ext cx="4031686" cy="3305162"/>
              </a:xfrm>
              <a:prstGeom prst="rect">
                <a:avLst/>
              </a:prstGeom>
              <a:blipFill rotWithShape="0">
                <a:blip r:embed="rId4"/>
                <a:stretch>
                  <a:fillRect l="-105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0903" y="2666185"/>
            <a:ext cx="4646897" cy="31412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 rot="-2280000">
                <a:off x="4538893" y="3689960"/>
                <a:ext cx="36479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0000FF"/>
                    </a:solidFill>
                  </a:rPr>
                  <a:t>Run2/3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8.3±0.8</m:t>
                        </m:r>
                      </m:e>
                    </m:d>
                    <m:sSup>
                      <m:sSupPr>
                        <m:ctrlPr>
                          <a:rPr lang="it-IT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  <m:r>
                      <a:rPr lang="en-US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i="0" dirty="0" err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trks</m:t>
                    </m:r>
                    <m:r>
                      <a:rPr lang="en-US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nor/>
                      </m:rPr>
                      <a:rPr lang="en-US" i="0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n</m:t>
                    </m:r>
                  </m:oMath>
                </a14:m>
                <a:endParaRPr lang="en-US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-2280000">
                <a:off x="4538893" y="3689960"/>
                <a:ext cx="3647922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1961" b="-407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 rot="-1920000">
                <a:off x="5481239" y="4076652"/>
                <a:ext cx="33891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Run1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6.9</m:t>
                        </m:r>
                        <m:r>
                          <a:rPr lang="en-US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±0.</m:t>
                        </m:r>
                        <m:r>
                          <a:rPr lang="it-IT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d>
                    <m:sSup>
                      <m:sSupPr>
                        <m:ctrlPr>
                          <a:rPr lang="it-IT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i="0" dirty="0" err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trks</m:t>
                    </m:r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nor/>
                      </m:rPr>
                      <a:rPr lang="en-US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n</m:t>
                    </m:r>
                  </m:oMath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-1920000">
                <a:off x="5481239" y="4076652"/>
                <a:ext cx="3389133" cy="369332"/>
              </a:xfrm>
              <a:prstGeom prst="rect">
                <a:avLst/>
              </a:prstGeom>
              <a:blipFill rotWithShape="0">
                <a:blip r:embed="rId7"/>
                <a:stretch>
                  <a:fillRect l="-1984" b="-461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7563586"/>
              </p:ext>
            </p:extLst>
          </p:nvPr>
        </p:nvGraphicFramePr>
        <p:xfrm>
          <a:off x="1641212" y="1134702"/>
          <a:ext cx="5434998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11666"/>
                <a:gridCol w="1811666"/>
                <a:gridCol w="1811666"/>
              </a:tblGrid>
              <a:tr h="357963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WHEN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CR-39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796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Run1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March 2013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Stock A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796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Run2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June</a:t>
                      </a:r>
                      <a:r>
                        <a:rPr lang="en-US" baseline="0" dirty="0" smtClean="0">
                          <a:solidFill>
                            <a:srgbClr val="0000FF"/>
                          </a:solidFill>
                        </a:rPr>
                        <a:t> 2013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Stock B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796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Run 3 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September</a:t>
                      </a:r>
                      <a:r>
                        <a:rPr lang="en-US" baseline="0" dirty="0" smtClean="0">
                          <a:solidFill>
                            <a:srgbClr val="0000FF"/>
                          </a:solidFill>
                        </a:rPr>
                        <a:t> 2013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Stock B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8" name="Straight Arrow Connector 7"/>
          <p:cNvCxnSpPr/>
          <p:nvPr/>
        </p:nvCxnSpPr>
        <p:spPr>
          <a:xfrm flipH="1" flipV="1">
            <a:off x="2452255" y="5807417"/>
            <a:ext cx="301336" cy="1777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765159" y="5835473"/>
            <a:ext cx="1806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C00000"/>
                </a:solidFill>
              </a:rPr>
              <a:t>Time of exposure</a:t>
            </a:r>
            <a:endParaRPr lang="it-IT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58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2" y="2151755"/>
            <a:ext cx="6793838" cy="3454986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304205"/>
            <a:ext cx="8229600" cy="747652"/>
          </a:xfrm>
        </p:spPr>
        <p:txBody>
          <a:bodyPr>
            <a:normAutofit/>
          </a:bodyPr>
          <a:lstStyle/>
          <a:p>
            <a:r>
              <a:rPr lang="it-IT" sz="3600" dirty="0" smtClean="0"/>
              <a:t>Comparison with Cirillo </a:t>
            </a:r>
            <a:r>
              <a:rPr lang="it-IT" sz="3600" i="1" dirty="0" smtClean="0"/>
              <a:t>et al.</a:t>
            </a:r>
            <a:endParaRPr lang="it-IT" sz="3600" i="1" dirty="0"/>
          </a:p>
        </p:txBody>
      </p:sp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0" y="6360668"/>
                <a:ext cx="7523018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1600" dirty="0" smtClean="0">
                    <a:solidFill>
                      <a:schemeClr val="bg1">
                        <a:lumMod val="50000"/>
                      </a:schemeClr>
                    </a:solidFill>
                  </a:rPr>
                  <a:t>A. Pilloni –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Search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for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Neutron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Flux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Generation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in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Plasma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Discharge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Electrolytic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Cell</m:t>
                    </m:r>
                  </m:oMath>
                </a14:m>
                <a:endParaRPr lang="it-IT" sz="16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360668"/>
                <a:ext cx="7523018" cy="338554"/>
              </a:xfrm>
              <a:prstGeom prst="rect">
                <a:avLst/>
              </a:prstGeom>
              <a:blipFill rotWithShape="0">
                <a:blip r:embed="rId4"/>
                <a:stretch>
                  <a:fillRect l="-405" t="-5357" b="-214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144246" y="1183460"/>
            <a:ext cx="8449036" cy="795948"/>
          </a:xfrm>
        </p:spPr>
        <p:txBody>
          <a:bodyPr>
            <a:normAutofit/>
          </a:bodyPr>
          <a:lstStyle/>
          <a:p>
            <a:pPr marL="6350" indent="0">
              <a:buNone/>
            </a:pPr>
            <a:r>
              <a:rPr lang="en-US" sz="2000" dirty="0" smtClean="0"/>
              <a:t>The difference in sensitivity between our measurement and the </a:t>
            </a:r>
            <a:r>
              <a:rPr lang="en-US" sz="2000" dirty="0" err="1" smtClean="0"/>
              <a:t>Cirillo</a:t>
            </a:r>
            <a:r>
              <a:rPr lang="en-US" sz="2000" dirty="0" smtClean="0"/>
              <a:t> </a:t>
            </a:r>
            <a:r>
              <a:rPr lang="en-US" sz="2000" i="1" dirty="0" smtClean="0"/>
              <a:t>et al.</a:t>
            </a:r>
            <a:br>
              <a:rPr lang="en-US" sz="2000" i="1" dirty="0" smtClean="0"/>
            </a:br>
            <a:r>
              <a:rPr lang="en-US" sz="2000" dirty="0" smtClean="0"/>
              <a:t>can be seen from the calibration constants: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787270" y="2071768"/>
                <a:ext cx="3249602" cy="707886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C00000"/>
                </a:solidFill>
              </a:ln>
            </p:spPr>
            <p:txBody>
              <a:bodyPr wrap="square">
                <a:spAutoFit/>
              </a:bodyPr>
              <a:lstStyle/>
              <a:p>
                <a:pPr marL="182563" lvl="1" indent="-182563">
                  <a:buClr>
                    <a:srgbClr val="C00000"/>
                  </a:buClr>
                  <a:buFont typeface="Arial" panose="020B0604020202020204" pitchFamily="34" charset="0"/>
                  <a:buChar char="•"/>
                </a:pPr>
                <a:r>
                  <a:rPr lang="en-US" sz="2000" dirty="0"/>
                  <a:t>Us: </a:t>
                </a:r>
                <a14:m>
                  <m:oMath xmlns:m="http://schemas.openxmlformats.org/officeDocument/2006/math">
                    <m:r>
                      <a:rPr lang="it-IT" sz="2000" dirty="0">
                        <a:latin typeface="Cambria Math" panose="02040503050406030204" pitchFamily="18" charset="0"/>
                      </a:rPr>
                      <m:t>    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70−80 </m:t>
                    </m:r>
                    <m:sSup>
                      <m:sSupPr>
                        <m:ctrlPr>
                          <a:rPr lang="it-IT" sz="20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sz="2000" i="1" dirty="0">
                            <a:latin typeface="Cambria Math" panose="02040503050406030204" pitchFamily="18" charset="0"/>
                          </a:rPr>
                          <m:t>−4</m:t>
                        </m:r>
                      </m:sup>
                    </m:sSup>
                    <m:r>
                      <a:rPr lang="en-US" sz="20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000" dirty="0">
                        <a:latin typeface="Cambria Math" panose="02040503050406030204" pitchFamily="18" charset="0"/>
                      </a:rPr>
                      <m:t>trks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nor/>
                      </m:rPr>
                      <a:rPr lang="en-US" sz="2000" dirty="0">
                        <a:latin typeface="Cambria Math" panose="02040503050406030204" pitchFamily="18" charset="0"/>
                      </a:rPr>
                      <m:t>n</m:t>
                    </m:r>
                  </m:oMath>
                </a14:m>
                <a:endParaRPr lang="en-US" sz="2000" dirty="0"/>
              </a:p>
              <a:p>
                <a:pPr marL="182563" lvl="1" indent="-182563">
                  <a:buClr>
                    <a:srgbClr val="C00000"/>
                  </a:buClr>
                  <a:buFont typeface="Arial" panose="020B0604020202020204" pitchFamily="34" charset="0"/>
                  <a:buChar char="•"/>
                </a:pPr>
                <a:r>
                  <a:rPr lang="en-US" sz="2000" dirty="0" err="1"/>
                  <a:t>Cirillo</a:t>
                </a:r>
                <a:r>
                  <a:rPr lang="en-US" sz="2000" dirty="0"/>
                  <a:t> </a:t>
                </a:r>
                <a:r>
                  <a:rPr lang="en-US" sz="2000" i="1" dirty="0"/>
                  <a:t>et al.</a:t>
                </a:r>
                <a:r>
                  <a:rPr lang="en-US" sz="2000" dirty="0"/>
                  <a:t>: </a:t>
                </a:r>
                <a14:m>
                  <m:oMath xmlns:m="http://schemas.openxmlformats.org/officeDocument/2006/math">
                    <m:r>
                      <a:rPr lang="it-IT" sz="2000" i="1" dirty="0"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it-IT" sz="20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sz="2000" i="1" dirty="0">
                            <a:latin typeface="Cambria Math" panose="02040503050406030204" pitchFamily="18" charset="0"/>
                          </a:rPr>
                          <m:t>−4</m:t>
                        </m:r>
                      </m:sup>
                    </m:sSup>
                    <m:r>
                      <a:rPr lang="en-US" sz="20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000" dirty="0">
                        <a:latin typeface="Cambria Math" panose="02040503050406030204" pitchFamily="18" charset="0"/>
                      </a:rPr>
                      <m:t>trks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nor/>
                      </m:rPr>
                      <a:rPr lang="en-US" sz="2000" dirty="0">
                        <a:latin typeface="Cambria Math" panose="02040503050406030204" pitchFamily="18" charset="0"/>
                      </a:rPr>
                      <m:t>n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7270" y="2071768"/>
                <a:ext cx="3249602" cy="707886"/>
              </a:xfrm>
              <a:prstGeom prst="rect">
                <a:avLst/>
              </a:prstGeom>
              <a:blipFill rotWithShape="0">
                <a:blip r:embed="rId5"/>
                <a:stretch>
                  <a:fillRect l="-1301" t="-3306" b="-11570"/>
                </a:stretch>
              </a:blipFill>
              <a:ln w="28575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/>
          <p:cNvCxnSpPr/>
          <p:nvPr/>
        </p:nvCxnSpPr>
        <p:spPr>
          <a:xfrm>
            <a:off x="479863" y="4503829"/>
            <a:ext cx="6578335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058198" y="4294705"/>
            <a:ext cx="20096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ENEA-IMRI thermal facility equivalent fluence is here!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533419" y="4456288"/>
            <a:ext cx="914400" cy="60016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1100" b="1" dirty="0" smtClean="0">
                <a:solidFill>
                  <a:srgbClr val="234FA7"/>
                </a:solidFill>
              </a:rPr>
              <a:t>outside anodic </a:t>
            </a:r>
            <a:br>
              <a:rPr lang="it-IT" sz="1100" b="1" dirty="0" smtClean="0">
                <a:solidFill>
                  <a:srgbClr val="234FA7"/>
                </a:solidFill>
              </a:rPr>
            </a:br>
            <a:r>
              <a:rPr lang="it-IT" sz="1100" b="1" dirty="0" smtClean="0">
                <a:solidFill>
                  <a:srgbClr val="234FA7"/>
                </a:solidFill>
              </a:rPr>
              <a:t>grid</a:t>
            </a:r>
            <a:endParaRPr lang="it-IT" sz="1100" b="1" dirty="0">
              <a:solidFill>
                <a:srgbClr val="234FA7"/>
              </a:solidFill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486570" y="4517321"/>
            <a:ext cx="4999830" cy="0"/>
          </a:xfrm>
          <a:prstGeom prst="line">
            <a:avLst/>
          </a:prstGeom>
          <a:ln w="22225">
            <a:solidFill>
              <a:srgbClr val="30BF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1636134" y="5808725"/>
            <a:ext cx="75078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>
                <a:solidFill>
                  <a:srgbClr val="C00000"/>
                </a:solidFill>
              </a:rPr>
              <a:t>D. Cirillo, </a:t>
            </a:r>
            <a:r>
              <a:rPr lang="it-IT" i="1" dirty="0" smtClean="0">
                <a:solidFill>
                  <a:srgbClr val="C00000"/>
                </a:solidFill>
              </a:rPr>
              <a:t>http</a:t>
            </a:r>
            <a:r>
              <a:rPr lang="it-IT" i="1" dirty="0">
                <a:solidFill>
                  <a:srgbClr val="C00000"/>
                </a:solidFill>
              </a:rPr>
              <a:t>://www.22passi.it/pirelli/D_Cirillo_ISPRA_12_2012_ufficiale.pdf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593167" y="2922611"/>
            <a:ext cx="1119360" cy="43088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1100" b="1" dirty="0">
                <a:solidFill>
                  <a:srgbClr val="234FA7"/>
                </a:solidFill>
              </a:rPr>
              <a:t>v</a:t>
            </a:r>
            <a:r>
              <a:rPr lang="it-IT" sz="1100" b="1" dirty="0" smtClean="0">
                <a:solidFill>
                  <a:srgbClr val="234FA7"/>
                </a:solidFill>
              </a:rPr>
              <a:t>ery close to</a:t>
            </a:r>
            <a:br>
              <a:rPr lang="it-IT" sz="1100" b="1" dirty="0" smtClean="0">
                <a:solidFill>
                  <a:srgbClr val="234FA7"/>
                </a:solidFill>
              </a:rPr>
            </a:br>
            <a:r>
              <a:rPr lang="it-IT" sz="1100" b="1" dirty="0" smtClean="0">
                <a:solidFill>
                  <a:srgbClr val="234FA7"/>
                </a:solidFill>
              </a:rPr>
              <a:t>cathode</a:t>
            </a:r>
            <a:endParaRPr lang="it-IT" sz="1100" b="1" dirty="0">
              <a:solidFill>
                <a:srgbClr val="234FA7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7188570" y="2317989"/>
                <a:ext cx="1748858" cy="92333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dirty="0" smtClean="0">
                    <a:solidFill>
                      <a:srgbClr val="FF0000"/>
                    </a:solidFill>
                  </a:rPr>
                  <a:t>CR-39 Samples exposed to cell flux for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500 </m:t>
                    </m:r>
                    <m:r>
                      <m:rPr>
                        <m:nor/>
                      </m:rPr>
                      <a:rPr lang="it-IT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8570" y="2317989"/>
                <a:ext cx="1748858" cy="923330"/>
              </a:xfrm>
              <a:prstGeom prst="rect">
                <a:avLst/>
              </a:prstGeom>
              <a:blipFill rotWithShape="0">
                <a:blip r:embed="rId6"/>
                <a:stretch>
                  <a:fillRect l="-2787" t="-3289" b="-9211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5292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304205"/>
            <a:ext cx="8229600" cy="747652"/>
          </a:xfrm>
        </p:spPr>
        <p:txBody>
          <a:bodyPr>
            <a:normAutofit/>
          </a:bodyPr>
          <a:lstStyle/>
          <a:p>
            <a:r>
              <a:rPr lang="it-IT" sz="3600" dirty="0" smtClean="0"/>
              <a:t>Background</a:t>
            </a:r>
            <a:endParaRPr lang="it-IT" sz="3600" i="1" dirty="0"/>
          </a:p>
        </p:txBody>
      </p:sp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0" y="6360668"/>
                <a:ext cx="7523018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1600" dirty="0" smtClean="0">
                    <a:solidFill>
                      <a:schemeClr val="bg1">
                        <a:lumMod val="50000"/>
                      </a:schemeClr>
                    </a:solidFill>
                  </a:rPr>
                  <a:t>A. Pilloni –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Search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for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Neutron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Flux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Generation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in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Plasma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Discharge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Electrolytic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Cell</m:t>
                    </m:r>
                  </m:oMath>
                </a14:m>
                <a:endParaRPr lang="it-IT" sz="16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360668"/>
                <a:ext cx="7523018" cy="338554"/>
              </a:xfrm>
              <a:prstGeom prst="rect">
                <a:avLst/>
              </a:prstGeom>
              <a:blipFill rotWithShape="0">
                <a:blip r:embed="rId3"/>
                <a:stretch>
                  <a:fillRect l="-405" t="-5357" b="-214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9498" y="1018310"/>
                <a:ext cx="6198238" cy="2998897"/>
              </a:xfrm>
            </p:spPr>
            <p:txBody>
              <a:bodyPr>
                <a:normAutofit fontScale="62500" lnSpcReduction="20000"/>
              </a:bodyPr>
              <a:lstStyle/>
              <a:p>
                <a:r>
                  <a:rPr lang="en-US" sz="2900" dirty="0" smtClean="0"/>
                  <a:t>Estimated with non-irradiated detectors</a:t>
                </a:r>
              </a:p>
              <a:p>
                <a:r>
                  <a:rPr lang="en-US" sz="2900" dirty="0" smtClean="0"/>
                  <a:t>Fits with a log-normal function</a:t>
                </a:r>
              </a:p>
              <a:p>
                <a:pPr marL="0" indent="0" algn="r">
                  <a:buNone/>
                </a:pPr>
                <a:r>
                  <a:rPr lang="da-DK" sz="2900" dirty="0" smtClean="0">
                    <a:solidFill>
                      <a:srgbClr val="C00000"/>
                    </a:solidFill>
                  </a:rPr>
                  <a:t>R</a:t>
                </a:r>
                <a:r>
                  <a:rPr lang="da-DK" sz="2900" dirty="0">
                    <a:solidFill>
                      <a:srgbClr val="C00000"/>
                    </a:solidFill>
                  </a:rPr>
                  <a:t>. </a:t>
                </a:r>
                <a:r>
                  <a:rPr lang="da-DK" sz="2900" dirty="0" smtClean="0">
                    <a:solidFill>
                      <a:srgbClr val="C00000"/>
                    </a:solidFill>
                  </a:rPr>
                  <a:t>Bedogni </a:t>
                </a:r>
                <a:r>
                  <a:rPr lang="da-DK" sz="2900" i="1" dirty="0">
                    <a:solidFill>
                      <a:srgbClr val="C00000"/>
                    </a:solidFill>
                  </a:rPr>
                  <a:t>et </a:t>
                </a:r>
                <a:r>
                  <a:rPr lang="da-DK" sz="2900" i="1" dirty="0" smtClean="0">
                    <a:solidFill>
                      <a:srgbClr val="C00000"/>
                    </a:solidFill>
                  </a:rPr>
                  <a:t>al.</a:t>
                </a:r>
                <a:r>
                  <a:rPr lang="da-DK" sz="2900" dirty="0" smtClean="0">
                    <a:solidFill>
                      <a:srgbClr val="C00000"/>
                    </a:solidFill>
                  </a:rPr>
                  <a:t>, </a:t>
                </a:r>
                <a:r>
                  <a:rPr lang="da-DK" sz="2900" dirty="0">
                    <a:solidFill>
                      <a:srgbClr val="C00000"/>
                    </a:solidFill>
                  </a:rPr>
                  <a:t>Radiat. Meas. 43, 1108 (</a:t>
                </a:r>
                <a:r>
                  <a:rPr lang="da-DK" sz="2900" dirty="0" smtClean="0">
                    <a:solidFill>
                      <a:srgbClr val="C00000"/>
                    </a:solidFill>
                  </a:rPr>
                  <a:t>2008)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900" i="1"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it-IT" sz="29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900" i="1"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it-IT" sz="2900" i="1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it-IT" sz="2900" i="1"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it-IT" sz="29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sz="2900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</m:d>
                      <m:r>
                        <a:rPr lang="it-IT" sz="29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9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it-IT" sz="29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it-IT" sz="2900"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it-IT" sz="29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29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it-IT" sz="29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it-IT" sz="29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ctrlPr>
                                                <a:rPr lang="it-IT" sz="29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func>
                                                <m:funcPr>
                                                  <m:ctrlPr>
                                                    <a:rPr lang="it-IT" sz="29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funcPr>
                                                <m:fName>
                                                  <m:r>
                                                    <m:rPr>
                                                      <m:sty m:val="p"/>
                                                    </m:rPr>
                                                    <a:rPr lang="it-IT" sz="2900">
                                                      <a:latin typeface="Cambria Math" panose="02040503050406030204" pitchFamily="18" charset="0"/>
                                                    </a:rPr>
                                                    <m:t>log</m:t>
                                                  </m:r>
                                                </m:fName>
                                                <m:e>
                                                  <m:r>
                                                    <a:rPr lang="it-IT" sz="2900" i="1">
                                                      <a:latin typeface="Cambria Math" panose="02040503050406030204" pitchFamily="18" charset="0"/>
                                                    </a:rPr>
                                                    <m:t>𝐷</m:t>
                                                  </m:r>
                                                </m:e>
                                              </m:func>
                                              <m:r>
                                                <a:rPr lang="it-IT" sz="2900" i="1"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r>
                                                <a:rPr lang="it-IT" sz="2900" i="1">
                                                  <a:latin typeface="Cambria Math" panose="02040503050406030204" pitchFamily="18" charset="0"/>
                                                </a:rPr>
                                                <m:t>𝜇</m:t>
                                              </m:r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it-IT" sz="29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it-IT" sz="29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sSup>
                                        <m:sSupPr>
                                          <m:ctrlPr>
                                            <a:rPr lang="it-IT" sz="29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it-IT" sz="2900" i="1">
                                              <a:latin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p>
                                          <m:r>
                                            <a:rPr lang="it-IT" sz="29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den>
                                  </m:f>
                                </m:e>
                              </m:d>
                            </m:e>
                          </m:func>
                        </m:num>
                        <m:den>
                          <m:rad>
                            <m:radPr>
                              <m:degHide m:val="on"/>
                              <m:ctrlPr>
                                <a:rPr lang="it-IT" sz="29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it-IT" sz="29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it-IT" sz="290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rad>
                          <m:r>
                            <a:rPr lang="it-IT" sz="2900" i="1"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it-IT" sz="2900" i="1">
                              <a:latin typeface="Cambria Math" panose="02040503050406030204" pitchFamily="18" charset="0"/>
                            </a:rPr>
                            <m:t>𝜎</m:t>
                          </m:r>
                        </m:den>
                      </m:f>
                    </m:oMath>
                  </m:oMathPara>
                </a14:m>
                <a:endParaRPr lang="it-IT" sz="2900" dirty="0"/>
              </a:p>
              <a:p>
                <a:r>
                  <a:rPr lang="en-US" sz="2900" dirty="0"/>
                  <a:t>Estimate </a:t>
                </a:r>
                <a14:m>
                  <m:oMath xmlns:m="http://schemas.openxmlformats.org/officeDocument/2006/math">
                    <m:r>
                      <a:rPr lang="en-US" sz="29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9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9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9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900" dirty="0"/>
                  <a:t> </a:t>
                </a:r>
                <a:r>
                  <a:rPr lang="en-US" sz="2900" dirty="0" smtClean="0"/>
                  <a:t>probability </a:t>
                </a:r>
                <a:r>
                  <a:rPr lang="en-US" sz="2900" dirty="0"/>
                  <a:t>of </a:t>
                </a:r>
                <a:r>
                  <a:rPr lang="en-US" sz="2900" dirty="0" smtClean="0"/>
                  <a:t>“being signal” </a:t>
                </a:r>
                <a:r>
                  <a:rPr lang="en-US" sz="2900" dirty="0"/>
                  <a:t>if a track density </a:t>
                </a:r>
                <a14:m>
                  <m:oMath xmlns:m="http://schemas.openxmlformats.org/officeDocument/2006/math">
                    <m:r>
                      <a:rPr lang="en-US" sz="2900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sz="2900" dirty="0"/>
                  <a:t> is </a:t>
                </a:r>
                <a:r>
                  <a:rPr lang="en-US" sz="2900" dirty="0" smtClean="0"/>
                  <a:t>measured</a:t>
                </a:r>
              </a:p>
              <a:p>
                <a:r>
                  <a:rPr lang="en-US" sz="2900" dirty="0" smtClean="0"/>
                  <a:t>Declare </a:t>
                </a:r>
                <a:r>
                  <a:rPr lang="en-US" sz="2900" dirty="0"/>
                  <a:t>a signal significant if </a:t>
                </a:r>
                <a14:m>
                  <m:oMath xmlns:m="http://schemas.openxmlformats.org/officeDocument/2006/math">
                    <m:r>
                      <a:rPr lang="en-US" sz="2900" i="1" dirty="0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900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900" b="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900" i="1" dirty="0">
                        <a:latin typeface="Cambria Math" panose="02040503050406030204" pitchFamily="18" charset="0"/>
                      </a:rPr>
                      <m:t>)&gt;99%</m:t>
                    </m:r>
                  </m:oMath>
                </a14:m>
                <a:endParaRPr lang="en-US" sz="2900" dirty="0"/>
              </a:p>
              <a:p>
                <a:r>
                  <a:rPr lang="en-US" sz="2900" dirty="0"/>
                  <a:t>If no significant signal, compute </a:t>
                </a:r>
                <a:r>
                  <a:rPr lang="en-US" sz="2900" dirty="0" smtClean="0">
                    <a:solidFill>
                      <a:srgbClr val="0000FF"/>
                    </a:solidFill>
                  </a:rPr>
                  <a:t>upper limit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900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90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it-IT" sz="2900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en-US" sz="2900" dirty="0">
                    <a:solidFill>
                      <a:srgbClr val="0000FF"/>
                    </a:solidFill>
                  </a:rPr>
                  <a:t> @95%C.L.</a:t>
                </a:r>
                <a:r>
                  <a:rPr lang="en-US" sz="2900" dirty="0"/>
                  <a:t> with a </a:t>
                </a:r>
                <a:r>
                  <a:rPr lang="en-US" sz="2900" dirty="0" err="1"/>
                  <a:t>bayesian</a:t>
                </a:r>
                <a:r>
                  <a:rPr lang="en-US" sz="2900" dirty="0"/>
                  <a:t> </a:t>
                </a:r>
                <a:r>
                  <a:rPr lang="en-US" sz="2900" dirty="0" smtClean="0"/>
                  <a:t>approach</a:t>
                </a:r>
                <a:endParaRPr lang="en-US" sz="2000" dirty="0" smtClean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0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498" y="1018310"/>
                <a:ext cx="6198238" cy="2998897"/>
              </a:xfrm>
              <a:blipFill rotWithShape="0">
                <a:blip r:embed="rId4"/>
                <a:stretch>
                  <a:fillRect l="-688" t="-2033" r="-787" b="-264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0444" y="816116"/>
            <a:ext cx="2379064" cy="3065332"/>
          </a:xfrm>
          <a:prstGeom prst="rect">
            <a:avLst/>
          </a:prstGeom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1112404" y="4370294"/>
            <a:ext cx="5298210" cy="326716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19" y="4012464"/>
            <a:ext cx="3317290" cy="1990374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8021782" y="1294565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Run 1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855927" y="5235013"/>
                <a:ext cx="4830873" cy="7688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it-IT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it-IT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&lt;</m:t>
                          </m:r>
                          <m:sSub>
                            <m:sSubPr>
                              <m:ctrlP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𝑚𝑎𝑥</m:t>
                              </m:r>
                            </m:sub>
                          </m:sSub>
                        </m:e>
                        <m:e>
                          <m:r>
                            <a:rPr lang="it-IT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trlP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it-IT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𝑚𝑎𝑥</m:t>
                                  </m:r>
                                </m:sub>
                              </m:sSub>
                            </m:sup>
                            <m:e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d>
                                <m:dPr>
                                  <m:ctrlPr>
                                    <a:rPr lang="it-IT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e>
                                  <m:r>
                                    <a:rPr lang="it-IT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  <m:r>
                                    <a:rPr lang="it-IT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it-IT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𝜉</m:t>
                                  </m:r>
                                  <m:r>
                                    <a:rPr lang="it-IT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it-IT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</m:d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e>
                          </m:nary>
                        </m:num>
                        <m:den>
                          <m:nary>
                            <m:naryPr>
                              <m:ctrlPr>
                                <a:rPr lang="it-IT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it-IT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it-IT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d>
                                <m:dPr>
                                  <m:ctrlPr>
                                    <a:rPr lang="it-IT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e>
                                  <m:r>
                                    <a:rPr lang="it-IT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  <m:r>
                                    <a:rPr lang="it-IT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it-IT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𝜉</m:t>
                                  </m:r>
                                  <m:r>
                                    <a:rPr lang="it-IT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it-IT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</m:d>
                              <m:r>
                                <a:rPr lang="it-IT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it-IT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e>
                          </m:nary>
                        </m:den>
                      </m:f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=95%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5927" y="5235013"/>
                <a:ext cx="4830873" cy="768865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798824" y="4161375"/>
                <a:ext cx="2504275" cy="7152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  <m:r>
                            <m:rPr>
                              <m:lit/>
                            </m:r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8824" y="4161375"/>
                <a:ext cx="2504275" cy="715260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61094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304205"/>
            <a:ext cx="8229600" cy="747652"/>
          </a:xfrm>
        </p:spPr>
        <p:txBody>
          <a:bodyPr>
            <a:normAutofit/>
          </a:bodyPr>
          <a:lstStyle/>
          <a:p>
            <a:r>
              <a:rPr lang="it-IT" sz="3600" dirty="0" smtClean="0"/>
              <a:t>Results: Run 1</a:t>
            </a:r>
            <a:endParaRPr lang="it-IT" sz="3600" i="1" dirty="0"/>
          </a:p>
        </p:txBody>
      </p:sp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0" y="6360668"/>
                <a:ext cx="7523018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1600" dirty="0" smtClean="0">
                    <a:solidFill>
                      <a:schemeClr val="bg1">
                        <a:lumMod val="50000"/>
                      </a:schemeClr>
                    </a:solidFill>
                  </a:rPr>
                  <a:t>A. Pilloni –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Search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for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Neutron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Flux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Generation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in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Plasma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Discharge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Electrolytic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Cell</m:t>
                    </m:r>
                  </m:oMath>
                </a14:m>
                <a:endParaRPr lang="it-IT" sz="16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360668"/>
                <a:ext cx="7523018" cy="338554"/>
              </a:xfrm>
              <a:prstGeom prst="rect">
                <a:avLst/>
              </a:prstGeom>
              <a:blipFill rotWithShape="0">
                <a:blip r:embed="rId3"/>
                <a:stretch>
                  <a:fillRect l="-405" t="-5357" b="-214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Content Placeholder 2"/>
          <p:cNvSpPr txBox="1">
            <a:spLocks/>
          </p:cNvSpPr>
          <p:nvPr/>
        </p:nvSpPr>
        <p:spPr>
          <a:xfrm>
            <a:off x="1112404" y="4370294"/>
            <a:ext cx="5298210" cy="326716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7" name="Content Placeholder 7"/>
          <p:cNvPicPr>
            <a:picLocks noGrp="1" noChangeAspect="1"/>
          </p:cNvPicPr>
          <p:nvPr>
            <p:ph idx="1"/>
          </p:nvPr>
        </p:nvPicPr>
        <p:blipFill>
          <a:blip r:embed="rId4"/>
          <a:srcRect t="1551" b="1551"/>
          <a:stretch>
            <a:fillRect/>
          </a:stretch>
        </p:blipFill>
        <p:spPr>
          <a:xfrm>
            <a:off x="82132" y="4123368"/>
            <a:ext cx="4566121" cy="1946774"/>
          </a:xfrm>
        </p:spPr>
      </p:pic>
      <p:pic>
        <p:nvPicPr>
          <p:cNvPr id="8" name="Immagin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7189"/>
            <a:ext cx="4548324" cy="2812380"/>
          </a:xfrm>
          <a:prstGeom prst="rect">
            <a:avLst/>
          </a:prstGeom>
        </p:spPr>
      </p:pic>
      <p:sp>
        <p:nvSpPr>
          <p:cNvPr id="16" name="Up Arrow Callout 4"/>
          <p:cNvSpPr/>
          <p:nvPr/>
        </p:nvSpPr>
        <p:spPr>
          <a:xfrm>
            <a:off x="4771696" y="3059695"/>
            <a:ext cx="3866700" cy="136491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70688" tIns="170688" rIns="170688" bIns="170688" numCol="1" spcCol="1270" anchor="ctr" anchorCtr="0">
            <a:noAutofit/>
          </a:bodyPr>
          <a:lstStyle/>
          <a:p>
            <a:pPr lvl="0" algn="ctr" defTabSz="10668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000" kern="1200" dirty="0"/>
          </a:p>
        </p:txBody>
      </p:sp>
      <p:sp>
        <p:nvSpPr>
          <p:cNvPr id="20" name="Oval 19"/>
          <p:cNvSpPr/>
          <p:nvPr/>
        </p:nvSpPr>
        <p:spPr>
          <a:xfrm>
            <a:off x="732967" y="2765090"/>
            <a:ext cx="3041467" cy="1034874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3217664" y="4480592"/>
            <a:ext cx="5469136" cy="1770095"/>
            <a:chOff x="3217664" y="4480592"/>
            <a:chExt cx="5469136" cy="1770095"/>
          </a:xfrm>
        </p:grpSpPr>
        <p:sp>
          <p:nvSpPr>
            <p:cNvPr id="22" name="Oval 21"/>
            <p:cNvSpPr/>
            <p:nvPr/>
          </p:nvSpPr>
          <p:spPr>
            <a:xfrm rot="5400000">
              <a:off x="3078276" y="4619980"/>
              <a:ext cx="1770095" cy="1491319"/>
            </a:xfrm>
            <a:prstGeom prst="ellipse">
              <a:avLst/>
            </a:prstGeom>
            <a:noFill/>
            <a:ln w="38100" cmpd="sng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Rectangle 2"/>
                <p:cNvSpPr/>
                <p:nvPr/>
              </p:nvSpPr>
              <p:spPr>
                <a:xfrm>
                  <a:off x="5165437" y="4569693"/>
                  <a:ext cx="3521363" cy="1121809"/>
                </a:xfrm>
                <a:prstGeom prst="rect">
                  <a:avLst/>
                </a:prstGeom>
                <a:solidFill>
                  <a:schemeClr val="bg1"/>
                </a:solidFill>
                <a:ln w="41275">
                  <a:solidFill>
                    <a:srgbClr val="00B050"/>
                  </a:solidFill>
                </a:ln>
              </p:spPr>
              <p:txBody>
                <a:bodyPr wrap="square" lIns="144000" tIns="144000" rIns="144000" bIns="144000">
                  <a:spAutoFit/>
                </a:bodyPr>
                <a:lstStyle/>
                <a:p>
                  <a:pPr lvl="0"/>
                  <a:r>
                    <a:rPr lang="en-US" dirty="0"/>
                    <a:t>If </a:t>
                  </a:r>
                  <a:r>
                    <a:rPr lang="en-US" dirty="0" smtClean="0"/>
                    <a:t>CR-39 signal is due to </a:t>
                  </a:r>
                  <a:r>
                    <a:rPr lang="en-US" dirty="0"/>
                    <a:t>a neutron flux, </a:t>
                  </a:r>
                  <a:r>
                    <a:rPr lang="en-US" dirty="0" smtClean="0"/>
                    <a:t>it </a:t>
                  </a:r>
                  <a:r>
                    <a:rPr lang="en-US" dirty="0"/>
                    <a:t>is </a:t>
                  </a:r>
                  <a14:m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~300</m:t>
                      </m:r>
                    </m:oMath>
                  </a14:m>
                  <a:r>
                    <a:rPr lang="en-US" dirty="0">
                      <a:solidFill>
                        <a:srgbClr val="00B050"/>
                      </a:solidFill>
                    </a:rPr>
                    <a:t> times smaller</a:t>
                  </a:r>
                  <a:r>
                    <a:rPr lang="en-US" dirty="0">
                      <a:solidFill>
                        <a:srgbClr val="0000FF"/>
                      </a:solidFill>
                    </a:rPr>
                    <a:t> </a:t>
                  </a:r>
                  <a:r>
                    <a:rPr lang="en-US" dirty="0"/>
                    <a:t>than </a:t>
                  </a:r>
                  <a:r>
                    <a:rPr lang="en-US" dirty="0" smtClean="0"/>
                    <a:t>in </a:t>
                  </a:r>
                  <a:r>
                    <a:rPr lang="en-US" dirty="0" err="1" smtClean="0"/>
                    <a:t>Cirillo</a:t>
                  </a:r>
                  <a:r>
                    <a:rPr lang="en-US" dirty="0" smtClean="0"/>
                    <a:t> </a:t>
                  </a:r>
                  <a:r>
                    <a:rPr lang="en-US" i="1" dirty="0"/>
                    <a:t>et al.</a:t>
                  </a:r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3" name="Rectangle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65437" y="4569693"/>
                  <a:ext cx="3521363" cy="1121809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  <a:ln w="41275">
                  <a:solidFill>
                    <a:srgbClr val="00B050"/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3" name="Group 22"/>
          <p:cNvGrpSpPr/>
          <p:nvPr/>
        </p:nvGrpSpPr>
        <p:grpSpPr>
          <a:xfrm>
            <a:off x="2527849" y="2742130"/>
            <a:ext cx="6258086" cy="3220533"/>
            <a:chOff x="2527849" y="2742130"/>
            <a:chExt cx="6258086" cy="3220533"/>
          </a:xfrm>
        </p:grpSpPr>
        <p:sp>
          <p:nvSpPr>
            <p:cNvPr id="21" name="Oval 20"/>
            <p:cNvSpPr/>
            <p:nvPr/>
          </p:nvSpPr>
          <p:spPr>
            <a:xfrm>
              <a:off x="2527849" y="5154827"/>
              <a:ext cx="846594" cy="807836"/>
            </a:xfrm>
            <a:prstGeom prst="ellipse">
              <a:avLst/>
            </a:prstGeom>
            <a:noFill/>
            <a:ln w="38100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/>
                <p:cNvSpPr/>
                <p:nvPr/>
              </p:nvSpPr>
              <p:spPr>
                <a:xfrm>
                  <a:off x="4771696" y="2742130"/>
                  <a:ext cx="4014239" cy="1384958"/>
                </a:xfrm>
                <a:prstGeom prst="rect">
                  <a:avLst/>
                </a:prstGeom>
                <a:solidFill>
                  <a:schemeClr val="bg1"/>
                </a:solidFill>
                <a:ln w="41275">
                  <a:solidFill>
                    <a:srgbClr val="0000FF"/>
                  </a:solidFill>
                </a:ln>
              </p:spPr>
              <p:txBody>
                <a:bodyPr wrap="square" lIns="144000" tIns="144000" rIns="144000" bIns="144000">
                  <a:spAutoFit/>
                </a:bodyPr>
                <a:lstStyle/>
                <a:p>
                  <a:pPr lvl="0" algn="ctr" defTabSz="10668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dirty="0">
                      <a:solidFill>
                        <a:srgbClr val="0000FF"/>
                      </a:solidFill>
                    </a:rPr>
                    <a:t>Indium disks </a:t>
                  </a:r>
                  <a:r>
                    <a:rPr lang="en-US" dirty="0"/>
                    <a:t>and CR-39 with thick boron showed </a:t>
                  </a:r>
                  <a:r>
                    <a:rPr lang="en-US" dirty="0">
                      <a:solidFill>
                        <a:srgbClr val="0000FF"/>
                      </a:solidFill>
                    </a:rPr>
                    <a:t>no signal  </a:t>
                  </a:r>
                </a:p>
                <a:p>
                  <a:pPr algn="ctr" defTabSz="10668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dirty="0">
                      <a:sym typeface="Wingdings"/>
                    </a:rPr>
                    <a:t> </a:t>
                  </a:r>
                  <a:r>
                    <a:rPr lang="en-US" dirty="0" smtClean="0">
                      <a:solidFill>
                        <a:srgbClr val="0000FF"/>
                      </a:solidFill>
                      <a:sym typeface="Wingdings"/>
                    </a:rPr>
                    <a:t>upper limit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it-IT" i="1" dirty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sym typeface="Wingdings"/>
                            </a:rPr>
                          </m:ctrlPr>
                        </m:sSupPr>
                        <m:e>
                          <m:r>
                            <a:rPr lang="en-US" i="1" dirty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sym typeface="Wingdings"/>
                            </a:rPr>
                            <m:t>10</m:t>
                          </m:r>
                        </m:e>
                        <m:sup>
                          <m:r>
                            <a:rPr lang="it-IT" i="1" dirty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sym typeface="Wingdings"/>
                            </a:rPr>
                            <m:t>4</m:t>
                          </m:r>
                        </m:sup>
                      </m:sSup>
                    </m:oMath>
                  </a14:m>
                  <a:r>
                    <a:rPr lang="en-US" dirty="0">
                      <a:solidFill>
                        <a:srgbClr val="0000FF"/>
                      </a:solidFill>
                      <a:sym typeface="Wingdings"/>
                    </a:rPr>
                    <a:t> times smaller than </a:t>
                  </a:r>
                  <a:r>
                    <a:rPr lang="en-US" dirty="0" err="1">
                      <a:solidFill>
                        <a:srgbClr val="0000FF"/>
                      </a:solidFill>
                      <a:sym typeface="Wingdings"/>
                    </a:rPr>
                    <a:t>Cirillo</a:t>
                  </a:r>
                  <a:r>
                    <a:rPr lang="en-US" dirty="0">
                      <a:solidFill>
                        <a:srgbClr val="0000FF"/>
                      </a:solidFill>
                      <a:sym typeface="Wingdings"/>
                    </a:rPr>
                    <a:t> </a:t>
                  </a:r>
                  <a:r>
                    <a:rPr lang="en-US" i="1" dirty="0">
                      <a:solidFill>
                        <a:srgbClr val="0000FF"/>
                      </a:solidFill>
                      <a:sym typeface="Wingdings"/>
                    </a:rPr>
                    <a:t>et al.</a:t>
                  </a:r>
                  <a:r>
                    <a:rPr lang="en-US" dirty="0">
                      <a:solidFill>
                        <a:srgbClr val="0000FF"/>
                      </a:solidFill>
                      <a:sym typeface="Wingdings"/>
                    </a:rPr>
                    <a:t>  </a:t>
                  </a:r>
                  <a:r>
                    <a:rPr lang="en-US" dirty="0">
                      <a:sym typeface="Wingdings"/>
                    </a:rPr>
                    <a:t>(</a:t>
                  </a:r>
                  <a14:m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  <a:sym typeface="Wingdings"/>
                        </a:rPr>
                        <m:t>72000 </m:t>
                      </m:r>
                      <m:r>
                        <m:rPr>
                          <m:nor/>
                        </m:rPr>
                        <a:rPr lang="en-US" dirty="0"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lang="it-IT" i="1" dirty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it-IT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dirty="0">
                              <a:latin typeface="Cambria Math" panose="02040503050406030204" pitchFamily="18" charset="0"/>
                            </a:rPr>
                            <m:t>cm</m:t>
                          </m:r>
                        </m:e>
                        <m:sup>
                          <m:r>
                            <a:rPr lang="it-IT" i="1" dirty="0">
                              <a:latin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  <m:sSup>
                        <m:sSupPr>
                          <m:ctrlPr>
                            <a:rPr lang="it-IT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it-IT" dirty="0">
                              <a:latin typeface="Cambria Math" panose="02040503050406030204" pitchFamily="18" charset="0"/>
                            </a:rPr>
                            <m:t>s</m:t>
                          </m:r>
                        </m:e>
                        <m:sup>
                          <m:r>
                            <a:rPr lang="it-IT" i="1" dirty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a14:m>
                  <a:r>
                    <a:rPr lang="en-US" dirty="0" smtClean="0"/>
                    <a:t>)</a:t>
                  </a:r>
                  <a:endParaRPr lang="en-US" dirty="0"/>
                </a:p>
              </p:txBody>
            </p:sp>
          </mc:Choice>
          <mc:Fallback xmlns=""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71696" y="2742130"/>
                  <a:ext cx="4014239" cy="1384958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  <a:ln w="41275">
                  <a:solidFill>
                    <a:srgbClr val="0000FF"/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" name="Rectangle 4"/>
          <p:cNvSpPr/>
          <p:nvPr/>
        </p:nvSpPr>
        <p:spPr>
          <a:xfrm>
            <a:off x="5559503" y="1342383"/>
            <a:ext cx="3028060" cy="1038710"/>
          </a:xfrm>
          <a:prstGeom prst="rect">
            <a:avLst/>
          </a:prstGeom>
          <a:solidFill>
            <a:schemeClr val="bg1"/>
          </a:solidFill>
          <a:ln w="41275">
            <a:solidFill>
              <a:srgbClr val="FF0000"/>
            </a:solidFill>
          </a:ln>
        </p:spPr>
        <p:txBody>
          <a:bodyPr wrap="square" lIns="144000" tIns="144000" rIns="144000" bIns="144000">
            <a:sp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dirty="0"/>
              <a:t>CR-39 detectors with thin Boron showed a </a:t>
            </a:r>
            <a:r>
              <a:rPr lang="en-US" dirty="0">
                <a:solidFill>
                  <a:srgbClr val="FF0000"/>
                </a:solidFill>
              </a:rPr>
              <a:t>small but significant excess !!</a:t>
            </a:r>
            <a:r>
              <a:rPr lang="en-US" dirty="0"/>
              <a:t>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945" y="2514120"/>
            <a:ext cx="2881176" cy="18775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81"/>
          <a:stretch/>
        </p:blipFill>
        <p:spPr>
          <a:xfrm>
            <a:off x="6258948" y="4179868"/>
            <a:ext cx="1617553" cy="2147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581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341834"/>
          </a:xfrm>
        </p:spPr>
        <p:txBody>
          <a:bodyPr>
            <a:normAutofit/>
          </a:bodyPr>
          <a:lstStyle/>
          <a:p>
            <a:r>
              <a:rPr lang="it-IT" sz="4800" dirty="0" smtClean="0"/>
              <a:t>Preamble</a:t>
            </a:r>
            <a:endParaRPr lang="it-IT" sz="4800" dirty="0"/>
          </a:p>
        </p:txBody>
      </p:sp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0" y="6360668"/>
                <a:ext cx="7523018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1600" dirty="0" smtClean="0">
                    <a:solidFill>
                      <a:schemeClr val="bg1">
                        <a:lumMod val="50000"/>
                      </a:schemeClr>
                    </a:solidFill>
                  </a:rPr>
                  <a:t>A. Pilloni –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Search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for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Neutron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Flux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Generation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in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Plasma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Discharge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Electrolytic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Cell</m:t>
                    </m:r>
                  </m:oMath>
                </a14:m>
                <a:endParaRPr lang="it-IT" sz="16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360668"/>
                <a:ext cx="7523018" cy="338554"/>
              </a:xfrm>
              <a:prstGeom prst="rect">
                <a:avLst/>
              </a:prstGeom>
              <a:blipFill rotWithShape="0">
                <a:blip r:embed="rId3"/>
                <a:stretch>
                  <a:fillRect l="-405" t="-5357" b="-214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457200" y="1459833"/>
            <a:ext cx="3906000" cy="1647255"/>
          </a:xfrm>
          <a:solidFill>
            <a:schemeClr val="bg1"/>
          </a:solidFill>
          <a:ln w="38100" cap="sq">
            <a:solidFill>
              <a:srgbClr val="FF0000"/>
            </a:solidFill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80000" tIns="180000" rIns="180000" bIns="180000">
            <a:noAutofit/>
          </a:bodyPr>
          <a:lstStyle/>
          <a:p>
            <a:pPr marL="0" indent="0" algn="ctr"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2000" dirty="0" err="1" smtClean="0">
                <a:solidFill>
                  <a:srgbClr val="FF0000"/>
                </a:solidFill>
              </a:rPr>
              <a:t>Cirillo</a:t>
            </a:r>
            <a:r>
              <a:rPr lang="en-US" sz="2000" dirty="0" smtClean="0">
                <a:solidFill>
                  <a:srgbClr val="FF0000"/>
                </a:solidFill>
              </a:rPr>
              <a:t>, </a:t>
            </a:r>
            <a:r>
              <a:rPr lang="en-US" sz="2000" dirty="0" err="1" smtClean="0">
                <a:solidFill>
                  <a:srgbClr val="FF0000"/>
                </a:solidFill>
              </a:rPr>
              <a:t>Widom</a:t>
            </a:r>
            <a:r>
              <a:rPr lang="en-US" sz="2000" dirty="0" smtClean="0">
                <a:solidFill>
                  <a:srgbClr val="FF0000"/>
                </a:solidFill>
              </a:rPr>
              <a:t>, Srivastava </a:t>
            </a:r>
            <a:r>
              <a:rPr lang="en-US" sz="2000" i="1" dirty="0" smtClean="0">
                <a:solidFill>
                  <a:srgbClr val="FF0000"/>
                </a:solidFill>
              </a:rPr>
              <a:t>et al.</a:t>
            </a:r>
            <a:r>
              <a:rPr lang="en-US" sz="2000" dirty="0" smtClean="0">
                <a:solidFill>
                  <a:srgbClr val="FF0000"/>
                </a:solidFill>
              </a:rPr>
              <a:t> experiment</a:t>
            </a:r>
          </a:p>
          <a:p>
            <a:pPr marL="0" indent="0" algn="ctr"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2000" dirty="0" smtClean="0">
                <a:solidFill>
                  <a:srgbClr val="FF0000"/>
                </a:solidFill>
              </a:rPr>
              <a:t>Neutron emission from plasma discharge electrolytic cell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4800601" y="1459833"/>
            <a:ext cx="3906982" cy="1648800"/>
          </a:xfrm>
          <a:prstGeom prst="rect">
            <a:avLst/>
          </a:prstGeom>
          <a:solidFill>
            <a:schemeClr val="bg1"/>
          </a:solidFill>
          <a:ln w="38100" cap="sq">
            <a:solidFill>
              <a:srgbClr val="00B050"/>
            </a:solidFill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180000" tIns="180000" rIns="180000" bIns="180000" rtlCol="0" anchor="ctr" anchorCtr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800"/>
              </a:spcAft>
              <a:buFont typeface="Arial" pitchFamily="34" charset="0"/>
              <a:buNone/>
            </a:pPr>
            <a:r>
              <a:rPr lang="en-US" sz="2000" dirty="0" err="1" smtClean="0">
                <a:solidFill>
                  <a:srgbClr val="00B050"/>
                </a:solidFill>
              </a:rPr>
              <a:t>Widom</a:t>
            </a:r>
            <a:r>
              <a:rPr lang="en-US" sz="2000" dirty="0" smtClean="0">
                <a:solidFill>
                  <a:srgbClr val="00B050"/>
                </a:solidFill>
              </a:rPr>
              <a:t>-Larsen(-Srivastava) theory</a:t>
            </a:r>
          </a:p>
          <a:p>
            <a:pPr marL="0" indent="0" algn="ctr">
              <a:spcBef>
                <a:spcPts val="0"/>
              </a:spcBef>
              <a:spcAft>
                <a:spcPts val="1800"/>
              </a:spcAft>
              <a:buFont typeface="Arial" pitchFamily="34" charset="0"/>
              <a:buNone/>
            </a:pPr>
            <a:r>
              <a:rPr lang="en-US" sz="2000" dirty="0" smtClean="0">
                <a:solidFill>
                  <a:srgbClr val="00B050"/>
                </a:solidFill>
              </a:rPr>
              <a:t>LENR (neutron emission) due to strong electromagnetic fields</a:t>
            </a:r>
            <a:endParaRPr lang="en-US" sz="2000" dirty="0">
              <a:solidFill>
                <a:srgbClr val="00B050"/>
              </a:solidFill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1101437" y="3127664"/>
            <a:ext cx="7076209" cy="748145"/>
          </a:xfrm>
          <a:custGeom>
            <a:avLst/>
            <a:gdLst>
              <a:gd name="connsiteX0" fmla="*/ 0 w 7076209"/>
              <a:gd name="connsiteY0" fmla="*/ 0 h 748145"/>
              <a:gd name="connsiteX1" fmla="*/ 0 w 7076209"/>
              <a:gd name="connsiteY1" fmla="*/ 748145 h 748145"/>
              <a:gd name="connsiteX2" fmla="*/ 7076209 w 7076209"/>
              <a:gd name="connsiteY2" fmla="*/ 748145 h 748145"/>
              <a:gd name="connsiteX3" fmla="*/ 7076209 w 7076209"/>
              <a:gd name="connsiteY3" fmla="*/ 0 h 748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76209" h="748145">
                <a:moveTo>
                  <a:pt x="0" y="0"/>
                </a:moveTo>
                <a:lnTo>
                  <a:pt x="0" y="748145"/>
                </a:lnTo>
                <a:lnTo>
                  <a:pt x="7076209" y="748145"/>
                </a:lnTo>
                <a:lnTo>
                  <a:pt x="7076209" y="0"/>
                </a:lnTo>
              </a:path>
            </a:pathLst>
          </a:custGeom>
          <a:noFill/>
          <a:ln w="38100">
            <a:solidFill>
              <a:srgbClr val="FF0000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Freeform 22"/>
          <p:cNvSpPr/>
          <p:nvPr/>
        </p:nvSpPr>
        <p:spPr>
          <a:xfrm>
            <a:off x="2195947" y="3123900"/>
            <a:ext cx="4558145" cy="481918"/>
          </a:xfrm>
          <a:custGeom>
            <a:avLst/>
            <a:gdLst>
              <a:gd name="connsiteX0" fmla="*/ 0 w 7076209"/>
              <a:gd name="connsiteY0" fmla="*/ 0 h 748145"/>
              <a:gd name="connsiteX1" fmla="*/ 0 w 7076209"/>
              <a:gd name="connsiteY1" fmla="*/ 748145 h 748145"/>
              <a:gd name="connsiteX2" fmla="*/ 7076209 w 7076209"/>
              <a:gd name="connsiteY2" fmla="*/ 748145 h 748145"/>
              <a:gd name="connsiteX3" fmla="*/ 7076209 w 7076209"/>
              <a:gd name="connsiteY3" fmla="*/ 0 h 748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76209" h="748145">
                <a:moveTo>
                  <a:pt x="0" y="0"/>
                </a:moveTo>
                <a:lnTo>
                  <a:pt x="0" y="748145"/>
                </a:lnTo>
                <a:lnTo>
                  <a:pt x="7076209" y="748145"/>
                </a:lnTo>
                <a:lnTo>
                  <a:pt x="7076209" y="0"/>
                </a:lnTo>
              </a:path>
            </a:pathLst>
          </a:custGeom>
          <a:noFill/>
          <a:ln w="38100">
            <a:solidFill>
              <a:srgbClr val="00B050"/>
            </a:solidFill>
            <a:headEnd type="stealth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TextBox 23"/>
          <p:cNvSpPr txBox="1"/>
          <p:nvPr/>
        </p:nvSpPr>
        <p:spPr>
          <a:xfrm>
            <a:off x="1450890" y="3953741"/>
            <a:ext cx="62422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dirty="0" smtClean="0">
                <a:solidFill>
                  <a:srgbClr val="00B050"/>
                </a:solidFill>
              </a:rPr>
              <a:t>The experiment proofs the theory</a:t>
            </a:r>
          </a:p>
          <a:p>
            <a:pPr algn="ctr"/>
            <a:r>
              <a:rPr lang="it-IT" sz="2400" dirty="0" smtClean="0">
                <a:solidFill>
                  <a:srgbClr val="FF0000"/>
                </a:solidFill>
              </a:rPr>
              <a:t>The theory provides reliability to the experiment</a:t>
            </a:r>
            <a:endParaRPr lang="it-IT" sz="2400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678927" y="5036240"/>
            <a:ext cx="5744583" cy="830997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  <a:sym typeface="Wingdings"/>
              </a:rPr>
              <a:t>We aim to reproduce this experiment</a:t>
            </a:r>
            <a:r>
              <a:rPr lang="en-US" sz="2400" dirty="0">
                <a:solidFill>
                  <a:srgbClr val="0000FF"/>
                </a:solidFill>
                <a:sym typeface="Wingdings"/>
              </a:rPr>
              <a:t/>
            </a:r>
            <a:br>
              <a:rPr lang="en-US" sz="2400" dirty="0">
                <a:solidFill>
                  <a:srgbClr val="0000FF"/>
                </a:solidFill>
                <a:sym typeface="Wingdings"/>
              </a:rPr>
            </a:br>
            <a:r>
              <a:rPr lang="en-US" sz="2400" dirty="0" smtClean="0">
                <a:solidFill>
                  <a:srgbClr val="0000FF"/>
                </a:solidFill>
                <a:sym typeface="Wingdings"/>
              </a:rPr>
              <a:t>and to study the consistence of the theory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304205"/>
            <a:ext cx="8229600" cy="747652"/>
          </a:xfrm>
        </p:spPr>
        <p:txBody>
          <a:bodyPr>
            <a:normAutofit/>
          </a:bodyPr>
          <a:lstStyle/>
          <a:p>
            <a:r>
              <a:rPr lang="it-IT" sz="3600" dirty="0" smtClean="0"/>
              <a:t>Analysis of the excess</a:t>
            </a:r>
            <a:endParaRPr lang="it-IT" sz="3600" i="1" dirty="0"/>
          </a:p>
        </p:txBody>
      </p:sp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0" y="6360668"/>
                <a:ext cx="7523018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1600" dirty="0" smtClean="0">
                    <a:solidFill>
                      <a:schemeClr val="bg1">
                        <a:lumMod val="50000"/>
                      </a:schemeClr>
                    </a:solidFill>
                  </a:rPr>
                  <a:t>A. Pilloni –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Search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for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Neutron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Flux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Generation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in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Plasma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Discharge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Electrolytic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Cell</m:t>
                    </m:r>
                  </m:oMath>
                </a14:m>
                <a:endParaRPr lang="it-IT" sz="16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360668"/>
                <a:ext cx="7523018" cy="338554"/>
              </a:xfrm>
              <a:prstGeom prst="rect">
                <a:avLst/>
              </a:prstGeom>
              <a:blipFill rotWithShape="0">
                <a:blip r:embed="rId3"/>
                <a:stretch>
                  <a:fillRect l="-405" t="-5357" b="-214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Content Placeholder 2"/>
          <p:cNvSpPr txBox="1">
            <a:spLocks/>
          </p:cNvSpPr>
          <p:nvPr/>
        </p:nvSpPr>
        <p:spPr>
          <a:xfrm>
            <a:off x="1112404" y="4370294"/>
            <a:ext cx="5298210" cy="326716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984" y="1051858"/>
            <a:ext cx="3555815" cy="228194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5840" y="1079905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dirty="0"/>
              <a:t>Does not depend on position (inside/outside cell)</a:t>
            </a:r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dirty="0"/>
              <a:t>The only configuration that does not show it is the closest to </a:t>
            </a:r>
            <a:r>
              <a:rPr lang="en-US" dirty="0" err="1"/>
              <a:t>Cirillo</a:t>
            </a:r>
            <a:r>
              <a:rPr lang="en-US" dirty="0"/>
              <a:t> </a:t>
            </a:r>
            <a:r>
              <a:rPr lang="en-US" i="1" dirty="0"/>
              <a:t>et al.</a:t>
            </a:r>
            <a:r>
              <a:rPr lang="en-US" dirty="0"/>
              <a:t>: inside and with thick boron</a:t>
            </a:r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dirty="0"/>
              <a:t>Does not depend on </a:t>
            </a:r>
            <a:r>
              <a:rPr lang="en-US" dirty="0" smtClean="0"/>
              <a:t>Voltage</a:t>
            </a:r>
          </a:p>
          <a:p>
            <a:r>
              <a:rPr lang="en-US" dirty="0"/>
              <a:t>We realized </a:t>
            </a:r>
            <a:r>
              <a:rPr lang="en-US" dirty="0">
                <a:solidFill>
                  <a:srgbClr val="FF0000"/>
                </a:solidFill>
              </a:rPr>
              <a:t>background</a:t>
            </a:r>
            <a:r>
              <a:rPr lang="en-US" dirty="0"/>
              <a:t> CR-39 had an </a:t>
            </a:r>
            <a:r>
              <a:rPr lang="en-US" dirty="0">
                <a:solidFill>
                  <a:srgbClr val="FF0000"/>
                </a:solidFill>
              </a:rPr>
              <a:t>inconsistent</a:t>
            </a:r>
            <a:r>
              <a:rPr lang="en-US" dirty="0"/>
              <a:t> treatment:</a:t>
            </a:r>
          </a:p>
          <a:p>
            <a:pPr lvl="1"/>
            <a:r>
              <a:rPr lang="en-US" dirty="0"/>
              <a:t>they were </a:t>
            </a:r>
            <a:r>
              <a:rPr lang="en-US" b="1" u="sng" dirty="0"/>
              <a:t>not wrapped with Boron</a:t>
            </a:r>
          </a:p>
          <a:p>
            <a:pPr lvl="1"/>
            <a:r>
              <a:rPr lang="en-US" dirty="0"/>
              <a:t>they were </a:t>
            </a:r>
            <a:r>
              <a:rPr lang="en-US" b="1" u="sng" dirty="0"/>
              <a:t>analyzed</a:t>
            </a:r>
            <a:r>
              <a:rPr lang="en-US" dirty="0"/>
              <a:t> when calibration took place: </a:t>
            </a:r>
            <a:r>
              <a:rPr lang="en-US" b="1" u="sng" dirty="0"/>
              <a:t>40 days before </a:t>
            </a:r>
            <a:r>
              <a:rPr lang="en-US" dirty="0"/>
              <a:t>the run with the cell 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5414" y="3441067"/>
            <a:ext cx="4042385" cy="2619149"/>
          </a:xfrm>
          <a:prstGeom prst="rect">
            <a:avLst/>
          </a:prstGeom>
          <a:ln w="31750">
            <a:solidFill>
              <a:srgbClr val="0000FF"/>
            </a:solidFill>
          </a:ln>
        </p:spPr>
      </p:pic>
      <p:sp>
        <p:nvSpPr>
          <p:cNvPr id="28" name="TextBox 27"/>
          <p:cNvSpPr txBox="1"/>
          <p:nvPr/>
        </p:nvSpPr>
        <p:spPr>
          <a:xfrm>
            <a:off x="5749596" y="4778438"/>
            <a:ext cx="725149" cy="344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Run 1 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7384075" y="4895399"/>
            <a:ext cx="725149" cy="344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Run 2 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8046878" y="4014385"/>
            <a:ext cx="725149" cy="344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Run 3 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6125074" y="3520075"/>
            <a:ext cx="2876885" cy="2872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Assuming thermal neutron calibration</a:t>
            </a:r>
            <a:endParaRPr 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103476" y="4312959"/>
                <a:ext cx="4572000" cy="646331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00FF"/>
                </a:solidFill>
              </a:ln>
            </p:spPr>
            <p:txBody>
              <a:bodyPr>
                <a:spAutoFit/>
              </a:bodyPr>
              <a:lstStyle/>
              <a:p>
                <a:r>
                  <a:rPr lang="en-US" dirty="0" smtClean="0"/>
                  <a:t>Slope between Run2/3 </a:t>
                </a:r>
                <a14:m>
                  <m:oMath xmlns:m="http://schemas.openxmlformats.org/officeDocument/2006/math">
                    <m:r>
                      <a:rPr lang="it-IT" b="0" i="1" dirty="0" smtClean="0">
                        <a:latin typeface="Cambria Math" panose="02040503050406030204" pitchFamily="18" charset="0"/>
                        <a:ea typeface="ＭＳ ゴシック"/>
                        <a:cs typeface="Calisto MT"/>
                      </a:rPr>
                      <m:t>∼</m:t>
                    </m:r>
                    <m:r>
                      <a:rPr lang="en-US" i="1" dirty="0" smtClean="0">
                        <a:latin typeface="Cambria Math" panose="02040503050406030204" pitchFamily="18" charset="0"/>
                        <a:ea typeface="ＭＳ ゴシック"/>
                        <a:cs typeface="Calisto MT"/>
                      </a:rPr>
                      <m:t>460 </m:t>
                    </m:r>
                    <m:r>
                      <m:rPr>
                        <m:nor/>
                      </m:rPr>
                      <a:rPr lang="en-US" i="0" dirty="0">
                        <a:latin typeface="Cambria Math" panose="02040503050406030204" pitchFamily="18" charset="0"/>
                        <a:ea typeface="ＭＳ ゴシック"/>
                        <a:cs typeface="Calisto MT"/>
                      </a:rPr>
                      <m:t>n</m:t>
                    </m:r>
                    <m:r>
                      <a:rPr lang="it-IT" b="0" i="1" dirty="0" smtClean="0">
                        <a:latin typeface="Cambria Math" panose="02040503050406030204" pitchFamily="18" charset="0"/>
                        <a:ea typeface="ＭＳ ゴシック"/>
                        <a:cs typeface="Calisto MT"/>
                      </a:rPr>
                      <m:t> </m:t>
                    </m:r>
                    <m:sSup>
                      <m:sSupPr>
                        <m:ctrlPr>
                          <a:rPr lang="it-IT" b="0" i="1" dirty="0" smtClean="0">
                            <a:latin typeface="Cambria Math" panose="02040503050406030204" pitchFamily="18" charset="0"/>
                            <a:ea typeface="ＭＳ ゴシック"/>
                            <a:cs typeface="Calisto MT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it-IT" b="0" i="0" dirty="0" smtClean="0">
                            <a:latin typeface="Cambria Math" panose="02040503050406030204" pitchFamily="18" charset="0"/>
                            <a:ea typeface="ＭＳ ゴシック"/>
                            <a:cs typeface="Calisto MT"/>
                          </a:rPr>
                          <m:t>cm</m:t>
                        </m:r>
                      </m:e>
                      <m:sup>
                        <m:r>
                          <a:rPr lang="it-IT" b="0" i="1" dirty="0" smtClean="0">
                            <a:latin typeface="Cambria Math" panose="02040503050406030204" pitchFamily="18" charset="0"/>
                            <a:ea typeface="ＭＳ ゴシック"/>
                            <a:cs typeface="Calisto MT"/>
                          </a:rPr>
                          <m:t>−2</m:t>
                        </m:r>
                      </m:sup>
                    </m:sSup>
                    <m:sSup>
                      <m:sSupPr>
                        <m:ctrlPr>
                          <a:rPr lang="it-IT" b="0" i="1" dirty="0" smtClean="0">
                            <a:latin typeface="Cambria Math" panose="02040503050406030204" pitchFamily="18" charset="0"/>
                            <a:ea typeface="ＭＳ ゴシック"/>
                            <a:cs typeface="Calisto MT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it-IT" b="0" i="0" dirty="0" smtClean="0">
                            <a:latin typeface="Cambria Math" panose="02040503050406030204" pitchFamily="18" charset="0"/>
                            <a:ea typeface="ＭＳ ゴシック"/>
                            <a:cs typeface="Calisto MT"/>
                          </a:rPr>
                          <m:t>day</m:t>
                        </m:r>
                      </m:e>
                      <m:sup>
                        <m:r>
                          <a:rPr lang="it-IT" b="0" i="1" dirty="0" smtClean="0">
                            <a:latin typeface="Cambria Math" panose="02040503050406030204" pitchFamily="18" charset="0"/>
                            <a:ea typeface="ＭＳ ゴシック"/>
                            <a:cs typeface="Calisto MT"/>
                          </a:rPr>
                          <m:t>−1</m:t>
                        </m:r>
                      </m:sup>
                    </m:sSup>
                  </m:oMath>
                </a14:m>
                <a:endParaRPr lang="en-US" dirty="0">
                  <a:ea typeface="ＭＳ ゴシック"/>
                  <a:cs typeface="Calisto MT"/>
                </a:endParaRPr>
              </a:p>
              <a:p>
                <a:r>
                  <a:rPr lang="en-US" dirty="0">
                    <a:ea typeface="ＭＳ ゴシック"/>
                    <a:cs typeface="Calisto MT"/>
                  </a:rPr>
                  <a:t>Naked CR-39 detectors show same behavior </a:t>
                </a:r>
                <a:r>
                  <a:rPr lang="en-US" dirty="0">
                    <a:cs typeface="Calisto MT"/>
                  </a:rPr>
                  <a:t> </a:t>
                </a: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476" y="4312959"/>
                <a:ext cx="4572000" cy="646331"/>
              </a:xfrm>
              <a:prstGeom prst="rect">
                <a:avLst/>
              </a:prstGeom>
              <a:blipFill rotWithShape="0">
                <a:blip r:embed="rId6"/>
                <a:stretch>
                  <a:fillRect l="-794" t="-2679" b="-10714"/>
                </a:stretch>
              </a:blipFill>
              <a:ln w="38100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65840" y="5105281"/>
                <a:ext cx="4959574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 smtClean="0"/>
                  <a:t>Cosmic rays </a:t>
                </a:r>
                <a14:m>
                  <m:oMath xmlns:m="http://schemas.openxmlformats.org/officeDocument/2006/math">
                    <m:r>
                      <a:rPr lang="it-IT" b="0" i="1" dirty="0" smtClean="0">
                        <a:latin typeface="Cambria Math" panose="02040503050406030204" pitchFamily="18" charset="0"/>
                        <a:ea typeface="ＭＳ ゴシック"/>
                        <a:cs typeface="Calisto MT"/>
                      </a:rPr>
                      <m:t>∼850</m:t>
                    </m:r>
                    <m:r>
                      <a:rPr lang="en-US" i="1" dirty="0">
                        <a:latin typeface="Cambria Math" panose="02040503050406030204" pitchFamily="18" charset="0"/>
                        <a:ea typeface="ＭＳ ゴシック"/>
                        <a:cs typeface="Calisto MT"/>
                      </a:rPr>
                      <m:t> </m:t>
                    </m:r>
                    <m:r>
                      <m:rPr>
                        <m:nor/>
                      </m:rPr>
                      <a:rPr lang="it-IT" b="0" i="0" dirty="0" smtClean="0">
                        <a:latin typeface="Cambria Math" panose="02040503050406030204" pitchFamily="18" charset="0"/>
                        <a:ea typeface="ＭＳ ゴシック"/>
                        <a:cs typeface="Calisto MT"/>
                      </a:rPr>
                      <m:t>part</m:t>
                    </m:r>
                    <m:r>
                      <a:rPr lang="it-IT" i="1" dirty="0">
                        <a:latin typeface="Cambria Math" panose="02040503050406030204" pitchFamily="18" charset="0"/>
                        <a:ea typeface="ＭＳ ゴシック"/>
                        <a:cs typeface="Calisto MT"/>
                      </a:rPr>
                      <m:t> </m:t>
                    </m:r>
                    <m:sSup>
                      <m:sSupPr>
                        <m:ctrlPr>
                          <a:rPr lang="it-IT" i="1" dirty="0">
                            <a:latin typeface="Cambria Math" panose="02040503050406030204" pitchFamily="18" charset="0"/>
                            <a:ea typeface="ＭＳ ゴシック"/>
                            <a:cs typeface="Calisto MT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it-IT" dirty="0">
                            <a:latin typeface="Cambria Math" panose="02040503050406030204" pitchFamily="18" charset="0"/>
                            <a:ea typeface="ＭＳ ゴシック"/>
                            <a:cs typeface="Calisto MT"/>
                          </a:rPr>
                          <m:t>cm</m:t>
                        </m:r>
                      </m:e>
                      <m:sup>
                        <m:r>
                          <a:rPr lang="it-IT" i="1" dirty="0">
                            <a:latin typeface="Cambria Math" panose="02040503050406030204" pitchFamily="18" charset="0"/>
                            <a:ea typeface="ＭＳ ゴシック"/>
                            <a:cs typeface="Calisto MT"/>
                          </a:rPr>
                          <m:t>−2</m:t>
                        </m:r>
                      </m:sup>
                    </m:sSup>
                    <m:sSup>
                      <m:sSupPr>
                        <m:ctrlPr>
                          <a:rPr lang="it-IT" i="1" dirty="0">
                            <a:latin typeface="Cambria Math" panose="02040503050406030204" pitchFamily="18" charset="0"/>
                            <a:ea typeface="ＭＳ ゴシック"/>
                            <a:cs typeface="Calisto MT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it-IT" dirty="0">
                            <a:latin typeface="Cambria Math" panose="02040503050406030204" pitchFamily="18" charset="0"/>
                            <a:ea typeface="ＭＳ ゴシック"/>
                            <a:cs typeface="Calisto MT"/>
                          </a:rPr>
                          <m:t>day</m:t>
                        </m:r>
                      </m:e>
                      <m:sup>
                        <m:r>
                          <a:rPr lang="it-IT" i="1" dirty="0">
                            <a:latin typeface="Cambria Math" panose="02040503050406030204" pitchFamily="18" charset="0"/>
                            <a:ea typeface="ＭＳ ゴシック"/>
                            <a:cs typeface="Calisto MT"/>
                          </a:rPr>
                          <m:t>−1</m:t>
                        </m:r>
                      </m:sup>
                    </m:sSup>
                  </m:oMath>
                </a14:m>
                <a:endParaRPr lang="en-US" dirty="0" smtClean="0"/>
              </a:p>
              <a:p>
                <a:r>
                  <a:rPr lang="en-US" dirty="0" smtClean="0"/>
                  <a:t>Radon @Naples </a:t>
                </a:r>
                <a:r>
                  <a:rPr lang="en-US" dirty="0"/>
                  <a:t>would fake</a:t>
                </a:r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r>
                      <a:rPr lang="it-IT" b="0" i="1" dirty="0" smtClean="0">
                        <a:latin typeface="Cambria Math" panose="02040503050406030204" pitchFamily="18" charset="0"/>
                        <a:ea typeface="ＭＳ ゴシック"/>
                        <a:cs typeface="Calisto MT"/>
                      </a:rPr>
                      <m:t>1900</m:t>
                    </m:r>
                    <m:r>
                      <a:rPr lang="en-US" i="1" dirty="0">
                        <a:latin typeface="Cambria Math" panose="02040503050406030204" pitchFamily="18" charset="0"/>
                        <a:ea typeface="ＭＳ ゴシック"/>
                        <a:cs typeface="Calisto MT"/>
                      </a:rPr>
                      <m:t> </m:t>
                    </m:r>
                    <m:r>
                      <m:rPr>
                        <m:nor/>
                      </m:rPr>
                      <a:rPr lang="it-IT" b="0" i="0" dirty="0" smtClean="0">
                        <a:latin typeface="Cambria Math" panose="02040503050406030204" pitchFamily="18" charset="0"/>
                        <a:ea typeface="ＭＳ ゴシック"/>
                        <a:cs typeface="Calisto MT"/>
                      </a:rPr>
                      <m:t>part</m:t>
                    </m:r>
                    <m:r>
                      <a:rPr lang="it-IT" i="1" dirty="0">
                        <a:latin typeface="Cambria Math" panose="02040503050406030204" pitchFamily="18" charset="0"/>
                        <a:ea typeface="ＭＳ ゴシック"/>
                        <a:cs typeface="Calisto MT"/>
                      </a:rPr>
                      <m:t> </m:t>
                    </m:r>
                    <m:sSup>
                      <m:sSupPr>
                        <m:ctrlPr>
                          <a:rPr lang="it-IT" i="1" dirty="0">
                            <a:latin typeface="Cambria Math" panose="02040503050406030204" pitchFamily="18" charset="0"/>
                            <a:ea typeface="ＭＳ ゴシック"/>
                            <a:cs typeface="Calisto MT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it-IT" dirty="0">
                            <a:latin typeface="Cambria Math" panose="02040503050406030204" pitchFamily="18" charset="0"/>
                            <a:ea typeface="ＭＳ ゴシック"/>
                            <a:cs typeface="Calisto MT"/>
                          </a:rPr>
                          <m:t>cm</m:t>
                        </m:r>
                      </m:e>
                      <m:sup>
                        <m:r>
                          <a:rPr lang="it-IT" i="1" dirty="0">
                            <a:latin typeface="Cambria Math" panose="02040503050406030204" pitchFamily="18" charset="0"/>
                            <a:ea typeface="ＭＳ ゴシック"/>
                            <a:cs typeface="Calisto MT"/>
                          </a:rPr>
                          <m:t>−2</m:t>
                        </m:r>
                      </m:sup>
                    </m:sSup>
                    <m:sSup>
                      <m:sSupPr>
                        <m:ctrlPr>
                          <a:rPr lang="it-IT" i="1" dirty="0">
                            <a:latin typeface="Cambria Math" panose="02040503050406030204" pitchFamily="18" charset="0"/>
                            <a:ea typeface="ＭＳ ゴシック"/>
                            <a:cs typeface="Calisto MT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it-IT" dirty="0">
                            <a:latin typeface="Cambria Math" panose="02040503050406030204" pitchFamily="18" charset="0"/>
                            <a:ea typeface="ＭＳ ゴシック"/>
                            <a:cs typeface="Calisto MT"/>
                          </a:rPr>
                          <m:t>day</m:t>
                        </m:r>
                      </m:e>
                      <m:sup>
                        <m:r>
                          <a:rPr lang="it-IT" i="1" dirty="0">
                            <a:latin typeface="Cambria Math" panose="02040503050406030204" pitchFamily="18" charset="0"/>
                            <a:ea typeface="ＭＳ ゴシック"/>
                            <a:cs typeface="Calisto MT"/>
                          </a:rPr>
                          <m:t>−1</m:t>
                        </m:r>
                      </m:sup>
                    </m:sSup>
                  </m:oMath>
                </a14:m>
                <a:endParaRPr lang="en-US" dirty="0" smtClean="0"/>
              </a:p>
              <a:p>
                <a:pPr algn="r"/>
                <a:r>
                  <a:rPr lang="en-US" dirty="0" err="1">
                    <a:solidFill>
                      <a:srgbClr val="C00000"/>
                    </a:solidFill>
                  </a:rPr>
                  <a:t>Matiulla</a:t>
                </a:r>
                <a:r>
                  <a:rPr lang="en-US" dirty="0">
                    <a:solidFill>
                      <a:srgbClr val="C00000"/>
                    </a:solidFill>
                  </a:rPr>
                  <a:t>, J. Rad. </a:t>
                </a:r>
                <a:r>
                  <a:rPr lang="en-US" dirty="0" err="1">
                    <a:solidFill>
                      <a:srgbClr val="C00000"/>
                    </a:solidFill>
                  </a:rPr>
                  <a:t>Nucl</a:t>
                </a:r>
                <a:r>
                  <a:rPr lang="en-US" dirty="0">
                    <a:solidFill>
                      <a:srgbClr val="C00000"/>
                    </a:solidFill>
                  </a:rPr>
                  <a:t>. Chem. 298 (2013) </a:t>
                </a:r>
                <a:r>
                  <a:rPr lang="en-US" dirty="0" smtClean="0">
                    <a:solidFill>
                      <a:srgbClr val="C00000"/>
                    </a:solidFill>
                  </a:rPr>
                  <a:t>369</a:t>
                </a:r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40" y="5105281"/>
                <a:ext cx="4959574" cy="923330"/>
              </a:xfrm>
              <a:prstGeom prst="rect">
                <a:avLst/>
              </a:prstGeom>
              <a:blipFill rotWithShape="0">
                <a:blip r:embed="rId7"/>
                <a:stretch>
                  <a:fillRect l="-1107" t="-3289" r="-984" b="-921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Straight Connector 34"/>
          <p:cNvCxnSpPr/>
          <p:nvPr/>
        </p:nvCxnSpPr>
        <p:spPr>
          <a:xfrm flipV="1">
            <a:off x="6741433" y="3779044"/>
            <a:ext cx="1783442" cy="1696200"/>
          </a:xfrm>
          <a:prstGeom prst="line">
            <a:avLst/>
          </a:prstGeom>
          <a:ln>
            <a:solidFill>
              <a:srgbClr val="4B7EB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120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304205"/>
            <a:ext cx="8229600" cy="747652"/>
          </a:xfrm>
        </p:spPr>
        <p:txBody>
          <a:bodyPr>
            <a:normAutofit/>
          </a:bodyPr>
          <a:lstStyle/>
          <a:p>
            <a:r>
              <a:rPr lang="it-IT" sz="3600" dirty="0" smtClean="0"/>
              <a:t>Results: Run2-3</a:t>
            </a:r>
            <a:endParaRPr lang="it-IT" sz="3600" i="1" dirty="0"/>
          </a:p>
        </p:txBody>
      </p:sp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0" y="6360668"/>
                <a:ext cx="7523018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1600" dirty="0" smtClean="0">
                    <a:solidFill>
                      <a:schemeClr val="bg1">
                        <a:lumMod val="50000"/>
                      </a:schemeClr>
                    </a:solidFill>
                  </a:rPr>
                  <a:t>A. Pilloni –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Search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for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Neutron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Flux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Generation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in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Plasma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Discharge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Electrolytic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Cell</m:t>
                    </m:r>
                  </m:oMath>
                </a14:m>
                <a:endParaRPr lang="it-IT" sz="16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360668"/>
                <a:ext cx="7523018" cy="338554"/>
              </a:xfrm>
              <a:prstGeom prst="rect">
                <a:avLst/>
              </a:prstGeom>
              <a:blipFill rotWithShape="0">
                <a:blip r:embed="rId3"/>
                <a:stretch>
                  <a:fillRect l="-405" t="-5357" b="-214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Content Placeholder 2"/>
          <p:cNvSpPr txBox="1">
            <a:spLocks/>
          </p:cNvSpPr>
          <p:nvPr/>
        </p:nvSpPr>
        <p:spPr>
          <a:xfrm>
            <a:off x="1112404" y="4370294"/>
            <a:ext cx="5298210" cy="326716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/>
          <a:srcRect r="19742"/>
          <a:stretch/>
        </p:blipFill>
        <p:spPr>
          <a:xfrm>
            <a:off x="4734530" y="599498"/>
            <a:ext cx="4054045" cy="285613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8805" y="661890"/>
            <a:ext cx="956711" cy="83565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342792" y="2219633"/>
            <a:ext cx="1344008" cy="296364"/>
          </a:xfrm>
          <a:prstGeom prst="rect">
            <a:avLst/>
          </a:prstGeom>
          <a:noFill/>
          <a:ln w="412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Wrapped in Al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8719" y="789768"/>
            <a:ext cx="292641" cy="19770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711" y="1116560"/>
                <a:ext cx="4735500" cy="4968679"/>
              </a:xfrm>
            </p:spPr>
            <p:txBody>
              <a:bodyPr>
                <a:normAutofit fontScale="85000" lnSpcReduction="20000"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2300" dirty="0" smtClean="0"/>
                  <a:t>Repeat experiment with uniform background treatment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sz="2300" dirty="0" smtClean="0"/>
                  <a:t>All detectors where outside the cell (</a:t>
                </a:r>
                <a14:m>
                  <m:oMath xmlns:m="http://schemas.openxmlformats.org/officeDocument/2006/math">
                    <m:r>
                      <a:rPr lang="en-US" sz="2300" i="1" dirty="0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it-IT" sz="23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300" i="0" dirty="0" smtClean="0">
                        <a:latin typeface="Cambria Math" panose="02040503050406030204" pitchFamily="18" charset="0"/>
                      </a:rPr>
                      <m:t>cm</m:t>
                    </m:r>
                  </m:oMath>
                </a14:m>
                <a:r>
                  <a:rPr lang="en-US" sz="2300" dirty="0" smtClean="0"/>
                  <a:t> from cathode)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sz="2300" dirty="0" smtClean="0"/>
                  <a:t>Wrap some detectors</a:t>
                </a:r>
                <a:br>
                  <a:rPr lang="en-US" sz="2300" dirty="0" smtClean="0"/>
                </a:br>
                <a:r>
                  <a:rPr lang="en-US" sz="2300" dirty="0" smtClean="0"/>
                  <a:t>in Al (screen </a:t>
                </a:r>
                <a:r>
                  <a:rPr lang="en-US" sz="2300" dirty="0" err="1" smtClean="0"/>
                  <a:t>e.m</a:t>
                </a:r>
                <a:r>
                  <a:rPr lang="en-US" sz="2300" dirty="0" smtClean="0"/>
                  <a:t>. </a:t>
                </a:r>
                <a:r>
                  <a:rPr lang="en-US" sz="2300" dirty="0" err="1" smtClean="0"/>
                  <a:t>bkg</a:t>
                </a:r>
                <a:r>
                  <a:rPr lang="en-US" sz="2300" dirty="0" smtClean="0"/>
                  <a:t>)</a:t>
                </a:r>
                <a:br>
                  <a:rPr lang="en-US" sz="2300" dirty="0" smtClean="0"/>
                </a:br>
                <a:r>
                  <a:rPr lang="en-US" sz="2300" dirty="0" smtClean="0"/>
                  <a:t>or Cd (screen neutrons)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sz="2300" dirty="0"/>
                  <a:t>No significant signal observed neither in In disks nor CR-39 detectors</a:t>
                </a:r>
              </a:p>
              <a:p>
                <a:pPr lvl="1">
                  <a:lnSpc>
                    <a:spcPct val="120000"/>
                  </a:lnSpc>
                </a:pPr>
                <a:r>
                  <a:rPr lang="en-US" dirty="0"/>
                  <a:t>Only outliers CR-39 detectors with Al (photo-electrons?!?)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sz="2300" dirty="0"/>
                  <a:t>Limits set at less than 1 (In disks) and tens (CR-39)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300" dirty="0">
                        <a:latin typeface="Cambria Math" panose="02040503050406030204" pitchFamily="18" charset="0"/>
                        <a:ea typeface="ＭＳ ゴシック"/>
                        <a:cs typeface="Calisto MT"/>
                      </a:rPr>
                      <m:t>n</m:t>
                    </m:r>
                    <m:r>
                      <a:rPr lang="it-IT" sz="2300" i="1" dirty="0">
                        <a:latin typeface="Cambria Math" panose="02040503050406030204" pitchFamily="18" charset="0"/>
                        <a:ea typeface="ＭＳ ゴシック"/>
                        <a:cs typeface="Calisto MT"/>
                      </a:rPr>
                      <m:t> </m:t>
                    </m:r>
                    <m:sSup>
                      <m:sSupPr>
                        <m:ctrlPr>
                          <a:rPr lang="it-IT" sz="2300" i="1" dirty="0">
                            <a:latin typeface="Cambria Math" panose="02040503050406030204" pitchFamily="18" charset="0"/>
                            <a:ea typeface="ＭＳ ゴシック"/>
                            <a:cs typeface="Calisto MT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it-IT" sz="2300" dirty="0">
                            <a:latin typeface="Cambria Math" panose="02040503050406030204" pitchFamily="18" charset="0"/>
                            <a:ea typeface="ＭＳ ゴシック"/>
                            <a:cs typeface="Calisto MT"/>
                          </a:rPr>
                          <m:t>cm</m:t>
                        </m:r>
                      </m:e>
                      <m:sup>
                        <m:r>
                          <a:rPr lang="it-IT" sz="2300" i="1" dirty="0">
                            <a:latin typeface="Cambria Math" panose="02040503050406030204" pitchFamily="18" charset="0"/>
                            <a:ea typeface="ＭＳ ゴシック"/>
                            <a:cs typeface="Calisto MT"/>
                          </a:rPr>
                          <m:t>−2</m:t>
                        </m:r>
                      </m:sup>
                    </m:sSup>
                    <m:sSup>
                      <m:sSupPr>
                        <m:ctrlPr>
                          <a:rPr lang="it-IT" sz="2300" i="1" dirty="0">
                            <a:latin typeface="Cambria Math" panose="02040503050406030204" pitchFamily="18" charset="0"/>
                            <a:ea typeface="ＭＳ ゴシック"/>
                            <a:cs typeface="Calisto MT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it-IT" sz="2300" b="0" i="0" dirty="0" smtClean="0">
                            <a:latin typeface="Cambria Math" panose="02040503050406030204" pitchFamily="18" charset="0"/>
                            <a:ea typeface="ＭＳ ゴシック"/>
                            <a:cs typeface="Calisto MT"/>
                          </a:rPr>
                          <m:t>s</m:t>
                        </m:r>
                      </m:e>
                      <m:sup>
                        <m:r>
                          <a:rPr lang="it-IT" sz="2300" i="1" dirty="0">
                            <a:latin typeface="Cambria Math" panose="02040503050406030204" pitchFamily="18" charset="0"/>
                            <a:ea typeface="ＭＳ ゴシック"/>
                            <a:cs typeface="Calisto MT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it-IT" sz="2300" dirty="0" smtClean="0"/>
                  <a:t/>
                </a:r>
                <a:br>
                  <a:rPr lang="it-IT" sz="2300" dirty="0" smtClean="0"/>
                </a:br>
                <a:r>
                  <a:rPr lang="en-US" sz="2300" dirty="0" smtClean="0"/>
                  <a:t>(</a:t>
                </a:r>
                <a:r>
                  <a:rPr lang="en-US" sz="2300" dirty="0" err="1"/>
                  <a:t>cfr</a:t>
                </a:r>
                <a:r>
                  <a:rPr lang="en-US" sz="2300" dirty="0"/>
                  <a:t>. </a:t>
                </a:r>
                <a14:m>
                  <m:oMath xmlns:m="http://schemas.openxmlformats.org/officeDocument/2006/math">
                    <m:r>
                      <a:rPr lang="en-US" sz="2300" i="1" dirty="0" smtClean="0">
                        <a:latin typeface="Cambria Math" panose="02040503050406030204" pitchFamily="18" charset="0"/>
                        <a:ea typeface="ＭＳ ゴシック"/>
                      </a:rPr>
                      <m:t>7</m:t>
                    </m:r>
                    <m:r>
                      <a:rPr lang="it-IT" sz="2300" b="0" i="1" dirty="0" smtClean="0">
                        <a:latin typeface="Cambria Math" panose="02040503050406030204" pitchFamily="18" charset="0"/>
                        <a:ea typeface="ＭＳ ゴシック"/>
                      </a:rPr>
                      <m:t>.2×</m:t>
                    </m:r>
                    <m:sSup>
                      <m:sSupPr>
                        <m:ctrlPr>
                          <a:rPr lang="it-IT" sz="2300" b="0" i="1" dirty="0" smtClean="0">
                            <a:latin typeface="Cambria Math" panose="02040503050406030204" pitchFamily="18" charset="0"/>
                            <a:ea typeface="ＭＳ ゴシック"/>
                          </a:rPr>
                        </m:ctrlPr>
                      </m:sSupPr>
                      <m:e>
                        <m:r>
                          <a:rPr lang="it-IT" sz="2300" b="0" i="1" dirty="0" smtClean="0">
                            <a:latin typeface="Cambria Math" panose="02040503050406030204" pitchFamily="18" charset="0"/>
                            <a:ea typeface="ＭＳ ゴシック"/>
                          </a:rPr>
                          <m:t>10</m:t>
                        </m:r>
                      </m:e>
                      <m:sup>
                        <m:r>
                          <a:rPr lang="it-IT" sz="2300" b="0" i="1" dirty="0" smtClean="0">
                            <a:latin typeface="Cambria Math" panose="02040503050406030204" pitchFamily="18" charset="0"/>
                            <a:ea typeface="ＭＳ ゴシック"/>
                          </a:rPr>
                          <m:t>4</m:t>
                        </m:r>
                      </m:sup>
                    </m:sSup>
                    <m:r>
                      <a:rPr lang="en-US" sz="2300" i="1" dirty="0">
                        <a:latin typeface="Cambria Math" panose="02040503050406030204" pitchFamily="18" charset="0"/>
                        <a:ea typeface="ＭＳ ゴシック"/>
                        <a:cs typeface="Calisto MT"/>
                      </a:rPr>
                      <m:t> </m:t>
                    </m:r>
                    <m:r>
                      <m:rPr>
                        <m:nor/>
                      </m:rPr>
                      <a:rPr lang="en-US" sz="2300" dirty="0">
                        <a:latin typeface="Cambria Math" panose="02040503050406030204" pitchFamily="18" charset="0"/>
                        <a:ea typeface="ＭＳ ゴシック"/>
                        <a:cs typeface="Calisto MT"/>
                      </a:rPr>
                      <m:t>n</m:t>
                    </m:r>
                    <m:r>
                      <a:rPr lang="it-IT" sz="2300" i="1" dirty="0">
                        <a:latin typeface="Cambria Math" panose="02040503050406030204" pitchFamily="18" charset="0"/>
                        <a:ea typeface="ＭＳ ゴシック"/>
                        <a:cs typeface="Calisto MT"/>
                      </a:rPr>
                      <m:t> </m:t>
                    </m:r>
                    <m:sSup>
                      <m:sSupPr>
                        <m:ctrlPr>
                          <a:rPr lang="it-IT" sz="2300" i="1" dirty="0">
                            <a:latin typeface="Cambria Math" panose="02040503050406030204" pitchFamily="18" charset="0"/>
                            <a:ea typeface="ＭＳ ゴシック"/>
                            <a:cs typeface="Calisto MT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it-IT" sz="2300" dirty="0">
                            <a:latin typeface="Cambria Math" panose="02040503050406030204" pitchFamily="18" charset="0"/>
                            <a:ea typeface="ＭＳ ゴシック"/>
                            <a:cs typeface="Calisto MT"/>
                          </a:rPr>
                          <m:t>cm</m:t>
                        </m:r>
                      </m:e>
                      <m:sup>
                        <m:r>
                          <a:rPr lang="it-IT" sz="2300" i="1" dirty="0">
                            <a:latin typeface="Cambria Math" panose="02040503050406030204" pitchFamily="18" charset="0"/>
                            <a:ea typeface="ＭＳ ゴシック"/>
                            <a:cs typeface="Calisto MT"/>
                          </a:rPr>
                          <m:t>−2</m:t>
                        </m:r>
                      </m:sup>
                    </m:sSup>
                    <m:sSup>
                      <m:sSupPr>
                        <m:ctrlPr>
                          <a:rPr lang="it-IT" sz="2300" i="1" dirty="0">
                            <a:latin typeface="Cambria Math" panose="02040503050406030204" pitchFamily="18" charset="0"/>
                            <a:ea typeface="ＭＳ ゴシック"/>
                            <a:cs typeface="Calisto MT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it-IT" sz="2300" b="0" i="0" dirty="0" smtClean="0">
                            <a:latin typeface="Cambria Math" panose="02040503050406030204" pitchFamily="18" charset="0"/>
                            <a:ea typeface="ＭＳ ゴシック"/>
                            <a:cs typeface="Calisto MT"/>
                          </a:rPr>
                          <m:t>s</m:t>
                        </m:r>
                      </m:e>
                      <m:sup>
                        <m:r>
                          <a:rPr lang="it-IT" sz="2300" i="1" dirty="0">
                            <a:latin typeface="Cambria Math" panose="02040503050406030204" pitchFamily="18" charset="0"/>
                            <a:ea typeface="ＭＳ ゴシック"/>
                            <a:cs typeface="Calisto MT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sz="2300" dirty="0"/>
                  <a:t> </a:t>
                </a:r>
                <a:r>
                  <a:rPr lang="en-US" sz="2300" dirty="0" smtClean="0"/>
                  <a:t>in Cirillo </a:t>
                </a:r>
                <a:r>
                  <a:rPr lang="en-US" sz="2300" i="1" dirty="0"/>
                  <a:t>et </a:t>
                </a:r>
                <a:r>
                  <a:rPr lang="en-US" sz="2300" i="1" dirty="0" smtClean="0"/>
                  <a:t>al.</a:t>
                </a:r>
                <a:r>
                  <a:rPr lang="en-US" sz="2300" dirty="0" smtClean="0"/>
                  <a:t>)</a:t>
                </a:r>
                <a:endParaRPr lang="en-US" sz="2300" dirty="0"/>
              </a:p>
            </p:txBody>
          </p:sp>
        </mc:Choice>
        <mc:Fallback xmlns="">
          <p:sp>
            <p:nvSpPr>
              <p:cNvPr id="22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711" y="1116560"/>
                <a:ext cx="4735500" cy="4968679"/>
              </a:xfrm>
              <a:blipFill rotWithShape="0">
                <a:blip r:embed="rId7"/>
                <a:stretch>
                  <a:fillRect l="-1158" r="-51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/>
          <p:cNvGrpSpPr/>
          <p:nvPr/>
        </p:nvGrpSpPr>
        <p:grpSpPr>
          <a:xfrm>
            <a:off x="4615039" y="3425823"/>
            <a:ext cx="4389933" cy="2903201"/>
            <a:chOff x="2933700" y="2613644"/>
            <a:chExt cx="6210300" cy="4269756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97200" y="3429000"/>
              <a:ext cx="6146800" cy="3454400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933700" y="2613644"/>
              <a:ext cx="6210300" cy="838200"/>
            </a:xfrm>
            <a:prstGeom prst="rect">
              <a:avLst/>
            </a:prstGeom>
          </p:spPr>
        </p:pic>
      </p:grpSp>
      <p:cxnSp>
        <p:nvCxnSpPr>
          <p:cNvPr id="5" name="Straight Arrow Connector 4"/>
          <p:cNvCxnSpPr/>
          <p:nvPr/>
        </p:nvCxnSpPr>
        <p:spPr>
          <a:xfrm>
            <a:off x="7799294" y="2515997"/>
            <a:ext cx="86061" cy="15189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8305800" y="2515997"/>
            <a:ext cx="0" cy="15818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322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304205"/>
            <a:ext cx="8229600" cy="747652"/>
          </a:xfrm>
        </p:spPr>
        <p:txBody>
          <a:bodyPr>
            <a:normAutofit/>
          </a:bodyPr>
          <a:lstStyle/>
          <a:p>
            <a:r>
              <a:rPr lang="it-IT" sz="3600" dirty="0" smtClean="0"/>
              <a:t>Reverse-engineering of Cirillo </a:t>
            </a:r>
            <a:r>
              <a:rPr lang="it-IT" sz="3600" i="1" dirty="0" smtClean="0"/>
              <a:t>et al.</a:t>
            </a:r>
            <a:endParaRPr lang="it-IT" sz="3600" i="1" dirty="0"/>
          </a:p>
        </p:txBody>
      </p:sp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0" y="6360668"/>
                <a:ext cx="7523018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1600" dirty="0" smtClean="0">
                    <a:solidFill>
                      <a:schemeClr val="bg1">
                        <a:lumMod val="50000"/>
                      </a:schemeClr>
                    </a:solidFill>
                  </a:rPr>
                  <a:t>A. Pilloni –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Search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for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Neutron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Flux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Generation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in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Plasma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Discharge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Electrolytic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Cell</m:t>
                    </m:r>
                  </m:oMath>
                </a14:m>
                <a:endParaRPr lang="it-IT" sz="16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360668"/>
                <a:ext cx="7523018" cy="338554"/>
              </a:xfrm>
              <a:prstGeom prst="rect">
                <a:avLst/>
              </a:prstGeom>
              <a:blipFill rotWithShape="0">
                <a:blip r:embed="rId3"/>
                <a:stretch>
                  <a:fillRect l="-405" t="-5357" b="-214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Content Placeholder 2"/>
          <p:cNvSpPr txBox="1">
            <a:spLocks/>
          </p:cNvSpPr>
          <p:nvPr/>
        </p:nvSpPr>
        <p:spPr>
          <a:xfrm>
            <a:off x="1112404" y="4370294"/>
            <a:ext cx="5298210" cy="326716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411"/>
          <a:stretch/>
        </p:blipFill>
        <p:spPr>
          <a:xfrm>
            <a:off x="124691" y="1051857"/>
            <a:ext cx="3683516" cy="30078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83511" y="1123125"/>
            <a:ext cx="5772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We used Cirillo </a:t>
            </a:r>
            <a:r>
              <a:rPr lang="it-IT" i="1" dirty="0" smtClean="0"/>
              <a:t>et al.</a:t>
            </a:r>
            <a:r>
              <a:rPr lang="it-IT" dirty="0" smtClean="0"/>
              <a:t>’s calibration data to extract the </a:t>
            </a:r>
            <a:r>
              <a:rPr lang="it-IT" dirty="0" smtClean="0">
                <a:solidFill>
                  <a:srgbClr val="FF0000"/>
                </a:solidFill>
              </a:rPr>
              <a:t>residues distribution </a:t>
            </a:r>
            <a:r>
              <a:rPr lang="it-IT" dirty="0" smtClean="0"/>
              <a:t>→ </a:t>
            </a:r>
            <a:r>
              <a:rPr lang="it-IT" dirty="0" smtClean="0">
                <a:solidFill>
                  <a:srgbClr val="FF0000"/>
                </a:solidFill>
              </a:rPr>
              <a:t>background 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511" y="1768226"/>
            <a:ext cx="5184289" cy="22674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2" y="4138330"/>
            <a:ext cx="4361248" cy="22223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" name="Table 1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41469754"/>
                  </p:ext>
                </p:extLst>
              </p:nvPr>
            </p:nvGraphicFramePr>
            <p:xfrm>
              <a:off x="4485940" y="4092068"/>
              <a:ext cx="4581860" cy="22686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917660"/>
                    <a:gridCol w="1218311"/>
                    <a:gridCol w="761502"/>
                    <a:gridCol w="684387"/>
                  </a:tblGrid>
                  <a:tr h="454776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dirty="0" smtClean="0"/>
                            <a:t>Name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it-IT" b="1" i="0" smtClean="0">
                                    <a:latin typeface="Cambria Math" panose="02040503050406030204" pitchFamily="18" charset="0"/>
                                  </a:rPr>
                                  <m:t>trks</m:t>
                                </m:r>
                                <m:r>
                                  <a:rPr lang="it-IT" b="1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p>
                                  <m:sSupPr>
                                    <m:ctrlPr>
                                      <a:rPr lang="it-IT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nor/>
                                      </m:rPr>
                                      <a:rPr lang="it-IT" b="1" i="0" smtClean="0">
                                        <a:latin typeface="Cambria Math" panose="02040503050406030204" pitchFamily="18" charset="0"/>
                                      </a:rPr>
                                      <m:t>cm</m:t>
                                    </m:r>
                                  </m:e>
                                  <m:sup>
                                    <m:r>
                                      <a:rPr lang="it-IT" b="1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it-IT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it-I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b="1" i="1" smtClean="0">
                                    <a:latin typeface="Cambria Math" panose="02040503050406030204" pitchFamily="18" charset="0"/>
                                  </a:rPr>
                                  <m:t>𝑷</m:t>
                                </m:r>
                                <m:r>
                                  <a:rPr lang="it-IT" b="1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it-IT" b="1" i="1" smtClean="0">
                                    <a:latin typeface="Cambria Math" panose="02040503050406030204" pitchFamily="18" charset="0"/>
                                  </a:rPr>
                                  <m:t>𝑫</m:t>
                                </m:r>
                                <m:r>
                                  <a:rPr lang="it-IT" b="1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it-I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b="1" i="1" smtClean="0">
                                    <a:latin typeface="Cambria Math" panose="02040503050406030204" pitchFamily="18" charset="0"/>
                                  </a:rPr>
                                  <m:t># </m:t>
                                </m:r>
                                <m:r>
                                  <a:rPr lang="it-IT" b="1" i="1" smtClean="0">
                                    <a:latin typeface="Cambria Math" panose="02040503050406030204" pitchFamily="18" charset="0"/>
                                  </a:rPr>
                                  <m:t>𝝈</m:t>
                                </m:r>
                              </m:oMath>
                            </m:oMathPara>
                          </a14:m>
                          <a:endParaRPr lang="it-IT" dirty="0"/>
                        </a:p>
                      </a:txBody>
                      <a:tcPr/>
                    </a:tc>
                  </a:tr>
                  <a:tr h="453456">
                    <a:tc>
                      <a:txBody>
                        <a:bodyPr/>
                        <a:lstStyle/>
                        <a:p>
                          <a:r>
                            <a:rPr lang="it-IT" dirty="0" smtClean="0"/>
                            <a:t>CR39 Sample 1</a:t>
                          </a:r>
                          <a:endParaRPr lang="it-I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dirty="0" smtClean="0"/>
                            <a:t>4450</a:t>
                          </a:r>
                          <a:endParaRPr lang="it-I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dirty="0" smtClean="0"/>
                            <a:t>98.9%</a:t>
                          </a:r>
                          <a:endParaRPr lang="it-I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dirty="0" smtClean="0"/>
                            <a:t>2.5</a:t>
                          </a:r>
                          <a:endParaRPr lang="it-IT" dirty="0"/>
                        </a:p>
                      </a:txBody>
                      <a:tcPr/>
                    </a:tc>
                  </a:tr>
                  <a:tr h="453456">
                    <a:tc>
                      <a:txBody>
                        <a:bodyPr/>
                        <a:lstStyle/>
                        <a:p>
                          <a:r>
                            <a:rPr lang="it-IT" dirty="0" smtClean="0"/>
                            <a:t>CR-39 Sample 2</a:t>
                          </a:r>
                          <a:endParaRPr lang="it-I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dirty="0" smtClean="0"/>
                            <a:t>3750</a:t>
                          </a:r>
                          <a:endParaRPr lang="it-I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dirty="0" smtClean="0"/>
                            <a:t>97.7%</a:t>
                          </a:r>
                          <a:endParaRPr lang="it-I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dirty="0" smtClean="0"/>
                            <a:t>2.3</a:t>
                          </a:r>
                          <a:endParaRPr lang="it-IT" dirty="0"/>
                        </a:p>
                      </a:txBody>
                      <a:tcPr/>
                    </a:tc>
                  </a:tr>
                  <a:tr h="453456">
                    <a:tc>
                      <a:txBody>
                        <a:bodyPr/>
                        <a:lstStyle/>
                        <a:p>
                          <a:r>
                            <a:rPr lang="it-IT" dirty="0" smtClean="0"/>
                            <a:t>CR-39 Sample 3-4</a:t>
                          </a:r>
                          <a:endParaRPr lang="it-I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dirty="0" smtClean="0"/>
                            <a:t>2113</a:t>
                          </a:r>
                          <a:endParaRPr lang="it-I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dirty="0" smtClean="0"/>
                            <a:t>85.4%</a:t>
                          </a:r>
                          <a:endParaRPr lang="it-I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dirty="0" smtClean="0"/>
                            <a:t>1.5</a:t>
                          </a:r>
                          <a:endParaRPr lang="it-IT" dirty="0"/>
                        </a:p>
                      </a:txBody>
                      <a:tcPr/>
                    </a:tc>
                  </a:tr>
                  <a:tr h="453456">
                    <a:tc>
                      <a:txBody>
                        <a:bodyPr/>
                        <a:lstStyle/>
                        <a:p>
                          <a:r>
                            <a:rPr lang="it-IT" dirty="0" smtClean="0"/>
                            <a:t>CR-39 Sample 5</a:t>
                          </a:r>
                          <a:endParaRPr lang="it-I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dirty="0" smtClean="0"/>
                            <a:t>1302</a:t>
                          </a:r>
                          <a:endParaRPr lang="it-I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dirty="0" smtClean="0"/>
                            <a:t>60.2%</a:t>
                          </a:r>
                          <a:endParaRPr lang="it-I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dirty="0" smtClean="0"/>
                            <a:t>0.85</a:t>
                          </a:r>
                          <a:endParaRPr lang="it-IT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6" name="Table 1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41469754"/>
                  </p:ext>
                </p:extLst>
              </p:nvPr>
            </p:nvGraphicFramePr>
            <p:xfrm>
              <a:off x="4485940" y="4092068"/>
              <a:ext cx="4581860" cy="22686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917660"/>
                    <a:gridCol w="1218311"/>
                    <a:gridCol w="761502"/>
                    <a:gridCol w="684387"/>
                  </a:tblGrid>
                  <a:tr h="454776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dirty="0" smtClean="0"/>
                            <a:t>Name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 rotWithShape="0">
                          <a:blip r:embed="rId7"/>
                          <a:stretch>
                            <a:fillRect l="-158000" t="-6667" r="-121000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 rotWithShape="0">
                          <a:blip r:embed="rId7"/>
                          <a:stretch>
                            <a:fillRect l="-409524" t="-6667" r="-92063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 rotWithShape="0">
                          <a:blip r:embed="rId7"/>
                          <a:stretch>
                            <a:fillRect l="-573214" t="-6667" r="-3571" b="-400000"/>
                          </a:stretch>
                        </a:blipFill>
                      </a:tcPr>
                    </a:tc>
                  </a:tr>
                  <a:tr h="453456">
                    <a:tc>
                      <a:txBody>
                        <a:bodyPr/>
                        <a:lstStyle/>
                        <a:p>
                          <a:r>
                            <a:rPr lang="it-IT" dirty="0" smtClean="0"/>
                            <a:t>CR39 Sample 1</a:t>
                          </a:r>
                          <a:endParaRPr lang="it-I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dirty="0" smtClean="0"/>
                            <a:t>4450</a:t>
                          </a:r>
                          <a:endParaRPr lang="it-I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dirty="0" smtClean="0"/>
                            <a:t>98.9%</a:t>
                          </a:r>
                          <a:endParaRPr lang="it-I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dirty="0" smtClean="0"/>
                            <a:t>2.5</a:t>
                          </a:r>
                          <a:endParaRPr lang="it-IT" dirty="0"/>
                        </a:p>
                      </a:txBody>
                      <a:tcPr/>
                    </a:tc>
                  </a:tr>
                  <a:tr h="453456">
                    <a:tc>
                      <a:txBody>
                        <a:bodyPr/>
                        <a:lstStyle/>
                        <a:p>
                          <a:r>
                            <a:rPr lang="it-IT" dirty="0" smtClean="0"/>
                            <a:t>CR-39 Sample 2</a:t>
                          </a:r>
                          <a:endParaRPr lang="it-I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dirty="0" smtClean="0"/>
                            <a:t>3750</a:t>
                          </a:r>
                          <a:endParaRPr lang="it-I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dirty="0" smtClean="0"/>
                            <a:t>97.7%</a:t>
                          </a:r>
                          <a:endParaRPr lang="it-I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dirty="0" smtClean="0"/>
                            <a:t>2.3</a:t>
                          </a:r>
                          <a:endParaRPr lang="it-IT" dirty="0"/>
                        </a:p>
                      </a:txBody>
                      <a:tcPr/>
                    </a:tc>
                  </a:tr>
                  <a:tr h="453456">
                    <a:tc>
                      <a:txBody>
                        <a:bodyPr/>
                        <a:lstStyle/>
                        <a:p>
                          <a:r>
                            <a:rPr lang="it-IT" dirty="0" smtClean="0"/>
                            <a:t>CR-39 Sample 3-4</a:t>
                          </a:r>
                          <a:endParaRPr lang="it-I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dirty="0" smtClean="0"/>
                            <a:t>2113</a:t>
                          </a:r>
                          <a:endParaRPr lang="it-I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dirty="0" smtClean="0"/>
                            <a:t>85.4%</a:t>
                          </a:r>
                          <a:endParaRPr lang="it-I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dirty="0" smtClean="0"/>
                            <a:t>1.5</a:t>
                          </a:r>
                          <a:endParaRPr lang="it-IT" dirty="0"/>
                        </a:p>
                      </a:txBody>
                      <a:tcPr/>
                    </a:tc>
                  </a:tr>
                  <a:tr h="453456">
                    <a:tc>
                      <a:txBody>
                        <a:bodyPr/>
                        <a:lstStyle/>
                        <a:p>
                          <a:r>
                            <a:rPr lang="it-IT" dirty="0" smtClean="0"/>
                            <a:t>CR-39 Sample 5</a:t>
                          </a:r>
                          <a:endParaRPr lang="it-I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dirty="0" smtClean="0"/>
                            <a:t>1302</a:t>
                          </a:r>
                          <a:endParaRPr lang="it-I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dirty="0" smtClean="0"/>
                            <a:t>60.2%</a:t>
                          </a:r>
                          <a:endParaRPr lang="it-I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dirty="0" smtClean="0"/>
                            <a:t>0.85</a:t>
                          </a:r>
                          <a:endParaRPr lang="it-IT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84666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304205"/>
            <a:ext cx="8229600" cy="747652"/>
          </a:xfrm>
        </p:spPr>
        <p:txBody>
          <a:bodyPr>
            <a:normAutofit/>
          </a:bodyPr>
          <a:lstStyle/>
          <a:p>
            <a:r>
              <a:rPr lang="it-IT" sz="3600" dirty="0"/>
              <a:t>C</a:t>
            </a:r>
            <a:r>
              <a:rPr lang="it-IT" sz="3600" dirty="0" smtClean="0"/>
              <a:t>omments on the experiments</a:t>
            </a:r>
            <a:endParaRPr lang="it-IT" sz="3600" i="1" dirty="0"/>
          </a:p>
        </p:txBody>
      </p:sp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0" y="6360668"/>
                <a:ext cx="7523018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1600" dirty="0" smtClean="0">
                    <a:solidFill>
                      <a:schemeClr val="bg1">
                        <a:lumMod val="50000"/>
                      </a:schemeClr>
                    </a:solidFill>
                  </a:rPr>
                  <a:t>A. Pilloni –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Search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for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Neutron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Flux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Generation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in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Plasma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Discharge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Electrolytic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Cell</m:t>
                    </m:r>
                  </m:oMath>
                </a14:m>
                <a:endParaRPr lang="it-IT" sz="16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360668"/>
                <a:ext cx="7523018" cy="338554"/>
              </a:xfrm>
              <a:prstGeom prst="rect">
                <a:avLst/>
              </a:prstGeom>
              <a:blipFill rotWithShape="0">
                <a:blip r:embed="rId3"/>
                <a:stretch>
                  <a:fillRect l="-405" t="-5357" b="-214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Content Placeholder 2"/>
          <p:cNvSpPr txBox="1">
            <a:spLocks/>
          </p:cNvSpPr>
          <p:nvPr/>
        </p:nvSpPr>
        <p:spPr>
          <a:xfrm>
            <a:off x="1112404" y="4370294"/>
            <a:ext cx="5298210" cy="326716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28599" y="1332886"/>
                <a:ext cx="8686801" cy="48013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 smtClean="0"/>
                  <a:t>We built a group of experts from ENEA, INFN, and “</a:t>
                </a:r>
                <a:r>
                  <a:rPr lang="en-US" dirty="0" err="1"/>
                  <a:t>Sapienza</a:t>
                </a:r>
                <a:r>
                  <a:rPr lang="en-US" dirty="0"/>
                  <a:t>” to </a:t>
                </a:r>
                <a:r>
                  <a:rPr lang="en-US" dirty="0">
                    <a:solidFill>
                      <a:srgbClr val="FF0000"/>
                    </a:solidFill>
                  </a:rPr>
                  <a:t>verify</a:t>
                </a:r>
                <a:r>
                  <a:rPr lang="en-US" dirty="0"/>
                  <a:t> the evidence of </a:t>
                </a:r>
                <a:r>
                  <a:rPr lang="en-US" dirty="0">
                    <a:solidFill>
                      <a:srgbClr val="FF0000"/>
                    </a:solidFill>
                  </a:rPr>
                  <a:t>neutron production in electrolytic cells </a:t>
                </a:r>
                <a:r>
                  <a:rPr lang="en-US" dirty="0"/>
                  <a:t>with Tungsten cathode and K</a:t>
                </a:r>
                <a:r>
                  <a:rPr lang="en-US" baseline="-25000" dirty="0"/>
                  <a:t>2</a:t>
                </a:r>
                <a:r>
                  <a:rPr lang="en-US" dirty="0"/>
                  <a:t>CO</a:t>
                </a:r>
                <a:r>
                  <a:rPr lang="en-US" baseline="-25000" dirty="0"/>
                  <a:t>3</a:t>
                </a:r>
                <a:r>
                  <a:rPr lang="en-US" dirty="0"/>
                  <a:t> </a:t>
                </a:r>
                <a:r>
                  <a:rPr lang="en-US" dirty="0" smtClean="0"/>
                  <a:t>solution</a:t>
                </a:r>
              </a:p>
              <a:p>
                <a:endParaRPr lang="en-US" dirty="0"/>
              </a:p>
              <a:p>
                <a:r>
                  <a:rPr lang="en-US" dirty="0">
                    <a:solidFill>
                      <a:srgbClr val="FF0000"/>
                    </a:solidFill>
                  </a:rPr>
                  <a:t>We could not reproduce </a:t>
                </a:r>
                <a:r>
                  <a:rPr lang="en-US" dirty="0" err="1" smtClean="0"/>
                  <a:t>Cirillo</a:t>
                </a:r>
                <a:r>
                  <a:rPr lang="en-US" dirty="0" smtClean="0"/>
                  <a:t> </a:t>
                </a:r>
                <a:r>
                  <a:rPr lang="en-US" i="1" dirty="0" smtClean="0"/>
                  <a:t>et al.</a:t>
                </a:r>
                <a:r>
                  <a:rPr lang="en-US" dirty="0" smtClean="0"/>
                  <a:t> experiment, and put upper limits </a:t>
                </a:r>
                <a:r>
                  <a:rPr lang="en-US" dirty="0" smtClean="0">
                    <a:solidFill>
                      <a:srgbClr val="0000FF"/>
                    </a:solidFill>
                  </a:rPr>
                  <a:t>@</a:t>
                </a:r>
                <a:r>
                  <a:rPr lang="en-US" dirty="0">
                    <a:solidFill>
                      <a:srgbClr val="0000FF"/>
                    </a:solidFill>
                  </a:rPr>
                  <a:t>95%C.L.</a:t>
                </a:r>
                <a:r>
                  <a:rPr lang="en-US" dirty="0"/>
                  <a:t> </a:t>
                </a:r>
                <a:r>
                  <a:rPr lang="en-US" dirty="0" smtClean="0"/>
                  <a:t>:</a:t>
                </a:r>
              </a:p>
              <a:p>
                <a:pPr marL="285750" indent="-285750">
                  <a:buClr>
                    <a:srgbClr val="C00000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Φ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it-IT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105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it-IT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it-IT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0000FF"/>
                    </a:solidFill>
                  </a:rPr>
                  <a:t> </a:t>
                </a:r>
                <a:r>
                  <a:rPr lang="en-US" dirty="0" smtClean="0"/>
                  <a:t>for</a:t>
                </a:r>
                <a:r>
                  <a:rPr lang="en-US" dirty="0" smtClean="0">
                    <a:solidFill>
                      <a:srgbClr val="0000FF"/>
                    </a:solidFill>
                  </a:rPr>
                  <a:t> CR-39 at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∼5 </m:t>
                    </m:r>
                    <m:r>
                      <m:rPr>
                        <m:nor/>
                      </m:rPr>
                      <a:rPr lang="it-IT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cm</m:t>
                    </m:r>
                  </m:oMath>
                </a14:m>
                <a:r>
                  <a:rPr lang="en-US" dirty="0" smtClean="0"/>
                  <a:t> from the cathode</a:t>
                </a:r>
              </a:p>
              <a:p>
                <a:pPr marL="285750" indent="-285750">
                  <a:buClr>
                    <a:srgbClr val="C00000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Φ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it-IT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1.5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it-IT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it-IT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0000FF"/>
                    </a:solidFill>
                  </a:rPr>
                  <a:t> </a:t>
                </a:r>
                <a:r>
                  <a:rPr lang="en-US" dirty="0"/>
                  <a:t>for</a:t>
                </a:r>
                <a:r>
                  <a:rPr lang="en-US" dirty="0">
                    <a:solidFill>
                      <a:srgbClr val="0000FF"/>
                    </a:solidFill>
                  </a:rPr>
                  <a:t> </a:t>
                </a:r>
                <a:r>
                  <a:rPr lang="en-US" dirty="0" smtClean="0">
                    <a:solidFill>
                      <a:srgbClr val="0000FF"/>
                    </a:solidFill>
                  </a:rPr>
                  <a:t>In disks </a:t>
                </a:r>
                <a:r>
                  <a:rPr lang="en-US" dirty="0">
                    <a:solidFill>
                      <a:srgbClr val="0000FF"/>
                    </a:solidFill>
                  </a:rPr>
                  <a:t>at </a:t>
                </a:r>
                <a14:m>
                  <m:oMath xmlns:m="http://schemas.openxmlformats.org/officeDocument/2006/math"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∼5 </m:t>
                    </m:r>
                    <m:r>
                      <m:rPr>
                        <m:nor/>
                      </m:rPr>
                      <a:rPr lang="it-IT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cm</m:t>
                    </m:r>
                  </m:oMath>
                </a14:m>
                <a:r>
                  <a:rPr lang="en-US" dirty="0"/>
                  <a:t> from the cathode</a:t>
                </a:r>
              </a:p>
              <a:p>
                <a:pPr marL="285750" indent="-285750">
                  <a:buClr>
                    <a:srgbClr val="C00000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Φ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it-IT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900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it-IT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it-IT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0000FF"/>
                    </a:solidFill>
                  </a:rPr>
                  <a:t> </a:t>
                </a:r>
                <a:r>
                  <a:rPr lang="en-US" dirty="0" smtClean="0"/>
                  <a:t>for</a:t>
                </a:r>
                <a:r>
                  <a:rPr lang="en-US" dirty="0" smtClean="0">
                    <a:solidFill>
                      <a:srgbClr val="0000FF"/>
                    </a:solidFill>
                  </a:rPr>
                  <a:t> In disks assuming </a:t>
                </a:r>
                <a:r>
                  <a:rPr lang="en-US" dirty="0" err="1" smtClean="0">
                    <a:solidFill>
                      <a:srgbClr val="0000FF"/>
                    </a:solidFill>
                  </a:rPr>
                  <a:t>AmB</a:t>
                </a:r>
                <a:r>
                  <a:rPr lang="en-US" dirty="0" smtClean="0">
                    <a:solidFill>
                      <a:srgbClr val="0000FF"/>
                    </a:solidFill>
                  </a:rPr>
                  <a:t> spectrum, at </a:t>
                </a:r>
                <a14:m>
                  <m:oMath xmlns:m="http://schemas.openxmlformats.org/officeDocument/2006/math"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lang="it-IT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cm</m:t>
                    </m:r>
                  </m:oMath>
                </a14:m>
                <a:r>
                  <a:rPr lang="en-US" dirty="0"/>
                  <a:t> from the </a:t>
                </a:r>
                <a:r>
                  <a:rPr lang="en-US" dirty="0" smtClean="0"/>
                  <a:t>cathode</a:t>
                </a:r>
                <a:br>
                  <a:rPr lang="en-US" dirty="0" smtClean="0"/>
                </a:br>
                <a:r>
                  <a:rPr lang="en-US" dirty="0" smtClean="0"/>
                  <a:t>(with MC)</a:t>
                </a:r>
              </a:p>
              <a:p>
                <a:pPr marL="285750" indent="-285750">
                  <a:buClr>
                    <a:srgbClr val="C00000"/>
                  </a:buClr>
                  <a:buFont typeface="Arial" panose="020B0604020202020204" pitchFamily="34" charset="0"/>
                  <a:buChar char="•"/>
                </a:pPr>
                <a:r>
                  <a:rPr lang="en-US" dirty="0" err="1"/>
                  <a:t>c</a:t>
                </a:r>
                <a:r>
                  <a:rPr lang="en-US" dirty="0" err="1" smtClean="0"/>
                  <a:t>fr</a:t>
                </a:r>
                <a:r>
                  <a:rPr lang="en-US" dirty="0" smtClean="0"/>
                  <a:t>. with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Φ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∼7.2×</m:t>
                    </m:r>
                    <m:sSup>
                      <m:sSupPr>
                        <m:ctrlP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it-IT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it-IT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it-IT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  <m:sSup>
                      <m:sSupPr>
                        <m:ctrlPr>
                          <a:rPr 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it-IT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p>
                        <m:r>
                          <a:rPr 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 smtClean="0"/>
                  <a:t> in </a:t>
                </a:r>
                <a:r>
                  <a:rPr lang="en-US" dirty="0" err="1" smtClean="0"/>
                  <a:t>Cirillo</a:t>
                </a:r>
                <a:r>
                  <a:rPr lang="en-US" dirty="0" smtClean="0"/>
                  <a:t> </a:t>
                </a:r>
                <a:r>
                  <a:rPr lang="en-US" i="1" dirty="0" smtClean="0"/>
                  <a:t>et al.</a:t>
                </a:r>
                <a:endParaRPr lang="en-US" i="1" dirty="0"/>
              </a:p>
              <a:p>
                <a:endParaRPr lang="en-US" dirty="0" smtClean="0"/>
              </a:p>
              <a:p>
                <a:r>
                  <a:rPr lang="en-US" dirty="0" smtClean="0"/>
                  <a:t>This discrepancy could be due to 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the scarce sensitivity of </a:t>
                </a:r>
                <a:r>
                  <a:rPr lang="en-US" dirty="0" err="1" smtClean="0">
                    <a:solidFill>
                      <a:srgbClr val="FF0000"/>
                    </a:solidFill>
                  </a:rPr>
                  <a:t>Cirillo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i="1" dirty="0" smtClean="0">
                    <a:solidFill>
                      <a:srgbClr val="FF0000"/>
                    </a:solidFill>
                  </a:rPr>
                  <a:t>et al.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’s detectors</a:t>
                </a:r>
                <a:r>
                  <a:rPr lang="en-US" dirty="0" smtClean="0"/>
                  <a:t/>
                </a:r>
                <a:br>
                  <a:rPr lang="en-US" dirty="0" smtClean="0"/>
                </a:br>
                <a:r>
                  <a:rPr lang="en-US" dirty="0" smtClean="0"/>
                  <a:t>we tried an a posteriori analysis which infers background distributions</a:t>
                </a:r>
                <a:br>
                  <a:rPr lang="en-US" dirty="0" smtClean="0"/>
                </a:br>
                <a:r>
                  <a:rPr lang="en-US" dirty="0" smtClean="0"/>
                  <a:t>and suggest that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dirty="0" err="1" smtClean="0">
                    <a:solidFill>
                      <a:srgbClr val="FF0000"/>
                    </a:solidFill>
                  </a:rPr>
                  <a:t>Cirillo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 et al.’s claims are not statistically </a:t>
                </a:r>
                <a:r>
                  <a:rPr lang="en-US" dirty="0" err="1" smtClean="0">
                    <a:solidFill>
                      <a:srgbClr val="FF0000"/>
                    </a:solidFill>
                  </a:rPr>
                  <a:t>significative</a:t>
                </a:r>
                <a:endParaRPr lang="en-US" dirty="0">
                  <a:solidFill>
                    <a:srgbClr val="FF0000"/>
                  </a:solidFill>
                </a:endParaRPr>
              </a:p>
              <a:p>
                <a:endParaRPr lang="en-US" dirty="0" smtClean="0"/>
              </a:p>
              <a:p>
                <a:r>
                  <a:rPr lang="en-US" dirty="0" smtClean="0"/>
                  <a:t>We </a:t>
                </a:r>
                <a:r>
                  <a:rPr lang="en-US" dirty="0"/>
                  <a:t>evidenced </a:t>
                </a:r>
                <a:r>
                  <a:rPr lang="en-US" dirty="0">
                    <a:solidFill>
                      <a:srgbClr val="0000FF"/>
                    </a:solidFill>
                  </a:rPr>
                  <a:t>limits in the use of CR-39 </a:t>
                </a:r>
                <a:r>
                  <a:rPr lang="en-US" dirty="0"/>
                  <a:t>for measurements </a:t>
                </a:r>
                <a:r>
                  <a:rPr lang="en-US" dirty="0" smtClean="0"/>
                  <a:t>of </a:t>
                </a:r>
                <a:r>
                  <a:rPr lang="en-US" dirty="0"/>
                  <a:t>neutron fluxes:</a:t>
                </a:r>
              </a:p>
              <a:p>
                <a:pPr marL="269875" lvl="1" indent="-269875">
                  <a:buClr>
                    <a:srgbClr val="C00000"/>
                  </a:buClr>
                  <a:buFont typeface="Arial" panose="020B0604020202020204" pitchFamily="34" charset="0"/>
                  <a:buChar char="•"/>
                </a:pPr>
                <a:r>
                  <a:rPr lang="en-US" dirty="0"/>
                  <a:t>Background from ambient (cosmic/Radon) sources</a:t>
                </a:r>
              </a:p>
              <a:p>
                <a:pPr marL="269875" lvl="1" indent="-269875">
                  <a:buClr>
                    <a:srgbClr val="C00000"/>
                  </a:buClr>
                  <a:buFont typeface="Arial" panose="020B0604020202020204" pitchFamily="34" charset="0"/>
                  <a:buChar char="•"/>
                </a:pPr>
                <a:r>
                  <a:rPr lang="en-US" dirty="0"/>
                  <a:t>Instrumental effects from wrapping (</a:t>
                </a:r>
                <a:r>
                  <a:rPr lang="en-US" dirty="0" smtClean="0"/>
                  <a:t>B/Al/Cd)</a:t>
                </a:r>
                <a:endParaRPr lang="it-IT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599" y="1332886"/>
                <a:ext cx="8686801" cy="4801314"/>
              </a:xfrm>
              <a:prstGeom prst="rect">
                <a:avLst/>
              </a:prstGeom>
              <a:blipFill rotWithShape="0">
                <a:blip r:embed="rId4"/>
                <a:stretch>
                  <a:fillRect l="-561" t="-762" b="-114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77289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94325" y="1626050"/>
            <a:ext cx="7772400" cy="1362075"/>
          </a:xfrm>
        </p:spPr>
        <p:txBody>
          <a:bodyPr>
            <a:normAutofit fontScale="90000"/>
          </a:bodyPr>
          <a:lstStyle/>
          <a:p>
            <a:pPr algn="ctr"/>
            <a:r>
              <a:rPr lang="it-IT" cap="none" dirty="0" smtClean="0">
                <a:solidFill>
                  <a:schemeClr val="bg1"/>
                </a:solidFill>
              </a:rPr>
              <a:t>Comments on WLS theory</a:t>
            </a:r>
            <a:endParaRPr lang="it-IT" cap="non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212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/>
          </a:bodyPr>
          <a:lstStyle/>
          <a:p>
            <a:r>
              <a:rPr lang="it-IT" sz="3600" dirty="0" smtClean="0">
                <a:solidFill>
                  <a:schemeClr val="tx2"/>
                </a:solidFill>
              </a:rPr>
              <a:t>WLS theory: the idea /1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3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5240266"/>
            <a:ext cx="898238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535353"/>
                </a:solidFill>
                <a:latin typeface="GillSans-Light"/>
              </a:rPr>
              <a:t>‘</a:t>
            </a:r>
            <a:r>
              <a:rPr lang="en-US" i="1" dirty="0">
                <a:solidFill>
                  <a:srgbClr val="535353"/>
                </a:solidFill>
                <a:latin typeface="GillSans-LightItalic"/>
              </a:rPr>
              <a:t>the collective motions of the </a:t>
            </a:r>
            <a:r>
              <a:rPr lang="en-US" i="1" dirty="0">
                <a:solidFill>
                  <a:srgbClr val="005493"/>
                </a:solidFill>
                <a:latin typeface="GillSans-LightItalic"/>
              </a:rPr>
              <a:t>surface </a:t>
            </a:r>
            <a:r>
              <a:rPr lang="en-US" i="1" dirty="0">
                <a:solidFill>
                  <a:srgbClr val="535353"/>
                </a:solidFill>
                <a:latin typeface="GillSans-LightItalic"/>
              </a:rPr>
              <a:t>(</a:t>
            </a:r>
            <a:r>
              <a:rPr lang="en-US" i="1" dirty="0" smtClean="0">
                <a:solidFill>
                  <a:srgbClr val="535353"/>
                </a:solidFill>
                <a:latin typeface="GillSans-LightItalic"/>
              </a:rPr>
              <a:t>metallic hydride</a:t>
            </a:r>
            <a:r>
              <a:rPr lang="en-US" i="1" dirty="0">
                <a:solidFill>
                  <a:srgbClr val="535353"/>
                </a:solidFill>
                <a:latin typeface="GillSans-LightItalic"/>
              </a:rPr>
              <a:t>) </a:t>
            </a:r>
            <a:r>
              <a:rPr lang="en-US" i="1" dirty="0">
                <a:solidFill>
                  <a:srgbClr val="005493"/>
                </a:solidFill>
                <a:latin typeface="GillSans-LightItalic"/>
              </a:rPr>
              <a:t>protons </a:t>
            </a:r>
            <a:r>
              <a:rPr lang="en-US" i="1" dirty="0">
                <a:solidFill>
                  <a:srgbClr val="535353"/>
                </a:solidFill>
                <a:latin typeface="GillSans-LightItalic"/>
              </a:rPr>
              <a:t>produce the oscillating fields that </a:t>
            </a:r>
            <a:r>
              <a:rPr lang="en-US" i="1" dirty="0" smtClean="0">
                <a:solidFill>
                  <a:srgbClr val="535353"/>
                </a:solidFill>
                <a:latin typeface="GillSans-LightItalic"/>
              </a:rPr>
              <a:t>renormalize the </a:t>
            </a:r>
            <a:r>
              <a:rPr lang="en-US" i="1" dirty="0">
                <a:solidFill>
                  <a:srgbClr val="535353"/>
                </a:solidFill>
                <a:latin typeface="GillSans-LightItalic"/>
              </a:rPr>
              <a:t>electron mass</a:t>
            </a:r>
            <a:r>
              <a:rPr lang="en-US" dirty="0">
                <a:solidFill>
                  <a:srgbClr val="535353"/>
                </a:solidFill>
                <a:latin typeface="GillSans-Light"/>
              </a:rPr>
              <a:t>’ […] ‘</a:t>
            </a:r>
            <a:r>
              <a:rPr lang="en-US" i="1" dirty="0">
                <a:solidFill>
                  <a:srgbClr val="535353"/>
                </a:solidFill>
                <a:latin typeface="GillSans-LightItalic"/>
              </a:rPr>
              <a:t>highly loaded palladium </a:t>
            </a:r>
            <a:r>
              <a:rPr lang="en-US" i="1" dirty="0" smtClean="0">
                <a:solidFill>
                  <a:srgbClr val="535353"/>
                </a:solidFill>
                <a:latin typeface="GillSans-LightItalic"/>
              </a:rPr>
              <a:t>hydrides present </a:t>
            </a:r>
            <a:r>
              <a:rPr lang="en-US" i="1" dirty="0">
                <a:solidFill>
                  <a:srgbClr val="535353"/>
                </a:solidFill>
                <a:latin typeface="GillSans-LightItalic"/>
              </a:rPr>
              <a:t>a full proton layer on the hydride surface </a:t>
            </a:r>
            <a:r>
              <a:rPr lang="en-US" i="1" dirty="0" smtClean="0">
                <a:solidFill>
                  <a:srgbClr val="535353"/>
                </a:solidFill>
                <a:latin typeface="GillSans-LightItalic"/>
              </a:rPr>
              <a:t>oscillating </a:t>
            </a:r>
            <a:r>
              <a:rPr lang="it-IT" i="1" dirty="0" smtClean="0">
                <a:solidFill>
                  <a:srgbClr val="535353"/>
                </a:solidFill>
                <a:latin typeface="GillSans-LightItalic"/>
              </a:rPr>
              <a:t>with </a:t>
            </a:r>
            <a:r>
              <a:rPr lang="it-IT" i="1" dirty="0">
                <a:solidFill>
                  <a:srgbClr val="535353"/>
                </a:solidFill>
                <a:latin typeface="GillSans-LightItalic"/>
              </a:rPr>
              <a:t>some frequency </a:t>
            </a:r>
            <a:r>
              <a:rPr lang="it-IT" dirty="0">
                <a:solidFill>
                  <a:srgbClr val="535353"/>
                </a:solidFill>
                <a:latin typeface="STIXGeneral-Regular"/>
              </a:rPr>
              <a:t>𝜴</a:t>
            </a:r>
            <a:r>
              <a:rPr lang="it-IT" dirty="0">
                <a:solidFill>
                  <a:srgbClr val="535353"/>
                </a:solidFill>
                <a:latin typeface="GillSans-Light"/>
              </a:rPr>
              <a:t>’.</a:t>
            </a:r>
            <a:endParaRPr lang="it-IT" dirty="0"/>
          </a:p>
        </p:txBody>
      </p:sp>
      <p:sp>
        <p:nvSpPr>
          <p:cNvPr id="6" name="Rectangle 5"/>
          <p:cNvSpPr/>
          <p:nvPr/>
        </p:nvSpPr>
        <p:spPr>
          <a:xfrm>
            <a:off x="6696382" y="2100985"/>
            <a:ext cx="23714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C00000"/>
                </a:solidFill>
              </a:rPr>
              <a:t>EPJC 46 </a:t>
            </a:r>
            <a:r>
              <a:rPr lang="it-IT" dirty="0">
                <a:solidFill>
                  <a:srgbClr val="C00000"/>
                </a:solidFill>
              </a:rPr>
              <a:t>(2006) 107-111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1237129"/>
            <a:ext cx="7848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WLS theory aims to prove the </a:t>
            </a:r>
            <a:r>
              <a:rPr lang="it-IT" sz="2000" dirty="0" smtClean="0">
                <a:solidFill>
                  <a:srgbClr val="0000FF"/>
                </a:solidFill>
              </a:rPr>
              <a:t>existence of nuclear reactions </a:t>
            </a:r>
            <a:r>
              <a:rPr lang="it-IT" sz="2000" dirty="0" smtClean="0"/>
              <a:t>induced by </a:t>
            </a:r>
            <a:r>
              <a:rPr lang="it-IT" sz="2000" dirty="0" smtClean="0">
                <a:solidFill>
                  <a:srgbClr val="0000FF"/>
                </a:solidFill>
              </a:rPr>
              <a:t>collective behavior </a:t>
            </a:r>
            <a:r>
              <a:rPr lang="it-IT" sz="2000" dirty="0" smtClean="0"/>
              <a:t>of electrons in </a:t>
            </a:r>
            <a:r>
              <a:rPr lang="it-IT" sz="2000" dirty="0" smtClean="0">
                <a:solidFill>
                  <a:srgbClr val="0000FF"/>
                </a:solidFill>
              </a:rPr>
              <a:t>strong electromagnetic fields</a:t>
            </a:r>
            <a:br>
              <a:rPr lang="it-IT" sz="2000" dirty="0" smtClean="0">
                <a:solidFill>
                  <a:srgbClr val="0000FF"/>
                </a:solidFill>
              </a:rPr>
            </a:br>
            <a:r>
              <a:rPr lang="it-IT" sz="2000" dirty="0" smtClean="0"/>
              <a:t>using</a:t>
            </a:r>
            <a:r>
              <a:rPr lang="it-IT" sz="2000" dirty="0" smtClean="0">
                <a:solidFill>
                  <a:srgbClr val="0000FF"/>
                </a:solidFill>
              </a:rPr>
              <a:t> standard model physics</a:t>
            </a:r>
            <a:r>
              <a:rPr lang="it-IT" sz="2000" dirty="0" smtClean="0"/>
              <a:t> only</a:t>
            </a:r>
            <a:endParaRPr lang="it-IT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291445" y="2687843"/>
                <a:ext cx="5060373" cy="18969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p>
                          </m:sSup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  <m:sSup>
                            <m:sSupPr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p>
                          </m:sSup>
                        </m:e>
                      </m:d>
                      <m:d>
                        <m:dPr>
                          <m:ctrlPr>
                            <a:rPr lang="it-IT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  <m:sSub>
                            <m:sSub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</m:e>
                      </m:d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  <m:sup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it-IT" sz="200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it-IT" sz="2000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it-IT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  <m:sup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acc>
                        <m:accPr>
                          <m:chr m:val="̅"/>
                          <m:ctrlPr>
                            <a:rPr lang="it-IT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p>
                            <m:sSupPr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p>
                          </m:sSup>
                          <m:sSub>
                            <m:sSubPr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</m:e>
                      </m:acc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it-IT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∗2</m:t>
                          </m:r>
                        </m:sup>
                      </m:sSup>
                    </m:oMath>
                  </m:oMathPara>
                </a14:m>
                <a:endParaRPr lang="it-IT" sz="2000" dirty="0"/>
              </a:p>
              <a:p>
                <a:pPr>
                  <a:spcBef>
                    <a:spcPts val="1200"/>
                  </a:spcBef>
                </a:pPr>
                <a:r>
                  <a:rPr lang="it-IT" sz="2000" dirty="0" smtClean="0"/>
                  <a:t>If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p>
                  </m:oMath>
                </a14:m>
                <a:r>
                  <a:rPr lang="it-IT" sz="2000" dirty="0" smtClean="0"/>
                  <a:t> is a plane wave,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it-IT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0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it-IT" sz="2000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p>
                        </m:sSup>
                        <m:sSub>
                          <m:sSubPr>
                            <m:ctrlPr>
                              <a:rPr lang="it-IT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0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it-IT" sz="2000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</m:e>
                    </m:acc>
                  </m:oMath>
                </a14:m>
                <a:r>
                  <a:rPr lang="it-IT" sz="2000" dirty="0" smtClean="0"/>
                  <a:t>  is gauge-invariant</a:t>
                </a:r>
                <a:br>
                  <a:rPr lang="it-IT" sz="2000" dirty="0" smtClean="0"/>
                </a:br>
                <a:r>
                  <a:rPr lang="it-IT" sz="2000" dirty="0" smtClean="0"/>
                  <a:t>and negative-definite</a:t>
                </a:r>
                <a:br>
                  <a:rPr lang="it-IT" sz="2000" dirty="0" smtClean="0"/>
                </a:br>
                <a:r>
                  <a:rPr lang="it-IT" sz="2000" dirty="0" smtClean="0"/>
                  <a:t>Linear terms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p>
                  </m:oMath>
                </a14:m>
                <a:r>
                  <a:rPr lang="it-IT" sz="2000" dirty="0" smtClean="0"/>
                  <a:t> vanish in the time average</a:t>
                </a:r>
                <a:endParaRPr lang="it-IT" sz="20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1445" y="2687843"/>
                <a:ext cx="5060373" cy="1896930"/>
              </a:xfrm>
              <a:prstGeom prst="rect">
                <a:avLst/>
              </a:prstGeom>
              <a:blipFill rotWithShape="0">
                <a:blip r:embed="rId3"/>
                <a:stretch>
                  <a:fillRect l="-1325" b="-482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83234" y="2687843"/>
                <a:ext cx="4108211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 smtClean="0">
                    <a:solidFill>
                      <a:srgbClr val="0000FF"/>
                    </a:solidFill>
                  </a:rPr>
                  <a:t>Step 1</a:t>
                </a:r>
                <a:r>
                  <a:rPr lang="it-IT" sz="2400" dirty="0" smtClean="0"/>
                  <a:t>: Electrons take an </a:t>
                </a:r>
                <a:r>
                  <a:rPr lang="it-IT" sz="2400" dirty="0" smtClean="0">
                    <a:solidFill>
                      <a:srgbClr val="FF0000"/>
                    </a:solidFill>
                  </a:rPr>
                  <a:t>effective mass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it-IT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it-IT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𝛽</m:t>
                    </m:r>
                    <m:sSub>
                      <m:sSubPr>
                        <m:ctrlPr>
                          <a:rPr lang="it-IT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it-IT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it-IT" sz="2400" dirty="0" smtClean="0"/>
                  <a:t> due to strong electromagnetic plane waves (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∼20</m:t>
                    </m:r>
                  </m:oMath>
                </a14:m>
                <a:r>
                  <a:rPr lang="it-IT" sz="2400" dirty="0" smtClean="0"/>
                  <a:t>)  </a:t>
                </a:r>
                <a:endParaRPr lang="it-IT" sz="24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234" y="2687843"/>
                <a:ext cx="4108211" cy="1569660"/>
              </a:xfrm>
              <a:prstGeom prst="rect">
                <a:avLst/>
              </a:prstGeom>
              <a:blipFill rotWithShape="0">
                <a:blip r:embed="rId4"/>
                <a:stretch>
                  <a:fillRect l="-2226" t="-3113" b="-817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0" y="6360668"/>
                <a:ext cx="7523018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1600" dirty="0" smtClean="0">
                    <a:solidFill>
                      <a:schemeClr val="bg1">
                        <a:lumMod val="50000"/>
                      </a:schemeClr>
                    </a:solidFill>
                  </a:rPr>
                  <a:t>A. Pilloni –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Search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for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Neutron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Flux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Generation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in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Plasma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Discharge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Electrolytic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Cell</m:t>
                    </m:r>
                  </m:oMath>
                </a14:m>
                <a:endParaRPr lang="it-IT" sz="16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360668"/>
                <a:ext cx="7523018" cy="338554"/>
              </a:xfrm>
              <a:prstGeom prst="rect">
                <a:avLst/>
              </a:prstGeom>
              <a:blipFill rotWithShape="0">
                <a:blip r:embed="rId5"/>
                <a:stretch>
                  <a:fillRect l="-405" t="-5357" b="-214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57200" y="4673862"/>
                <a:ext cx="25694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(from now on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ℏ=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it-IT" dirty="0" smtClean="0"/>
                  <a:t>)</a:t>
                </a:r>
                <a:endParaRPr lang="it-IT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4673862"/>
                <a:ext cx="2569421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1900" t="-10000" r="-1188" b="-2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63896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/>
          </a:bodyPr>
          <a:lstStyle/>
          <a:p>
            <a:r>
              <a:rPr lang="it-IT" sz="3600" dirty="0" smtClean="0">
                <a:solidFill>
                  <a:schemeClr val="tx2"/>
                </a:solidFill>
              </a:rPr>
              <a:t>WLS theory: the idea /2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3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79994" y="5763817"/>
            <a:ext cx="22878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arXiv:nucl-th/0608059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1237129"/>
            <a:ext cx="7848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WLS theory aims to prove the </a:t>
            </a:r>
            <a:r>
              <a:rPr lang="it-IT" sz="2000" dirty="0" smtClean="0">
                <a:solidFill>
                  <a:srgbClr val="0000FF"/>
                </a:solidFill>
              </a:rPr>
              <a:t>existence of nuclear reactions </a:t>
            </a:r>
            <a:r>
              <a:rPr lang="it-IT" sz="2000" dirty="0" smtClean="0"/>
              <a:t>induced by </a:t>
            </a:r>
            <a:r>
              <a:rPr lang="it-IT" sz="2000" dirty="0" smtClean="0">
                <a:solidFill>
                  <a:srgbClr val="0000FF"/>
                </a:solidFill>
              </a:rPr>
              <a:t>collective behavior </a:t>
            </a:r>
            <a:r>
              <a:rPr lang="it-IT" sz="2000" dirty="0" smtClean="0"/>
              <a:t>of electrons in </a:t>
            </a:r>
            <a:r>
              <a:rPr lang="it-IT" sz="2000" dirty="0" smtClean="0">
                <a:solidFill>
                  <a:srgbClr val="0000FF"/>
                </a:solidFill>
              </a:rPr>
              <a:t>strong electromagnetic fields</a:t>
            </a:r>
            <a:br>
              <a:rPr lang="it-IT" sz="2000" dirty="0" smtClean="0">
                <a:solidFill>
                  <a:srgbClr val="0000FF"/>
                </a:solidFill>
              </a:rPr>
            </a:br>
            <a:r>
              <a:rPr lang="it-IT" sz="2000" dirty="0"/>
              <a:t>using</a:t>
            </a:r>
            <a:r>
              <a:rPr lang="it-IT" sz="2000" dirty="0">
                <a:solidFill>
                  <a:srgbClr val="0000FF"/>
                </a:solidFill>
              </a:rPr>
              <a:t> standard model physics</a:t>
            </a:r>
            <a:r>
              <a:rPr lang="it-IT" sz="2000" dirty="0"/>
              <a:t> only</a:t>
            </a:r>
            <a:endParaRPr lang="it-IT" sz="2000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83234" y="2632807"/>
                <a:ext cx="4198266" cy="19675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 smtClean="0">
                    <a:solidFill>
                      <a:srgbClr val="0000FF"/>
                    </a:solidFill>
                  </a:rPr>
                  <a:t>Step 2</a:t>
                </a:r>
                <a:r>
                  <a:rPr lang="it-IT" sz="2400" dirty="0" smtClean="0"/>
                  <a:t>: the reaction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it-IT" sz="2400" dirty="0" smtClean="0"/>
                  <a:t> is energetically feasible if </a:t>
                </a:r>
                <a:br>
                  <a:rPr lang="it-IT" sz="2400" dirty="0" smtClean="0"/>
                </a:br>
                <a14:m>
                  <m:oMath xmlns:m="http://schemas.openxmlformats.org/officeDocument/2006/math">
                    <m:sSup>
                      <m:sSupPr>
                        <m:ctrlPr>
                          <a:rPr lang="it-IT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it-IT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it-IT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lang="it-IT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it-IT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it-IT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it-IT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it-IT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it-IT" sz="2400" dirty="0" smtClean="0"/>
                  <a:t> </a:t>
                </a:r>
                <a14:m>
                  <m:oMath xmlns:m="http://schemas.openxmlformats.org/officeDocument/2006/math">
                    <m:r>
                      <a:rPr lang="it-IT" sz="2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𝛽</m:t>
                    </m:r>
                    <m:r>
                      <a:rPr lang="it-IT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lang="it-IT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it-IT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it-IT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∼2.5)</m:t>
                    </m:r>
                  </m:oMath>
                </a14:m>
                <a:endParaRPr lang="it-IT" sz="2400" dirty="0" smtClean="0"/>
              </a:p>
              <a:p>
                <a:r>
                  <a:rPr lang="it-IT" sz="2400" dirty="0" smtClean="0"/>
                  <a:t>A rate is evaluated using ordinary Fermi 4-fermion theory</a:t>
                </a:r>
                <a:endParaRPr lang="it-IT" sz="24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234" y="2632807"/>
                <a:ext cx="4198266" cy="1967526"/>
              </a:xfrm>
              <a:prstGeom prst="rect">
                <a:avLst/>
              </a:prstGeom>
              <a:blipFill rotWithShape="0">
                <a:blip r:embed="rId3"/>
                <a:stretch>
                  <a:fillRect l="-2177" t="-2477" r="-1887" b="-588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752" y="2826669"/>
            <a:ext cx="2883048" cy="17421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0" y="6360668"/>
                <a:ext cx="7523018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1600" dirty="0" smtClean="0">
                    <a:solidFill>
                      <a:schemeClr val="bg1">
                        <a:lumMod val="50000"/>
                      </a:schemeClr>
                    </a:solidFill>
                  </a:rPr>
                  <a:t>A. Pilloni –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Search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for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Neutron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Flux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Generation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in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Plasma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Discharge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Electrolytic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Cell</m:t>
                    </m:r>
                  </m:oMath>
                </a14:m>
                <a:endParaRPr lang="it-IT" sz="16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360668"/>
                <a:ext cx="7523018" cy="338554"/>
              </a:xfrm>
              <a:prstGeom prst="rect">
                <a:avLst/>
              </a:prstGeom>
              <a:blipFill rotWithShape="0">
                <a:blip r:embed="rId5"/>
                <a:stretch>
                  <a:fillRect l="-405" t="-5357" b="-214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42898" y="4995316"/>
                <a:ext cx="6120246" cy="63248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 sz="2400" b="0" i="0" smtClean="0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𝑊𝐿𝑆</m:t>
                          </m:r>
                        </m:sub>
                      </m:sSub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b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sub>
                              </m:sSub>
                              <m:sSubSup>
                                <m:sSubSupPr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  <m:sup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d>
                        </m:e>
                        <m: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∼0.56 </m:t>
                      </m:r>
                      <m:r>
                        <m:rPr>
                          <m:nor/>
                        </m:rPr>
                        <a:rPr lang="it-IT" sz="2400" b="0" i="0" smtClean="0">
                          <a:latin typeface="Cambria Math" panose="02040503050406030204" pitchFamily="18" charset="0"/>
                        </a:rPr>
                        <m:t>Hz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898" y="4995316"/>
                <a:ext cx="6120246" cy="632481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752" y="2858183"/>
            <a:ext cx="2883048" cy="174215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696382" y="2100985"/>
            <a:ext cx="23714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C00000"/>
                </a:solidFill>
              </a:rPr>
              <a:t>EPJC 46 </a:t>
            </a:r>
            <a:r>
              <a:rPr lang="it-IT" dirty="0">
                <a:solidFill>
                  <a:srgbClr val="C00000"/>
                </a:solidFill>
              </a:rPr>
              <a:t>(2006) 107-111</a:t>
            </a:r>
          </a:p>
        </p:txBody>
      </p:sp>
    </p:spTree>
    <p:extLst>
      <p:ext uri="{BB962C8B-B14F-4D97-AF65-F5344CB8AC3E}">
        <p14:creationId xmlns:p14="http://schemas.microsoft.com/office/powerpoint/2010/main" val="2805425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/>
          </a:bodyPr>
          <a:lstStyle/>
          <a:p>
            <a:r>
              <a:rPr lang="it-IT" sz="3600" dirty="0" smtClean="0">
                <a:solidFill>
                  <a:schemeClr val="tx2"/>
                </a:solidFill>
              </a:rPr>
              <a:t>WLS vs. Rome group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3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08257" y="1200639"/>
            <a:ext cx="57274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Some discussions have occurred during last two years</a:t>
            </a:r>
            <a:endParaRPr lang="it-IT" sz="2000" dirty="0">
              <a:solidFill>
                <a:srgbClr val="0000FF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84672" y="1685772"/>
            <a:ext cx="4893504" cy="1449331"/>
            <a:chOff x="184672" y="1685772"/>
            <a:chExt cx="4893504" cy="1449331"/>
          </a:xfrm>
        </p:grpSpPr>
        <p:sp>
          <p:nvSpPr>
            <p:cNvPr id="6" name="Rectangle 5"/>
            <p:cNvSpPr/>
            <p:nvPr/>
          </p:nvSpPr>
          <p:spPr>
            <a:xfrm>
              <a:off x="1452632" y="2765771"/>
              <a:ext cx="362554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dirty="0" smtClean="0">
                  <a:solidFill>
                    <a:srgbClr val="C00000"/>
                  </a:solidFill>
                </a:rPr>
                <a:t>Widom and Larsen, nucl-th/0608059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Oval Callout 3"/>
                <p:cNvSpPr/>
                <p:nvPr/>
              </p:nvSpPr>
              <p:spPr>
                <a:xfrm>
                  <a:off x="184672" y="1685772"/>
                  <a:ext cx="3399417" cy="909779"/>
                </a:xfrm>
                <a:prstGeom prst="wedgeEllipseCallout">
                  <a:avLst>
                    <a:gd name="adj1" fmla="val 35656"/>
                    <a:gd name="adj2" fmla="val 69740"/>
                  </a:avLst>
                </a:prstGeom>
                <a:solidFill>
                  <a:srgbClr val="99CCFF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it-IT" dirty="0" smtClean="0">
                      <a:solidFill>
                        <a:schemeClr val="tx1"/>
                      </a:solidFill>
                    </a:rPr>
                    <a:t>Original WL papers</a:t>
                  </a: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it-IT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Γ</m:t>
                        </m:r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∼0.56 </m:t>
                        </m:r>
                        <m:r>
                          <m:rPr>
                            <m:nor/>
                          </m:rPr>
                          <a:rPr lang="it-IT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Hz</m:t>
                        </m:r>
                      </m:oMath>
                    </m:oMathPara>
                  </a14:m>
                  <a:endParaRPr lang="it-IT" dirty="0" smtClean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" name="Oval Callout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672" y="1685772"/>
                  <a:ext cx="3399417" cy="909779"/>
                </a:xfrm>
                <a:prstGeom prst="wedgeEllipseCallout">
                  <a:avLst>
                    <a:gd name="adj1" fmla="val 35656"/>
                    <a:gd name="adj2" fmla="val 69740"/>
                  </a:avLst>
                </a:prstGeom>
                <a:blipFill rotWithShape="0">
                  <a:blip r:embed="rId3"/>
                  <a:stretch>
                    <a:fillRect/>
                  </a:stretch>
                </a:blip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" name="Group 15"/>
          <p:cNvGrpSpPr/>
          <p:nvPr/>
        </p:nvGrpSpPr>
        <p:grpSpPr>
          <a:xfrm>
            <a:off x="184671" y="3193176"/>
            <a:ext cx="4974164" cy="1466382"/>
            <a:chOff x="184672" y="3201521"/>
            <a:chExt cx="4974164" cy="146638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Oval Callout 9"/>
                <p:cNvSpPr/>
                <p:nvPr/>
              </p:nvSpPr>
              <p:spPr>
                <a:xfrm>
                  <a:off x="184672" y="3201521"/>
                  <a:ext cx="3399417" cy="909779"/>
                </a:xfrm>
                <a:prstGeom prst="wedgeEllipseCallout">
                  <a:avLst>
                    <a:gd name="adj1" fmla="val 25846"/>
                    <a:gd name="adj2" fmla="val 70922"/>
                  </a:avLst>
                </a:prstGeom>
                <a:solidFill>
                  <a:srgbClr val="99CCFF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it-IT" dirty="0" smtClean="0">
                      <a:solidFill>
                        <a:schemeClr val="tx1"/>
                      </a:solidFill>
                    </a:rPr>
                    <a:t>Continuous spectrum has to be considered</a:t>
                  </a: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it-IT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Γ</m:t>
                        </m:r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∼0.7 </m:t>
                        </m:r>
                        <m:r>
                          <m:rPr>
                            <m:nor/>
                          </m:rPr>
                          <a:rPr lang="it-IT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Hz</m:t>
                        </m:r>
                      </m:oMath>
                    </m:oMathPara>
                  </a14:m>
                  <a:endParaRPr lang="it-IT" dirty="0" smtClean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Oval Callout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672" y="3201521"/>
                  <a:ext cx="3399417" cy="909779"/>
                </a:xfrm>
                <a:prstGeom prst="wedgeEllipseCallout">
                  <a:avLst>
                    <a:gd name="adj1" fmla="val 25846"/>
                    <a:gd name="adj2" fmla="val 70922"/>
                  </a:avLst>
                </a:prstGeom>
                <a:blipFill rotWithShape="0">
                  <a:blip r:embed="rId5"/>
                  <a:stretch>
                    <a:fillRect t="-1613"/>
                  </a:stretch>
                </a:blip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Rectangle 13"/>
            <p:cNvSpPr/>
            <p:nvPr/>
          </p:nvSpPr>
          <p:spPr>
            <a:xfrm>
              <a:off x="457200" y="4298571"/>
              <a:ext cx="470163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dirty="0" smtClean="0">
                  <a:solidFill>
                    <a:srgbClr val="C00000"/>
                  </a:solidFill>
                </a:rPr>
                <a:t>Widom, Swain, Srivastava 1210.5212, 1305.4899 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84671" y="4784567"/>
            <a:ext cx="5099859" cy="1365875"/>
            <a:chOff x="184671" y="4784567"/>
            <a:chExt cx="5099859" cy="136587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Oval Callout 11"/>
                <p:cNvSpPr/>
                <p:nvPr/>
              </p:nvSpPr>
              <p:spPr>
                <a:xfrm>
                  <a:off x="184671" y="4784567"/>
                  <a:ext cx="3399417" cy="909779"/>
                </a:xfrm>
                <a:prstGeom prst="wedgeEllipseCallout">
                  <a:avLst>
                    <a:gd name="adj1" fmla="val 34391"/>
                    <a:gd name="adj2" fmla="val 76834"/>
                  </a:avLst>
                </a:prstGeom>
                <a:solidFill>
                  <a:srgbClr val="99CCFF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it-IT" dirty="0" smtClean="0">
                      <a:solidFill>
                        <a:schemeClr val="tx1"/>
                      </a:solidFill>
                    </a:rPr>
                    <a:t>No Debye Screening, use slow electrons</a:t>
                  </a: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it-IT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Γ</m:t>
                        </m:r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∼</m:t>
                        </m:r>
                        <m:sSup>
                          <m:sSupPr>
                            <m:ctrlPr>
                              <a:rPr lang="it-IT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it-IT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1,000,000</m:t>
                            </m:r>
                          </m:sup>
                        </m:sSup>
                        <m:r>
                          <m:rPr>
                            <m:nor/>
                          </m:rPr>
                          <a:rPr lang="it-IT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Hz</m:t>
                        </m:r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it-IT" dirty="0" smtClean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Oval Callout 1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671" y="4784567"/>
                  <a:ext cx="3399417" cy="909779"/>
                </a:xfrm>
                <a:prstGeom prst="wedgeEllipseCallout">
                  <a:avLst>
                    <a:gd name="adj1" fmla="val 34391"/>
                    <a:gd name="adj2" fmla="val 76834"/>
                  </a:avLst>
                </a:prstGeom>
                <a:blipFill rotWithShape="0">
                  <a:blip r:embed="rId6"/>
                  <a:stretch>
                    <a:fillRect t="-1546"/>
                  </a:stretch>
                </a:blip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Rectangle 14"/>
            <p:cNvSpPr/>
            <p:nvPr/>
          </p:nvSpPr>
          <p:spPr>
            <a:xfrm>
              <a:off x="3049174" y="5781110"/>
              <a:ext cx="223535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dirty="0" smtClean="0">
                  <a:solidFill>
                    <a:srgbClr val="C00000"/>
                  </a:solidFill>
                </a:rPr>
                <a:t>WSS, arXiv:1409.5344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677225" y="2421247"/>
            <a:ext cx="4390575" cy="1458265"/>
            <a:chOff x="4677225" y="2421247"/>
            <a:chExt cx="4390575" cy="145826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Oval Callout 8"/>
                <p:cNvSpPr/>
                <p:nvPr/>
              </p:nvSpPr>
              <p:spPr>
                <a:xfrm>
                  <a:off x="5668383" y="2421247"/>
                  <a:ext cx="3399417" cy="909779"/>
                </a:xfrm>
                <a:prstGeom prst="wedgeEllipseCallout">
                  <a:avLst>
                    <a:gd name="adj1" fmla="val -43141"/>
                    <a:gd name="adj2" fmla="val 68557"/>
                  </a:avLst>
                </a:prstGeom>
                <a:solidFill>
                  <a:srgbClr val="FFCCFF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it-IT" dirty="0" smtClean="0">
                      <a:solidFill>
                        <a:schemeClr val="tx1"/>
                      </a:solidFill>
                    </a:rPr>
                    <a:t>Wave function is missing,</a:t>
                  </a:r>
                  <a:r>
                    <a:rPr lang="it-IT" dirty="0" smtClean="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  <a:t/>
                  </a:r>
                  <a:br>
                    <a:rPr lang="it-IT" dirty="0" smtClean="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</a:b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it-IT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Γ</m:t>
                        </m:r>
                        <m:r>
                          <a:rPr lang="it-IT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∼</m:t>
                        </m:r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1.8×</m:t>
                        </m:r>
                        <m:sSup>
                          <m:sSupPr>
                            <m:ctrlPr>
                              <a:rPr lang="it-IT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it-IT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−3</m:t>
                            </m:r>
                          </m:sup>
                        </m:sSup>
                        <m:r>
                          <a:rPr lang="it-IT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it-IT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Hz</m:t>
                        </m:r>
                      </m:oMath>
                    </m:oMathPara>
                  </a14:m>
                  <a:endParaRPr lang="it-IT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Oval Callout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68383" y="2421247"/>
                  <a:ext cx="3399417" cy="909779"/>
                </a:xfrm>
                <a:prstGeom prst="wedgeEllipseCallout">
                  <a:avLst>
                    <a:gd name="adj1" fmla="val -43141"/>
                    <a:gd name="adj2" fmla="val 68557"/>
                  </a:avLst>
                </a:prstGeom>
                <a:blipFill rotWithShape="0">
                  <a:blip r:embed="rId4"/>
                  <a:stretch>
                    <a:fillRect t="-2210"/>
                  </a:stretch>
                </a:blip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Rectangle 6"/>
            <p:cNvSpPr/>
            <p:nvPr/>
          </p:nvSpPr>
          <p:spPr>
            <a:xfrm>
              <a:off x="4677225" y="3510180"/>
              <a:ext cx="332646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dirty="0" smtClean="0">
                  <a:solidFill>
                    <a:srgbClr val="C00000"/>
                  </a:solidFill>
                </a:rPr>
                <a:t>Ciuchi </a:t>
              </a:r>
              <a:r>
                <a:rPr lang="it-IT" i="1" dirty="0" smtClean="0">
                  <a:solidFill>
                    <a:srgbClr val="C00000"/>
                  </a:solidFill>
                </a:rPr>
                <a:t>et al.</a:t>
              </a:r>
              <a:r>
                <a:rPr lang="it-IT" dirty="0" smtClean="0">
                  <a:solidFill>
                    <a:srgbClr val="C00000"/>
                  </a:solidFill>
                </a:rPr>
                <a:t> EPJC </a:t>
              </a:r>
              <a:r>
                <a:rPr lang="it-IT" dirty="0">
                  <a:solidFill>
                    <a:srgbClr val="C00000"/>
                  </a:solidFill>
                </a:rPr>
                <a:t>72 (2012) </a:t>
              </a:r>
              <a:r>
                <a:rPr lang="it-IT" dirty="0" smtClean="0">
                  <a:solidFill>
                    <a:srgbClr val="C00000"/>
                  </a:solidFill>
                </a:rPr>
                <a:t>2193</a:t>
              </a:r>
              <a:endParaRPr lang="it-IT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572000" y="3928683"/>
            <a:ext cx="4484145" cy="1433368"/>
            <a:chOff x="4572000" y="3928683"/>
            <a:chExt cx="4484145" cy="143336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Oval Callout 10"/>
                <p:cNvSpPr/>
                <p:nvPr/>
              </p:nvSpPr>
              <p:spPr>
                <a:xfrm>
                  <a:off x="5656728" y="3928683"/>
                  <a:ext cx="3399417" cy="909779"/>
                </a:xfrm>
                <a:prstGeom prst="wedgeEllipseCallout">
                  <a:avLst>
                    <a:gd name="adj1" fmla="val -43141"/>
                    <a:gd name="adj2" fmla="val 68557"/>
                  </a:avLst>
                </a:prstGeom>
                <a:solidFill>
                  <a:srgbClr val="FFCCFF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it-IT" dirty="0" smtClean="0">
                      <a:solidFill>
                        <a:schemeClr val="tx1"/>
                      </a:solidFill>
                    </a:rPr>
                    <a:t>But Debye Screening?</a:t>
                  </a: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it-IT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Γ</m:t>
                        </m:r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∼</m:t>
                        </m:r>
                        <m:sSup>
                          <m:sSupPr>
                            <m:ctrlPr>
                              <a:rPr lang="it-IT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it-IT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−7</m:t>
                            </m:r>
                          </m:sup>
                        </m:sSup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it-IT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Hz</m:t>
                        </m:r>
                      </m:oMath>
                    </m:oMathPara>
                  </a14:m>
                  <a:endParaRPr lang="it-IT" dirty="0" smtClean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Oval Callout 1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56728" y="3928683"/>
                  <a:ext cx="3399417" cy="909779"/>
                </a:xfrm>
                <a:prstGeom prst="wedgeEllipseCallout">
                  <a:avLst>
                    <a:gd name="adj1" fmla="val -43141"/>
                    <a:gd name="adj2" fmla="val 68557"/>
                  </a:avLst>
                </a:prstGeom>
                <a:blipFill rotWithShape="0">
                  <a:blip r:embed="rId7"/>
                  <a:stretch>
                    <a:fillRect/>
                  </a:stretch>
                </a:blip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Rectangle 7"/>
            <p:cNvSpPr/>
            <p:nvPr/>
          </p:nvSpPr>
          <p:spPr>
            <a:xfrm>
              <a:off x="4572000" y="4992719"/>
              <a:ext cx="421506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dirty="0" smtClean="0">
                  <a:solidFill>
                    <a:srgbClr val="C00000"/>
                  </a:solidFill>
                </a:rPr>
                <a:t>Maiani, Polosa, Riquer EPJC </a:t>
              </a:r>
              <a:r>
                <a:rPr lang="it-IT" dirty="0">
                  <a:solidFill>
                    <a:srgbClr val="C00000"/>
                  </a:solidFill>
                </a:rPr>
                <a:t>74 (2014) 2843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0" y="6360668"/>
                <a:ext cx="7523018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1600" dirty="0" smtClean="0">
                    <a:solidFill>
                      <a:schemeClr val="bg1">
                        <a:lumMod val="50000"/>
                      </a:schemeClr>
                    </a:solidFill>
                  </a:rPr>
                  <a:t>A. Pilloni –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Search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for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Neutron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Flux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Generation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in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Plasma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Discharge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Electrolytic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Cell</m:t>
                    </m:r>
                  </m:oMath>
                </a14:m>
                <a:endParaRPr lang="it-IT" sz="16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360668"/>
                <a:ext cx="7523018" cy="338554"/>
              </a:xfrm>
              <a:prstGeom prst="rect">
                <a:avLst/>
              </a:prstGeom>
              <a:blipFill rotWithShape="0">
                <a:blip r:embed="rId8"/>
                <a:stretch>
                  <a:fillRect l="-405" t="-5357" b="-214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3" t="1211" r="6174" b="13182"/>
          <a:stretch/>
        </p:blipFill>
        <p:spPr>
          <a:xfrm>
            <a:off x="5644953" y="4151524"/>
            <a:ext cx="2358736" cy="2098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624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"/>
                            </p:stCondLst>
                            <p:childTnLst>
                              <p:par>
                                <p:cTn id="29" presetID="5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/>
          </a:bodyPr>
          <a:lstStyle/>
          <a:p>
            <a:r>
              <a:rPr lang="it-IT" sz="3600" dirty="0" smtClean="0">
                <a:solidFill>
                  <a:schemeClr val="tx2"/>
                </a:solidFill>
              </a:rPr>
              <a:t>Effective mass /1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3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0" y="6360668"/>
                <a:ext cx="7523018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1600" dirty="0" smtClean="0">
                    <a:solidFill>
                      <a:schemeClr val="bg1">
                        <a:lumMod val="50000"/>
                      </a:schemeClr>
                    </a:solidFill>
                  </a:rPr>
                  <a:t>A. Pilloni –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Search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for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Neutron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Flux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Generation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in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Plasma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Discharge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Electrolytic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Cell</m:t>
                    </m:r>
                  </m:oMath>
                </a14:m>
                <a:endParaRPr lang="it-IT" sz="16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360668"/>
                <a:ext cx="7523018" cy="338554"/>
              </a:xfrm>
              <a:prstGeom prst="rect">
                <a:avLst/>
              </a:prstGeom>
              <a:blipFill rotWithShape="0">
                <a:blip r:embed="rId3"/>
                <a:stretch>
                  <a:fillRect l="-405" t="-5357" b="-214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3124200" y="5766523"/>
            <a:ext cx="6019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A. F. </a:t>
            </a:r>
            <a:r>
              <a:rPr lang="it-IT" dirty="0" smtClean="0">
                <a:solidFill>
                  <a:srgbClr val="C00000"/>
                </a:solidFill>
              </a:rPr>
              <a:t>Santander-Syro </a:t>
            </a:r>
            <a:r>
              <a:rPr lang="it-IT" i="1" dirty="0" smtClean="0">
                <a:solidFill>
                  <a:srgbClr val="C00000"/>
                </a:solidFill>
              </a:rPr>
              <a:t>et al.</a:t>
            </a:r>
            <a:r>
              <a:rPr lang="it-IT" dirty="0" smtClean="0">
                <a:solidFill>
                  <a:srgbClr val="C00000"/>
                </a:solidFill>
              </a:rPr>
              <a:t>, Nature 469, 189-193 (2011)</a:t>
            </a:r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8209" y="1115616"/>
            <a:ext cx="67684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The concept of effective mass is common in condensed matter physics</a:t>
            </a:r>
          </a:p>
          <a:p>
            <a:r>
              <a:rPr lang="it-IT" dirty="0" smtClean="0"/>
              <a:t>Many properties are expressed in terms of quasi-particles,</a:t>
            </a:r>
            <a:br>
              <a:rPr lang="it-IT" dirty="0" smtClean="0"/>
            </a:br>
            <a:r>
              <a:rPr lang="it-IT" dirty="0" smtClean="0"/>
              <a:t>whose mass is a redefinition of the original mass of the carrier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11727" y="4813019"/>
                <a:ext cx="689956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 smtClean="0"/>
                  <a:t>However, </a:t>
                </a:r>
                <a:r>
                  <a:rPr lang="it-IT" b="1" u="sng" dirty="0" smtClean="0">
                    <a:solidFill>
                      <a:srgbClr val="FF0000"/>
                    </a:solidFill>
                  </a:rPr>
                  <a:t>effective mass is not a real mass!</a:t>
                </a:r>
              </a:p>
              <a:p>
                <a:r>
                  <a:rPr lang="it-IT" dirty="0" smtClean="0"/>
                  <a:t>In fact you can </a:t>
                </a:r>
                <a:r>
                  <a:rPr lang="it-IT" dirty="0" smtClean="0">
                    <a:solidFill>
                      <a:srgbClr val="0000FF"/>
                    </a:solidFill>
                  </a:rPr>
                  <a:t>have also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𝛽</m:t>
                    </m:r>
                    <m:r>
                      <a:rPr lang="it-IT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&lt;1</m:t>
                    </m:r>
                  </m:oMath>
                </a14:m>
                <a:r>
                  <a:rPr lang="it-IT" dirty="0" smtClean="0"/>
                  <a:t>, which is hard to understand in terms of a bare electron plus the interactions with force mediators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727" y="4813019"/>
                <a:ext cx="6899564" cy="923330"/>
              </a:xfrm>
              <a:prstGeom prst="rect">
                <a:avLst/>
              </a:prstGeom>
              <a:blipFill rotWithShape="0">
                <a:blip r:embed="rId4"/>
                <a:stretch>
                  <a:fillRect l="-707" t="-3974" r="-618" b="-993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27" y="2165152"/>
            <a:ext cx="2994782" cy="224608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932872" y="2165152"/>
            <a:ext cx="4372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Example</a:t>
            </a:r>
            <a:r>
              <a:rPr lang="it-IT" dirty="0" smtClean="0"/>
              <a:t>: the polaron (electron-phonon q.p.)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045499" y="2564658"/>
                <a:ext cx="3366654" cy="171046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   ∼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+…</m:t>
                      </m:r>
                    </m:oMath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   ∼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d>
                            <m:dPr>
                              <m:ctrlPr>
                                <a:rPr lang="it-IT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r>
                                <a:rPr lang="it-IT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m:rPr>
                                  <m:lit/>
                                </m:rPr>
                                <a:rPr lang="it-IT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it-IT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e>
                          </m:d>
                        </m:den>
                      </m:f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+…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5499" y="2564658"/>
                <a:ext cx="3366654" cy="1710468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4253535" y="4370821"/>
                <a:ext cx="44332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Values of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𝛽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∼2−3</m:t>
                    </m:r>
                  </m:oMath>
                </a14:m>
                <a:r>
                  <a:rPr lang="it-IT" dirty="0" smtClean="0"/>
                  <a:t> are much more common</a:t>
                </a:r>
                <a:endParaRPr lang="it-IT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3535" y="4370821"/>
                <a:ext cx="4433265" cy="369332"/>
              </a:xfrm>
              <a:prstGeom prst="rect">
                <a:avLst/>
              </a:prstGeom>
              <a:blipFill rotWithShape="0">
                <a:blip r:embed="rId7"/>
                <a:stretch>
                  <a:fillRect l="-1238" t="-9836" r="-275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153" y="2630179"/>
            <a:ext cx="2520010" cy="149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119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/>
          </a:bodyPr>
          <a:lstStyle/>
          <a:p>
            <a:r>
              <a:rPr lang="it-IT" sz="3600" dirty="0" smtClean="0">
                <a:solidFill>
                  <a:schemeClr val="tx2"/>
                </a:solidFill>
              </a:rPr>
              <a:t>Effective mass /2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3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0" y="6360668"/>
                <a:ext cx="7523018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1600" dirty="0" smtClean="0">
                    <a:solidFill>
                      <a:schemeClr val="bg1">
                        <a:lumMod val="50000"/>
                      </a:schemeClr>
                    </a:solidFill>
                  </a:rPr>
                  <a:t>A. Pilloni –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Search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for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Neutron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Flux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Generation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in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Plasma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Discharge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Electrolytic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Cell</m:t>
                    </m:r>
                  </m:oMath>
                </a14:m>
                <a:endParaRPr lang="it-IT" sz="16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360668"/>
                <a:ext cx="7523018" cy="338554"/>
              </a:xfrm>
              <a:prstGeom prst="rect">
                <a:avLst/>
              </a:prstGeom>
              <a:blipFill rotWithShape="0">
                <a:blip r:embed="rId3"/>
                <a:stretch>
                  <a:fillRect l="-405" t="-5357" b="-214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218209" y="1115616"/>
            <a:ext cx="67684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The concept of effective mass is common in condensed matter physics</a:t>
            </a:r>
          </a:p>
          <a:p>
            <a:r>
              <a:rPr lang="it-IT" dirty="0" smtClean="0"/>
              <a:t>Many properties are expressed in terms of quasi-particles,</a:t>
            </a:r>
            <a:br>
              <a:rPr lang="it-IT" dirty="0" smtClean="0"/>
            </a:br>
            <a:r>
              <a:rPr lang="it-IT" dirty="0" smtClean="0"/>
              <a:t>whose mass is a redefinition of the original mass of the carrier</a:t>
            </a:r>
            <a:endParaRPr lang="it-IT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39" y="2696585"/>
            <a:ext cx="2883048" cy="17421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154501" y="2387184"/>
                <a:ext cx="5636095" cy="25545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2000" dirty="0" smtClean="0"/>
                  <a:t>Anyway, the </a:t>
                </a:r>
                <a:r>
                  <a:rPr lang="it-IT" sz="2000" dirty="0" smtClean="0">
                    <a:solidFill>
                      <a:srgbClr val="0000FF"/>
                    </a:solidFill>
                  </a:rPr>
                  <a:t>exchange of a </a:t>
                </a:r>
                <a14:m>
                  <m:oMath xmlns:m="http://schemas.openxmlformats.org/officeDocument/2006/math">
                    <m:r>
                      <a:rPr lang="it-IT" sz="2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it-IT" sz="2000" dirty="0" smtClean="0">
                    <a:solidFill>
                      <a:srgbClr val="0000FF"/>
                    </a:solidFill>
                  </a:rPr>
                  <a:t> boson</a:t>
                </a:r>
                <a:r>
                  <a:rPr lang="it-IT" sz="2000" dirty="0" smtClean="0"/>
                  <a:t> happens on </a:t>
                </a:r>
              </a:p>
              <a:p>
                <a:pPr algn="ctr"/>
                <a:r>
                  <a:rPr lang="it-IT" sz="2000" dirty="0" smtClean="0"/>
                  <a:t>a time scale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it-IT" sz="2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sub>
                    </m:sSub>
                    <m:r>
                      <a:rPr lang="it-IT" sz="2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∼1</m:t>
                    </m:r>
                    <m:r>
                      <m:rPr>
                        <m:lit/>
                      </m:rPr>
                      <a:rPr lang="it-IT" sz="2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it-IT" sz="2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it-IT" sz="2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sub>
                    </m:sSub>
                    <m:r>
                      <a:rPr lang="it-IT" sz="2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it-IT" sz="2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sz="2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−21</m:t>
                        </m:r>
                      </m:sup>
                    </m:sSup>
                    <m:r>
                      <a:rPr lang="it-IT" sz="2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 sz="20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endParaRPr lang="it-IT" sz="2000" dirty="0" smtClean="0"/>
              </a:p>
              <a:p>
                <a:pPr algn="ctr"/>
                <a:endParaRPr lang="it-IT" sz="2000" dirty="0"/>
              </a:p>
              <a:p>
                <a:pPr algn="ctr"/>
                <a:r>
                  <a:rPr lang="it-IT" sz="2000" dirty="0" smtClean="0"/>
                  <a:t>For the </a:t>
                </a:r>
                <a:r>
                  <a:rPr lang="it-IT" sz="2000" dirty="0" smtClean="0">
                    <a:solidFill>
                      <a:srgbClr val="0000FF"/>
                    </a:solidFill>
                  </a:rPr>
                  <a:t>effective mass</a:t>
                </a:r>
                <a:r>
                  <a:rPr lang="it-IT" sz="2000" dirty="0" smtClean="0"/>
                  <a:t> term to arise,</a:t>
                </a:r>
                <a:br>
                  <a:rPr lang="it-IT" sz="2000" dirty="0" smtClean="0"/>
                </a:br>
                <a:r>
                  <a:rPr lang="it-IT" sz="2000" dirty="0" smtClean="0"/>
                  <a:t> you have to </a:t>
                </a:r>
                <a:r>
                  <a:rPr lang="it-IT" sz="2000" dirty="0" smtClean="0">
                    <a:solidFill>
                      <a:srgbClr val="0000FF"/>
                    </a:solidFill>
                  </a:rPr>
                  <a:t>average over EM period</a:t>
                </a:r>
              </a:p>
              <a:p>
                <a:pPr algn="ctr"/>
                <a:endParaRPr lang="it-IT" sz="2000" dirty="0"/>
              </a:p>
              <a:p>
                <a:pPr algn="ctr"/>
                <a:r>
                  <a:rPr lang="it-IT" sz="2000" dirty="0" smtClean="0"/>
                  <a:t>Weak interactions have not to resolve EM oscillation</a:t>
                </a:r>
              </a:p>
              <a:p>
                <a:pPr algn="ctr"/>
                <a:r>
                  <a:rPr lang="it-IT" sz="2000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it-IT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𝐸𝑀</m:t>
                        </m:r>
                      </m:sub>
                    </m:sSub>
                    <m:r>
                      <a:rPr lang="it-IT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≪</m:t>
                    </m:r>
                    <m:sSub>
                      <m:sSubPr>
                        <m:ctrlPr>
                          <a:rPr lang="it-IT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it-IT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sub>
                    </m:sSub>
                  </m:oMath>
                </a14:m>
                <a:r>
                  <a:rPr lang="it-IT" sz="2000" dirty="0" smtClean="0">
                    <a:solidFill>
                      <a:srgbClr val="FF0000"/>
                    </a:solidFill>
                  </a:rPr>
                  <a:t> →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𝐸𝑀</m:t>
                        </m:r>
                      </m:sub>
                    </m:sSub>
                    <m:r>
                      <a:rPr lang="it-IT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≫100 </m:t>
                    </m:r>
                    <m:r>
                      <m:rPr>
                        <m:nor/>
                      </m:rPr>
                      <a:rPr lang="it-IT" sz="2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endParaRPr lang="it-IT" sz="2000" dirty="0" smtClean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4501" y="2387184"/>
                <a:ext cx="5636095" cy="2554545"/>
              </a:xfrm>
              <a:prstGeom prst="rect">
                <a:avLst/>
              </a:prstGeom>
              <a:blipFill rotWithShape="0">
                <a:blip r:embed="rId5"/>
                <a:stretch>
                  <a:fillRect l="-757" t="-1432" r="-757" b="-334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/>
          <p:cNvSpPr/>
          <p:nvPr/>
        </p:nvSpPr>
        <p:spPr>
          <a:xfrm>
            <a:off x="554182" y="5200710"/>
            <a:ext cx="77516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u="sng" dirty="0">
                <a:solidFill>
                  <a:srgbClr val="FF0000"/>
                </a:solidFill>
              </a:rPr>
              <a:t>No hope to produce such EM waves with electrolytic cells!</a:t>
            </a:r>
          </a:p>
        </p:txBody>
      </p:sp>
    </p:spTree>
    <p:extLst>
      <p:ext uri="{BB962C8B-B14F-4D97-AF65-F5344CB8AC3E}">
        <p14:creationId xmlns:p14="http://schemas.microsoft.com/office/powerpoint/2010/main" val="1835967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341834"/>
          </a:xfrm>
        </p:spPr>
        <p:txBody>
          <a:bodyPr>
            <a:normAutofit/>
          </a:bodyPr>
          <a:lstStyle/>
          <a:p>
            <a:r>
              <a:rPr lang="it-IT" sz="4800" dirty="0" err="1" smtClean="0"/>
              <a:t>Outline</a:t>
            </a:r>
            <a:endParaRPr lang="it-IT" sz="4800" dirty="0"/>
          </a:p>
        </p:txBody>
      </p:sp>
      <p:sp>
        <p:nvSpPr>
          <p:cNvPr id="5" name="Segnaposto contenuto 4"/>
          <p:cNvSpPr>
            <a:spLocks noGrp="1"/>
          </p:cNvSpPr>
          <p:nvPr>
            <p:ph idx="1"/>
          </p:nvPr>
        </p:nvSpPr>
        <p:spPr>
          <a:xfrm>
            <a:off x="367145" y="1384871"/>
            <a:ext cx="7543800" cy="48549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sz="2800" dirty="0" smtClean="0"/>
              <a:t>1) Repetition of the Plasma Discharge experiment</a:t>
            </a:r>
          </a:p>
        </p:txBody>
      </p:sp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0" y="6360668"/>
                <a:ext cx="7523018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1600" dirty="0" smtClean="0">
                    <a:solidFill>
                      <a:schemeClr val="bg1">
                        <a:lumMod val="50000"/>
                      </a:schemeClr>
                    </a:solidFill>
                  </a:rPr>
                  <a:t>A. Pilloni –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Search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for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Neutron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Flux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Generation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in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Plasma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Discharge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Electrolytic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Cell</m:t>
                    </m:r>
                  </m:oMath>
                </a14:m>
                <a:endParaRPr lang="it-IT" sz="16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360668"/>
                <a:ext cx="7523018" cy="338554"/>
              </a:xfrm>
              <a:prstGeom prst="rect">
                <a:avLst/>
              </a:prstGeom>
              <a:blipFill rotWithShape="0">
                <a:blip r:embed="rId3"/>
                <a:stretch>
                  <a:fillRect l="-405" t="-5357" b="-214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398894" y="1870364"/>
            <a:ext cx="86689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smtClean="0"/>
              <a:t>ENEA</a:t>
            </a:r>
            <a:r>
              <a:rPr lang="it-IT" dirty="0" smtClean="0"/>
              <a:t>: E</a:t>
            </a:r>
            <a:r>
              <a:rPr lang="it-IT" dirty="0"/>
              <a:t>. Castagna, S. Lecci, M. Sansovini, F. Sarto, V. </a:t>
            </a:r>
            <a:r>
              <a:rPr lang="it-IT" dirty="0" smtClean="0"/>
              <a:t>Violante </a:t>
            </a:r>
            <a:r>
              <a:rPr lang="en-US" dirty="0" smtClean="0"/>
              <a:t>(electrochemical experts);</a:t>
            </a:r>
            <a:br>
              <a:rPr lang="en-US" dirty="0" smtClean="0"/>
            </a:br>
            <a:r>
              <a:rPr lang="it-IT" dirty="0" smtClean="0"/>
              <a:t>M</a:t>
            </a:r>
            <a:r>
              <a:rPr lang="it-IT" dirty="0"/>
              <a:t>. Angelone,</a:t>
            </a:r>
            <a:r>
              <a:rPr lang="it-IT" dirty="0" smtClean="0"/>
              <a:t> </a:t>
            </a:r>
            <a:r>
              <a:rPr lang="it-IT" dirty="0"/>
              <a:t>A. Pietropaolo</a:t>
            </a:r>
            <a:r>
              <a:rPr lang="it-IT" dirty="0" smtClean="0"/>
              <a:t>, M</a:t>
            </a:r>
            <a:r>
              <a:rPr lang="it-IT" dirty="0"/>
              <a:t>. </a:t>
            </a:r>
            <a:r>
              <a:rPr lang="it-IT" dirty="0" smtClean="0"/>
              <a:t>Pillon</a:t>
            </a:r>
            <a:r>
              <a:rPr lang="it-IT" dirty="0"/>
              <a:t> </a:t>
            </a:r>
            <a:r>
              <a:rPr lang="it-IT" dirty="0" smtClean="0"/>
              <a:t>(</a:t>
            </a:r>
            <a:r>
              <a:rPr lang="en-US" dirty="0" smtClean="0"/>
              <a:t>fusion </a:t>
            </a:r>
            <a:r>
              <a:rPr lang="en-US" dirty="0" err="1"/>
              <a:t>neutronics</a:t>
            </a:r>
            <a:r>
              <a:rPr lang="en-US" dirty="0"/>
              <a:t> </a:t>
            </a:r>
            <a:r>
              <a:rPr lang="en-US" dirty="0" smtClean="0"/>
              <a:t>experts)</a:t>
            </a:r>
            <a:endParaRPr lang="it-IT" dirty="0"/>
          </a:p>
          <a:p>
            <a:r>
              <a:rPr lang="it-IT" b="1" dirty="0" smtClean="0"/>
              <a:t>INFN-Frascati</a:t>
            </a:r>
            <a:r>
              <a:rPr lang="it-IT" dirty="0" smtClean="0"/>
              <a:t>: </a:t>
            </a:r>
            <a:r>
              <a:rPr lang="it-IT" dirty="0"/>
              <a:t>R. Bedogni, A. </a:t>
            </a:r>
            <a:r>
              <a:rPr lang="it-IT" dirty="0" smtClean="0"/>
              <a:t>Esposito (</a:t>
            </a:r>
            <a:r>
              <a:rPr lang="en-US" dirty="0"/>
              <a:t>CR-39 and neutron </a:t>
            </a:r>
            <a:r>
              <a:rPr lang="en-US" dirty="0" smtClean="0"/>
              <a:t>experts)</a:t>
            </a:r>
            <a:endParaRPr lang="it-IT" dirty="0"/>
          </a:p>
          <a:p>
            <a:r>
              <a:rPr lang="it-IT" b="1" dirty="0" smtClean="0"/>
              <a:t>Sapienza</a:t>
            </a:r>
            <a:r>
              <a:rPr lang="it-IT" dirty="0"/>
              <a:t>: R. Faccini, </a:t>
            </a:r>
            <a:r>
              <a:rPr lang="it-IT" dirty="0" smtClean="0"/>
              <a:t>AP, A.D. Polosa (theory and data analysis)</a:t>
            </a:r>
            <a:endParaRPr lang="it-IT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436919" y="3315574"/>
            <a:ext cx="492529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it-IT" sz="180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EPJC 74 (2014) 2894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dirty="0" smtClean="0">
                <a:solidFill>
                  <a:srgbClr val="C00000"/>
                </a:solidFill>
                <a:latin typeface="Arial" panose="020B0604020202020204" pitchFamily="34" charset="0"/>
              </a:rPr>
              <a:t>arXiv:1401.8218 </a:t>
            </a:r>
            <a:r>
              <a:rPr lang="it-IT" dirty="0" smtClean="0">
                <a:latin typeface="Arial" panose="020B0604020202020204" pitchFamily="34" charset="0"/>
              </a:rPr>
              <a:t>(w/ S. Loreti – ENEA)</a:t>
            </a:r>
            <a:endParaRPr kumimoji="0" lang="it-IT" sz="1800" i="0" u="none" strike="noStrike" cap="none" normalizeH="0" baseline="0" dirty="0" smtClean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84594" y="3170542"/>
            <a:ext cx="4021266" cy="1041942"/>
            <a:chOff x="284594" y="3170542"/>
            <a:chExt cx="4021266" cy="104194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/>
            <a:srcRect l="2611" r="68960"/>
            <a:stretch/>
          </p:blipFill>
          <p:spPr>
            <a:xfrm>
              <a:off x="3453805" y="3170813"/>
              <a:ext cx="852055" cy="10414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4594" y="3171313"/>
              <a:ext cx="1618400" cy="1040400"/>
            </a:xfrm>
            <a:prstGeom prst="rect">
              <a:avLst/>
            </a:prstGeom>
          </p:spPr>
        </p:pic>
        <p:grpSp>
          <p:nvGrpSpPr>
            <p:cNvPr id="13" name="Group 12"/>
            <p:cNvGrpSpPr/>
            <p:nvPr/>
          </p:nvGrpSpPr>
          <p:grpSpPr>
            <a:xfrm>
              <a:off x="2138072" y="3170542"/>
              <a:ext cx="1080655" cy="1041942"/>
              <a:chOff x="4800600" y="3501737"/>
              <a:chExt cx="1080655" cy="1041942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4800600" y="3501737"/>
                <a:ext cx="1080655" cy="10419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6"/>
              <a:srcRect r="34127"/>
              <a:stretch/>
            </p:blipFill>
            <p:spPr>
              <a:xfrm>
                <a:off x="4862946" y="3566059"/>
                <a:ext cx="953932" cy="922998"/>
              </a:xfrm>
              <a:prstGeom prst="rect">
                <a:avLst/>
              </a:prstGeom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5489863" y="4235093"/>
                <a:ext cx="327015" cy="247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sp>
        <p:nvSpPr>
          <p:cNvPr id="14" name="Rectangle 13"/>
          <p:cNvSpPr/>
          <p:nvPr/>
        </p:nvSpPr>
        <p:spPr>
          <a:xfrm>
            <a:off x="284594" y="4604425"/>
            <a:ext cx="74537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 smtClean="0"/>
              <a:t>2) Comments on WLS theory</a:t>
            </a:r>
            <a:endParaRPr lang="it-IT" sz="2800" dirty="0"/>
          </a:p>
        </p:txBody>
      </p:sp>
      <p:sp>
        <p:nvSpPr>
          <p:cNvPr id="19" name="Rectangle 18"/>
          <p:cNvSpPr/>
          <p:nvPr/>
        </p:nvSpPr>
        <p:spPr>
          <a:xfrm>
            <a:off x="457200" y="4926996"/>
            <a:ext cx="80860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 	</a:t>
            </a:r>
          </a:p>
          <a:p>
            <a:r>
              <a:rPr lang="it-IT" dirty="0" smtClean="0"/>
              <a:t>S</a:t>
            </a:r>
            <a:r>
              <a:rPr lang="it-IT" dirty="0"/>
              <a:t>. Ciuchi, L. Maiani, A.D. Polosa, V. </a:t>
            </a:r>
            <a:r>
              <a:rPr lang="it-IT" dirty="0" smtClean="0"/>
              <a:t>Riquer, G</a:t>
            </a:r>
            <a:r>
              <a:rPr lang="it-IT" dirty="0"/>
              <a:t>. Ruocco, M. </a:t>
            </a:r>
            <a:r>
              <a:rPr lang="it-IT" dirty="0" smtClean="0"/>
              <a:t>Vignati, </a:t>
            </a:r>
            <a:r>
              <a:rPr lang="it-IT" dirty="0" smtClean="0">
                <a:solidFill>
                  <a:srgbClr val="C00000"/>
                </a:solidFill>
              </a:rPr>
              <a:t>EPJC 72 </a:t>
            </a:r>
            <a:r>
              <a:rPr lang="it-IT" dirty="0">
                <a:solidFill>
                  <a:srgbClr val="C00000"/>
                </a:solidFill>
              </a:rPr>
              <a:t>(2012) </a:t>
            </a:r>
            <a:r>
              <a:rPr lang="it-IT" dirty="0" smtClean="0">
                <a:solidFill>
                  <a:srgbClr val="C00000"/>
                </a:solidFill>
              </a:rPr>
              <a:t>2193</a:t>
            </a:r>
          </a:p>
          <a:p>
            <a:r>
              <a:rPr lang="it-IT" dirty="0" smtClean="0"/>
              <a:t>L. Maiani, A.D. Polosa, V. Riquer, </a:t>
            </a:r>
            <a:r>
              <a:rPr lang="it-IT" dirty="0" smtClean="0">
                <a:solidFill>
                  <a:srgbClr val="C00000"/>
                </a:solidFill>
              </a:rPr>
              <a:t>EPJC 74 </a:t>
            </a:r>
            <a:r>
              <a:rPr lang="it-IT" dirty="0">
                <a:solidFill>
                  <a:srgbClr val="C00000"/>
                </a:solidFill>
              </a:rPr>
              <a:t>(2014) </a:t>
            </a:r>
            <a:r>
              <a:rPr lang="it-IT" dirty="0" smtClean="0">
                <a:solidFill>
                  <a:srgbClr val="C00000"/>
                </a:solidFill>
              </a:rPr>
              <a:t>2843</a:t>
            </a:r>
          </a:p>
          <a:p>
            <a:r>
              <a:rPr lang="it-IT" dirty="0">
                <a:solidFill>
                  <a:srgbClr val="C00000"/>
                </a:solidFill>
              </a:rPr>
              <a:t>s</a:t>
            </a:r>
            <a:r>
              <a:rPr lang="it-IT" dirty="0" smtClean="0">
                <a:solidFill>
                  <a:srgbClr val="C00000"/>
                </a:solidFill>
              </a:rPr>
              <a:t>ome personal additions...</a:t>
            </a:r>
            <a:endParaRPr lang="it-IT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631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/>
          </a:bodyPr>
          <a:lstStyle/>
          <a:p>
            <a:r>
              <a:rPr lang="it-IT" sz="3600" dirty="0" smtClean="0">
                <a:solidFill>
                  <a:schemeClr val="tx2"/>
                </a:solidFill>
              </a:rPr>
              <a:t>Local interactions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3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0" y="6360668"/>
                <a:ext cx="7523018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1600" dirty="0" smtClean="0">
                    <a:solidFill>
                      <a:schemeClr val="bg1">
                        <a:lumMod val="50000"/>
                      </a:schemeClr>
                    </a:solidFill>
                  </a:rPr>
                  <a:t>A. Pilloni –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Search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for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Neutron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Flux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Generation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in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Plasma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Discharge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Electrolytic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Cell</m:t>
                    </m:r>
                  </m:oMath>
                </a14:m>
                <a:endParaRPr lang="it-IT" sz="16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360668"/>
                <a:ext cx="7523018" cy="338554"/>
              </a:xfrm>
              <a:prstGeom prst="rect">
                <a:avLst/>
              </a:prstGeom>
              <a:blipFill rotWithShape="0">
                <a:blip r:embed="rId3"/>
                <a:stretch>
                  <a:fillRect l="-405" t="-5357" b="-214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337956" y="2028814"/>
                <a:ext cx="3821156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2800" b="0" i="0" smtClean="0"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𝜌</m:t>
                    </m:r>
                    <m:r>
                      <a:rPr lang="it-IT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it-IT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8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𝜎</m:t>
                    </m:r>
                    <m:r>
                      <a:rPr lang="it-IT" sz="28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it-IT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𝜓</m:t>
                            </m:r>
                            <m:d>
                              <m:dPr>
                                <m:ctrlPr>
                                  <a:rPr lang="it-IT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it-IT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it-IT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it-IT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it-IT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8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it-IT" sz="2800" dirty="0" smtClean="0"/>
                  <a:t> </a:t>
                </a:r>
                <a:endParaRPr lang="it-IT" sz="28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7956" y="2028814"/>
                <a:ext cx="3821156" cy="52322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18209" y="1194955"/>
                <a:ext cx="83229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However, let us assume such a mechanism to make sense, and let us allow for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∼20 </m:t>
                    </m:r>
                  </m:oMath>
                </a14:m>
                <a:r>
                  <a:rPr lang="it-IT" dirty="0" smtClean="0"/>
                  <a:t>,</a:t>
                </a:r>
                <a:br>
                  <a:rPr lang="it-IT" dirty="0" smtClean="0"/>
                </a:br>
                <a:r>
                  <a:rPr lang="it-IT" dirty="0" smtClean="0"/>
                  <a:t>in the WLS rate a crucial ingredient is missing</a:t>
                </a:r>
                <a:endParaRPr lang="it-IT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209" y="1194955"/>
                <a:ext cx="8322919" cy="646331"/>
              </a:xfrm>
              <a:prstGeom prst="rect">
                <a:avLst/>
              </a:prstGeom>
              <a:blipFill rotWithShape="0">
                <a:blip r:embed="rId5"/>
                <a:stretch>
                  <a:fillRect l="-659" t="-4717" b="-141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/>
          <p:cNvGrpSpPr/>
          <p:nvPr/>
        </p:nvGrpSpPr>
        <p:grpSpPr>
          <a:xfrm>
            <a:off x="218209" y="2796347"/>
            <a:ext cx="2493818" cy="2453463"/>
            <a:chOff x="813954" y="3185686"/>
            <a:chExt cx="2493818" cy="2453463"/>
          </a:xfrm>
        </p:grpSpPr>
        <p:sp>
          <p:nvSpPr>
            <p:cNvPr id="5" name="Oval 4"/>
            <p:cNvSpPr/>
            <p:nvPr/>
          </p:nvSpPr>
          <p:spPr>
            <a:xfrm>
              <a:off x="813954" y="3185686"/>
              <a:ext cx="2493818" cy="245346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99CCFF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6" name="Oval 5"/>
            <p:cNvSpPr/>
            <p:nvPr/>
          </p:nvSpPr>
          <p:spPr>
            <a:xfrm>
              <a:off x="1920586" y="4243776"/>
              <a:ext cx="280554" cy="280554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i="1" dirty="0" smtClean="0">
                  <a:latin typeface="+mj-lt"/>
                </a:rPr>
                <a:t>p</a:t>
              </a:r>
              <a:endParaRPr lang="it-IT" i="1" dirty="0">
                <a:latin typeface="+mj-lt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524990" y="3534579"/>
              <a:ext cx="148518" cy="148518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600" i="1" dirty="0" smtClean="0">
                  <a:latin typeface="+mj-lt"/>
                </a:rPr>
                <a:t>e</a:t>
              </a:r>
              <a:endParaRPr lang="it-IT" sz="1600" i="1" dirty="0">
                <a:latin typeface="+mj-lt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752" y="2815502"/>
            <a:ext cx="2883048" cy="1742150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>
          <a:xfrm>
            <a:off x="6047509" y="2382565"/>
            <a:ext cx="550718" cy="311727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3" idx="2"/>
          </p:cNvCxnSpPr>
          <p:nvPr/>
        </p:nvCxnSpPr>
        <p:spPr>
          <a:xfrm flipH="1">
            <a:off x="2600224" y="2552034"/>
            <a:ext cx="1648310" cy="667465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423446" y="4678862"/>
            <a:ext cx="3643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The cross section is evaluated in the hypothesis of free asymptotic states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0" y="5249810"/>
            <a:ext cx="47902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This term takes into account the locality and is proportional to the probability density for the two particles to be in the same point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740641" y="5711475"/>
            <a:ext cx="33264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>
                <a:solidFill>
                  <a:srgbClr val="C00000"/>
                </a:solidFill>
              </a:rPr>
              <a:t>Ciuchi </a:t>
            </a:r>
            <a:r>
              <a:rPr lang="it-IT" i="1" dirty="0" smtClean="0">
                <a:solidFill>
                  <a:srgbClr val="C00000"/>
                </a:solidFill>
              </a:rPr>
              <a:t>et al.</a:t>
            </a:r>
            <a:r>
              <a:rPr lang="it-IT" dirty="0" smtClean="0">
                <a:solidFill>
                  <a:srgbClr val="C00000"/>
                </a:solidFill>
              </a:rPr>
              <a:t> EPJC </a:t>
            </a:r>
            <a:r>
              <a:rPr lang="it-IT" dirty="0">
                <a:solidFill>
                  <a:srgbClr val="C00000"/>
                </a:solidFill>
              </a:rPr>
              <a:t>72 (2012) </a:t>
            </a:r>
            <a:r>
              <a:rPr lang="it-IT" dirty="0" smtClean="0">
                <a:solidFill>
                  <a:srgbClr val="C00000"/>
                </a:solidFill>
              </a:rPr>
              <a:t>2193</a:t>
            </a:r>
            <a:endParaRPr lang="it-IT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1722463" y="2660499"/>
                <a:ext cx="5949314" cy="318895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sz="2000" dirty="0" smtClean="0"/>
                  <a:t>We can assume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it-IT" sz="20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d>
                                <m:dPr>
                                  <m:ctrlP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p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  </m:t>
                          </m:r>
                        </m:den>
                      </m:f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p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  </m:t>
                          </m:r>
                        </m:den>
                      </m:f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200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sSup>
                            <m:sSupPr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p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it-IT" sz="200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𝐺</m:t>
                                      </m:r>
                                    </m:e>
                                    <m:sub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d>
                        <m:d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1+3</m:t>
                          </m:r>
                          <m:sSup>
                            <m:sSup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p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f>
                        <m:f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den>
                      </m:f>
                    </m:oMath>
                  </m:oMathPara>
                </a14:m>
                <a:endParaRPr lang="it-IT" sz="2000" dirty="0" smtClean="0"/>
              </a:p>
              <a:p>
                <a:r>
                  <a:rPr lang="it-IT" sz="2000" dirty="0" smtClean="0"/>
                  <a:t>To get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 sz="20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it-IT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𝑏𝑜𝑢𝑛𝑑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𝐺</m:t>
                                      </m:r>
                                    </m:e>
                                    <m:sub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</m:sub>
                                  </m:sSub>
                                  <m:sSubSup>
                                    <m:sSubSupPr>
                                      <m:ctrlPr>
                                        <a:rPr lang="it-IT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sub>
                                    <m:sup>
                                      <m:r>
                                        <a:rPr lang="it-IT" sz="20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  <m:sup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sSup>
                        <m:sSup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p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d>
                        <m:dPr>
                          <m:ctrlPr>
                            <a:rPr lang="it-IT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1+3</m:t>
                          </m:r>
                          <m:sSup>
                            <m:sSupPr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p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sSup>
                        <m:sSupPr>
                          <m:ctrlPr>
                            <a:rPr lang="it-IT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it-IT" sz="2000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it-IT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p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 sz="2000" b="0" i="0" smtClean="0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𝑊𝐿𝑆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∼</m:t>
                      </m:r>
                      <m:sSub>
                        <m:sSubPr>
                          <m:ctrlPr>
                            <a:rPr lang="it-IT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 sz="20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it-IT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𝑊𝐿𝑆</m:t>
                          </m:r>
                        </m:sub>
                      </m:sSub>
                      <m:r>
                        <m:rPr>
                          <m:lit/>
                        </m:rPr>
                        <a:rPr lang="it-IT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it-IT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300∼1.8×</m:t>
                      </m:r>
                      <m:sSup>
                        <m:sSupPr>
                          <m:ctrlPr>
                            <a:rPr lang="it-IT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it-IT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  <m:r>
                        <a:rPr lang="it-IT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 sz="20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Hz</m:t>
                      </m:r>
                    </m:oMath>
                  </m:oMathPara>
                </a14:m>
                <a:endParaRPr lang="it-IT" sz="2000" dirty="0" smtClean="0">
                  <a:solidFill>
                    <a:srgbClr val="FF0000"/>
                  </a:solidFill>
                </a:endParaRPr>
              </a:p>
              <a:p>
                <a:endParaRPr lang="it-IT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2463" y="2660499"/>
                <a:ext cx="5949314" cy="3188950"/>
              </a:xfrm>
              <a:prstGeom prst="rect">
                <a:avLst/>
              </a:prstGeom>
              <a:blipFill rotWithShape="0">
                <a:blip r:embed="rId7"/>
                <a:stretch>
                  <a:fillRect l="-918" t="-567"/>
                </a:stretch>
              </a:blipFill>
              <a:ln w="28575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73276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/>
          </a:bodyPr>
          <a:lstStyle/>
          <a:p>
            <a:r>
              <a:rPr lang="it-IT" sz="3600" dirty="0" smtClean="0">
                <a:solidFill>
                  <a:schemeClr val="tx2"/>
                </a:solidFill>
              </a:rPr>
              <a:t>Coulombian scattering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3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0" y="6360668"/>
                <a:ext cx="7523018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1600" dirty="0" smtClean="0">
                    <a:solidFill>
                      <a:schemeClr val="bg1">
                        <a:lumMod val="50000"/>
                      </a:schemeClr>
                    </a:solidFill>
                  </a:rPr>
                  <a:t>A. Pilloni –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Search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for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Neutron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Flux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Generation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in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Plasma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Discharge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Electrolytic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Cell</m:t>
                    </m:r>
                  </m:oMath>
                </a14:m>
                <a:endParaRPr lang="it-IT" sz="16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360668"/>
                <a:ext cx="7523018" cy="338554"/>
              </a:xfrm>
              <a:prstGeom prst="rect">
                <a:avLst/>
              </a:prstGeom>
              <a:blipFill rotWithShape="0">
                <a:blip r:embed="rId3"/>
                <a:stretch>
                  <a:fillRect l="-405" t="-5357" b="-214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595400" y="1319645"/>
            <a:ext cx="33115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However, WSS replied that in plasma regime, electrons are not bound</a:t>
            </a:r>
            <a:endParaRPr lang="it-IT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5859312" y="1319644"/>
            <a:ext cx="2827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400" dirty="0" smtClean="0"/>
              <a:t>Wave functions of continuous spectrum have to be used </a:t>
            </a:r>
            <a:endParaRPr lang="it-IT" sz="2400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572000" y="1919808"/>
            <a:ext cx="602673" cy="0"/>
          </a:xfrm>
          <a:prstGeom prst="straightConnector1">
            <a:avLst/>
          </a:prstGeom>
          <a:ln w="11112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61632" y="2972579"/>
                <a:ext cx="5093446" cy="5805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𝑘𝑎</m:t>
                              </m:r>
                            </m:den>
                          </m:f>
                        </m:sup>
                      </m:sSup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it-IT" sz="2000" b="0" i="0" smtClean="0">
                          <a:latin typeface="Cambria Math" panose="02040503050406030204" pitchFamily="18" charset="0"/>
                        </a:rPr>
                        <m:t>Γ</m:t>
                      </m:r>
                      <m:d>
                        <m:d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num>
                            <m:den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𝑘𝑎</m:t>
                              </m:r>
                            </m:den>
                          </m:f>
                        </m:e>
                      </m:d>
                      <m:sSup>
                        <m:sSup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𝑖𝑘𝑧</m:t>
                          </m:r>
                        </m:sup>
                      </m:sSup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num>
                            <m:den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𝑘𝑎</m:t>
                              </m:r>
                            </m:den>
                          </m:f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,1,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it-IT" sz="20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632" y="2972579"/>
                <a:ext cx="5093446" cy="58054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5290457" y="5799658"/>
            <a:ext cx="38535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Widom, Swain, Srivastava </a:t>
            </a:r>
            <a:r>
              <a:rPr lang="it-IT" dirty="0" smtClean="0">
                <a:solidFill>
                  <a:srgbClr val="C00000"/>
                </a:solidFill>
              </a:rPr>
              <a:t>1305.4899 </a:t>
            </a:r>
            <a:endParaRPr lang="it-IT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479061" y="2757818"/>
                <a:ext cx="3482620" cy="10256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it-IT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d>
                                <m:d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𝑘𝑎</m:t>
                              </m:r>
                            </m:den>
                          </m:f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func>
                            <m:func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it-IT" b="0" i="0" smtClean="0"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𝑘𝑎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</m:den>
                      </m:f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𝜋𝛼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den>
                      </m:f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9061" y="2757818"/>
                <a:ext cx="3482620" cy="102560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49264" y="4124369"/>
                <a:ext cx="8045472" cy="11835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it-IT" sz="2400" b="0" i="0" smtClean="0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𝑝𝑙𝑎𝑠𝑚𝑎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it-IT" sz="2400" b="0" i="0" smtClean="0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𝑏𝑜𝑢𝑛𝑑</m:t>
                              </m:r>
                            </m:sub>
                          </m:sSub>
                        </m:den>
                      </m:f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  <m:t>𝜓</m:t>
                                      </m:r>
                                    </m:e>
                                    <m:sub>
                                      <m:r>
                                        <a:rPr lang="it-IT" sz="2400" b="0" i="1" smtClean="0">
                                          <a:latin typeface="Cambria Math" panose="02040503050406030204" pitchFamily="18" charset="0"/>
                                        </a:rPr>
                                        <m:t>𝑝𝑙𝑎𝑠𝑚𝑎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sSup>
                            <m:sSup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it-IT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  <m:t>𝜓</m:t>
                                      </m:r>
                                    </m:e>
                                    <m:sub>
                                      <m:r>
                                        <a:rPr lang="it-IT" sz="2400" b="0" i="1" smtClean="0">
                                          <a:latin typeface="Cambria Math" panose="02040503050406030204" pitchFamily="18" charset="0"/>
                                        </a:rPr>
                                        <m:t>𝑏𝑜𝑢𝑛𝑑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den>
                      </m:f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𝛼</m:t>
                          </m:r>
                        </m:num>
                        <m:den>
                          <m:sSup>
                            <m:sSup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⟨"/>
                          <m:endChr m:val="⟩"/>
                          <m:ctrlPr>
                            <a:rPr lang="it-IT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den>
                          </m:f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𝛼</m:t>
                          </m:r>
                        </m:num>
                        <m:den>
                          <m:sSup>
                            <m:sSup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ad>
                        <m:radPr>
                          <m:degHide m:val="on"/>
                          <m:ctrlPr>
                            <a:rPr lang="it-IT" sz="240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264" y="4124369"/>
                <a:ext cx="8045472" cy="1183529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90376" y="5476492"/>
                <a:ext cx="43216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 smtClean="0"/>
                  <a:t>According to WSS, this term should provide a factor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&gt;300</m:t>
                    </m:r>
                  </m:oMath>
                </a14:m>
                <a:r>
                  <a:rPr lang="it-IT" dirty="0" smtClean="0"/>
                  <a:t> which regains the gap  </a:t>
                </a:r>
                <a:endParaRPr lang="it-IT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76" y="5476492"/>
                <a:ext cx="4321629" cy="646331"/>
              </a:xfrm>
              <a:prstGeom prst="rect">
                <a:avLst/>
              </a:prstGeom>
              <a:blipFill rotWithShape="0">
                <a:blip r:embed="rId7"/>
                <a:stretch>
                  <a:fillRect l="-1269" t="-4717" b="-141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/>
          <p:cNvCxnSpPr/>
          <p:nvPr/>
        </p:nvCxnSpPr>
        <p:spPr>
          <a:xfrm flipV="1">
            <a:off x="2928257" y="3450772"/>
            <a:ext cx="141514" cy="22164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251190" y="3672421"/>
            <a:ext cx="1825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Kummer function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8384996" y="2855677"/>
            <a:ext cx="478971" cy="787707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TextBox 18"/>
          <p:cNvSpPr txBox="1"/>
          <p:nvPr/>
        </p:nvSpPr>
        <p:spPr>
          <a:xfrm>
            <a:off x="6180278" y="2432893"/>
            <a:ext cx="268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Sommerfeld enhancement</a:t>
            </a:r>
            <a:endParaRPr lang="it-IT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244982" y="3526482"/>
                <a:ext cx="8811213" cy="1837830"/>
              </a:xfrm>
              <a:prstGeom prst="rect">
                <a:avLst/>
              </a:prstGeom>
              <a:solidFill>
                <a:schemeClr val="bg1"/>
              </a:solidFill>
              <a:ln w="31750">
                <a:solidFill>
                  <a:schemeClr val="accent1"/>
                </a:solidFill>
              </a:ln>
            </p:spPr>
            <p:txBody>
              <a:bodyPr wrap="none" lIns="180000" tIns="180000" rIns="180000" bIns="18000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it-IT" sz="2400" b="0" i="0" smtClean="0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𝑝𝑙𝑎𝑠𝑚𝑎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it-IT" sz="2400" b="0" i="0" smtClean="0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𝑏𝑜𝑢𝑛𝑑</m:t>
                              </m:r>
                            </m:sub>
                          </m:sSub>
                        </m:den>
                      </m:f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  <m:t>𝜓</m:t>
                                      </m:r>
                                    </m:e>
                                    <m:sub>
                                      <m:r>
                                        <a:rPr lang="it-IT" sz="2400" b="0" i="1" smtClean="0">
                                          <a:latin typeface="Cambria Math" panose="02040503050406030204" pitchFamily="18" charset="0"/>
                                        </a:rPr>
                                        <m:t>𝑝𝑙𝑎𝑠𝑚𝑎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sSup>
                            <m:sSup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it-IT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  <m:t>𝜓</m:t>
                                      </m:r>
                                    </m:e>
                                    <m:sub>
                                      <m:r>
                                        <a:rPr lang="it-IT" sz="2400" b="0" i="1" smtClean="0">
                                          <a:latin typeface="Cambria Math" panose="02040503050406030204" pitchFamily="18" charset="0"/>
                                        </a:rPr>
                                        <m:t>𝑏𝑜𝑢𝑛𝑑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den>
                      </m:f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𝛼</m:t>
                          </m:r>
                        </m:num>
                        <m:den>
                          <m:sSup>
                            <m:sSupPr>
                              <m:ctrlPr>
                                <a:rPr lang="it-IT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𝜷</m:t>
                              </m:r>
                            </m:e>
                            <m:sup>
                              <m:r>
                                <a:rPr lang="it-IT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sup>
                          </m:sSup>
                          <m:sSup>
                            <m:sSup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⟨"/>
                          <m:endChr m:val="⟩"/>
                          <m:ctrlPr>
                            <a:rPr lang="it-IT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den>
                          </m:f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𝛼</m:t>
                          </m:r>
                        </m:num>
                        <m:den>
                          <m:sSup>
                            <m:sSupPr>
                              <m:ctrlPr>
                                <a:rPr lang="it-IT" sz="24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4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𝜷</m:t>
                              </m:r>
                            </m:e>
                            <m:sup>
                              <m:r>
                                <a:rPr lang="it-IT" sz="24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sup>
                          </m:sSup>
                          <m:sSup>
                            <m:sSup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ad>
                        <m:radPr>
                          <m:degHide m:val="on"/>
                          <m:ctrlPr>
                            <a:rPr lang="it-IT" sz="240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𝜷</m:t>
                                  </m:r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it-IT" sz="2400" dirty="0" smtClean="0"/>
              </a:p>
              <a:p>
                <a:r>
                  <a:rPr lang="it-IT" sz="2400" dirty="0" smtClean="0"/>
                  <a:t>A factor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−5</m:t>
                        </m:r>
                        <m:r>
                          <m:rPr>
                            <m:lit/>
                          </m:rPr>
                          <a:rPr lang="it-IT" sz="2400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it-IT" sz="2400" dirty="0" smtClean="0"/>
                  <a:t> is missing, this reduce the result of a factor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6×</m:t>
                    </m:r>
                    <m:sSup>
                      <m:sSupPr>
                        <m:ctrlPr>
                          <a:rPr lang="it-IT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−4</m:t>
                        </m:r>
                      </m:sup>
                    </m:sSup>
                  </m:oMath>
                </a14:m>
                <a:endParaRPr lang="it-IT" sz="24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982" y="3526482"/>
                <a:ext cx="8811213" cy="1837830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 w="3175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76689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/>
          </a:bodyPr>
          <a:lstStyle/>
          <a:p>
            <a:r>
              <a:rPr lang="it-IT" sz="3600" dirty="0" smtClean="0">
                <a:solidFill>
                  <a:schemeClr val="tx2"/>
                </a:solidFill>
              </a:rPr>
              <a:t>Coulombian scattering?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3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0" y="6360668"/>
                <a:ext cx="7523018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1600" dirty="0" smtClean="0">
                    <a:solidFill>
                      <a:schemeClr val="bg1">
                        <a:lumMod val="50000"/>
                      </a:schemeClr>
                    </a:solidFill>
                  </a:rPr>
                  <a:t>A. Pilloni –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Search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for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Neutron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Flux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Generation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in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Plasma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Discharge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Electrolytic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Cell</m:t>
                    </m:r>
                  </m:oMath>
                </a14:m>
                <a:endParaRPr lang="it-IT" sz="16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360668"/>
                <a:ext cx="7523018" cy="338554"/>
              </a:xfrm>
              <a:prstGeom prst="rect">
                <a:avLst/>
              </a:prstGeom>
              <a:blipFill rotWithShape="0">
                <a:blip r:embed="rId3"/>
                <a:stretch>
                  <a:fillRect l="-405" t="-5357" b="-214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39" y="1129940"/>
            <a:ext cx="5408284" cy="4957594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5773310" y="1276340"/>
            <a:ext cx="3294490" cy="4611434"/>
            <a:chOff x="5773310" y="1276340"/>
            <a:chExt cx="3294490" cy="4611434"/>
          </a:xfrm>
        </p:grpSpPr>
        <p:sp>
          <p:nvSpPr>
            <p:cNvPr id="3" name="TextBox 2"/>
            <p:cNvSpPr txBox="1"/>
            <p:nvPr/>
          </p:nvSpPr>
          <p:spPr>
            <a:xfrm>
              <a:off x="5773310" y="1276340"/>
              <a:ext cx="329449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3200" dirty="0" smtClean="0">
                  <a:solidFill>
                    <a:srgbClr val="FF0000"/>
                  </a:solidFill>
                </a:rPr>
                <a:t>Where is</a:t>
              </a:r>
              <a:br>
                <a:rPr lang="it-IT" sz="3200" dirty="0" smtClean="0">
                  <a:solidFill>
                    <a:srgbClr val="FF0000"/>
                  </a:solidFill>
                </a:rPr>
              </a:br>
              <a:r>
                <a:rPr lang="it-IT" sz="3200" dirty="0" smtClean="0">
                  <a:solidFill>
                    <a:srgbClr val="FF0000"/>
                  </a:solidFill>
                </a:rPr>
                <a:t>the factor </a:t>
              </a:r>
              <a:r>
                <a:rPr lang="it-IT" sz="3200" b="1" dirty="0" smtClean="0">
                  <a:solidFill>
                    <a:srgbClr val="FF0000"/>
                  </a:solidFill>
                </a:rPr>
                <a:t>300</a:t>
              </a:r>
              <a:r>
                <a:rPr lang="it-IT" sz="3200" dirty="0" smtClean="0">
                  <a:solidFill>
                    <a:srgbClr val="FF0000"/>
                  </a:solidFill>
                </a:rPr>
                <a:t>???</a:t>
              </a:r>
              <a:endParaRPr lang="it-IT" sz="3200" dirty="0">
                <a:solidFill>
                  <a:srgbClr val="FF0000"/>
                </a:solidFill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3608" y="3325815"/>
              <a:ext cx="3093893" cy="2062595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6932728" y="5518442"/>
              <a:ext cx="21350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srgbClr val="C00000"/>
                  </a:solidFill>
                </a:rPr>
                <a:t>Gerard Butler, «300»</a:t>
              </a:r>
              <a:endParaRPr lang="it-IT" dirty="0">
                <a:solidFill>
                  <a:srgbClr val="C00000"/>
                </a:solidFill>
              </a:endParaRPr>
            </a:p>
          </p:txBody>
        </p:sp>
      </p:grpSp>
      <p:cxnSp>
        <p:nvCxnSpPr>
          <p:cNvPr id="16" name="Straight Arrow Connector 15"/>
          <p:cNvCxnSpPr/>
          <p:nvPr/>
        </p:nvCxnSpPr>
        <p:spPr>
          <a:xfrm flipH="1" flipV="1">
            <a:off x="1236518" y="5361710"/>
            <a:ext cx="768927" cy="21907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1967095" y="5368805"/>
            <a:ext cx="540533" cy="4001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it-IT" sz="2000" b="1" dirty="0">
                <a:solidFill>
                  <a:srgbClr val="FF0000"/>
                </a:solidFill>
              </a:rPr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4138351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/>
          </a:bodyPr>
          <a:lstStyle/>
          <a:p>
            <a:r>
              <a:rPr lang="it-IT" sz="3600" dirty="0" smtClean="0">
                <a:solidFill>
                  <a:schemeClr val="tx2"/>
                </a:solidFill>
              </a:rPr>
              <a:t>Debye screening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3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0" y="6360668"/>
                <a:ext cx="7523018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1600" dirty="0" smtClean="0">
                    <a:solidFill>
                      <a:schemeClr val="bg1">
                        <a:lumMod val="50000"/>
                      </a:schemeClr>
                    </a:solidFill>
                  </a:rPr>
                  <a:t>A. Pilloni –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Search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for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Neutron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Flux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Generation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in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Plasma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Discharge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Electrolytic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Cell</m:t>
                    </m:r>
                  </m:oMath>
                </a14:m>
                <a:endParaRPr lang="it-IT" sz="16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360668"/>
                <a:ext cx="7523018" cy="338554"/>
              </a:xfrm>
              <a:prstGeom prst="rect">
                <a:avLst/>
              </a:prstGeom>
              <a:blipFill rotWithShape="0">
                <a:blip r:embed="rId3"/>
                <a:stretch>
                  <a:fillRect l="-405" t="-5357" b="-214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261632" y="1198232"/>
            <a:ext cx="8044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In a plasma the long-range Coulomb interaction is screened</a:t>
            </a:r>
            <a:endParaRPr lang="it-IT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345007" y="4551606"/>
                <a:ext cx="2187265" cy="7937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it-IT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d>
                                <m:dPr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  <m:r>
                                <m:rPr>
                                  <m:sty m:val="p"/>
                                </m:rPr>
                                <a:rPr lang="it-IT" sz="2400" b="0" i="0" smtClean="0"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</m:num>
                        <m:den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5007" y="4551606"/>
                <a:ext cx="2187265" cy="79374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5906489" y="3171469"/>
                <a:ext cx="3233057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 smtClean="0"/>
                  <a:t>This provides a cut-off for Sommerfeld enhancement if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2400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</m:oMath>
                </a14:m>
                <a:endParaRPr lang="it-IT" sz="24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6489" y="3171469"/>
                <a:ext cx="3233057" cy="1200329"/>
              </a:xfrm>
              <a:prstGeom prst="rect">
                <a:avLst/>
              </a:prstGeom>
              <a:blipFill rotWithShape="0">
                <a:blip r:embed="rId5"/>
                <a:stretch>
                  <a:fillRect l="-3019" t="-4061" b="-1066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944177" y="1733854"/>
                <a:ext cx="2354041" cy="6223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func>
                        <m:func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it-IT" b="0" i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it-IT" b="0" i="0" smtClean="0">
                                          <a:latin typeface="Cambria Math" panose="02040503050406030204" pitchFamily="18" charset="0"/>
                                        </a:rPr>
                                        <m:t>Λ</m:t>
                                      </m:r>
                                    </m:e>
                                    <m:sub>
                                      <m: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177" y="1733854"/>
                <a:ext cx="2354041" cy="622350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5548987" y="1733854"/>
                <a:ext cx="1516056" cy="8183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num>
                            <m:den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8987" y="1733854"/>
                <a:ext cx="1516056" cy="818366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/>
          <p:cNvSpPr/>
          <p:nvPr/>
        </p:nvSpPr>
        <p:spPr>
          <a:xfrm>
            <a:off x="6738858" y="5468345"/>
            <a:ext cx="23289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>
                <a:solidFill>
                  <a:srgbClr val="C00000"/>
                </a:solidFill>
              </a:rPr>
              <a:t>Maiani, Polosa, Riquer EPJC </a:t>
            </a:r>
            <a:r>
              <a:rPr lang="it-IT" dirty="0">
                <a:solidFill>
                  <a:srgbClr val="C00000"/>
                </a:solidFill>
              </a:rPr>
              <a:t>74 (2014) 2843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21" y="2529054"/>
            <a:ext cx="5524508" cy="3472000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261632" y="5214257"/>
            <a:ext cx="2525111" cy="609600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TextBox 20"/>
          <p:cNvSpPr txBox="1"/>
          <p:nvPr/>
        </p:nvSpPr>
        <p:spPr>
          <a:xfrm rot="-1920000">
            <a:off x="1141409" y="4139915"/>
            <a:ext cx="1959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Unscreened region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 rot="-1020000">
            <a:off x="3827377" y="2760382"/>
            <a:ext cx="1706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00FF"/>
                </a:solidFill>
              </a:rPr>
              <a:t>S</a:t>
            </a:r>
            <a:r>
              <a:rPr lang="it-IT" dirty="0" smtClean="0">
                <a:solidFill>
                  <a:srgbClr val="0000FF"/>
                </a:solidFill>
              </a:rPr>
              <a:t>creened region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96657" y="5214257"/>
            <a:ext cx="167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Realistic plasma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62360" y="2719579"/>
            <a:ext cx="2054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WKB approximation</a:t>
            </a:r>
            <a:endParaRPr lang="it-IT" dirty="0"/>
          </a:p>
        </p:txBody>
      </p:sp>
      <p:grpSp>
        <p:nvGrpSpPr>
          <p:cNvPr id="27" name="Group 26"/>
          <p:cNvGrpSpPr/>
          <p:nvPr/>
        </p:nvGrpSpPr>
        <p:grpSpPr>
          <a:xfrm>
            <a:off x="4561241" y="2604661"/>
            <a:ext cx="4445892" cy="3342087"/>
            <a:chOff x="4561241" y="2604661"/>
            <a:chExt cx="4445892" cy="334208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/>
                <p:cNvSpPr txBox="1"/>
                <p:nvPr/>
              </p:nvSpPr>
              <p:spPr>
                <a:xfrm>
                  <a:off x="5906489" y="2796847"/>
                  <a:ext cx="3100644" cy="3149901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rgbClr val="0000FF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dirty="0" smtClean="0"/>
                    <a:t>WSS objected that Debye description holds only if 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0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m:rPr>
                                <m:lit/>
                              </m:rPr>
                              <a:rPr lang="it-IT" b="0" i="1" smtClean="0"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sSubSup>
                          <m:sSub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it-IT" b="0" i="0" smtClean="0"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≪1</m:t>
                        </m:r>
                      </m:oMath>
                    </m:oMathPara>
                  </a14:m>
                  <a:endParaRPr lang="it-IT" b="0" i="1" dirty="0" smtClean="0"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≪4×</m:t>
                        </m:r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21</m:t>
                            </m:r>
                          </m:sup>
                        </m:sSup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it-IT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cm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−3</m:t>
                            </m:r>
                          </m:sup>
                        </m:sSup>
                      </m:oMath>
                    </m:oMathPara>
                  </a14:m>
                  <a:endParaRPr lang="it-IT" dirty="0" smtClean="0"/>
                </a:p>
                <a:p>
                  <a:endParaRPr lang="it-IT" dirty="0"/>
                </a:p>
                <a:p>
                  <a:r>
                    <a:rPr lang="it-IT" dirty="0" smtClean="0"/>
                    <a:t>This does not modify the argument in the realistic plasma region</a:t>
                  </a:r>
                </a:p>
                <a:p>
                  <a:endParaRPr lang="it-IT" dirty="0"/>
                </a:p>
                <a:p>
                  <a:r>
                    <a:rPr lang="it-IT" dirty="0" smtClean="0"/>
                    <a:t>(note that WKB breaks up at </a:t>
                  </a:r>
                  <a14:m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∼8×</m:t>
                      </m:r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21</m:t>
                          </m:r>
                        </m:sup>
                      </m:sSup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it-IT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cm</m:t>
                          </m:r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</m:oMath>
                  </a14:m>
                  <a:r>
                    <a:rPr lang="it-IT" dirty="0" smtClean="0"/>
                    <a:t>)</a:t>
                  </a:r>
                  <a:endParaRPr lang="it-IT" dirty="0"/>
                </a:p>
              </p:txBody>
            </p:sp>
          </mc:Choice>
          <mc:Fallback xmlns="">
            <p:sp>
              <p:nvSpPr>
                <p:cNvPr id="25" name="Text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06489" y="2796847"/>
                  <a:ext cx="3100644" cy="3149901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1362" t="-766" b="-1533"/>
                  </a:stretch>
                </a:blipFill>
                <a:ln w="28575">
                  <a:solidFill>
                    <a:srgbClr val="0000FF"/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6" name="Rectangle 25"/>
            <p:cNvSpPr/>
            <p:nvPr/>
          </p:nvSpPr>
          <p:spPr>
            <a:xfrm>
              <a:off x="4561241" y="2604661"/>
              <a:ext cx="987745" cy="2892880"/>
            </a:xfrm>
            <a:prstGeom prst="rect">
              <a:avLst/>
            </a:prstGeom>
            <a:solidFill>
              <a:schemeClr val="accent1">
                <a:alpha val="6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2428356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/>
          </a:bodyPr>
          <a:lstStyle/>
          <a:p>
            <a:r>
              <a:rPr lang="it-IT" sz="3600" dirty="0" smtClean="0">
                <a:solidFill>
                  <a:schemeClr val="tx2"/>
                </a:solidFill>
              </a:rPr>
              <a:t>Debye vs. Thomas-Fermi screening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3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0" y="6360668"/>
                <a:ext cx="7523018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1600" dirty="0" smtClean="0">
                    <a:solidFill>
                      <a:schemeClr val="bg1">
                        <a:lumMod val="50000"/>
                      </a:schemeClr>
                    </a:solidFill>
                  </a:rPr>
                  <a:t>A. Pilloni –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Search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for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Neutron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Flux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Generation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in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Plasma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Discharge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Electrolytic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Cell</m:t>
                    </m:r>
                  </m:oMath>
                </a14:m>
                <a:endParaRPr lang="it-IT" sz="16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360668"/>
                <a:ext cx="7523018" cy="338554"/>
              </a:xfrm>
              <a:prstGeom prst="rect">
                <a:avLst/>
              </a:prstGeom>
              <a:blipFill rotWithShape="0">
                <a:blip r:embed="rId3"/>
                <a:stretch>
                  <a:fillRect l="-405" t="-5357" b="-214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ctangle 27"/>
          <p:cNvSpPr/>
          <p:nvPr/>
        </p:nvSpPr>
        <p:spPr>
          <a:xfrm>
            <a:off x="6832444" y="5791501"/>
            <a:ext cx="22353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C00000"/>
                </a:solidFill>
              </a:rPr>
              <a:t>WSS, arXiv:1409.5344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1403139"/>
            <a:ext cx="7647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Recently, WSS criticized the recourse to Debye screening description, arguing that in a cold plasma environment the Thomas-Fermi screening is more accurate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6414797" y="2266827"/>
                <a:ext cx="1967077" cy="9106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𝑇𝐹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den>
                          </m:f>
                          <m:f>
                            <m:f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𝜕𝜇</m:t>
                              </m:r>
                            </m:num>
                            <m:den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4797" y="2266827"/>
                <a:ext cx="1967077" cy="910699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6463069" y="3231167"/>
                <a:ext cx="1649426" cy="9106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num>
                            <m:den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3069" y="3231167"/>
                <a:ext cx="1649426" cy="910699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60" y="2732481"/>
            <a:ext cx="5714365" cy="7334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09733" y="2086150"/>
            <a:ext cx="42934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/>
              <a:t>Thomas-Fermi screening is due to quantum corrections to Coulomb potential</a:t>
            </a:r>
            <a:endParaRPr lang="it-IT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1731981" y="3334872"/>
            <a:ext cx="268941" cy="22590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99259" y="3465951"/>
            <a:ext cx="1952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Lindhard function</a:t>
            </a:r>
            <a:endParaRPr lang="it-IT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414789" y="3966362"/>
                <a:ext cx="3157211" cy="6619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it-IT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f>
                        <m:fPr>
                          <m:ctrlPr>
                            <a:rPr lang="it-IT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it-IT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it-IT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it-IT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+4</m:t>
                          </m:r>
                          <m:r>
                            <a:rPr lang="it-IT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it-IT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it-IT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it-IT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it-IT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it-IT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it-IT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4789" y="3966362"/>
                <a:ext cx="3157211" cy="66191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/>
          <p:cNvSpPr txBox="1"/>
          <p:nvPr/>
        </p:nvSpPr>
        <p:spPr>
          <a:xfrm>
            <a:off x="199259" y="4760665"/>
            <a:ext cx="8676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Too bad that in a cold plasma electrons are expected to fit </a:t>
            </a:r>
            <a:r>
              <a:rPr lang="it-IT" dirty="0" smtClean="0">
                <a:solidFill>
                  <a:srgbClr val="0000FF"/>
                </a:solidFill>
              </a:rPr>
              <a:t>Maxwell-Boltzmann distribution</a:t>
            </a:r>
            <a:endParaRPr lang="it-IT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3059295" y="5228232"/>
                <a:ext cx="377314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8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it-IT" sz="2800" b="0" i="1" smtClean="0">
                          <a:latin typeface="Cambria Math" panose="02040503050406030204" pitchFamily="18" charset="0"/>
                        </a:rPr>
                        <m:t>∝</m:t>
                      </m:r>
                      <m:func>
                        <m:funcPr>
                          <m:ctrlPr>
                            <a:rPr lang="it-IT" sz="2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it-IT" sz="2800" b="0" i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𝛽𝜇</m:t>
                          </m:r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→</m:t>
                          </m:r>
                          <m:sSub>
                            <m:sSubPr>
                              <m:ctrlP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it-IT" sz="2800" b="0" i="0" smtClean="0"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e>
                            <m:sub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  <m:t>𝑇𝐹</m:t>
                              </m:r>
                            </m:sub>
                          </m:sSub>
                          <m:r>
                            <a:rPr lang="it-IT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≡</m:t>
                          </m:r>
                          <m:sSub>
                            <m:sSubPr>
                              <m:ctrlPr>
                                <a:rPr lang="it-IT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it-IT" sz="28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Λ</m:t>
                              </m:r>
                            </m:e>
                            <m:sub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lang="it-IT" sz="2800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9295" y="5228232"/>
                <a:ext cx="3773149" cy="430887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8972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/>
          </a:bodyPr>
          <a:lstStyle/>
          <a:p>
            <a:r>
              <a:rPr lang="it-IT" sz="3600" dirty="0" smtClean="0">
                <a:solidFill>
                  <a:schemeClr val="tx2"/>
                </a:solidFill>
              </a:rPr>
              <a:t>Low energy regime /1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3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0" y="6360668"/>
                <a:ext cx="7523018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1600" dirty="0" smtClean="0">
                    <a:solidFill>
                      <a:schemeClr val="bg1">
                        <a:lumMod val="50000"/>
                      </a:schemeClr>
                    </a:solidFill>
                  </a:rPr>
                  <a:t>A. Pilloni –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Search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for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Neutron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Flux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Generation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in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Plasma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Discharge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Electrolytic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Cell</m:t>
                    </m:r>
                  </m:oMath>
                </a14:m>
                <a:endParaRPr lang="it-IT" sz="16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360668"/>
                <a:ext cx="7523018" cy="338554"/>
              </a:xfrm>
              <a:prstGeom prst="rect">
                <a:avLst/>
              </a:prstGeom>
              <a:blipFill rotWithShape="0">
                <a:blip r:embed="rId3"/>
                <a:stretch>
                  <a:fillRect l="-405" t="-5357" b="-214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ctangle 27"/>
          <p:cNvSpPr/>
          <p:nvPr/>
        </p:nvSpPr>
        <p:spPr>
          <a:xfrm>
            <a:off x="6832444" y="5791501"/>
            <a:ext cx="22353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C00000"/>
                </a:solidFill>
              </a:rPr>
              <a:t>WSS, arXiv:1409.5344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24691" y="1115616"/>
                <a:ext cx="83150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Another point raised by WSS is that WKB approximation is not reliable in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→0</m:t>
                    </m:r>
                  </m:oMath>
                </a14:m>
                <a:r>
                  <a:rPr lang="it-IT" dirty="0" smtClean="0"/>
                  <a:t> regime</a:t>
                </a:r>
                <a:endParaRPr lang="it-IT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691" y="1115616"/>
                <a:ext cx="8315033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587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/>
          <p:cNvSpPr txBox="1"/>
          <p:nvPr/>
        </p:nvSpPr>
        <p:spPr>
          <a:xfrm>
            <a:off x="124691" y="1592281"/>
            <a:ext cx="8562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A limit on variable scattering amplitude can be given by means of Calogero equation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870477" y="2086851"/>
                <a:ext cx="311649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p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′′</m:t>
                          </m:r>
                        </m:sup>
                      </m:sSup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  <m:sSup>
                            <m:sSup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𝜒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it-IT" sz="20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477" y="2086851"/>
                <a:ext cx="3116494" cy="307777"/>
              </a:xfrm>
              <a:prstGeom prst="rect">
                <a:avLst/>
              </a:prstGeom>
              <a:blipFill rotWithShape="0">
                <a:blip r:embed="rId5"/>
                <a:stretch>
                  <a:fillRect l="-1566" t="-1961" r="-1370" b="-33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4649797" y="2068946"/>
                <a:ext cx="371075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Radial Schrödinger equation for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𝑙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9797" y="2068946"/>
                <a:ext cx="3710759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1480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1318436" y="2545611"/>
                <a:ext cx="666272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𝜒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𝑤</m:t>
                    </m:r>
                    <m:d>
                      <m:d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  <m:func>
                      <m:func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it-IT" sz="2000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𝑘𝑟</m:t>
                            </m:r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d>
                      </m:e>
                    </m:func>
                  </m:oMath>
                </a14:m>
                <a:r>
                  <a:rPr lang="it-IT" sz="2000" b="0" dirty="0" smtClean="0"/>
                  <a:t>; </a:t>
                </a:r>
                <a14:m>
                  <m:oMath xmlns:m="http://schemas.openxmlformats.org/officeDocument/2006/math">
                    <m:r>
                      <a:rPr lang="it-IT" sz="2000" i="1">
                        <a:latin typeface="Cambria Math" panose="02040503050406030204" pitchFamily="18" charset="0"/>
                      </a:rPr>
                      <m:t>𝜒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′</m:t>
                    </m:r>
                    <m:r>
                      <a:rPr lang="it-IT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it-IT" sz="2000" i="1">
                        <a:latin typeface="Cambria Math" panose="02040503050406030204" pitchFamily="18" charset="0"/>
                      </a:rPr>
                      <m:t>𝑤</m:t>
                    </m:r>
                    <m:d>
                      <m:d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  <m:func>
                      <m:func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it-IT" sz="2000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it-IT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000" i="1">
                                <a:latin typeface="Cambria Math" panose="02040503050406030204" pitchFamily="18" charset="0"/>
                              </a:rPr>
                              <m:t>𝑘𝑟</m:t>
                            </m:r>
                            <m:r>
                              <a:rPr lang="it-IT" sz="20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it-IT" sz="2000" i="1">
                                <a:latin typeface="Cambria Math" panose="02040503050406030204" pitchFamily="18" charset="0"/>
                              </a:rPr>
                              <m:t>𝜂</m:t>
                            </m:r>
                            <m:r>
                              <a:rPr lang="it-IT" sz="20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it-IT" sz="20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it-IT" sz="20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it-IT" sz="20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it-IT" sz="20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d>
                      </m:e>
                    </m:func>
                  </m:oMath>
                </a14:m>
                <a:endParaRPr lang="it-IT" sz="20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8436" y="2545611"/>
                <a:ext cx="6662721" cy="307777"/>
              </a:xfrm>
              <a:prstGeom prst="rect">
                <a:avLst/>
              </a:prstGeom>
              <a:blipFill rotWithShape="0">
                <a:blip r:embed="rId7"/>
                <a:stretch>
                  <a:fillRect l="-1281" t="-26000" b="-50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485674" y="2978626"/>
                <a:ext cx="6172651" cy="7087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𝑤</m:t>
                      </m:r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𝑤</m:t>
                      </m:r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,0</m:t>
                          </m:r>
                        </m:e>
                      </m:d>
                      <m:func>
                        <m:func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it-IT" b="0" i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p>
                                <m:e>
                                  <m:f>
                                    <m:fPr>
                                      <m:ctrlP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sSup>
                                        <m:sSupPr>
                                          <m:ctrlPr>
                                            <a:rPr lang="it-IT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it-IT" b="0" i="1" smtClean="0"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p>
                                          <m:r>
                                            <a:rPr lang="it-IT" b="0" i="1" smtClean="0">
                                              <a:latin typeface="Cambria Math" panose="02040503050406030204" pitchFamily="18" charset="0"/>
                                            </a:rPr>
                                            <m:t>∗</m:t>
                                          </m:r>
                                        </m:sup>
                                      </m:sSup>
                                      <m: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  <m:d>
                                        <m:dPr>
                                          <m:ctrlPr>
                                            <a:rPr lang="it-IT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it-IT" b="0" i="1" smtClean="0"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  <m:r>
                                            <a:rPr lang="it-IT" b="0" i="1" smtClean="0"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e>
                                      </m:d>
                                    </m:num>
                                    <m:den>
                                      <m: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den>
                                  </m:f>
                                  <m:func>
                                    <m:funcPr>
                                      <m:ctrlP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it-IT" b="0" i="0" smtClean="0">
                                          <a:latin typeface="Cambria Math" panose="02040503050406030204" pitchFamily="18" charset="0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it-IT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it-IT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it-IT" b="0" i="1" smtClean="0">
                                              <a:latin typeface="Cambria Math" panose="02040503050406030204" pitchFamily="18" charset="0"/>
                                            </a:rPr>
                                            <m:t>𝑘𝑟</m:t>
                                          </m:r>
                                          <m:r>
                                            <a:rPr lang="it-IT" b="0" i="1" smtClean="0">
                                              <a:latin typeface="Cambria Math" panose="02040503050406030204" pitchFamily="18" charset="0"/>
                                            </a:rPr>
                                            <m:t>′+2</m:t>
                                          </m:r>
                                          <m:r>
                                            <a:rPr lang="it-IT" b="0" i="1" smtClean="0">
                                              <a:latin typeface="Cambria Math" panose="02040503050406030204" pitchFamily="18" charset="0"/>
                                            </a:rPr>
                                            <m:t>𝜂</m:t>
                                          </m:r>
                                          <m:r>
                                            <a:rPr lang="it-IT" b="0" i="1" smtClean="0"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it-IT" b="0" i="1" smtClean="0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  <m:r>
                                            <a:rPr lang="it-IT" b="0" i="1" smtClean="0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it-IT" b="0" i="1" smtClean="0"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  <m:r>
                                            <a:rPr lang="it-IT" b="0" i="1" smtClean="0">
                                              <a:latin typeface="Cambria Math" panose="02040503050406030204" pitchFamily="18" charset="0"/>
                                            </a:rPr>
                                            <m:t>′)</m:t>
                                          </m:r>
                                        </m:e>
                                      </m:d>
                                      <m: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  <m:t>𝑑𝑟</m:t>
                                      </m:r>
                                      <m: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e>
                                  </m:func>
                                </m:e>
                              </m:nary>
                            </m:e>
                          </m:d>
                        </m:e>
                      </m:func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5674" y="2978626"/>
                <a:ext cx="6172651" cy="708720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457200" y="3593355"/>
                <a:ext cx="8229600" cy="5239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dirty="0" smtClean="0"/>
                  <a:t>By normalizing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𝑤</m:t>
                    </m:r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,∞</m:t>
                        </m:r>
                      </m:e>
                    </m:d>
                    <m:r>
                      <a:rPr lang="it-IT" b="0" i="1" smtClean="0">
                        <a:latin typeface="Cambria Math" panose="02040503050406030204" pitchFamily="18" charset="0"/>
                      </a:rPr>
                      <m:t>=1,     </m:t>
                    </m:r>
                    <m:func>
                      <m:func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it-IT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it-IT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it-IT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it-IT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→0</m:t>
                            </m:r>
                          </m:lim>
                        </m:limLow>
                      </m:fName>
                      <m:e>
                        <m:sSup>
                          <m:sSupPr>
                            <m:ctrlPr>
                              <a:rPr lang="it-IT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it-IT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it-IT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  <m:r>
                                  <a:rPr lang="it-IT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(0,</m:t>
                                </m:r>
                                <m:r>
                                  <a:rPr lang="it-IT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it-IT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d>
                          </m:e>
                          <m:sup>
                            <m:r>
                              <a:rPr lang="it-IT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it-IT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≥</m:t>
                        </m:r>
                        <m:func>
                          <m:funcPr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it-IT">
                                <a:latin typeface="Cambria Math" panose="02040503050406030204" pitchFamily="18" charset="0"/>
                              </a:rPr>
                              <m:t>exp</m:t>
                            </m:r>
                          </m:fName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it-IT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nary>
                                  <m:naryPr>
                                    <m:ctrlP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23"/>
                                      </m:rP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  <m:sup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∞</m:t>
                                    </m:r>
                                  </m:sup>
                                  <m:e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sSup>
                                      <m:sSupPr>
                                        <m:ctrlPr>
                                          <a:rPr lang="it-IT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it-IT" i="1">
                                            <a:latin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</m:e>
                                      <m:sup>
                                        <m:r>
                                          <a:rPr lang="it-IT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sSup>
                                      <m:sSupPr>
                                        <m:ctrlPr>
                                          <a:rPr lang="it-IT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it-IT" i="1"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e>
                                      <m:sup>
                                        <m:r>
                                          <a:rPr lang="it-IT" i="1">
                                            <a:latin typeface="Cambria Math" panose="02040503050406030204" pitchFamily="18" charset="0"/>
                                          </a:rPr>
                                          <m:t>∗</m:t>
                                        </m:r>
                                      </m:sup>
                                    </m:sSup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  <m:d>
                                      <m:dPr>
                                        <m:ctrlPr>
                                          <a:rPr lang="it-IT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p>
                                          <m:sSupPr>
                                            <m:ctrlPr>
                                              <a:rPr lang="it-IT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it-IT" i="1">
                                                <a:latin typeface="Cambria Math" panose="02040503050406030204" pitchFamily="18" charset="0"/>
                                              </a:rPr>
                                              <m:t>𝑟</m:t>
                                            </m:r>
                                          </m:e>
                                          <m:sup>
                                            <m:r>
                                              <a:rPr lang="it-IT" i="1">
                                                <a:latin typeface="Cambria Math" panose="02040503050406030204" pitchFamily="18" charset="0"/>
                                              </a:rPr>
                                              <m:t>′</m:t>
                                            </m:r>
                                          </m:sup>
                                        </m:sSup>
                                      </m:e>
                                    </m:d>
                                  </m:e>
                                </m:nary>
                              </m:e>
                            </m:d>
                          </m:e>
                        </m:func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unc>
                          <m:funcPr>
                            <m:ctrlPr>
                              <a:rPr lang="it-IT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it-IT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exp</m:t>
                            </m:r>
                          </m:fName>
                          <m:e>
                            <m:d>
                              <m:dPr>
                                <m:ctrlPr>
                                  <a:rPr lang="it-IT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it-IT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it-IT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4</m:t>
                                    </m:r>
                                    <m:sSub>
                                      <m:sSubPr>
                                        <m:ctrlPr>
                                          <a:rPr lang="it-IT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it-IT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  <m:sub>
                                        <m:r>
                                          <a:rPr lang="it-IT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𝑇𝐹</m:t>
                                        </m:r>
                                      </m:sub>
                                    </m:sSub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it-IT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it-IT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</m:e>
                                      <m:sup>
                                        <m:r>
                                          <a:rPr lang="it-IT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∗</m:t>
                                        </m:r>
                                      </m:sup>
                                    </m:sSup>
                                  </m:den>
                                </m:f>
                              </m:e>
                            </m:d>
                          </m:e>
                        </m:func>
                      </m:e>
                    </m:func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3593355"/>
                <a:ext cx="8229600" cy="523926"/>
              </a:xfrm>
              <a:prstGeom prst="rect">
                <a:avLst/>
              </a:prstGeom>
              <a:blipFill rotWithShape="0">
                <a:blip r:embed="rId9"/>
                <a:stretch>
                  <a:fillRect l="-593" t="-91860" b="-14302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4" y="4137169"/>
            <a:ext cx="4604273" cy="198894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4734501" y="4681665"/>
                <a:ext cx="4305987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it-IT" dirty="0" smtClean="0"/>
                  <a:t>WSS does not provide any estimate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𝑇𝐹</m:t>
                        </m:r>
                      </m:sub>
                    </m:sSub>
                  </m:oMath>
                </a14:m>
                <a:r>
                  <a:rPr lang="it-IT" dirty="0" smtClean="0"/>
                  <a:t>,</a:t>
                </a:r>
                <a:br>
                  <a:rPr lang="it-IT" dirty="0" smtClean="0"/>
                </a:br>
                <a:r>
                  <a:rPr lang="it-IT" dirty="0" smtClean="0"/>
                  <a:t>but we expect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𝑇𝐹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</m:oMath>
                </a14:m>
                <a:endParaRPr lang="it-IT" dirty="0" smtClean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4501" y="4681665"/>
                <a:ext cx="4305987" cy="646331"/>
              </a:xfrm>
              <a:prstGeom prst="rect">
                <a:avLst/>
              </a:prstGeom>
              <a:blipFill rotWithShape="0">
                <a:blip r:embed="rId11"/>
                <a:stretch>
                  <a:fillRect l="-850" t="-5660" r="-567" b="-141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2043543" y="4193749"/>
            <a:ext cx="7093058" cy="1578906"/>
            <a:chOff x="2043543" y="4193749"/>
            <a:chExt cx="7093058" cy="1578906"/>
          </a:xfrm>
        </p:grpSpPr>
        <p:grpSp>
          <p:nvGrpSpPr>
            <p:cNvPr id="4" name="Group 3"/>
            <p:cNvGrpSpPr/>
            <p:nvPr/>
          </p:nvGrpSpPr>
          <p:grpSpPr>
            <a:xfrm>
              <a:off x="4734501" y="4193749"/>
              <a:ext cx="4402100" cy="1578906"/>
              <a:chOff x="4734501" y="4193749"/>
              <a:chExt cx="4402100" cy="157890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TextBox 13"/>
                  <p:cNvSpPr txBox="1"/>
                  <p:nvPr/>
                </p:nvSpPr>
                <p:spPr>
                  <a:xfrm>
                    <a:off x="5552606" y="4624472"/>
                    <a:ext cx="2697085" cy="69153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unc>
                            <m:funcPr>
                              <m:ctrlPr>
                                <a:rPr lang="it-IT" sz="20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it-IT" sz="20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it-IT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it-IT" sz="20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it-IT" sz="20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4</m:t>
                                      </m:r>
                                      <m:sSub>
                                        <m:sSubPr>
                                          <m:ctrlPr>
                                            <a:rPr lang="it-IT" sz="20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it-IT" sz="200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Λ</m:t>
                                          </m:r>
                                        </m:e>
                                        <m:sub>
                                          <m:r>
                                            <a:rPr lang="it-IT" sz="20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𝐷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it-IT" sz="20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it-IT" sz="20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p>
                                          <m:r>
                                            <a:rPr lang="it-IT" sz="20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∗</m:t>
                                          </m:r>
                                        </m:sup>
                                      </m:sSup>
                                    </m:den>
                                  </m:f>
                                </m:e>
                              </m:d>
                            </m:e>
                          </m:func>
                          <m:r>
                            <a:rPr lang="it-IT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∼</m:t>
                          </m:r>
                          <m:sSup>
                            <m:sSupPr>
                              <m:ctrlPr>
                                <a:rPr lang="it-IT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it-IT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1,</m:t>
                              </m:r>
                              <m:r>
                                <a:rPr lang="it-IT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131</m:t>
                              </m:r>
                              <m:r>
                                <a:rPr lang="it-IT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it-IT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741</m:t>
                              </m:r>
                            </m:sup>
                          </m:sSup>
                        </m:oMath>
                      </m:oMathPara>
                    </a14:m>
                    <a:endParaRPr lang="it-IT" sz="2000" dirty="0"/>
                  </a:p>
                </p:txBody>
              </p:sp>
            </mc:Choice>
            <mc:Fallback xmlns="">
              <p:sp>
                <p:nvSpPr>
                  <p:cNvPr id="14" name="TextBox 1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552606" y="4624472"/>
                    <a:ext cx="2697085" cy="691536"/>
                  </a:xfrm>
                  <a:prstGeom prst="rect">
                    <a:avLst/>
                  </a:prstGeom>
                  <a:blipFill rotWithShape="0"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9" name="TextBox 18"/>
              <p:cNvSpPr txBox="1"/>
              <p:nvPr/>
            </p:nvSpPr>
            <p:spPr>
              <a:xfrm>
                <a:off x="4734501" y="4193749"/>
                <a:ext cx="433329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 smtClean="0"/>
                  <a:t>With the numbers proposed by WSS, </a:t>
                </a:r>
                <a:endParaRPr lang="it-IT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TextBox 23"/>
                  <p:cNvSpPr txBox="1"/>
                  <p:nvPr/>
                </p:nvSpPr>
                <p:spPr>
                  <a:xfrm>
                    <a:off x="4894927" y="5403323"/>
                    <a:ext cx="4241674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it-IT" dirty="0" smtClean="0"/>
                      <a:t>to compare with </a:t>
                    </a:r>
                    <a14:m>
                      <m:oMath xmlns:m="http://schemas.openxmlformats.org/officeDocument/2006/math"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∼</m:t>
                        </m:r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84</m:t>
                            </m:r>
                          </m:sup>
                        </m:sSup>
                      </m:oMath>
                    </a14:m>
                    <a:r>
                      <a:rPr lang="it-IT" dirty="0" smtClean="0"/>
                      <a:t> proton in universe</a:t>
                    </a:r>
                    <a:endParaRPr lang="it-IT" dirty="0"/>
                  </a:p>
                </p:txBody>
              </p:sp>
            </mc:Choice>
            <mc:Fallback xmlns="">
              <p:sp>
                <p:nvSpPr>
                  <p:cNvPr id="24" name="TextBox 2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894927" y="5403323"/>
                    <a:ext cx="4241674" cy="369332"/>
                  </a:xfrm>
                  <a:prstGeom prst="rect">
                    <a:avLst/>
                  </a:prstGeom>
                  <a:blipFill rotWithShape="0">
                    <a:blip r:embed="rId13"/>
                    <a:stretch>
                      <a:fillRect l="-1293" t="-8197" r="-431" b="-24590"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6" name="Oval 5"/>
            <p:cNvSpPr/>
            <p:nvPr/>
          </p:nvSpPr>
          <p:spPr>
            <a:xfrm>
              <a:off x="2067790" y="5170979"/>
              <a:ext cx="1246909" cy="24933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3" name="Oval 22"/>
            <p:cNvSpPr/>
            <p:nvPr/>
          </p:nvSpPr>
          <p:spPr>
            <a:xfrm>
              <a:off x="2043543" y="4606400"/>
              <a:ext cx="1246909" cy="24933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2658931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/>
          </a:bodyPr>
          <a:lstStyle/>
          <a:p>
            <a:r>
              <a:rPr lang="it-IT" sz="3600" dirty="0" smtClean="0">
                <a:solidFill>
                  <a:schemeClr val="tx2"/>
                </a:solidFill>
              </a:rPr>
              <a:t>Low energy regime /2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3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0" y="6360668"/>
                <a:ext cx="7523018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1600" dirty="0" smtClean="0">
                    <a:solidFill>
                      <a:schemeClr val="bg1">
                        <a:lumMod val="50000"/>
                      </a:schemeClr>
                    </a:solidFill>
                  </a:rPr>
                  <a:t>A. Pilloni –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Search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for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Neutron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Flux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Generation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in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Plasma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Discharge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Electrolytic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Cell</m:t>
                    </m:r>
                  </m:oMath>
                </a14:m>
                <a:endParaRPr lang="it-IT" sz="16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360668"/>
                <a:ext cx="7523018" cy="338554"/>
              </a:xfrm>
              <a:prstGeom prst="rect">
                <a:avLst/>
              </a:prstGeom>
              <a:blipFill rotWithShape="0">
                <a:blip r:embed="rId3"/>
                <a:stretch>
                  <a:fillRect l="-405" t="-5357" b="-214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53782" y="1212435"/>
                <a:ext cx="787266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Clearly this is a joke, WSS consider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𝑇𝐹</m:t>
                        </m:r>
                      </m:sub>
                    </m:sSub>
                  </m:oMath>
                </a14:m>
                <a:r>
                  <a:rPr lang="it-IT" dirty="0" smtClean="0"/>
                  <a:t> may be significantly different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</m:oMath>
                </a14:m>
                <a:endParaRPr lang="it-IT" dirty="0" smtClean="0"/>
              </a:p>
              <a:p>
                <a:r>
                  <a:rPr lang="it-IT" dirty="0" smtClean="0"/>
                  <a:t>However, the lower bound does not hold:</a:t>
                </a:r>
                <a:endParaRPr lang="it-IT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782" y="1212435"/>
                <a:ext cx="7872668" cy="646331"/>
              </a:xfrm>
              <a:prstGeom prst="rect">
                <a:avLst/>
              </a:prstGeom>
              <a:blipFill rotWithShape="0">
                <a:blip r:embed="rId4"/>
                <a:stretch>
                  <a:fillRect l="-697" t="-5660" b="-141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12" y="2026272"/>
            <a:ext cx="6809591" cy="359124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20773" y="4902896"/>
            <a:ext cx="7202245" cy="882128"/>
          </a:xfrm>
          <a:prstGeom prst="ellipse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ctangle 5"/>
          <p:cNvSpPr/>
          <p:nvPr/>
        </p:nvSpPr>
        <p:spPr>
          <a:xfrm rot="5400000">
            <a:off x="5906707" y="375417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>
                <a:solidFill>
                  <a:srgbClr val="C00000"/>
                </a:solidFill>
              </a:rPr>
              <a:t>Calogero</a:t>
            </a:r>
            <a:r>
              <a:rPr lang="en-US" dirty="0">
                <a:solidFill>
                  <a:srgbClr val="C00000"/>
                </a:solidFill>
              </a:rPr>
              <a:t>, </a:t>
            </a:r>
            <a:r>
              <a:rPr lang="en-US" i="1" dirty="0">
                <a:solidFill>
                  <a:srgbClr val="C00000"/>
                </a:solidFill>
              </a:rPr>
              <a:t>Variable Phase Method </a:t>
            </a:r>
            <a:r>
              <a:rPr lang="en-US" i="1" dirty="0" smtClean="0">
                <a:solidFill>
                  <a:srgbClr val="C00000"/>
                </a:solidFill>
              </a:rPr>
              <a:t>Approach</a:t>
            </a:r>
            <a:br>
              <a:rPr lang="en-US" i="1" dirty="0" smtClean="0">
                <a:solidFill>
                  <a:srgbClr val="C00000"/>
                </a:solidFill>
              </a:rPr>
            </a:br>
            <a:r>
              <a:rPr lang="en-US" i="1" dirty="0" smtClean="0">
                <a:solidFill>
                  <a:srgbClr val="C00000"/>
                </a:solidFill>
              </a:rPr>
              <a:t>to Potential </a:t>
            </a:r>
            <a:r>
              <a:rPr lang="en-US" i="1" dirty="0">
                <a:solidFill>
                  <a:srgbClr val="C00000"/>
                </a:solidFill>
              </a:rPr>
              <a:t>Scattering</a:t>
            </a:r>
            <a:endParaRPr lang="it-IT" i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80912" y="5754595"/>
                <a:ext cx="754553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 smtClean="0">
                    <a:solidFill>
                      <a:srgbClr val="FF0000"/>
                    </a:solidFill>
                  </a:rPr>
                  <a:t>This is not the case for a Yukawa-like potential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24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it-IT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it-IT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≫</m:t>
                    </m:r>
                    <m:r>
                      <a:rPr lang="it-IT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endParaRPr lang="it-IT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912" y="5754595"/>
                <a:ext cx="7545538" cy="461665"/>
              </a:xfrm>
              <a:prstGeom prst="rect">
                <a:avLst/>
              </a:prstGeom>
              <a:blipFill rotWithShape="0">
                <a:blip r:embed="rId6"/>
                <a:stretch>
                  <a:fillRect l="-1212" t="-10526" b="-2894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Oval 22"/>
          <p:cNvSpPr/>
          <p:nvPr/>
        </p:nvSpPr>
        <p:spPr>
          <a:xfrm>
            <a:off x="253782" y="1789388"/>
            <a:ext cx="7202245" cy="1434408"/>
          </a:xfrm>
          <a:prstGeom prst="ellipse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5941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/>
          </a:bodyPr>
          <a:lstStyle/>
          <a:p>
            <a:r>
              <a:rPr lang="it-IT" sz="3600" dirty="0" smtClean="0">
                <a:solidFill>
                  <a:schemeClr val="tx2"/>
                </a:solidFill>
              </a:rPr>
              <a:t>Low energy regime /3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3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0" y="6360668"/>
                <a:ext cx="7523018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1600" dirty="0" smtClean="0">
                    <a:solidFill>
                      <a:schemeClr val="bg1">
                        <a:lumMod val="50000"/>
                      </a:schemeClr>
                    </a:solidFill>
                  </a:rPr>
                  <a:t>A. Pilloni –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Search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for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Neutron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Flux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Generation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in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Plasma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Discharge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Electrolytic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Cell</m:t>
                    </m:r>
                  </m:oMath>
                </a14:m>
                <a:endParaRPr lang="it-IT" sz="16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360668"/>
                <a:ext cx="7523018" cy="338554"/>
              </a:xfrm>
              <a:prstGeom prst="rect">
                <a:avLst/>
              </a:prstGeom>
              <a:blipFill rotWithShape="0">
                <a:blip r:embed="rId3"/>
                <a:stretch>
                  <a:fillRect l="-405" t="-5357" b="-214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754502" y="1311324"/>
                <a:ext cx="7551298" cy="12100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Moreover, WSS changed mind with respect to the other papers,</a:t>
                </a:r>
                <a:br>
                  <a:rPr lang="it-IT" dirty="0" smtClean="0"/>
                </a:br>
                <a:r>
                  <a:rPr lang="it-IT" dirty="0" smtClean="0"/>
                  <a:t> where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∼</m:t>
                    </m:r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∼</m:t>
                    </m:r>
                    <m:rad>
                      <m:radPr>
                        <m:degHide m:val="on"/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  <m:sSub>
                              <m:sSubPr>
                                <m:ctrlP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sub>
                            </m:sSub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num>
                          <m:den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sSup>
                              <m:sSupPr>
                                <m:ctrlP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p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</m:den>
                        </m:f>
                      </m:e>
                    </m:rad>
                    <m:r>
                      <a:rPr lang="it-IT" b="0" i="1" smtClean="0">
                        <a:latin typeface="Cambria Math" panose="02040503050406030204" pitchFamily="18" charset="0"/>
                      </a:rPr>
                      <m:t>≫</m:t>
                    </m:r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sSub>
                          <m:sSub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it-IT" b="0" i="0" smtClean="0"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</m:den>
                    </m:f>
                  </m:oMath>
                </a14:m>
                <a:endParaRPr lang="it-IT" b="0" dirty="0" smtClean="0"/>
              </a:p>
              <a:p>
                <a:r>
                  <a:rPr lang="it-IT" dirty="0" smtClean="0"/>
                  <a:t>The limit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→0</m:t>
                    </m:r>
                  </m:oMath>
                </a14:m>
                <a:r>
                  <a:rPr lang="it-IT" dirty="0" smtClean="0"/>
                  <a:t> means that we are looking for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𝜆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≫</m:t>
                    </m:r>
                  </m:oMath>
                </a14:m>
                <a:r>
                  <a:rPr lang="it-IT" dirty="0" smtClean="0">
                    <a:solidFill>
                      <a:srgbClr val="FF0000"/>
                    </a:solidFill>
                  </a:rPr>
                  <a:t> other length scales, i.e.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</m:oMath>
                </a14:m>
                <a:r>
                  <a:rPr lang="it-IT" dirty="0" smtClean="0"/>
                  <a:t> </a:t>
                </a:r>
                <a:endParaRPr lang="it-IT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502" y="1311324"/>
                <a:ext cx="7551298" cy="1210011"/>
              </a:xfrm>
              <a:prstGeom prst="rect">
                <a:avLst/>
              </a:prstGeom>
              <a:blipFill rotWithShape="0">
                <a:blip r:embed="rId4"/>
                <a:stretch>
                  <a:fillRect l="-726" t="-2513" b="-703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5406087" y="2876674"/>
                <a:ext cx="3661713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dirty="0" smtClean="0"/>
                  <a:t>According to Maxwell-Boltzann distribution, how many electrons are </a:t>
                </a:r>
                <a:r>
                  <a:rPr lang="it-IT" dirty="0" smtClean="0">
                    <a:solidFill>
                      <a:srgbClr val="FF0000"/>
                    </a:solidFill>
                  </a:rPr>
                  <a:t>slower than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m:rPr>
                        <m:lit/>
                      </m:rP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sSub>
                      <m:sSubPr>
                        <m:ctrlP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</m:oMath>
                </a14:m>
                <a:r>
                  <a:rPr lang="it-IT" dirty="0" smtClean="0"/>
                  <a:t>?</a:t>
                </a:r>
                <a:endParaRPr lang="it-IT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6087" y="2876674"/>
                <a:ext cx="3661713" cy="923330"/>
              </a:xfrm>
              <a:prstGeom prst="rect">
                <a:avLst/>
              </a:prstGeom>
              <a:blipFill rotWithShape="0">
                <a:blip r:embed="rId5"/>
                <a:stretch>
                  <a:fillRect l="-1498" t="-3974" r="-1165" b="-993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548414" y="3907111"/>
                <a:ext cx="3443186" cy="123142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it-IT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it-IT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f>
                            <m:f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it-IT" b="0" i="0" smtClean="0">
                                      <a:latin typeface="Cambria Math" panose="02040503050406030204" pitchFamily="18" charset="0"/>
                                    </a:rPr>
                                    <m:t>Λ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sub>
                              </m:sSub>
                            </m:den>
                          </m:f>
                        </m:sup>
                        <m:e>
                          <m:f>
                            <m:f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sSup>
                                <m:sSup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func>
                                <m:func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it-IT" b="0" i="0" smtClean="0">
                                      <a:latin typeface="Cambria Math" panose="02040503050406030204" pitchFamily="18" charset="0"/>
                                    </a:rPr>
                                    <m:t>exp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f>
                                        <m:fPr>
                                          <m:ctrlPr>
                                            <a:rPr lang="it-IT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p>
                                            <m:sSupPr>
                                              <m:ctrlPr>
                                                <a:rPr lang="it-IT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it-IT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e>
                                            <m:sup>
                                              <m:r>
                                                <a:rPr lang="it-IT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∗</m:t>
                                              </m:r>
                                            </m:sup>
                                          </m:sSup>
                                          <m:sSup>
                                            <m:sSupPr>
                                              <m:ctrlPr>
                                                <a:rPr lang="it-IT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it-IT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𝑣</m:t>
                                              </m:r>
                                            </m:e>
                                            <m:sup>
                                              <m:r>
                                                <a:rPr lang="it-IT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lang="it-IT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it-IT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e>
                                            <m:sub>
                                              <m:r>
                                                <a:rPr lang="it-IT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𝐵</m:t>
                                              </m:r>
                                            </m:sub>
                                          </m:sSub>
                                          <m:r>
                                            <a:rPr lang="it-IT" b="0" i="1" smtClean="0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</m:func>
                            </m:num>
                            <m:den>
                              <m:sSup>
                                <m:s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  <m:t>𝜋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it-IT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it-IT" i="1">
                                                  <a:latin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e>
                                            <m:sub>
                                              <m:r>
                                                <a:rPr lang="it-IT" i="1">
                                                  <a:latin typeface="Cambria Math" panose="02040503050406030204" pitchFamily="18" charset="0"/>
                                                </a:rPr>
                                                <m:t>𝐵</m:t>
                                              </m:r>
                                            </m:sub>
                                          </m:sSub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num>
                                        <m:den>
                                          <m:sSup>
                                            <m:sSupPr>
                                              <m:ctrlPr>
                                                <a:rPr lang="it-IT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it-IT" i="1">
                                                  <a:latin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e>
                                            <m:sup>
                                              <m:r>
                                                <a:rPr lang="it-IT" i="1">
                                                  <a:latin typeface="Cambria Math" panose="02040503050406030204" pitchFamily="18" charset="0"/>
                                                </a:rPr>
                                                <m:t>∗</m:t>
                                              </m:r>
                                            </m:sup>
                                          </m:sSup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f>
                                    <m:fPr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num>
                                    <m:den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sup>
                              </m:sSup>
                            </m:den>
                          </m:f>
                        </m:e>
                      </m:nary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𝑑𝑣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8414" y="3907111"/>
                <a:ext cx="3443186" cy="1231427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5" y="2690399"/>
            <a:ext cx="5301972" cy="3332142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171763" y="5307776"/>
            <a:ext cx="2525111" cy="609600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TextBox 14"/>
          <p:cNvSpPr txBox="1"/>
          <p:nvPr/>
        </p:nvSpPr>
        <p:spPr>
          <a:xfrm>
            <a:off x="706788" y="5307776"/>
            <a:ext cx="167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Realistic plasma</a:t>
            </a:r>
            <a:endParaRPr lang="it-IT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548414" y="5138538"/>
                <a:ext cx="365978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A suppression of at least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−8</m:t>
                        </m:r>
                      </m:sup>
                    </m:sSup>
                  </m:oMath>
                </a14:m>
                <a:r>
                  <a:rPr lang="it-IT" b="0" dirty="0" smtClean="0"/>
                  <a:t/>
                </a:r>
                <a:br>
                  <a:rPr lang="it-IT" b="0" dirty="0" smtClean="0"/>
                </a:br>
                <a:r>
                  <a:rPr lang="it-IT" dirty="0" smtClean="0"/>
                  <a:t>expected for realistic plasma regimes</a:t>
                </a:r>
                <a:endParaRPr lang="it-IT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8414" y="5138538"/>
                <a:ext cx="3659784" cy="646331"/>
              </a:xfrm>
              <a:prstGeom prst="rect">
                <a:avLst/>
              </a:prstGeom>
              <a:blipFill rotWithShape="0">
                <a:blip r:embed="rId8"/>
                <a:stretch>
                  <a:fillRect l="-1331" t="-5660" r="-832" b="-141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86055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/>
          </a:bodyPr>
          <a:lstStyle/>
          <a:p>
            <a:r>
              <a:rPr lang="it-IT" sz="4400" dirty="0" smtClean="0">
                <a:solidFill>
                  <a:schemeClr val="tx2"/>
                </a:solidFill>
              </a:rPr>
              <a:t>Conclusions</a:t>
            </a:r>
            <a:endParaRPr lang="it-IT" sz="4800" dirty="0">
              <a:solidFill>
                <a:schemeClr val="tx2"/>
              </a:solidFill>
            </a:endParaRPr>
          </a:p>
        </p:txBody>
      </p:sp>
      <p:sp>
        <p:nvSpPr>
          <p:cNvPr id="3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0" y="6360668"/>
                <a:ext cx="7523018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1600" dirty="0" smtClean="0">
                    <a:solidFill>
                      <a:schemeClr val="bg1">
                        <a:lumMod val="50000"/>
                      </a:schemeClr>
                    </a:solidFill>
                  </a:rPr>
                  <a:t>A. Pilloni –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Search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for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Neutron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Flux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Generation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in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Plasma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Discharge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Electrolytic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Cell</m:t>
                    </m:r>
                  </m:oMath>
                </a14:m>
                <a:endParaRPr lang="it-IT" sz="16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360668"/>
                <a:ext cx="7523018" cy="338554"/>
              </a:xfrm>
              <a:prstGeom prst="rect">
                <a:avLst/>
              </a:prstGeom>
              <a:blipFill rotWithShape="0">
                <a:blip r:embed="rId3"/>
                <a:stretch>
                  <a:fillRect l="-405" t="-5357" b="-214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115616"/>
            <a:ext cx="3906000" cy="1647255"/>
          </a:xfrm>
          <a:solidFill>
            <a:schemeClr val="bg1"/>
          </a:solidFill>
          <a:ln w="38100" cap="sq">
            <a:solidFill>
              <a:srgbClr val="FF0000"/>
            </a:solidFill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80000" tIns="180000" rIns="180000" bIns="180000">
            <a:noAutofit/>
          </a:bodyPr>
          <a:lstStyle/>
          <a:p>
            <a:pPr marL="0" indent="0" algn="ctr"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2000" dirty="0" err="1" smtClean="0">
                <a:solidFill>
                  <a:srgbClr val="FF0000"/>
                </a:solidFill>
              </a:rPr>
              <a:t>Cirillo</a:t>
            </a:r>
            <a:r>
              <a:rPr lang="en-US" sz="2000" dirty="0" smtClean="0">
                <a:solidFill>
                  <a:srgbClr val="FF0000"/>
                </a:solidFill>
              </a:rPr>
              <a:t>, </a:t>
            </a:r>
            <a:r>
              <a:rPr lang="en-US" sz="2000" dirty="0" err="1" smtClean="0">
                <a:solidFill>
                  <a:srgbClr val="FF0000"/>
                </a:solidFill>
              </a:rPr>
              <a:t>Widom</a:t>
            </a:r>
            <a:r>
              <a:rPr lang="en-US" sz="2000" dirty="0" smtClean="0">
                <a:solidFill>
                  <a:srgbClr val="FF0000"/>
                </a:solidFill>
              </a:rPr>
              <a:t>, Srivastava </a:t>
            </a:r>
            <a:r>
              <a:rPr lang="en-US" sz="2000" i="1" dirty="0" smtClean="0">
                <a:solidFill>
                  <a:srgbClr val="FF0000"/>
                </a:solidFill>
              </a:rPr>
              <a:t>et al.</a:t>
            </a:r>
            <a:r>
              <a:rPr lang="en-US" sz="2000" dirty="0" smtClean="0">
                <a:solidFill>
                  <a:srgbClr val="FF0000"/>
                </a:solidFill>
              </a:rPr>
              <a:t> experiment</a:t>
            </a:r>
          </a:p>
          <a:p>
            <a:pPr marL="0" indent="0" algn="ctr"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2000" dirty="0" smtClean="0">
                <a:solidFill>
                  <a:srgbClr val="FF0000"/>
                </a:solidFill>
              </a:rPr>
              <a:t>Neutron emission from plasma discharge electrolytic cell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821384" y="1115616"/>
            <a:ext cx="3906982" cy="1648800"/>
          </a:xfrm>
          <a:prstGeom prst="rect">
            <a:avLst/>
          </a:prstGeom>
          <a:solidFill>
            <a:schemeClr val="bg1"/>
          </a:solidFill>
          <a:ln w="38100" cap="sq">
            <a:solidFill>
              <a:srgbClr val="00B050"/>
            </a:solidFill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180000" tIns="180000" rIns="180000" bIns="180000" rtlCol="0" anchor="ctr" anchorCtr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800"/>
              </a:spcAft>
              <a:buFont typeface="Arial" pitchFamily="34" charset="0"/>
              <a:buNone/>
            </a:pPr>
            <a:r>
              <a:rPr lang="en-US" sz="2000" dirty="0" err="1" smtClean="0">
                <a:solidFill>
                  <a:srgbClr val="00B050"/>
                </a:solidFill>
              </a:rPr>
              <a:t>Widom</a:t>
            </a:r>
            <a:r>
              <a:rPr lang="en-US" sz="2000" dirty="0" smtClean="0">
                <a:solidFill>
                  <a:srgbClr val="00B050"/>
                </a:solidFill>
              </a:rPr>
              <a:t>-Larsen(-Srivastava) theory</a:t>
            </a:r>
          </a:p>
          <a:p>
            <a:pPr marL="0" indent="0" algn="ctr">
              <a:spcBef>
                <a:spcPts val="0"/>
              </a:spcBef>
              <a:spcAft>
                <a:spcPts val="1800"/>
              </a:spcAft>
              <a:buFont typeface="Arial" pitchFamily="34" charset="0"/>
              <a:buNone/>
            </a:pPr>
            <a:r>
              <a:rPr lang="en-US" sz="2000" dirty="0" smtClean="0">
                <a:solidFill>
                  <a:srgbClr val="00B050"/>
                </a:solidFill>
              </a:rPr>
              <a:t>LENR (neutron emission) due to strong electromagnetic fields</a:t>
            </a:r>
            <a:endParaRPr lang="en-US" sz="2000" dirty="0">
              <a:solidFill>
                <a:srgbClr val="00B050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57200" y="3554413"/>
            <a:ext cx="3906000" cy="2081997"/>
          </a:xfrm>
          <a:prstGeom prst="rect">
            <a:avLst/>
          </a:prstGeom>
          <a:solidFill>
            <a:schemeClr val="bg1"/>
          </a:solidFill>
          <a:ln w="38100" cap="sq">
            <a:solidFill>
              <a:srgbClr val="FF0000"/>
            </a:solidFill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180000" tIns="180000" rIns="180000" bIns="180000" rtlCol="0" anchor="ctr" anchorCtr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srgbClr val="FF0000"/>
                </a:solidFill>
              </a:rPr>
              <a:t>Our </a:t>
            </a:r>
            <a:r>
              <a:rPr lang="en-US" sz="2000" dirty="0" smtClean="0">
                <a:solidFill>
                  <a:srgbClr val="FF0000"/>
                </a:solidFill>
              </a:rPr>
              <a:t>group did not see any statistically significant </a:t>
            </a:r>
            <a:r>
              <a:rPr lang="en-US" sz="2000" dirty="0">
                <a:solidFill>
                  <a:srgbClr val="FF0000"/>
                </a:solidFill>
              </a:rPr>
              <a:t>neutron </a:t>
            </a:r>
            <a:r>
              <a:rPr lang="en-US" sz="2000" dirty="0" smtClean="0">
                <a:solidFill>
                  <a:srgbClr val="FF0000"/>
                </a:solidFill>
              </a:rPr>
              <a:t>flux </a:t>
            </a:r>
            <a:r>
              <a:rPr lang="en-US" sz="2000" dirty="0">
                <a:solidFill>
                  <a:srgbClr val="FF0000"/>
                </a:solidFill>
              </a:rPr>
              <a:t>in plasma discharge electrolytic </a:t>
            </a:r>
            <a:r>
              <a:rPr lang="en-US" sz="2000" dirty="0" smtClean="0">
                <a:solidFill>
                  <a:srgbClr val="FF0000"/>
                </a:solidFill>
              </a:rPr>
              <a:t>cells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rgbClr val="FF0000"/>
                </a:solidFill>
              </a:rPr>
              <a:t>This is crucial to probe the nature of physics in LENR experiment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821384" y="3555610"/>
            <a:ext cx="3906982" cy="2080800"/>
          </a:xfrm>
          <a:prstGeom prst="rect">
            <a:avLst/>
          </a:prstGeom>
          <a:solidFill>
            <a:schemeClr val="bg1"/>
          </a:solidFill>
          <a:ln w="38100" cap="sq">
            <a:solidFill>
              <a:srgbClr val="00B050"/>
            </a:solidFill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180000" tIns="180000" rIns="180000" bIns="180000" rtlCol="0" anchor="ctr" anchorCtr="0">
            <a:normAutofit lnSpcReduction="100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srgbClr val="00B050"/>
                </a:solidFill>
              </a:rPr>
              <a:t>WLS theory reveals many weaknesses and is not able to predict the existence of LENR </a:t>
            </a:r>
            <a:r>
              <a:rPr lang="en-US" sz="2000" dirty="0" smtClean="0">
                <a:solidFill>
                  <a:srgbClr val="00B050"/>
                </a:solidFill>
              </a:rPr>
              <a:t>phenomena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rgbClr val="00B050"/>
                </a:solidFill>
              </a:rPr>
              <a:t>LENR is still not explainable</a:t>
            </a:r>
            <a:br>
              <a:rPr lang="en-US" sz="2000" dirty="0" smtClean="0">
                <a:solidFill>
                  <a:srgbClr val="00B050"/>
                </a:solidFill>
              </a:rPr>
            </a:br>
            <a:r>
              <a:rPr lang="en-US" sz="2000" dirty="0" smtClean="0">
                <a:solidFill>
                  <a:srgbClr val="00B050"/>
                </a:solidFill>
              </a:rPr>
              <a:t> by means of SM physics</a:t>
            </a:r>
            <a:endParaRPr lang="en-US" sz="2000" dirty="0">
              <a:solidFill>
                <a:srgbClr val="00B050"/>
              </a:solidFill>
            </a:endParaRPr>
          </a:p>
        </p:txBody>
      </p:sp>
      <p:cxnSp>
        <p:nvCxnSpPr>
          <p:cNvPr id="14" name="Straight Arrow Connector 13"/>
          <p:cNvCxnSpPr>
            <a:stCxn id="6" idx="2"/>
            <a:endCxn id="10" idx="0"/>
          </p:cNvCxnSpPr>
          <p:nvPr/>
        </p:nvCxnSpPr>
        <p:spPr>
          <a:xfrm>
            <a:off x="2410200" y="2762871"/>
            <a:ext cx="0" cy="791542"/>
          </a:xfrm>
          <a:prstGeom prst="straightConnector1">
            <a:avLst/>
          </a:prstGeom>
          <a:ln w="952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7" idx="2"/>
            <a:endCxn id="12" idx="0"/>
          </p:cNvCxnSpPr>
          <p:nvPr/>
        </p:nvCxnSpPr>
        <p:spPr>
          <a:xfrm>
            <a:off x="6774875" y="2764416"/>
            <a:ext cx="0" cy="791194"/>
          </a:xfrm>
          <a:prstGeom prst="straightConnector1">
            <a:avLst/>
          </a:prstGeom>
          <a:ln w="952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841914" y="5661727"/>
            <a:ext cx="34601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b="1" dirty="0" smtClean="0">
                <a:solidFill>
                  <a:srgbClr val="0000FF"/>
                </a:solidFill>
              </a:rPr>
              <a:t>Thank you!</a:t>
            </a:r>
            <a:endParaRPr lang="it-IT" sz="3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47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94325" y="1626050"/>
            <a:ext cx="7772400" cy="1362075"/>
          </a:xfrm>
        </p:spPr>
        <p:txBody>
          <a:bodyPr/>
          <a:lstStyle/>
          <a:p>
            <a:pPr algn="ctr"/>
            <a:r>
              <a:rPr lang="it-IT" dirty="0" smtClean="0">
                <a:solidFill>
                  <a:schemeClr val="bg1"/>
                </a:solidFill>
              </a:rPr>
              <a:t>Backup</a:t>
            </a:r>
            <a:endParaRPr lang="it-IT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94325" y="1626050"/>
            <a:ext cx="7772400" cy="1362075"/>
          </a:xfrm>
        </p:spPr>
        <p:txBody>
          <a:bodyPr>
            <a:normAutofit fontScale="90000"/>
          </a:bodyPr>
          <a:lstStyle/>
          <a:p>
            <a:pPr algn="ctr"/>
            <a:r>
              <a:rPr lang="it-IT" cap="none" dirty="0" smtClean="0">
                <a:solidFill>
                  <a:schemeClr val="bg1"/>
                </a:solidFill>
              </a:rPr>
              <a:t>Experimental background</a:t>
            </a:r>
            <a:endParaRPr lang="it-IT" cap="non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714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304205"/>
            <a:ext cx="8229600" cy="747652"/>
          </a:xfrm>
        </p:spPr>
        <p:txBody>
          <a:bodyPr>
            <a:normAutofit/>
          </a:bodyPr>
          <a:lstStyle/>
          <a:p>
            <a:r>
              <a:rPr lang="it-IT" sz="3600" dirty="0" smtClean="0"/>
              <a:t>Comparison of the experiments</a:t>
            </a:r>
            <a:endParaRPr lang="it-IT" sz="3600" i="1" dirty="0"/>
          </a:p>
        </p:txBody>
      </p:sp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0" y="6360668"/>
                <a:ext cx="7523018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1600" dirty="0" smtClean="0">
                    <a:solidFill>
                      <a:schemeClr val="bg1">
                        <a:lumMod val="50000"/>
                      </a:schemeClr>
                    </a:solidFill>
                  </a:rPr>
                  <a:t>A. Pilloni –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Search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for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Neutron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Flux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Generation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in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Plasma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Discharge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Electrolytic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Cell</m:t>
                    </m:r>
                  </m:oMath>
                </a14:m>
                <a:endParaRPr lang="it-IT" sz="16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360668"/>
                <a:ext cx="7523018" cy="338554"/>
              </a:xfrm>
              <a:prstGeom prst="rect">
                <a:avLst/>
              </a:prstGeom>
              <a:blipFill rotWithShape="0">
                <a:blip r:embed="rId3"/>
                <a:stretch>
                  <a:fillRect l="-405" t="-5357" b="-214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Content Placeholder 2"/>
          <p:cNvSpPr txBox="1">
            <a:spLocks/>
          </p:cNvSpPr>
          <p:nvPr/>
        </p:nvSpPr>
        <p:spPr>
          <a:xfrm>
            <a:off x="1112404" y="4370294"/>
            <a:ext cx="5298210" cy="326716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ontent Placeholder 3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051858"/>
                <a:ext cx="8056880" cy="5120342"/>
              </a:xfrm>
            </p:spPr>
            <p:txBody>
              <a:bodyPr>
                <a:normAutofit fontScale="77500" lnSpcReduction="20000"/>
              </a:bodyPr>
              <a:lstStyle/>
              <a:p>
                <a:pPr marL="0" indent="0">
                  <a:buNone/>
                </a:pPr>
                <a:r>
                  <a:rPr lang="en-US" b="1" dirty="0" smtClean="0">
                    <a:solidFill>
                      <a:srgbClr val="FF0000"/>
                    </a:solidFill>
                  </a:rPr>
                  <a:t>Differences between the experiments</a:t>
                </a:r>
                <a:endParaRPr lang="en-US" dirty="0" smtClean="0"/>
              </a:p>
              <a:p>
                <a:pPr lvl="1"/>
                <a:r>
                  <a:rPr lang="en-US" dirty="0" smtClean="0"/>
                  <a:t>Quartz shield around cathode (as in Mizuno exp.) </a:t>
                </a:r>
                <a:r>
                  <a:rPr lang="en-US" dirty="0" err="1" smtClean="0"/>
                  <a:t>vs</a:t>
                </a:r>
                <a:r>
                  <a:rPr lang="en-US" dirty="0" smtClean="0"/>
                  <a:t> ceramic casing</a:t>
                </a:r>
              </a:p>
              <a:p>
                <a:pPr lvl="1"/>
                <a:r>
                  <a:rPr lang="en-US" dirty="0" smtClean="0"/>
                  <a:t>Quartz separator between anode and cathode vs. nothing</a:t>
                </a:r>
              </a:p>
              <a:p>
                <a:pPr lvl="1"/>
                <a:r>
                  <a:rPr lang="en-US" dirty="0"/>
                  <a:t>N</a:t>
                </a:r>
                <a:r>
                  <a:rPr lang="en-US" dirty="0" smtClean="0"/>
                  <a:t>eutron detectors and their location</a:t>
                </a:r>
              </a:p>
              <a:p>
                <a:pPr lvl="1"/>
                <a:endParaRPr lang="en-US" dirty="0" smtClean="0"/>
              </a:p>
              <a:p>
                <a:pPr marL="0" indent="0">
                  <a:buNone/>
                </a:pPr>
                <a:r>
                  <a:rPr lang="en-US" dirty="0" smtClean="0"/>
                  <a:t>The comparison between the experiments depends on the hypothesis on the </a:t>
                </a:r>
                <a:r>
                  <a:rPr lang="en-US" b="1" dirty="0" smtClean="0">
                    <a:solidFill>
                      <a:srgbClr val="FF0000"/>
                    </a:solidFill>
                  </a:rPr>
                  <a:t>production energy spectrum</a:t>
                </a:r>
              </a:p>
              <a:p>
                <a:pPr lvl="1"/>
                <a:r>
                  <a:rPr lang="en-US" dirty="0" smtClean="0"/>
                  <a:t>Since the detectors used by </a:t>
                </a:r>
                <a:r>
                  <a:rPr lang="en-US" dirty="0" err="1" smtClean="0"/>
                  <a:t>Cirillo</a:t>
                </a:r>
                <a:r>
                  <a:rPr lang="en-US" dirty="0" smtClean="0"/>
                  <a:t> </a:t>
                </a:r>
                <a:r>
                  <a:rPr lang="en-US" i="1" dirty="0" smtClean="0"/>
                  <a:t>et al.</a:t>
                </a:r>
                <a:r>
                  <a:rPr lang="en-US" dirty="0" smtClean="0"/>
                  <a:t> are shielded from thermal neutrons, the spectrum of the allegedly produced neutrons would be faster </a:t>
                </a:r>
                <a:r>
                  <a:rPr lang="en-US" dirty="0" smtClean="0">
                    <a:sym typeface="Wingdings"/>
                  </a:rPr>
                  <a:t> </a:t>
                </a:r>
                <a:r>
                  <a:rPr lang="en-US" u="sng" dirty="0" smtClean="0">
                    <a:sym typeface="Wingdings"/>
                  </a:rPr>
                  <a:t>will assume </a:t>
                </a:r>
                <a:r>
                  <a:rPr lang="en-US" u="sng" dirty="0" err="1" smtClean="0"/>
                  <a:t>AmB</a:t>
                </a:r>
                <a:endParaRPr lang="en-US" u="sng" dirty="0" smtClean="0"/>
              </a:p>
              <a:p>
                <a:pPr lvl="1"/>
                <a:endParaRPr lang="en-US" u="sng" dirty="0" smtClean="0"/>
              </a:p>
              <a:p>
                <a:pPr marL="0" indent="0">
                  <a:buNone/>
                </a:pPr>
                <a:r>
                  <a:rPr lang="en-US" b="1" dirty="0" smtClean="0">
                    <a:solidFill>
                      <a:srgbClr val="FF0000"/>
                    </a:solidFill>
                  </a:rPr>
                  <a:t>Detectors placed inside the cell: </a:t>
                </a:r>
                <a:r>
                  <a:rPr lang="en-US" dirty="0" smtClean="0"/>
                  <a:t>during Run1, with incorrect background suppression, some CR-39 detectors were placed inside the cell</a:t>
                </a:r>
              </a:p>
              <a:p>
                <a:pPr lvl="1"/>
                <a:r>
                  <a:rPr lang="en-US" dirty="0" smtClean="0"/>
                  <a:t>Those with thick Boron (same as CE) showed no signal</a:t>
                </a:r>
              </a:p>
              <a:p>
                <a:pPr lvl="1"/>
                <a:r>
                  <a:rPr lang="en-US" dirty="0" smtClean="0"/>
                  <a:t>Those with thin Boron showed an excess 100 times smaller than the CE</a:t>
                </a:r>
              </a:p>
              <a:p>
                <a:pPr lvl="1"/>
                <a:endParaRPr lang="en-US" dirty="0" smtClean="0"/>
              </a:p>
              <a:p>
                <a:pPr marL="0" indent="0">
                  <a:buNone/>
                </a:pPr>
                <a:r>
                  <a:rPr lang="en-US" b="1" dirty="0">
                    <a:solidFill>
                      <a:srgbClr val="FF0000"/>
                    </a:solidFill>
                  </a:rPr>
                  <a:t>Detectors placed </a:t>
                </a:r>
                <a:r>
                  <a:rPr lang="en-US" b="1" dirty="0" smtClean="0">
                    <a:solidFill>
                      <a:srgbClr val="FF0000"/>
                    </a:solidFill>
                  </a:rPr>
                  <a:t>outside </a:t>
                </a:r>
                <a:r>
                  <a:rPr lang="en-US" b="1" dirty="0">
                    <a:solidFill>
                      <a:srgbClr val="FF0000"/>
                    </a:solidFill>
                  </a:rPr>
                  <a:t>the </a:t>
                </a:r>
                <a:r>
                  <a:rPr lang="en-US" b="1" dirty="0" smtClean="0">
                    <a:solidFill>
                      <a:srgbClr val="FF0000"/>
                    </a:solidFill>
                  </a:rPr>
                  <a:t>cell:</a:t>
                </a:r>
                <a:r>
                  <a:rPr 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dirty="0" smtClean="0"/>
                  <a:t>for an </a:t>
                </a:r>
                <a:r>
                  <a:rPr lang="en-US" dirty="0" err="1" smtClean="0"/>
                  <a:t>AmB</a:t>
                </a:r>
                <a:r>
                  <a:rPr lang="en-US" dirty="0" smtClean="0"/>
                  <a:t> like spectrum we set a limit (with In 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Φ</m:t>
                    </m:r>
                    <m:r>
                      <a:rPr lang="it-IT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&lt;64 </m:t>
                    </m:r>
                    <m:r>
                      <m:rPr>
                        <m:nor/>
                      </m:rPr>
                      <a:rPr lang="it-IT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it-IT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it-IT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it-IT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 smtClean="0">
                    <a:solidFill>
                      <a:srgbClr val="0000FF"/>
                    </a:solidFill>
                  </a:rPr>
                  <a:t> @95%C.L.</a:t>
                </a:r>
                <a:r>
                  <a:rPr lang="en-US" dirty="0" smtClean="0"/>
                  <a:t>  @5cm from cathode.</a:t>
                </a:r>
              </a:p>
              <a:p>
                <a:pPr lvl="1"/>
                <a:r>
                  <a:rPr lang="en-US" dirty="0" smtClean="0"/>
                  <a:t> Correcting for geometry and spectrum (with MC) we estimate </a:t>
                </a:r>
                <a:br>
                  <a:rPr lang="en-US" dirty="0" smtClean="0"/>
                </a:b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Φ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it-IT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900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it-IT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it-IT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0000FF"/>
                    </a:solidFill>
                  </a:rPr>
                  <a:t> @95%C.L.</a:t>
                </a:r>
                <a:r>
                  <a:rPr lang="en-US" dirty="0" smtClean="0"/>
                  <a:t> @2cm </a:t>
                </a:r>
                <a:r>
                  <a:rPr lang="en-US" dirty="0"/>
                  <a:t>from </a:t>
                </a:r>
                <a:r>
                  <a:rPr lang="en-US" dirty="0" smtClean="0"/>
                  <a:t>cathode </a:t>
                </a:r>
                <a:br>
                  <a:rPr lang="en-US" dirty="0" smtClean="0"/>
                </a:br>
                <a:r>
                  <a:rPr lang="en-US" dirty="0" smtClean="0"/>
                  <a:t>(</a:t>
                </a:r>
                <a:r>
                  <a:rPr lang="en-US" dirty="0" err="1" smtClean="0"/>
                  <a:t>cfr</a:t>
                </a:r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r>
                      <a:rPr lang="it-IT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7.2</m:t>
                    </m:r>
                    <m:r>
                      <a:rPr lang="it-IT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it-IT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it-IT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 smtClean="0"/>
                  <a:t> measured in CE)</a:t>
                </a:r>
                <a:endParaRPr lang="en-US" dirty="0"/>
              </a:p>
            </p:txBody>
          </p:sp>
        </mc:Choice>
        <mc:Fallback xmlns="">
          <p:sp>
            <p:nvSpPr>
              <p:cNvPr id="19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051858"/>
                <a:ext cx="8056880" cy="5120342"/>
              </a:xfrm>
              <a:blipFill rotWithShape="0">
                <a:blip r:embed="rId4"/>
                <a:stretch>
                  <a:fillRect l="-681" t="-1429" r="-151" b="-14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5842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304205"/>
            <a:ext cx="8229600" cy="747652"/>
          </a:xfrm>
        </p:spPr>
        <p:txBody>
          <a:bodyPr>
            <a:normAutofit/>
          </a:bodyPr>
          <a:lstStyle/>
          <a:p>
            <a:r>
              <a:rPr lang="it-IT" sz="3600" dirty="0" smtClean="0"/>
              <a:t>Cathode</a:t>
            </a:r>
            <a:endParaRPr lang="it-IT" sz="3600" i="1" dirty="0"/>
          </a:p>
        </p:txBody>
      </p:sp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0" y="6360668"/>
                <a:ext cx="7523018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1600" dirty="0" smtClean="0">
                    <a:solidFill>
                      <a:schemeClr val="bg1">
                        <a:lumMod val="50000"/>
                      </a:schemeClr>
                    </a:solidFill>
                  </a:rPr>
                  <a:t>A. Pilloni –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Search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for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Neutron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Flux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Generation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in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Plasma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Discharge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Electrolytic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Cell</m:t>
                    </m:r>
                  </m:oMath>
                </a14:m>
                <a:endParaRPr lang="it-IT" sz="16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360668"/>
                <a:ext cx="7523018" cy="338554"/>
              </a:xfrm>
              <a:prstGeom prst="rect">
                <a:avLst/>
              </a:prstGeom>
              <a:blipFill rotWithShape="0">
                <a:blip r:embed="rId3"/>
                <a:stretch>
                  <a:fillRect l="-405" t="-5357" b="-214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Content Placeholder 2"/>
          <p:cNvSpPr txBox="1">
            <a:spLocks/>
          </p:cNvSpPr>
          <p:nvPr/>
        </p:nvSpPr>
        <p:spPr>
          <a:xfrm>
            <a:off x="1112404" y="4370294"/>
            <a:ext cx="5298210" cy="326716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367617" y="1428637"/>
            <a:ext cx="3319183" cy="1477328"/>
          </a:xfrm>
          <a:prstGeom prst="rect">
            <a:avLst/>
          </a:prstGeom>
          <a:solidFill>
            <a:schemeClr val="bg1"/>
          </a:solidFill>
          <a:ln w="317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tx1"/>
                </a:solidFill>
              </a:rPr>
              <a:t>Cirillo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i="1" dirty="0" smtClean="0">
                <a:solidFill>
                  <a:schemeClr val="tx1"/>
                </a:solidFill>
              </a:rPr>
              <a:t>et al.</a:t>
            </a:r>
            <a:r>
              <a:rPr lang="en-US" dirty="0" smtClean="0">
                <a:solidFill>
                  <a:schemeClr val="tx1"/>
                </a:solidFill>
              </a:rPr>
              <a:t> claim </a:t>
            </a:r>
            <a:r>
              <a:rPr lang="en-US" dirty="0">
                <a:solidFill>
                  <a:schemeClr val="tx1"/>
                </a:solidFill>
              </a:rPr>
              <a:t>that </a:t>
            </a:r>
            <a:r>
              <a:rPr lang="en-US" dirty="0" smtClean="0">
                <a:solidFill>
                  <a:schemeClr val="tx1"/>
                </a:solidFill>
              </a:rPr>
              <a:t>no LENR take </a:t>
            </a:r>
            <a:r>
              <a:rPr lang="en-US" dirty="0">
                <a:solidFill>
                  <a:schemeClr val="tx1"/>
                </a:solidFill>
              </a:rPr>
              <a:t>place unless the “cathode surface has cracks, with </a:t>
            </a:r>
            <a:r>
              <a:rPr lang="en-US" dirty="0" smtClean="0">
                <a:solidFill>
                  <a:schemeClr val="tx1"/>
                </a:solidFill>
              </a:rPr>
              <a:t>a sharp </a:t>
            </a:r>
            <a:r>
              <a:rPr lang="en-US" dirty="0">
                <a:solidFill>
                  <a:schemeClr val="tx1"/>
                </a:solidFill>
              </a:rPr>
              <a:t>point but certainly not regular surfaces</a:t>
            </a:r>
            <a:r>
              <a:rPr lang="en-US" dirty="0" smtClean="0">
                <a:solidFill>
                  <a:schemeClr val="tx1"/>
                </a:solidFill>
              </a:rPr>
              <a:t>”.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55916" y="3195791"/>
            <a:ext cx="3319183" cy="1477328"/>
          </a:xfrm>
          <a:prstGeom prst="rect">
            <a:avLst/>
          </a:prstGeom>
          <a:solidFill>
            <a:schemeClr val="bg1"/>
          </a:solidFill>
          <a:ln w="317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The required amount of roughness to have the alleged processes occur needs to be quantified in order to be reproducible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22573" y="5125996"/>
            <a:ext cx="6000445" cy="732848"/>
          </a:xfrm>
          <a:prstGeom prst="rect">
            <a:avLst/>
          </a:prstGeom>
          <a:solidFill>
            <a:schemeClr val="bg1"/>
          </a:solidFill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Anyway, our cathode was not polished at </a:t>
            </a:r>
            <a:r>
              <a:rPr lang="en-US" sz="2400" dirty="0" smtClean="0">
                <a:solidFill>
                  <a:schemeClr val="tx1"/>
                </a:solidFill>
              </a:rPr>
              <a:t>all…</a:t>
            </a:r>
            <a:endParaRPr lang="it-IT" sz="2400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39" y="1191618"/>
            <a:ext cx="4934968" cy="3701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57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/>
          </a:bodyPr>
          <a:lstStyle/>
          <a:p>
            <a:r>
              <a:rPr lang="it-IT" sz="3600" dirty="0" smtClean="0">
                <a:solidFill>
                  <a:schemeClr val="tx2"/>
                </a:solidFill>
              </a:rPr>
              <a:t>WKB approximation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3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42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0" y="6360668"/>
                <a:ext cx="7523018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1600" dirty="0" smtClean="0">
                    <a:solidFill>
                      <a:schemeClr val="bg1">
                        <a:lumMod val="50000"/>
                      </a:schemeClr>
                    </a:solidFill>
                  </a:rPr>
                  <a:t>A. Pilloni –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Search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for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Neutron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Flux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Generation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in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Plasma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Discharge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Electrolytic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Cell</m:t>
                    </m:r>
                  </m:oMath>
                </a14:m>
                <a:endParaRPr lang="it-IT" sz="16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360668"/>
                <a:ext cx="7523018" cy="338554"/>
              </a:xfrm>
              <a:prstGeom prst="rect">
                <a:avLst/>
              </a:prstGeom>
              <a:blipFill rotWithShape="0">
                <a:blip r:embed="rId3"/>
                <a:stretch>
                  <a:fillRect l="-405" t="-5357" b="-214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261632" y="1198232"/>
            <a:ext cx="8044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In a plasma the long-range Coulomb interaction is screened</a:t>
            </a:r>
            <a:endParaRPr lang="it-IT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326080" y="1905889"/>
                <a:ext cx="301608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p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′′</m:t>
                          </m:r>
                        </m:sup>
                      </m:sSup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𝜒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it-IT" sz="20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6080" y="1905889"/>
                <a:ext cx="3016082" cy="307777"/>
              </a:xfrm>
              <a:prstGeom prst="rect">
                <a:avLst/>
              </a:prstGeom>
              <a:blipFill rotWithShape="0">
                <a:blip r:embed="rId4"/>
                <a:stretch>
                  <a:fillRect l="-1619" t="-4000" r="-1417" b="-36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1172864" y="2786931"/>
                <a:ext cx="6103337" cy="7405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𝜒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d>
                                <m:dPr>
                                  <m:ctrlP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sSup>
                                    <m:sSupPr>
                                      <m:ctrlPr>
                                        <a:rPr lang="it-IT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sz="20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it-IT" sz="2000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d>
                            </m:e>
                          </m:rad>
                        </m:den>
                      </m:f>
                      <m:func>
                        <m:func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it-IT" sz="2000" b="0" i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nary>
                                <m:naryPr>
                                  <m:ctrlP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sSub>
                                    <m:sSubPr>
                                      <m:ctrlPr>
                                        <a:rPr lang="it-IT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brk m:alnAt="23"/>
                                        </m:rPr>
                                        <a:rPr lang="it-IT" sz="20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m:rPr>
                                          <m:brk m:alnAt="23"/>
                                        </m:rPr>
                                        <a:rPr lang="it-IT" sz="20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sub>
                                <m:sup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p>
                                <m:e>
                                  <m:rad>
                                    <m:radPr>
                                      <m:degHide m:val="on"/>
                                      <m:ctrlP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  <m:d>
                                        <m:dPr>
                                          <m:ctrlPr>
                                            <a:rPr lang="it-IT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it-IT" sz="2000" i="1">
                                              <a:latin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  <m:r>
                                            <a:rPr lang="it-IT" sz="2000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it-IT" sz="2000" i="1">
                                              <a:latin typeface="Cambria Math" panose="02040503050406030204" pitchFamily="18" charset="0"/>
                                            </a:rPr>
                                            <m:t>𝑉</m:t>
                                          </m:r>
                                          <m:r>
                                            <a:rPr lang="it-IT" sz="2000" i="1"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it-IT" sz="20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it-IT" sz="2000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p>
                                              <m:r>
                                                <a:rPr lang="it-IT" sz="2000" i="1">
                                                  <a:latin typeface="Cambria Math" panose="02040503050406030204" pitchFamily="18" charset="0"/>
                                                </a:rPr>
                                                <m:t>′</m:t>
                                              </m:r>
                                            </m:sup>
                                          </m:sSup>
                                          <m:r>
                                            <a:rPr lang="it-IT" sz="2000" i="1"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e>
                                      </m:d>
                                    </m:e>
                                  </m:rad>
                                </m:e>
                              </m:nary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𝑑𝑥</m:t>
                              </m:r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it-IT" sz="20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2864" y="2786931"/>
                <a:ext cx="6103337" cy="74058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/>
          <p:cNvSpPr/>
          <p:nvPr/>
        </p:nvSpPr>
        <p:spPr>
          <a:xfrm>
            <a:off x="6738858" y="5468345"/>
            <a:ext cx="23289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>
                <a:solidFill>
                  <a:srgbClr val="C00000"/>
                </a:solidFill>
              </a:rPr>
              <a:t>Maiani, Polosa, Riquer EPJC </a:t>
            </a:r>
            <a:r>
              <a:rPr lang="it-IT" dirty="0">
                <a:solidFill>
                  <a:srgbClr val="C00000"/>
                </a:solidFill>
              </a:rPr>
              <a:t>74 (2014) 2843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105400" y="1887984"/>
                <a:ext cx="371075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Radial Schrödinger equation for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𝑙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5400" y="1887984"/>
                <a:ext cx="3710759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1480" t="-10000" b="-2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326080" y="3907014"/>
                <a:ext cx="5888087" cy="5597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The approximation is good as long as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it-IT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p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d>
                              <m:dPr>
                                <m:ctrlP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num>
                          <m:den>
                            <m:sSup>
                              <m:sSupPr>
                                <m:ctrlP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p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den>
                        </m:f>
                      </m:e>
                    </m:d>
                    <m:r>
                      <a:rPr lang="it-IT" b="0" i="1" smtClean="0">
                        <a:latin typeface="Cambria Math" panose="02040503050406030204" pitchFamily="18" charset="0"/>
                      </a:rPr>
                      <m:t>≪1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≫</m:t>
                    </m:r>
                    <m:f>
                      <m:f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i="1"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a:rPr lang="it-IT" i="1">
                            <a:latin typeface="Cambria Math" panose="02040503050406030204" pitchFamily="18" charset="0"/>
                          </a:rPr>
                          <m:t>𝛽</m:t>
                        </m:r>
                        <m:sSub>
                          <m:sSubPr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it-IT"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  <m:sub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</m:den>
                    </m:f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6080" y="3907014"/>
                <a:ext cx="5888087" cy="559705"/>
              </a:xfrm>
              <a:prstGeom prst="rect">
                <a:avLst/>
              </a:prstGeom>
              <a:blipFill rotWithShape="0">
                <a:blip r:embed="rId7"/>
                <a:stretch>
                  <a:fillRect l="-9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986948" y="4677484"/>
                <a:ext cx="71701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If we use thermal velocity, we get a bound on density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≪8×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21</m:t>
                        </m:r>
                      </m:sup>
                    </m:sSup>
                    <m:r>
                      <a:rPr lang="it-IT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it-IT" b="0" i="0" smtClean="0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948" y="4677484"/>
                <a:ext cx="7170104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765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54181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/>
          </a:bodyPr>
          <a:lstStyle/>
          <a:p>
            <a:r>
              <a:rPr lang="it-IT" sz="3600" dirty="0" smtClean="0">
                <a:solidFill>
                  <a:schemeClr val="tx2"/>
                </a:solidFill>
              </a:rPr>
              <a:t>Motion in an EM plane wave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3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43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0" y="6360668"/>
                <a:ext cx="7523018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1600" dirty="0" smtClean="0">
                    <a:solidFill>
                      <a:schemeClr val="bg1">
                        <a:lumMod val="50000"/>
                      </a:schemeClr>
                    </a:solidFill>
                  </a:rPr>
                  <a:t>A. Pilloni –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Search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for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Neutron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Flux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Generation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in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Plasma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Discharge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Electrolytic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Cell</m:t>
                    </m:r>
                  </m:oMath>
                </a14:m>
                <a:endParaRPr lang="it-IT" sz="16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360668"/>
                <a:ext cx="7523018" cy="338554"/>
              </a:xfrm>
              <a:prstGeom prst="rect">
                <a:avLst/>
              </a:prstGeom>
              <a:blipFill rotWithShape="0">
                <a:blip r:embed="rId3"/>
                <a:stretch>
                  <a:fillRect l="-405" t="-5357" b="-214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/>
          <p:cNvSpPr/>
          <p:nvPr/>
        </p:nvSpPr>
        <p:spPr>
          <a:xfrm>
            <a:off x="6357769" y="5769681"/>
            <a:ext cx="27862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dirty="0" smtClean="0">
                <a:solidFill>
                  <a:srgbClr val="C00000"/>
                </a:solidFill>
              </a:rPr>
              <a:t>Landau-Lifshitz, vol. 2, §47 </a:t>
            </a:r>
            <a:endParaRPr lang="it-IT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03661" y="2159757"/>
                <a:ext cx="8390951" cy="21686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Let us start from Hamilton-Jacobi equation: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it-IT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num>
                          <m:den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sub>
                            </m:sSub>
                          </m:den>
                        </m:f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p>
                        </m:sSup>
                      </m:e>
                    </m:d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num>
                          <m:den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p>
                              <m:sSupPr>
                                <m:ctrlP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sup>
                            </m:sSup>
                          </m:den>
                        </m:f>
                        <m:r>
                          <a:rPr lang="it-IT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</m:e>
                    </m:d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it-IT" b="0" dirty="0" smtClean="0"/>
                  <a:t/>
                </a:r>
                <a:br>
                  <a:rPr lang="it-IT" b="0" dirty="0" smtClean="0"/>
                </a:br>
                <a:r>
                  <a:rPr lang="it-IT" b="0" dirty="0" smtClean="0"/>
                  <a:t>w</a:t>
                </a:r>
                <a:r>
                  <a:rPr lang="it-IT" dirty="0" smtClean="0"/>
                  <a:t>here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p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p>
                    <m:d>
                      <m:d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𝜉</m:t>
                        </m:r>
                      </m:e>
                    </m:d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p>
                    <m:r>
                      <a:rPr lang="it-IT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𝑘𝑥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dirty="0" smtClean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𝐴𝑘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it-IT" dirty="0" smtClean="0"/>
                  <a:t> </a:t>
                </a:r>
              </a:p>
              <a:p>
                <a:r>
                  <a:rPr lang="it-IT" dirty="0" smtClean="0"/>
                  <a:t>We seek for a solution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𝑓𝑥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𝜉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dirty="0" smtClean="0"/>
                  <a:t>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it-IT" dirty="0" smtClean="0"/>
                  <a:t>, plugging in HJ equation we get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𝑓𝑥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num>
                      <m:den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den>
                    </m:f>
                    <m:r>
                      <a:rPr lang="it-IT" b="0" i="1" smtClean="0">
                        <a:latin typeface="Cambria Math" panose="02040503050406030204" pitchFamily="18" charset="0"/>
                      </a:rPr>
                      <m:t>∫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𝑓𝐴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𝜉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𝛾</m:t>
                        </m:r>
                      </m:den>
                    </m:f>
                    <m:r>
                      <a:rPr lang="it-IT" i="1">
                        <a:latin typeface="Cambria Math" panose="02040503050406030204" pitchFamily="18" charset="0"/>
                      </a:rPr>
                      <m:t>∫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it-IT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𝑑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𝜉</m:t>
                    </m:r>
                  </m:oMath>
                </a14:m>
                <a:r>
                  <a:rPr lang="it-IT" dirty="0" smtClean="0"/>
                  <a:t>, with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𝑘𝑓</m:t>
                    </m:r>
                  </m:oMath>
                </a14:m>
                <a:endParaRPr lang="it-IT" dirty="0" smtClean="0"/>
              </a:p>
              <a:p>
                <a:r>
                  <a:rPr lang="it-IT" dirty="0" smtClean="0"/>
                  <a:t>If the plane wave is propagating along the x axis, and choose a gauge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p>
                    </m:sSup>
                    <m:r>
                      <a:rPr lang="it-IT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it-IT" dirty="0" smtClean="0"/>
                  <a:t/>
                </a:r>
                <a:br>
                  <a:rPr lang="it-IT" dirty="0" smtClean="0"/>
                </a:br>
                <a:r>
                  <a:rPr lang="it-IT" dirty="0" smtClean="0"/>
                  <a:t>and choose a reference frame at rest with the center of the oscillation, we have 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661" y="2159757"/>
                <a:ext cx="8390951" cy="2168607"/>
              </a:xfrm>
              <a:prstGeom prst="rect">
                <a:avLst/>
              </a:prstGeom>
              <a:blipFill rotWithShape="0">
                <a:blip r:embed="rId4"/>
                <a:stretch>
                  <a:fillRect l="-581" b="-337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3193738" y="1337271"/>
                <a:ext cx="1992084" cy="4047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it-IT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𝑚</m:t>
                      </m:r>
                      <m:acc>
                        <m:accPr>
                          <m:chr m:val="⃗"/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it-IT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acc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𝑒</m:t>
                      </m:r>
                      <m:acc>
                        <m:accPr>
                          <m:chr m:val="⃗"/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3738" y="1337271"/>
                <a:ext cx="1992084" cy="404791"/>
              </a:xfrm>
              <a:prstGeom prst="rect">
                <a:avLst/>
              </a:prstGeom>
              <a:blipFill rotWithShape="0">
                <a:blip r:embed="rId5"/>
                <a:stretch>
                  <a:fillRect t="-22388" r="-12844" b="-597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/>
          <p:cNvCxnSpPr/>
          <p:nvPr/>
        </p:nvCxnSpPr>
        <p:spPr>
          <a:xfrm flipV="1">
            <a:off x="2462646" y="1591622"/>
            <a:ext cx="803829" cy="196040"/>
          </a:xfrm>
          <a:prstGeom prst="straightConnector1">
            <a:avLst/>
          </a:prstGeom>
          <a:ln w="254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4499263" y="1673360"/>
            <a:ext cx="613822" cy="19841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43299" y="1602996"/>
            <a:ext cx="1983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Kinetic momentum</a:t>
            </a:r>
            <a:endParaRPr lang="it-IT" dirty="0"/>
          </a:p>
        </p:txBody>
      </p:sp>
      <p:sp>
        <p:nvSpPr>
          <p:cNvPr id="23" name="TextBox 22"/>
          <p:cNvSpPr txBox="1"/>
          <p:nvPr/>
        </p:nvSpPr>
        <p:spPr>
          <a:xfrm>
            <a:off x="5102835" y="1753436"/>
            <a:ext cx="2258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Canonical momentum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203661" y="4328364"/>
                <a:ext cx="3266903" cy="29163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den>
                      </m:f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acc>
                            <m:accPr>
                              <m:chr m:val="̅"/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p>
                                <m:sSup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p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acc>
                        </m:e>
                      </m:d>
                    </m:oMath>
                  </m:oMathPara>
                </a14:m>
                <a:endParaRPr lang="it-IT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p>
                      </m:sSup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num>
                        <m:den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𝛾</m:t>
                          </m:r>
                        </m:den>
                      </m:f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p>
                      </m:sSup>
                    </m:oMath>
                  </m:oMathPara>
                </a14:m>
                <a:endParaRPr lang="it-IT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𝛾</m:t>
                          </m:r>
                        </m:den>
                      </m:f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−</m:t>
                          </m:r>
                          <m:acc>
                            <m:accPr>
                              <m:chr m:val="̅"/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p>
                                <m:s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p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acc>
                        </m:e>
                      </m:d>
                    </m:oMath>
                  </m:oMathPara>
                </a14:m>
                <a:endParaRPr lang="it-IT" dirty="0"/>
              </a:p>
              <a:p>
                <a:endParaRPr lang="it-IT" dirty="0"/>
              </a:p>
              <a:p>
                <a:endParaRPr lang="it-IT" dirty="0"/>
              </a:p>
              <a:p>
                <a:endParaRPr lang="it-IT" dirty="0"/>
              </a:p>
              <a:p>
                <a:endParaRPr lang="it-IT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661" y="4328364"/>
                <a:ext cx="3266903" cy="2916311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4499263" y="4700459"/>
                <a:ext cx="326690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400" b="0" dirty="0" smtClean="0"/>
                  <a:t>We still have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⃗"/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9263" y="4700459"/>
                <a:ext cx="3266903" cy="830997"/>
              </a:xfrm>
              <a:prstGeom prst="rect">
                <a:avLst/>
              </a:prstGeom>
              <a:blipFill rotWithShape="0">
                <a:blip r:embed="rId7"/>
                <a:stretch>
                  <a:fillRect t="-5882" b="-588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58785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/>
          </a:bodyPr>
          <a:lstStyle/>
          <a:p>
            <a:r>
              <a:rPr lang="it-IT" sz="3600" dirty="0" smtClean="0">
                <a:solidFill>
                  <a:schemeClr val="tx2"/>
                </a:solidFill>
              </a:rPr>
              <a:t>Motion in an EM plane wave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3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44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0" y="6360668"/>
                <a:ext cx="7523018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1600" dirty="0" smtClean="0">
                    <a:solidFill>
                      <a:schemeClr val="bg1">
                        <a:lumMod val="50000"/>
                      </a:schemeClr>
                    </a:solidFill>
                  </a:rPr>
                  <a:t>A. Pilloni –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Search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for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Neutron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Flux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Generation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in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Plasma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Discharge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Electrolytic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Cell</m:t>
                    </m:r>
                  </m:oMath>
                </a14:m>
                <a:endParaRPr lang="it-IT" sz="16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360668"/>
                <a:ext cx="7523018" cy="338554"/>
              </a:xfrm>
              <a:prstGeom prst="rect">
                <a:avLst/>
              </a:prstGeom>
              <a:blipFill rotWithShape="0">
                <a:blip r:embed="rId3"/>
                <a:stretch>
                  <a:fillRect l="-405" t="-5357" b="-214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/>
          <p:cNvSpPr/>
          <p:nvPr/>
        </p:nvSpPr>
        <p:spPr>
          <a:xfrm>
            <a:off x="6357769" y="5769681"/>
            <a:ext cx="27862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dirty="0" smtClean="0">
                <a:solidFill>
                  <a:srgbClr val="C00000"/>
                </a:solidFill>
              </a:rPr>
              <a:t>Landau-Lifshitz, vol. 2, §47 </a:t>
            </a:r>
            <a:endParaRPr lang="it-IT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4499263" y="4700459"/>
                <a:ext cx="326690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400" b="0" dirty="0" smtClean="0"/>
                  <a:t>We still have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⃗"/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9263" y="4700459"/>
                <a:ext cx="3266903" cy="830997"/>
              </a:xfrm>
              <a:prstGeom prst="rect">
                <a:avLst/>
              </a:prstGeom>
              <a:blipFill rotWithShape="0">
                <a:blip r:embed="rId4"/>
                <a:stretch>
                  <a:fillRect t="-5882" b="-588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728788"/>
            <a:ext cx="4570604" cy="2832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245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/>
          </a:bodyPr>
          <a:lstStyle/>
          <a:p>
            <a:r>
              <a:rPr lang="it-IT" sz="3600" dirty="0" smtClean="0">
                <a:solidFill>
                  <a:schemeClr val="tx2"/>
                </a:solidFill>
              </a:rPr>
              <a:t>Lower limit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3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45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0" y="6360668"/>
                <a:ext cx="7523018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1600" dirty="0" smtClean="0">
                    <a:solidFill>
                      <a:schemeClr val="bg1">
                        <a:lumMod val="50000"/>
                      </a:schemeClr>
                    </a:solidFill>
                  </a:rPr>
                  <a:t>A. Pilloni –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Search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for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Neutron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Flux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Generation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in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Plasma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Discharge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Electrolytic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Cell</m:t>
                    </m:r>
                  </m:oMath>
                </a14:m>
                <a:endParaRPr lang="it-IT" sz="16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360668"/>
                <a:ext cx="7523018" cy="338554"/>
              </a:xfrm>
              <a:prstGeom prst="rect">
                <a:avLst/>
              </a:prstGeom>
              <a:blipFill rotWithShape="0">
                <a:blip r:embed="rId3"/>
                <a:stretch>
                  <a:fillRect l="-405" t="-5357" b="-214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34" y="1115616"/>
            <a:ext cx="6095248" cy="38730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486861" y="1861073"/>
                <a:ext cx="2484120" cy="27083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 smtClean="0"/>
                  <a:t>Numerically, the lower bound proposed by WSS is not exponential, but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∼10</m:t>
                      </m:r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it-IT" b="0" i="0" smtClean="0">
                                          <a:latin typeface="Cambria Math" panose="02040503050406030204" pitchFamily="18" charset="0"/>
                                        </a:rPr>
                                        <m:t>Λ</m:t>
                                      </m:r>
                                    </m:e>
                                    <m:sub>
                                      <m: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sub>
                                  </m:sSub>
                                </m:num>
                                <m:den>
                                  <m:sSup>
                                    <m:sSupPr>
                                      <m:ctrlP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p>
                                      <m: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1.2</m:t>
                          </m:r>
                        </m:sup>
                      </m:sSup>
                    </m:oMath>
                  </m:oMathPara>
                </a14:m>
                <a:endParaRPr lang="it-IT" dirty="0" smtClean="0"/>
              </a:p>
              <a:p>
                <a:endParaRPr lang="it-IT" dirty="0"/>
              </a:p>
              <a:p>
                <a:r>
                  <a:rPr lang="it-IT" dirty="0" smtClean="0"/>
                  <a:t>It is killed by the Maxwell-Boltzmann factor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6861" y="1861073"/>
                <a:ext cx="2484120" cy="2708370"/>
              </a:xfrm>
              <a:prstGeom prst="rect">
                <a:avLst/>
              </a:prstGeom>
              <a:blipFill rotWithShape="0">
                <a:blip r:embed="rId5"/>
                <a:stretch>
                  <a:fillRect l="-1961" t="-1124" r="-3186" b="-247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46797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/>
          </a:bodyPr>
          <a:lstStyle/>
          <a:p>
            <a:r>
              <a:rPr lang="it-IT" sz="3600" dirty="0" smtClean="0">
                <a:solidFill>
                  <a:schemeClr val="tx2"/>
                </a:solidFill>
              </a:rPr>
              <a:t>WL nuclear chains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3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46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0" y="6360668"/>
                <a:ext cx="7523018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1600" dirty="0" smtClean="0">
                    <a:solidFill>
                      <a:schemeClr val="bg1">
                        <a:lumMod val="50000"/>
                      </a:schemeClr>
                    </a:solidFill>
                  </a:rPr>
                  <a:t>A. Pilloni –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Search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for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Neutron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Flux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Generation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in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Plasma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Discharge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Electrolytic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Cell</m:t>
                    </m:r>
                  </m:oMath>
                </a14:m>
                <a:endParaRPr lang="it-IT" sz="16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360668"/>
                <a:ext cx="7523018" cy="338554"/>
              </a:xfrm>
              <a:prstGeom prst="rect">
                <a:avLst/>
              </a:prstGeom>
              <a:blipFill rotWithShape="0">
                <a:blip r:embed="rId3"/>
                <a:stretch>
                  <a:fillRect l="-405" t="-5357" b="-214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15"/>
          <a:stretch/>
        </p:blipFill>
        <p:spPr>
          <a:xfrm>
            <a:off x="51955" y="1163781"/>
            <a:ext cx="4502797" cy="45512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97"/>
          <a:stretch/>
        </p:blipFill>
        <p:spPr>
          <a:xfrm>
            <a:off x="4589248" y="1163781"/>
            <a:ext cx="4502797" cy="20819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904250" y="5715000"/>
            <a:ext cx="42397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C00000"/>
                </a:solidFill>
              </a:rPr>
              <a:t>Widom and Larsen, EPJC 46 </a:t>
            </a:r>
            <a:r>
              <a:rPr lang="it-IT" dirty="0">
                <a:solidFill>
                  <a:srgbClr val="C00000"/>
                </a:solidFill>
              </a:rPr>
              <a:t>(2006) 107-111</a:t>
            </a:r>
          </a:p>
        </p:txBody>
      </p:sp>
    </p:spTree>
    <p:extLst>
      <p:ext uri="{BB962C8B-B14F-4D97-AF65-F5344CB8AC3E}">
        <p14:creationId xmlns:p14="http://schemas.microsoft.com/office/powerpoint/2010/main" val="748095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/>
          </a:bodyPr>
          <a:lstStyle/>
          <a:p>
            <a:r>
              <a:rPr lang="it-IT" sz="3600" dirty="0" smtClean="0">
                <a:solidFill>
                  <a:schemeClr val="tx2"/>
                </a:solidFill>
              </a:rPr>
              <a:t>WL theory at NASA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3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47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0" y="6360668"/>
                <a:ext cx="7523018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1600" dirty="0" smtClean="0">
                    <a:solidFill>
                      <a:schemeClr val="bg1">
                        <a:lumMod val="50000"/>
                      </a:schemeClr>
                    </a:solidFill>
                  </a:rPr>
                  <a:t>A. Pilloni –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Search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for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Neutron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Flux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Generation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in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Plasma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Discharge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Electrolytic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Cell</m:t>
                    </m:r>
                  </m:oMath>
                </a14:m>
                <a:endParaRPr lang="it-IT" sz="16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360668"/>
                <a:ext cx="7523018" cy="338554"/>
              </a:xfrm>
              <a:prstGeom prst="rect">
                <a:avLst/>
              </a:prstGeom>
              <a:blipFill rotWithShape="0">
                <a:blip r:embed="rId3"/>
                <a:stretch>
                  <a:fillRect l="-405" t="-5357" b="-214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23" y="1115616"/>
            <a:ext cx="6866572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5400000">
            <a:off x="5594726" y="3338539"/>
            <a:ext cx="4520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accent1"/>
                </a:solidFill>
              </a:rPr>
              <a:t>Bob Silger, </a:t>
            </a:r>
            <a:r>
              <a:rPr lang="it-IT" i="1" dirty="0">
                <a:solidFill>
                  <a:schemeClr val="accent1"/>
                </a:solidFill>
              </a:rPr>
              <a:t>http://climate.nasa.gov/news/864/</a:t>
            </a:r>
          </a:p>
        </p:txBody>
      </p:sp>
    </p:spTree>
    <p:extLst>
      <p:ext uri="{BB962C8B-B14F-4D97-AF65-F5344CB8AC3E}">
        <p14:creationId xmlns:p14="http://schemas.microsoft.com/office/powerpoint/2010/main" val="3303319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/>
          </a:bodyPr>
          <a:lstStyle/>
          <a:p>
            <a:r>
              <a:rPr lang="it-IT" sz="3600" dirty="0" smtClean="0">
                <a:solidFill>
                  <a:schemeClr val="tx2"/>
                </a:solidFill>
              </a:rPr>
              <a:t>Neutrons in lightnings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3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48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/>
              <p:cNvSpPr/>
              <p:nvPr/>
            </p:nvSpPr>
            <p:spPr>
              <a:xfrm>
                <a:off x="0" y="6360668"/>
                <a:ext cx="7523018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1600" dirty="0" smtClean="0">
                    <a:solidFill>
                      <a:schemeClr val="bg1">
                        <a:lumMod val="50000"/>
                      </a:schemeClr>
                    </a:solidFill>
                  </a:rPr>
                  <a:t>A. Pilloni –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Search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for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Neutron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Flux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Generation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in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Plasma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Discharge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Electrolytic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Cell</m:t>
                    </m:r>
                  </m:oMath>
                </a14:m>
                <a:endParaRPr lang="it-IT" sz="16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360668"/>
                <a:ext cx="7523018" cy="338554"/>
              </a:xfrm>
              <a:prstGeom prst="rect">
                <a:avLst/>
              </a:prstGeom>
              <a:blipFill rotWithShape="0">
                <a:blip r:embed="rId3"/>
                <a:stretch>
                  <a:fillRect l="-405" t="-5357" b="-214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163903" y="1002186"/>
            <a:ext cx="8927486" cy="5134076"/>
            <a:chOff x="163903" y="1002186"/>
            <a:chExt cx="8927486" cy="513407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903" y="2153943"/>
              <a:ext cx="5054686" cy="255011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2491" y="1002186"/>
              <a:ext cx="3708898" cy="5134076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3740"/>
            <a:ext cx="9144000" cy="391051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9773" y="5694218"/>
            <a:ext cx="3914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accent1"/>
                </a:solidFill>
              </a:rPr>
              <a:t>Agafonov </a:t>
            </a:r>
            <a:r>
              <a:rPr lang="it-IT" i="1" dirty="0" smtClean="0">
                <a:solidFill>
                  <a:schemeClr val="accent1"/>
                </a:solidFill>
              </a:rPr>
              <a:t>et al.</a:t>
            </a:r>
            <a:r>
              <a:rPr lang="it-IT" dirty="0" smtClean="0">
                <a:solidFill>
                  <a:schemeClr val="accent1"/>
                </a:solidFill>
              </a:rPr>
              <a:t>, PRL 111, 115003 (2013)</a:t>
            </a:r>
            <a:endParaRPr lang="it-IT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540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304205"/>
            <a:ext cx="8229600" cy="747652"/>
          </a:xfrm>
        </p:spPr>
        <p:txBody>
          <a:bodyPr>
            <a:normAutofit/>
          </a:bodyPr>
          <a:lstStyle/>
          <a:p>
            <a:r>
              <a:rPr lang="it-IT" sz="3600" dirty="0" smtClean="0"/>
              <a:t>Experimental background</a:t>
            </a:r>
            <a:endParaRPr lang="it-IT" sz="3600" dirty="0"/>
          </a:p>
        </p:txBody>
      </p:sp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0" y="6360668"/>
                <a:ext cx="7523018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1600" dirty="0" smtClean="0">
                    <a:solidFill>
                      <a:schemeClr val="bg1">
                        <a:lumMod val="50000"/>
                      </a:schemeClr>
                    </a:solidFill>
                  </a:rPr>
                  <a:t>A. Pilloni –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Search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for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Neutron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Flux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Generation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in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Plasma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Discharge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Electrolytic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Cell</m:t>
                    </m:r>
                  </m:oMath>
                </a14:m>
                <a:endParaRPr lang="it-IT" sz="16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360668"/>
                <a:ext cx="7523018" cy="338554"/>
              </a:xfrm>
              <a:prstGeom prst="rect">
                <a:avLst/>
              </a:prstGeom>
              <a:blipFill rotWithShape="0">
                <a:blip r:embed="rId3"/>
                <a:stretch>
                  <a:fillRect l="-405" t="-5357" b="-214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161409" y="1240579"/>
            <a:ext cx="3943858" cy="3619131"/>
          </a:xfrm>
          <a:solidFill>
            <a:schemeClr val="bg1"/>
          </a:solidFill>
          <a:ln w="38100" cap="sq">
            <a:solidFill>
              <a:schemeClr val="accent1"/>
            </a:solidFill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80000" tIns="180000" rIns="180000" bIns="180000">
            <a:normAutofit/>
          </a:bodyPr>
          <a:lstStyle/>
          <a:p>
            <a:pPr marL="0" indent="0" algn="ctr"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2000" b="1" u="sng" dirty="0" smtClean="0">
                <a:solidFill>
                  <a:srgbClr val="0000FF"/>
                </a:solidFill>
              </a:rPr>
              <a:t>Claims</a:t>
            </a:r>
          </a:p>
          <a:p>
            <a:pPr marL="0" indent="0">
              <a:buNone/>
            </a:pPr>
            <a:r>
              <a:rPr lang="en-US" sz="1800" dirty="0" smtClean="0">
                <a:solidFill>
                  <a:schemeClr val="tx1"/>
                </a:solidFill>
              </a:rPr>
              <a:t>In a </a:t>
            </a:r>
            <a:r>
              <a:rPr lang="en-US" sz="1800" dirty="0" smtClean="0">
                <a:solidFill>
                  <a:srgbClr val="0000FF"/>
                </a:solidFill>
              </a:rPr>
              <a:t>plasma</a:t>
            </a:r>
            <a:r>
              <a:rPr lang="en-US" sz="1800" dirty="0" smtClean="0">
                <a:solidFill>
                  <a:schemeClr val="tx1"/>
                </a:solidFill>
              </a:rPr>
              <a:t> ignited by high voltage in an </a:t>
            </a:r>
            <a:r>
              <a:rPr lang="en-US" sz="1800" dirty="0" smtClean="0">
                <a:solidFill>
                  <a:srgbClr val="0000FF"/>
                </a:solidFill>
              </a:rPr>
              <a:t>electrolytic cell </a:t>
            </a:r>
            <a:r>
              <a:rPr lang="en-US" sz="1800" dirty="0" smtClean="0">
                <a:solidFill>
                  <a:schemeClr val="tx1"/>
                </a:solidFill>
              </a:rPr>
              <a:t>with appropriate cathode and solution: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>
                <a:solidFill>
                  <a:srgbClr val="FF0000"/>
                </a:solidFill>
              </a:rPr>
              <a:t>t</a:t>
            </a:r>
            <a:r>
              <a:rPr lang="en-US" sz="1800" dirty="0" smtClean="0">
                <a:solidFill>
                  <a:srgbClr val="FF0000"/>
                </a:solidFill>
              </a:rPr>
              <a:t>hermal power </a:t>
            </a:r>
            <a:r>
              <a:rPr lang="en-US" sz="1800" dirty="0" smtClean="0">
                <a:solidFill>
                  <a:schemeClr val="tx1"/>
                </a:solidFill>
              </a:rPr>
              <a:t>generated exceeds input electric power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>
                <a:solidFill>
                  <a:srgbClr val="FF0000"/>
                </a:solidFill>
              </a:rPr>
              <a:t>t</a:t>
            </a:r>
            <a:r>
              <a:rPr lang="en-US" sz="1800" dirty="0" smtClean="0">
                <a:solidFill>
                  <a:srgbClr val="FF0000"/>
                </a:solidFill>
              </a:rPr>
              <a:t>ransmutation</a:t>
            </a:r>
            <a:r>
              <a:rPr lang="en-US" sz="1800" dirty="0" smtClean="0">
                <a:solidFill>
                  <a:schemeClr val="tx1"/>
                </a:solidFill>
              </a:rPr>
              <a:t> of elements in cathode occurs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b="1" dirty="0" smtClean="0">
                <a:solidFill>
                  <a:srgbClr val="FF0000"/>
                </a:solidFill>
              </a:rPr>
              <a:t>neutrons</a:t>
            </a:r>
            <a:r>
              <a:rPr lang="en-US" sz="1800" b="1" dirty="0" smtClean="0">
                <a:solidFill>
                  <a:schemeClr val="tx1"/>
                </a:solidFill>
              </a:rPr>
              <a:t> are produced</a:t>
            </a:r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4301836" y="1685923"/>
            <a:ext cx="4568536" cy="3400580"/>
          </a:xfrm>
          <a:prstGeom prst="rect">
            <a:avLst/>
          </a:prstGeom>
          <a:solidFill>
            <a:schemeClr val="bg1"/>
          </a:solidFill>
          <a:ln w="38100" cap="sq">
            <a:solidFill>
              <a:schemeClr val="accent1"/>
            </a:solidFill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180000" tIns="180000" rIns="180000" bIns="180000" rtlCol="0" anchor="ctr" anchorCtr="0">
            <a:normAutofit fontScale="85000" lnSpcReduction="200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800"/>
              </a:spcAft>
              <a:buFont typeface="Arial" pitchFamily="34" charset="0"/>
              <a:buNone/>
            </a:pPr>
            <a:r>
              <a:rPr lang="en-US" b="1" u="sng" dirty="0" smtClean="0">
                <a:solidFill>
                  <a:srgbClr val="0000FF"/>
                </a:solidFill>
              </a:rPr>
              <a:t>Sample References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900" dirty="0"/>
              <a:t>T. Mizuno, </a:t>
            </a:r>
            <a:r>
              <a:rPr lang="en-US" sz="1900" i="1" dirty="0"/>
              <a:t>et al.</a:t>
            </a:r>
            <a:r>
              <a:rPr lang="en-US" sz="1900" dirty="0"/>
              <a:t>,</a:t>
            </a:r>
            <a:br>
              <a:rPr lang="en-US" sz="1900" dirty="0"/>
            </a:br>
            <a:r>
              <a:rPr lang="en-US" sz="1900" dirty="0"/>
              <a:t>“Isotopic changes of the reaction products induced by </a:t>
            </a:r>
            <a:r>
              <a:rPr lang="en-US" sz="1900" dirty="0" err="1"/>
              <a:t>cathodic</a:t>
            </a:r>
            <a:r>
              <a:rPr lang="en-US" sz="1900" dirty="0"/>
              <a:t> electrolysis in </a:t>
            </a:r>
            <a:r>
              <a:rPr lang="en-US" sz="1900" dirty="0" err="1"/>
              <a:t>Pd</a:t>
            </a:r>
            <a:r>
              <a:rPr lang="en-US" sz="1900" dirty="0"/>
              <a:t>”,</a:t>
            </a:r>
            <a:br>
              <a:rPr lang="en-US" sz="1900" dirty="0"/>
            </a:br>
            <a:r>
              <a:rPr lang="en-US" sz="1900" dirty="0">
                <a:solidFill>
                  <a:srgbClr val="C00000"/>
                </a:solidFill>
              </a:rPr>
              <a:t>J. New Energy 1 (1996) 31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900" dirty="0" smtClean="0"/>
              <a:t>T</a:t>
            </a:r>
            <a:r>
              <a:rPr lang="en-US" sz="1900" dirty="0"/>
              <a:t>. Mizuno </a:t>
            </a:r>
            <a:r>
              <a:rPr lang="en-US" sz="1900" i="1" dirty="0"/>
              <a:t>et </a:t>
            </a:r>
            <a:r>
              <a:rPr lang="en-US" sz="1900" i="1" dirty="0" smtClean="0"/>
              <a:t>al.</a:t>
            </a:r>
            <a:r>
              <a:rPr lang="en-US" sz="1900" dirty="0" smtClean="0"/>
              <a:t>, </a:t>
            </a:r>
            <a:br>
              <a:rPr lang="en-US" sz="1900" dirty="0" smtClean="0"/>
            </a:br>
            <a:r>
              <a:rPr lang="en-US" sz="1900" dirty="0" smtClean="0"/>
              <a:t>“</a:t>
            </a:r>
            <a:r>
              <a:rPr lang="en-US" sz="1900" dirty="0"/>
              <a:t>Production of Heat during Plasma Electrolysis in Liquid", </a:t>
            </a:r>
            <a:r>
              <a:rPr lang="en-US" sz="1900" dirty="0" smtClean="0"/>
              <a:t/>
            </a:r>
            <a:br>
              <a:rPr lang="en-US" sz="1900" dirty="0" smtClean="0"/>
            </a:br>
            <a:r>
              <a:rPr lang="en-US" sz="1900" dirty="0" err="1" smtClean="0">
                <a:solidFill>
                  <a:srgbClr val="C00000"/>
                </a:solidFill>
              </a:rPr>
              <a:t>Jpn</a:t>
            </a:r>
            <a:r>
              <a:rPr lang="en-US" sz="1900" dirty="0" smtClean="0">
                <a:solidFill>
                  <a:srgbClr val="C00000"/>
                </a:solidFill>
              </a:rPr>
              <a:t> </a:t>
            </a:r>
            <a:r>
              <a:rPr lang="en-US" sz="1900" dirty="0">
                <a:solidFill>
                  <a:srgbClr val="C00000"/>
                </a:solidFill>
              </a:rPr>
              <a:t>J. Appl. Phys</a:t>
            </a:r>
            <a:r>
              <a:rPr lang="en-US" sz="1900" dirty="0" smtClean="0">
                <a:solidFill>
                  <a:srgbClr val="C00000"/>
                </a:solidFill>
              </a:rPr>
              <a:t>. 3</a:t>
            </a:r>
            <a:r>
              <a:rPr lang="en-US" sz="1900" b="1" dirty="0" smtClean="0">
                <a:solidFill>
                  <a:srgbClr val="C00000"/>
                </a:solidFill>
              </a:rPr>
              <a:t> </a:t>
            </a:r>
            <a:r>
              <a:rPr lang="en-US" sz="1900" dirty="0">
                <a:solidFill>
                  <a:srgbClr val="C00000"/>
                </a:solidFill>
              </a:rPr>
              <a:t>(2000) 6055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900" b="1" dirty="0" smtClean="0">
                <a:solidFill>
                  <a:schemeClr val="tx1"/>
                </a:solidFill>
              </a:rPr>
              <a:t>D</a:t>
            </a:r>
            <a:r>
              <a:rPr lang="en-US" sz="1900" b="1" dirty="0">
                <a:solidFill>
                  <a:schemeClr val="tx1"/>
                </a:solidFill>
              </a:rPr>
              <a:t>. </a:t>
            </a:r>
            <a:r>
              <a:rPr lang="en-US" sz="1900" b="1" dirty="0" err="1">
                <a:solidFill>
                  <a:schemeClr val="tx1"/>
                </a:solidFill>
              </a:rPr>
              <a:t>Cirillo</a:t>
            </a:r>
            <a:r>
              <a:rPr lang="en-US" sz="1900" b="1" dirty="0">
                <a:solidFill>
                  <a:schemeClr val="tx1"/>
                </a:solidFill>
              </a:rPr>
              <a:t> </a:t>
            </a:r>
            <a:r>
              <a:rPr lang="en-US" sz="1900" b="1" i="1" dirty="0">
                <a:solidFill>
                  <a:schemeClr val="tx1"/>
                </a:solidFill>
              </a:rPr>
              <a:t>et </a:t>
            </a:r>
            <a:r>
              <a:rPr lang="en-US" sz="1900" b="1" i="1" dirty="0" smtClean="0">
                <a:solidFill>
                  <a:schemeClr val="tx1"/>
                </a:solidFill>
              </a:rPr>
              <a:t>al.</a:t>
            </a:r>
            <a:r>
              <a:rPr lang="en-US" sz="1900" b="1" dirty="0" smtClean="0">
                <a:solidFill>
                  <a:schemeClr val="tx1"/>
                </a:solidFill>
              </a:rPr>
              <a:t>, </a:t>
            </a:r>
            <a:r>
              <a:rPr lang="en-US" sz="1900" b="1" dirty="0">
                <a:solidFill>
                  <a:schemeClr val="tx1"/>
                </a:solidFill>
              </a:rPr>
              <a:t>“Experimental evidence of a neutron flux generation in a plasma discharge electrolytic cell</a:t>
            </a:r>
            <a:r>
              <a:rPr lang="en-US" sz="1900" b="1" dirty="0" smtClean="0">
                <a:solidFill>
                  <a:schemeClr val="tx1"/>
                </a:solidFill>
              </a:rPr>
              <a:t>”,</a:t>
            </a:r>
            <a:r>
              <a:rPr lang="en-US" sz="1900" dirty="0" smtClean="0">
                <a:solidFill>
                  <a:schemeClr val="tx1"/>
                </a:solidFill>
              </a:rPr>
              <a:t/>
            </a:r>
            <a:br>
              <a:rPr lang="en-US" sz="1900" dirty="0" smtClean="0">
                <a:solidFill>
                  <a:schemeClr val="tx1"/>
                </a:solidFill>
              </a:rPr>
            </a:br>
            <a:r>
              <a:rPr lang="en-US" sz="1900" dirty="0" smtClean="0">
                <a:solidFill>
                  <a:srgbClr val="C00000"/>
                </a:solidFill>
              </a:rPr>
              <a:t>Key </a:t>
            </a:r>
            <a:r>
              <a:rPr lang="en-US" sz="1900" dirty="0">
                <a:solidFill>
                  <a:srgbClr val="C00000"/>
                </a:solidFill>
              </a:rPr>
              <a:t>Engineering Materials 495 (2012) 104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626427" y="5240857"/>
            <a:ext cx="5318413" cy="738664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69875" indent="-269875"/>
            <a:r>
              <a:rPr lang="en-US" sz="1400" dirty="0" smtClean="0"/>
              <a:t>Patent </a:t>
            </a:r>
            <a:r>
              <a:rPr lang="en-US" sz="1400" dirty="0"/>
              <a:t>US 8419919 B1, </a:t>
            </a:r>
            <a:r>
              <a:rPr lang="en-US" sz="1400" dirty="0" smtClean="0"/>
              <a:t>“System </a:t>
            </a:r>
            <a:r>
              <a:rPr lang="en-US" sz="1400" dirty="0"/>
              <a:t>and methods for </a:t>
            </a:r>
            <a:r>
              <a:rPr lang="en-US" sz="1400" dirty="0" smtClean="0"/>
              <a:t>generating particles”</a:t>
            </a:r>
          </a:p>
          <a:p>
            <a:pPr marL="269875" indent="-269875"/>
            <a:r>
              <a:rPr lang="en-US" sz="1400" dirty="0" smtClean="0"/>
              <a:t>Patent WO </a:t>
            </a:r>
            <a:r>
              <a:rPr lang="en-US" sz="1400" dirty="0"/>
              <a:t>1999049471 A1, </a:t>
            </a:r>
            <a:r>
              <a:rPr lang="en-US" sz="1400" dirty="0" smtClean="0"/>
              <a:t>“Reactor </a:t>
            </a:r>
            <a:r>
              <a:rPr lang="en-US" sz="1400" dirty="0"/>
              <a:t>for producing energy and neutrons by </a:t>
            </a:r>
            <a:r>
              <a:rPr lang="en-US" sz="1400" dirty="0" smtClean="0"/>
              <a:t>electrolytic reaction </a:t>
            </a:r>
            <a:r>
              <a:rPr lang="en-US" sz="1400" dirty="0"/>
              <a:t>in light- or heavy- water </a:t>
            </a:r>
            <a:r>
              <a:rPr lang="en-US" sz="1400" dirty="0" smtClean="0"/>
              <a:t>solution”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15059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304205"/>
            <a:ext cx="8229600" cy="747652"/>
          </a:xfrm>
        </p:spPr>
        <p:txBody>
          <a:bodyPr>
            <a:normAutofit/>
          </a:bodyPr>
          <a:lstStyle/>
          <a:p>
            <a:r>
              <a:rPr lang="it-IT" sz="3600" dirty="0" smtClean="0"/>
              <a:t>The «Cirillo </a:t>
            </a:r>
            <a:r>
              <a:rPr lang="it-IT" sz="3600" i="1" dirty="0" smtClean="0"/>
              <a:t>et al.</a:t>
            </a:r>
            <a:r>
              <a:rPr lang="it-IT" sz="3600" dirty="0" smtClean="0"/>
              <a:t>» experiment /1</a:t>
            </a:r>
            <a:endParaRPr lang="it-IT" sz="3600" dirty="0"/>
          </a:p>
        </p:txBody>
      </p:sp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0" y="6360668"/>
                <a:ext cx="7523018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1600" dirty="0" smtClean="0">
                    <a:solidFill>
                      <a:schemeClr val="bg1">
                        <a:lumMod val="50000"/>
                      </a:schemeClr>
                    </a:solidFill>
                  </a:rPr>
                  <a:t>A. Pilloni –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Search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for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Neutron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Flux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Generation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in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Plasma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Discharge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Electrolytic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Cell</m:t>
                    </m:r>
                  </m:oMath>
                </a14:m>
                <a:endParaRPr lang="it-IT" sz="16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360668"/>
                <a:ext cx="7523018" cy="338554"/>
              </a:xfrm>
              <a:prstGeom prst="rect">
                <a:avLst/>
              </a:prstGeom>
              <a:blipFill rotWithShape="0">
                <a:blip r:embed="rId5"/>
                <a:stretch>
                  <a:fillRect l="-405" t="-5357" b="-214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Content Placeholder 9"/>
              <p:cNvSpPr>
                <a:spLocks noGrp="1"/>
              </p:cNvSpPr>
              <p:nvPr>
                <p:ph idx="1"/>
              </p:nvPr>
            </p:nvSpPr>
            <p:spPr>
              <a:xfrm>
                <a:off x="4033946" y="2660072"/>
                <a:ext cx="4912627" cy="1381992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2000" dirty="0" smtClean="0">
                    <a:solidFill>
                      <a:srgbClr val="0000FF"/>
                    </a:solidFill>
                  </a:rPr>
                  <a:t>The electrolytic cell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2000" dirty="0" smtClean="0"/>
                  <a:t>Cathode: tungsten </a:t>
                </a:r>
                <a:r>
                  <a:rPr lang="en-US" sz="2000" dirty="0" smtClean="0"/>
                  <a:t>rod in alumina, 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2000" dirty="0" smtClean="0"/>
                  <a:t>Anode: steel mesh, </a:t>
                </a:r>
                <a:r>
                  <a:rPr lang="en-US" sz="2000" dirty="0" smtClean="0"/>
                  <a:t>Solution</a:t>
                </a:r>
                <a:r>
                  <a:rPr lang="en-US" sz="2000" dirty="0" smtClean="0"/>
                  <a:t>: K</a:t>
                </a:r>
                <a:r>
                  <a:rPr lang="en-US" sz="2000" baseline="-25000" dirty="0" smtClean="0"/>
                  <a:t>2</a:t>
                </a:r>
                <a:r>
                  <a:rPr lang="en-US" sz="2000" dirty="0" smtClean="0"/>
                  <a:t>CO</a:t>
                </a:r>
                <a:r>
                  <a:rPr lang="en-US" sz="2000" baseline="-25000" dirty="0" smtClean="0"/>
                  <a:t>3</a:t>
                </a:r>
              </a:p>
              <a:p>
                <a:pPr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=290</m:t>
                    </m:r>
                    <m:r>
                      <m:rPr>
                        <m:nor/>
                      </m:rPr>
                      <a:rPr lang="it-IT" sz="2000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000" i="0" dirty="0" smtClean="0">
                        <a:latin typeface="Cambria Math" panose="02040503050406030204" pitchFamily="18" charset="0"/>
                      </a:rPr>
                      <m:t>V</m:t>
                    </m:r>
                  </m:oMath>
                </a14:m>
                <a:r>
                  <a:rPr lang="en-US" sz="2000" dirty="0" smtClean="0"/>
                  <a:t>,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=2.5 </m:t>
                    </m:r>
                    <m:r>
                      <m:rPr>
                        <m:nor/>
                      </m:rPr>
                      <a:rPr lang="en-US" sz="2000" i="0" dirty="0" smtClean="0">
                        <a:latin typeface="Cambria Math" panose="02040503050406030204" pitchFamily="18" charset="0"/>
                      </a:rPr>
                      <m:t>A</m:t>
                    </m:r>
                  </m:oMath>
                </a14:m>
                <a:r>
                  <a:rPr lang="en-US" sz="2000" dirty="0" smtClean="0"/>
                  <a:t> ,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=500</m:t>
                    </m:r>
                    <m:r>
                      <m:rPr>
                        <m:nor/>
                      </m:rPr>
                      <a:rPr lang="it-IT" sz="2000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000" i="0" dirty="0" smtClean="0"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endParaRPr lang="en-US" sz="2000" dirty="0" smtClean="0"/>
              </a:p>
            </p:txBody>
          </p:sp>
        </mc:Choice>
        <mc:Fallback>
          <p:sp>
            <p:nvSpPr>
              <p:cNvPr id="9" name="Content Placeholder 9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33946" y="2660072"/>
                <a:ext cx="4912627" cy="1381992"/>
              </a:xfrm>
              <a:blipFill rotWithShape="0">
                <a:blip r:embed="rId6"/>
                <a:stretch>
                  <a:fillRect l="-1365" b="-528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084" y="3308115"/>
            <a:ext cx="3890862" cy="2631446"/>
          </a:xfrm>
          <a:prstGeom prst="rect">
            <a:avLst/>
          </a:prstGeom>
        </p:spPr>
      </p:pic>
      <p:pic>
        <p:nvPicPr>
          <p:cNvPr id="13" name="Cirillo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66946" y="4062845"/>
            <a:ext cx="3685717" cy="208857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3084" y="1051857"/>
            <a:ext cx="873075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D. </a:t>
            </a:r>
            <a:r>
              <a:rPr lang="en-US" dirty="0" err="1" smtClean="0"/>
              <a:t>Cirillo</a:t>
            </a:r>
            <a:r>
              <a:rPr lang="en-US" dirty="0" smtClean="0"/>
              <a:t>, R. </a:t>
            </a:r>
            <a:r>
              <a:rPr lang="en-US" dirty="0" err="1" smtClean="0"/>
              <a:t>Germano</a:t>
            </a:r>
            <a:r>
              <a:rPr lang="en-US" dirty="0" smtClean="0"/>
              <a:t>, V. </a:t>
            </a:r>
            <a:r>
              <a:rPr lang="en-US" dirty="0" err="1" smtClean="0"/>
              <a:t>Tontodonato</a:t>
            </a:r>
            <a:r>
              <a:rPr lang="en-US" dirty="0" smtClean="0"/>
              <a:t>, A. </a:t>
            </a:r>
            <a:r>
              <a:rPr lang="en-US" dirty="0" err="1" smtClean="0"/>
              <a:t>Widom</a:t>
            </a:r>
            <a:r>
              <a:rPr lang="en-US" dirty="0" smtClean="0"/>
              <a:t>, Y.N. Srivastava, E. Del </a:t>
            </a:r>
            <a:r>
              <a:rPr lang="en-US" dirty="0" err="1" smtClean="0"/>
              <a:t>Giudice</a:t>
            </a:r>
            <a:r>
              <a:rPr lang="en-US" dirty="0" smtClean="0"/>
              <a:t>, G. </a:t>
            </a:r>
            <a:r>
              <a:rPr lang="en-US" dirty="0" err="1" smtClean="0"/>
              <a:t>Vitiello</a:t>
            </a:r>
            <a:r>
              <a:rPr lang="en-US" dirty="0" smtClean="0"/>
              <a:t>,</a:t>
            </a:r>
            <a:br>
              <a:rPr lang="en-US" dirty="0" smtClean="0"/>
            </a:br>
            <a:r>
              <a:rPr lang="en-US" dirty="0" smtClean="0"/>
              <a:t>“</a:t>
            </a:r>
            <a:r>
              <a:rPr lang="en-US" dirty="0"/>
              <a:t>Experimental evidence of a neutron flux generation in a plasma discharge electrolytic cell</a:t>
            </a:r>
            <a:r>
              <a:rPr lang="en-US" dirty="0" smtClean="0"/>
              <a:t>”</a:t>
            </a:r>
          </a:p>
          <a:p>
            <a:pPr algn="r"/>
            <a:r>
              <a:rPr lang="en-US" dirty="0" smtClean="0">
                <a:solidFill>
                  <a:srgbClr val="C00000"/>
                </a:solidFill>
              </a:rPr>
              <a:t>Key </a:t>
            </a:r>
            <a:r>
              <a:rPr lang="en-US" dirty="0">
                <a:solidFill>
                  <a:srgbClr val="C00000"/>
                </a:solidFill>
              </a:rPr>
              <a:t>Engineering Materials 495 (2012) </a:t>
            </a:r>
            <a:r>
              <a:rPr lang="en-US" dirty="0" smtClean="0">
                <a:solidFill>
                  <a:srgbClr val="C00000"/>
                </a:solidFill>
              </a:rPr>
              <a:t>104</a:t>
            </a:r>
          </a:p>
          <a:p>
            <a:pPr>
              <a:spcBef>
                <a:spcPts val="1200"/>
              </a:spcBef>
              <a:tabLst>
                <a:tab pos="8520113" algn="r"/>
              </a:tabLst>
            </a:pPr>
            <a:r>
              <a:rPr lang="en-US" dirty="0" smtClean="0"/>
              <a:t>Further </a:t>
            </a:r>
            <a:r>
              <a:rPr lang="en-US" dirty="0"/>
              <a:t>details </a:t>
            </a:r>
            <a:r>
              <a:rPr lang="en-US" dirty="0" smtClean="0"/>
              <a:t>by </a:t>
            </a:r>
            <a:r>
              <a:rPr lang="en-US" dirty="0"/>
              <a:t>A. </a:t>
            </a:r>
            <a:r>
              <a:rPr lang="en-US" dirty="0" err="1"/>
              <a:t>Widom</a:t>
            </a:r>
            <a:r>
              <a:rPr lang="en-US" dirty="0"/>
              <a:t>, </a:t>
            </a:r>
            <a:r>
              <a:rPr lang="en-US" dirty="0" smtClean="0"/>
              <a:t>J. Swain, Y.N</a:t>
            </a:r>
            <a:r>
              <a:rPr lang="en-US" dirty="0"/>
              <a:t>. </a:t>
            </a:r>
            <a:r>
              <a:rPr lang="en-US" dirty="0" smtClean="0"/>
              <a:t>Srivastava, “Analysis </a:t>
            </a:r>
            <a:r>
              <a:rPr lang="en-US" dirty="0"/>
              <a:t>of an attempt at detection of neutrons produced in a plasma discharge electrolytic </a:t>
            </a:r>
            <a:r>
              <a:rPr lang="en-US" dirty="0" smtClean="0"/>
              <a:t>cell”	</a:t>
            </a:r>
            <a:r>
              <a:rPr lang="en-US" dirty="0" smtClean="0">
                <a:solidFill>
                  <a:srgbClr val="C00000"/>
                </a:solidFill>
              </a:rPr>
              <a:t>arXiv:1311.2447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626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8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304205"/>
            <a:ext cx="8229600" cy="747652"/>
          </a:xfrm>
        </p:spPr>
        <p:txBody>
          <a:bodyPr>
            <a:normAutofit/>
          </a:bodyPr>
          <a:lstStyle/>
          <a:p>
            <a:r>
              <a:rPr lang="it-IT" sz="3600" dirty="0" smtClean="0"/>
              <a:t>The «Cirillo </a:t>
            </a:r>
            <a:r>
              <a:rPr lang="it-IT" sz="3600" i="1" dirty="0" smtClean="0"/>
              <a:t>et al.</a:t>
            </a:r>
            <a:r>
              <a:rPr lang="it-IT" sz="3600" dirty="0" smtClean="0"/>
              <a:t>» experiment /2</a:t>
            </a:r>
            <a:endParaRPr lang="it-IT" sz="3600" dirty="0"/>
          </a:p>
        </p:txBody>
      </p:sp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0" y="6360668"/>
                <a:ext cx="7523018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1600" dirty="0" smtClean="0">
                    <a:solidFill>
                      <a:schemeClr val="bg1">
                        <a:lumMod val="50000"/>
                      </a:schemeClr>
                    </a:solidFill>
                  </a:rPr>
                  <a:t>A. Pilloni –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Search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for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Neutron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Flux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Generation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in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Plasma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Discharge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Electrolytic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Cell</m:t>
                    </m:r>
                  </m:oMath>
                </a14:m>
                <a:endParaRPr lang="it-IT" sz="16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360668"/>
                <a:ext cx="7523018" cy="338554"/>
              </a:xfrm>
              <a:prstGeom prst="rect">
                <a:avLst/>
              </a:prstGeom>
              <a:blipFill rotWithShape="0">
                <a:blip r:embed="rId3"/>
                <a:stretch>
                  <a:fillRect l="-405" t="-5357" b="-214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l="5146" r="12627"/>
          <a:stretch/>
        </p:blipFill>
        <p:spPr>
          <a:xfrm>
            <a:off x="4230310" y="970201"/>
            <a:ext cx="4716264" cy="27771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6059" y="776569"/>
                <a:ext cx="3904477" cy="3246096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000" dirty="0" smtClean="0">
                    <a:solidFill>
                      <a:srgbClr val="0000FF"/>
                    </a:solidFill>
                  </a:rPr>
                  <a:t>Detectors</a:t>
                </a:r>
              </a:p>
              <a:p>
                <a:r>
                  <a:rPr lang="en-US" sz="2000" dirty="0" smtClean="0"/>
                  <a:t>Neutrons measured with CR-39 detectors in </a:t>
                </a:r>
                <a:r>
                  <a:rPr lang="en-US" sz="2000" dirty="0" smtClean="0">
                    <a:solidFill>
                      <a:srgbClr val="FF0000"/>
                    </a:solidFill>
                  </a:rPr>
                  <a:t>copious</a:t>
                </a:r>
                <a:r>
                  <a:rPr lang="en-US" sz="2000" dirty="0" smtClean="0"/>
                  <a:t> H</a:t>
                </a:r>
                <a:r>
                  <a:rPr lang="en-US" sz="2000" baseline="-25000" dirty="0" smtClean="0"/>
                  <a:t>2</a:t>
                </a:r>
                <a:r>
                  <a:rPr lang="en-US" sz="2000" dirty="0" smtClean="0"/>
                  <a:t>BO</a:t>
                </a:r>
                <a:r>
                  <a:rPr lang="en-US" sz="2000" baseline="-25000" dirty="0" smtClean="0"/>
                  <a:t>3</a:t>
                </a:r>
              </a:p>
              <a:p>
                <a:r>
                  <a:rPr lang="en-US" sz="2000" dirty="0" smtClean="0"/>
                  <a:t>Observed flux </a:t>
                </a:r>
                <a:br>
                  <a:rPr lang="en-US" sz="2000" dirty="0" smtClean="0"/>
                </a:br>
                <a14:m>
                  <m:oMath xmlns:m="http://schemas.openxmlformats.org/officeDocument/2006/math">
                    <m:r>
                      <a:rPr lang="it-IT" sz="20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sz="20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7</m:t>
                    </m:r>
                    <m:r>
                      <a:rPr lang="it-IT" sz="20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0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it-IT" sz="20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it-IT" sz="20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0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it-IT" sz="20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it-IT" sz="20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000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it-IT" sz="20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sz="20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000" i="0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p>
                        <m:r>
                          <a:rPr lang="it-IT" sz="20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sSup>
                      <m:sSupPr>
                        <m:ctrlPr>
                          <a:rPr lang="it-IT" sz="20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it-IT" sz="2000" b="0" i="0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m:rPr>
                            <m:nor/>
                          </m:rPr>
                          <a:rPr lang="en-US" sz="2000" i="0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it-IT" sz="20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</m:oMath>
                </a14:m>
                <a:r>
                  <a:rPr lang="en-US" sz="2000" baseline="30000" dirty="0" smtClean="0"/>
                  <a:t> </a:t>
                </a:r>
                <a:br>
                  <a:rPr lang="en-US" sz="2000" baseline="30000" dirty="0" smtClean="0"/>
                </a:br>
                <a:r>
                  <a:rPr lang="en-US" sz="2000" dirty="0" smtClean="0"/>
                  <a:t>“in proximity of the plasma”</a:t>
                </a:r>
              </a:p>
              <a:p>
                <a:r>
                  <a:rPr lang="en-US" sz="2000" dirty="0" smtClean="0"/>
                  <a:t>No discussion about the neutron spectrum: thermal? fast?</a:t>
                </a:r>
                <a:endParaRPr lang="en-US" sz="2000" dirty="0"/>
              </a:p>
            </p:txBody>
          </p:sp>
        </mc:Choice>
        <mc:Fallback xmlns="">
          <p:sp>
            <p:nvSpPr>
              <p:cNvPr id="12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6059" y="776569"/>
                <a:ext cx="3904477" cy="3246096"/>
              </a:xfrm>
              <a:blipFill rotWithShape="0">
                <a:blip r:embed="rId5"/>
                <a:stretch>
                  <a:fillRect l="-1719" r="-109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168" y="3810385"/>
            <a:ext cx="5413664" cy="2487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481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94325" y="1626050"/>
            <a:ext cx="7772400" cy="1362075"/>
          </a:xfrm>
        </p:spPr>
        <p:txBody>
          <a:bodyPr>
            <a:normAutofit/>
          </a:bodyPr>
          <a:lstStyle/>
          <a:p>
            <a:pPr algn="ctr"/>
            <a:r>
              <a:rPr lang="it-IT" cap="none" dirty="0" smtClean="0">
                <a:solidFill>
                  <a:schemeClr val="bg1"/>
                </a:solidFill>
              </a:rPr>
              <a:t>Our experiment</a:t>
            </a:r>
            <a:endParaRPr lang="it-IT" cap="non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802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304205"/>
            <a:ext cx="8229600" cy="747652"/>
          </a:xfrm>
        </p:spPr>
        <p:txBody>
          <a:bodyPr>
            <a:normAutofit/>
          </a:bodyPr>
          <a:lstStyle/>
          <a:p>
            <a:r>
              <a:rPr lang="it-IT" sz="3600" dirty="0" smtClean="0"/>
              <a:t>CR-39 Detectors</a:t>
            </a:r>
            <a:endParaRPr lang="it-IT" sz="3600" dirty="0"/>
          </a:p>
        </p:txBody>
      </p:sp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0" y="6360668"/>
                <a:ext cx="7523018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1600" dirty="0" smtClean="0">
                    <a:solidFill>
                      <a:schemeClr val="bg1">
                        <a:lumMod val="50000"/>
                      </a:schemeClr>
                    </a:solidFill>
                  </a:rPr>
                  <a:t>A. Pilloni –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Search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for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Neutron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Flux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Generation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in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Plasma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Discharge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Electrolytic</m:t>
                    </m:r>
                    <m: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Cell</m:t>
                    </m:r>
                  </m:oMath>
                </a14:m>
                <a:endParaRPr lang="it-IT" sz="16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360668"/>
                <a:ext cx="7523018" cy="338554"/>
              </a:xfrm>
              <a:prstGeom prst="rect">
                <a:avLst/>
              </a:prstGeom>
              <a:blipFill rotWithShape="0">
                <a:blip r:embed="rId3"/>
                <a:stretch>
                  <a:fillRect l="-405" t="-5357" b="-214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212057" y="1205299"/>
            <a:ext cx="2024971" cy="1081950"/>
          </a:xfrm>
          <a:ln w="38100" cmpd="sng">
            <a:solidFill>
              <a:srgbClr val="FFC000"/>
            </a:solidFill>
          </a:ln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Slabs of poly-</a:t>
            </a:r>
            <a:r>
              <a:rPr lang="en-US" dirty="0" err="1"/>
              <a:t>allyl</a:t>
            </a:r>
            <a:r>
              <a:rPr lang="en-US" dirty="0"/>
              <a:t>-</a:t>
            </a:r>
            <a:r>
              <a:rPr lang="en-US" dirty="0" err="1"/>
              <a:t>diglicol</a:t>
            </a:r>
            <a:r>
              <a:rPr lang="en-US" dirty="0"/>
              <a:t>-</a:t>
            </a:r>
            <a:r>
              <a:rPr lang="en-US" dirty="0" smtClean="0"/>
              <a:t>carbonate (PADC) produced by </a:t>
            </a:r>
            <a:r>
              <a:rPr lang="en-US" dirty="0" err="1" smtClean="0"/>
              <a:t>intercast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217" y="2275439"/>
            <a:ext cx="2192651" cy="2185318"/>
          </a:xfrm>
          <a:prstGeom prst="rect">
            <a:avLst/>
          </a:prstGeom>
          <a:ln w="38100" cmpd="sng">
            <a:solidFill>
              <a:srgbClr val="FFC000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5383" y="2415985"/>
            <a:ext cx="2752552" cy="1959988"/>
          </a:xfrm>
          <a:prstGeom prst="rect">
            <a:avLst/>
          </a:prstGeom>
          <a:ln w="38100" cmpd="sng">
            <a:solidFill>
              <a:srgbClr val="FF6600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6023841" y="1951936"/>
            <a:ext cx="2998354" cy="1754326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Sensitive to </a:t>
            </a:r>
            <a:r>
              <a:rPr lang="en-US" b="1" dirty="0" smtClean="0">
                <a:solidFill>
                  <a:schemeClr val="tx1"/>
                </a:solidFill>
              </a:rPr>
              <a:t>fast neutrons</a:t>
            </a:r>
            <a:r>
              <a:rPr lang="en-US" dirty="0" smtClean="0">
                <a:solidFill>
                  <a:schemeClr val="tx1"/>
                </a:solidFill>
              </a:rPr>
              <a:t>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After </a:t>
            </a:r>
            <a:r>
              <a:rPr lang="en-US" dirty="0" err="1" smtClean="0">
                <a:solidFill>
                  <a:srgbClr val="FF0000"/>
                </a:solidFill>
              </a:rPr>
              <a:t>n,p</a:t>
            </a:r>
            <a:r>
              <a:rPr lang="en-US" dirty="0" smtClean="0">
                <a:solidFill>
                  <a:srgbClr val="FF0000"/>
                </a:solidFill>
              </a:rPr>
              <a:t> scattering protons leave a track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Etching with potassium hydroxide at 70</a:t>
            </a:r>
            <a:r>
              <a:rPr lang="en-US" baseline="30000" dirty="0" smtClean="0">
                <a:solidFill>
                  <a:srgbClr val="0000FF"/>
                </a:solidFill>
              </a:rPr>
              <a:t>o</a:t>
            </a:r>
            <a:r>
              <a:rPr lang="en-US" dirty="0" smtClean="0">
                <a:solidFill>
                  <a:srgbClr val="0000FF"/>
                </a:solidFill>
              </a:rPr>
              <a:t>C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B050"/>
                </a:solidFill>
              </a:rPr>
              <a:t>Read with a custom reader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6617" y="3926418"/>
            <a:ext cx="3374972" cy="2149598"/>
          </a:xfrm>
          <a:prstGeom prst="rect">
            <a:avLst/>
          </a:prstGeom>
          <a:ln w="38100" cmpd="sng">
            <a:solidFill>
              <a:srgbClr val="00B050"/>
            </a:solidFill>
          </a:ln>
        </p:spPr>
      </p:pic>
      <p:sp>
        <p:nvSpPr>
          <p:cNvPr id="20" name="TextBox 19"/>
          <p:cNvSpPr txBox="1"/>
          <p:nvPr/>
        </p:nvSpPr>
        <p:spPr>
          <a:xfrm>
            <a:off x="964582" y="5155548"/>
            <a:ext cx="3421602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Number of tracks proportional to integrated impinging neutrons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498358" y="943912"/>
            <a:ext cx="46115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200"/>
              </a:spcBef>
              <a:tabLst>
                <a:tab pos="8520113" algn="r"/>
              </a:tabLst>
            </a:pPr>
            <a:r>
              <a:rPr lang="en-US" dirty="0" smtClean="0">
                <a:solidFill>
                  <a:srgbClr val="C00000"/>
                </a:solidFill>
              </a:rPr>
              <a:t>R. </a:t>
            </a:r>
            <a:r>
              <a:rPr lang="en-US" dirty="0" err="1" smtClean="0">
                <a:solidFill>
                  <a:srgbClr val="C00000"/>
                </a:solidFill>
              </a:rPr>
              <a:t>Bedogni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i="1" dirty="0" smtClean="0">
                <a:solidFill>
                  <a:srgbClr val="C00000"/>
                </a:solidFill>
              </a:rPr>
              <a:t>et al.</a:t>
            </a:r>
            <a:r>
              <a:rPr lang="en-US" dirty="0" smtClean="0">
                <a:solidFill>
                  <a:srgbClr val="C00000"/>
                </a:solidFill>
              </a:rPr>
              <a:t>, </a:t>
            </a:r>
            <a:r>
              <a:rPr lang="en-US" dirty="0" err="1" smtClean="0">
                <a:solidFill>
                  <a:srgbClr val="C00000"/>
                </a:solidFill>
              </a:rPr>
              <a:t>Radiat</a:t>
            </a:r>
            <a:r>
              <a:rPr lang="en-US" dirty="0" smtClean="0">
                <a:solidFill>
                  <a:srgbClr val="C00000"/>
                </a:solidFill>
              </a:rPr>
              <a:t>. Meas. 43, S491 (2008)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747568" y="2015133"/>
            <a:ext cx="2608181" cy="369332"/>
          </a:xfrm>
          <a:prstGeom prst="rect">
            <a:avLst/>
          </a:prstGeom>
          <a:noFill/>
          <a:ln w="38100" cmpd="sng">
            <a:solidFill>
              <a:srgbClr val="FF66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Cut in pieces (2.224cm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5538355" y="2514600"/>
            <a:ext cx="768927" cy="135082"/>
          </a:xfrm>
          <a:prstGeom prst="straightConnector1">
            <a:avLst/>
          </a:prstGeom>
          <a:ln w="63500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4572000" y="5478713"/>
            <a:ext cx="855935" cy="0"/>
          </a:xfrm>
          <a:prstGeom prst="straightConnector1">
            <a:avLst/>
          </a:prstGeom>
          <a:ln w="1016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1055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50773</TotalTime>
  <Words>3149</Words>
  <Application>Microsoft Office PowerPoint</Application>
  <PresentationFormat>On-screen Show (4:3)</PresentationFormat>
  <Paragraphs>565</Paragraphs>
  <Slides>48</Slides>
  <Notes>47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60" baseType="lpstr">
      <vt:lpstr>GillSans-Light</vt:lpstr>
      <vt:lpstr>GillSans-LightItalic</vt:lpstr>
      <vt:lpstr>ＭＳ ゴシック</vt:lpstr>
      <vt:lpstr>STIXGeneral-Regular</vt:lpstr>
      <vt:lpstr>Arial</vt:lpstr>
      <vt:lpstr>Calibri</vt:lpstr>
      <vt:lpstr>Calisto MT</vt:lpstr>
      <vt:lpstr>Cambria</vt:lpstr>
      <vt:lpstr>Cambria Math</vt:lpstr>
      <vt:lpstr>Symbol</vt:lpstr>
      <vt:lpstr>Wingdings</vt:lpstr>
      <vt:lpstr>NewsPrint</vt:lpstr>
      <vt:lpstr>Search for Neutron Flux Generation  in a Plasma Discharge Electrolytic Cell</vt:lpstr>
      <vt:lpstr>Preamble</vt:lpstr>
      <vt:lpstr>Outline</vt:lpstr>
      <vt:lpstr>Experimental background</vt:lpstr>
      <vt:lpstr>Experimental background</vt:lpstr>
      <vt:lpstr>The «Cirillo et al.» experiment /1</vt:lpstr>
      <vt:lpstr>The «Cirillo et al.» experiment /2</vt:lpstr>
      <vt:lpstr>Our experiment</vt:lpstr>
      <vt:lpstr>CR-39 Detectors</vt:lpstr>
      <vt:lpstr>CR-39 Detectors for thermal neutrons</vt:lpstr>
      <vt:lpstr>CR-39 Detectors with copious Boron</vt:lpstr>
      <vt:lpstr>Indium Disks Detectors</vt:lpstr>
      <vt:lpstr>Neutron Spectrum</vt:lpstr>
      <vt:lpstr>Cross check with a neutron source</vt:lpstr>
      <vt:lpstr>The electrolytic cell</vt:lpstr>
      <vt:lpstr>Data taking Campaigns and calibration</vt:lpstr>
      <vt:lpstr>Comparison with Cirillo et al.</vt:lpstr>
      <vt:lpstr>Background</vt:lpstr>
      <vt:lpstr>Results: Run 1</vt:lpstr>
      <vt:lpstr>Analysis of the excess</vt:lpstr>
      <vt:lpstr>Results: Run2-3</vt:lpstr>
      <vt:lpstr>Reverse-engineering of Cirillo et al.</vt:lpstr>
      <vt:lpstr>Comments on the experiments</vt:lpstr>
      <vt:lpstr>Comments on WLS theory</vt:lpstr>
      <vt:lpstr>WLS theory: the idea /1</vt:lpstr>
      <vt:lpstr>WLS theory: the idea /2</vt:lpstr>
      <vt:lpstr>WLS vs. Rome group</vt:lpstr>
      <vt:lpstr>Effective mass /1</vt:lpstr>
      <vt:lpstr>Effective mass /2</vt:lpstr>
      <vt:lpstr>Local interactions</vt:lpstr>
      <vt:lpstr>Coulombian scattering</vt:lpstr>
      <vt:lpstr>Coulombian scattering?</vt:lpstr>
      <vt:lpstr>Debye screening</vt:lpstr>
      <vt:lpstr>Debye vs. Thomas-Fermi screening</vt:lpstr>
      <vt:lpstr>Low energy regime /1</vt:lpstr>
      <vt:lpstr>Low energy regime /2</vt:lpstr>
      <vt:lpstr>Low energy regime /3</vt:lpstr>
      <vt:lpstr>Conclusions</vt:lpstr>
      <vt:lpstr>Backup</vt:lpstr>
      <vt:lpstr>Comparison of the experiments</vt:lpstr>
      <vt:lpstr>Cathode</vt:lpstr>
      <vt:lpstr>WKB approximation</vt:lpstr>
      <vt:lpstr>Motion in an EM plane wave</vt:lpstr>
      <vt:lpstr>Motion in an EM plane wave</vt:lpstr>
      <vt:lpstr>Lower limit</vt:lpstr>
      <vt:lpstr>WL nuclear chains</vt:lpstr>
      <vt:lpstr>WL theory at NASA</vt:lpstr>
      <vt:lpstr>Neutrons in lightnings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Search for Neutron Flux</dc:title>
  <dc:creator>Pillaus</dc:creator>
  <cp:lastModifiedBy>pillaus</cp:lastModifiedBy>
  <cp:revision>648</cp:revision>
  <dcterms:created xsi:type="dcterms:W3CDTF">2012-05-23T17:12:57Z</dcterms:created>
  <dcterms:modified xsi:type="dcterms:W3CDTF">2014-10-11T10:37:21Z</dcterms:modified>
</cp:coreProperties>
</file>