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54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73"/>
  </p:notesMasterIdLst>
  <p:sldIdLst>
    <p:sldId id="493" r:id="rId2"/>
    <p:sldId id="643" r:id="rId3"/>
    <p:sldId id="665" r:id="rId4"/>
    <p:sldId id="644" r:id="rId5"/>
    <p:sldId id="649" r:id="rId6"/>
    <p:sldId id="648" r:id="rId7"/>
    <p:sldId id="620" r:id="rId8"/>
    <p:sldId id="621" r:id="rId9"/>
    <p:sldId id="619" r:id="rId10"/>
    <p:sldId id="618" r:id="rId11"/>
    <p:sldId id="571" r:id="rId12"/>
    <p:sldId id="484" r:id="rId13"/>
    <p:sldId id="552" r:id="rId14"/>
    <p:sldId id="553" r:id="rId15"/>
    <p:sldId id="626" r:id="rId16"/>
    <p:sldId id="666" r:id="rId17"/>
    <p:sldId id="502" r:id="rId18"/>
    <p:sldId id="471" r:id="rId19"/>
    <p:sldId id="623" r:id="rId20"/>
    <p:sldId id="624" r:id="rId21"/>
    <p:sldId id="622" r:id="rId22"/>
    <p:sldId id="645" r:id="rId23"/>
    <p:sldId id="646" r:id="rId24"/>
    <p:sldId id="650" r:id="rId25"/>
    <p:sldId id="651" r:id="rId26"/>
    <p:sldId id="652" r:id="rId27"/>
    <p:sldId id="653" r:id="rId28"/>
    <p:sldId id="654" r:id="rId29"/>
    <p:sldId id="655" r:id="rId30"/>
    <p:sldId id="656" r:id="rId31"/>
    <p:sldId id="657" r:id="rId32"/>
    <p:sldId id="658" r:id="rId33"/>
    <p:sldId id="659" r:id="rId34"/>
    <p:sldId id="635" r:id="rId35"/>
    <p:sldId id="628" r:id="rId36"/>
    <p:sldId id="629" r:id="rId37"/>
    <p:sldId id="630" r:id="rId38"/>
    <p:sldId id="631" r:id="rId39"/>
    <p:sldId id="632" r:id="rId40"/>
    <p:sldId id="633" r:id="rId41"/>
    <p:sldId id="634" r:id="rId42"/>
    <p:sldId id="674" r:id="rId43"/>
    <p:sldId id="673" r:id="rId44"/>
    <p:sldId id="625" r:id="rId45"/>
    <p:sldId id="668" r:id="rId46"/>
    <p:sldId id="277" r:id="rId47"/>
    <p:sldId id="478" r:id="rId48"/>
    <p:sldId id="627" r:id="rId49"/>
    <p:sldId id="637" r:id="rId50"/>
    <p:sldId id="636" r:id="rId51"/>
    <p:sldId id="473" r:id="rId52"/>
    <p:sldId id="474" r:id="rId53"/>
    <p:sldId id="393" r:id="rId54"/>
    <p:sldId id="452" r:id="rId55"/>
    <p:sldId id="610" r:id="rId56"/>
    <p:sldId id="611" r:id="rId57"/>
    <p:sldId id="548" r:id="rId58"/>
    <p:sldId id="550" r:id="rId59"/>
    <p:sldId id="638" r:id="rId60"/>
    <p:sldId id="475" r:id="rId61"/>
    <p:sldId id="557" r:id="rId62"/>
    <p:sldId id="614" r:id="rId63"/>
    <p:sldId id="549" r:id="rId64"/>
    <p:sldId id="617" r:id="rId65"/>
    <p:sldId id="660" r:id="rId66"/>
    <p:sldId id="661" r:id="rId67"/>
    <p:sldId id="662" r:id="rId68"/>
    <p:sldId id="675" r:id="rId69"/>
    <p:sldId id="678" r:id="rId70"/>
    <p:sldId id="679" r:id="rId71"/>
    <p:sldId id="680" r:id="rId7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03" d="100"/>
          <a:sy n="103" d="100"/>
        </p:scale>
        <p:origin x="174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0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500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20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0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941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19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794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296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499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77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49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934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704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730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652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196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470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508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467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75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88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2589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3103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302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8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2393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46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6786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9947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1680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8674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0826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437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7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55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88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653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8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25/10/2019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25/10/2019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25/10/2019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25/10/2019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25/10/2019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25/10/2019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25/10/2019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25/10/2019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25/10/2019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25/10/2019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25/10/2019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25/10/2019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43.png"/><Relationship Id="rId10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2" Type="http://schemas.openxmlformats.org/officeDocument/2006/relationships/image" Target="../media/image10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5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0.png"/><Relationship Id="rId3" Type="http://schemas.openxmlformats.org/officeDocument/2006/relationships/image" Target="../media/image1631.png"/><Relationship Id="rId7" Type="http://schemas.openxmlformats.org/officeDocument/2006/relationships/image" Target="../media/image16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4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0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7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5.png"/><Relationship Id="rId7" Type="http://schemas.openxmlformats.org/officeDocument/2006/relationships/image" Target="../media/image9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88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15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3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0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5" Type="http://schemas.openxmlformats.org/officeDocument/2006/relationships/image" Target="../media/image1000.png"/><Relationship Id="rId10" Type="http://schemas.openxmlformats.org/officeDocument/2006/relationships/image" Target="../media/image1050.png"/><Relationship Id="rId4" Type="http://schemas.openxmlformats.org/officeDocument/2006/relationships/image" Target="../media/image990.png"/><Relationship Id="rId9" Type="http://schemas.openxmlformats.org/officeDocument/2006/relationships/image" Target="../media/image10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27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080.png"/><Relationship Id="rId9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130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0.png"/><Relationship Id="rId5" Type="http://schemas.openxmlformats.org/officeDocument/2006/relationships/image" Target="../media/image1160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32.gif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27.png"/><Relationship Id="rId4" Type="http://schemas.openxmlformats.org/officeDocument/2006/relationships/image" Target="../media/image1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30.png"/><Relationship Id="rId7" Type="http://schemas.openxmlformats.org/officeDocument/2006/relationships/image" Target="../media/image13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27.png"/><Relationship Id="rId4" Type="http://schemas.openxmlformats.org/officeDocument/2006/relationships/image" Target="../media/image11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34.gif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160.png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40.png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39.png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7" Type="http://schemas.openxmlformats.org/officeDocument/2006/relationships/image" Target="../media/image730.png"/><Relationship Id="rId12" Type="http://schemas.openxmlformats.org/officeDocument/2006/relationships/image" Target="../media/image148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71.png"/><Relationship Id="rId5" Type="http://schemas.openxmlformats.org/officeDocument/2006/relationships/image" Target="../media/image711.png"/><Relationship Id="rId10" Type="http://schemas.openxmlformats.org/officeDocument/2006/relationships/image" Target="../media/image761.png"/><Relationship Id="rId4" Type="http://schemas.openxmlformats.org/officeDocument/2006/relationships/image" Target="../media/image700.png"/><Relationship Id="rId9" Type="http://schemas.openxmlformats.org/officeDocument/2006/relationships/image" Target="../media/image7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.png"/><Relationship Id="rId4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0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26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.png"/><Relationship Id="rId4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5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gif"/><Relationship Id="rId5" Type="http://schemas.openxmlformats.org/officeDocument/2006/relationships/image" Target="../media/image158.png"/><Relationship Id="rId4" Type="http://schemas.openxmlformats.org/officeDocument/2006/relationships/image" Target="../media/image2610.png"/><Relationship Id="rId9" Type="http://schemas.openxmlformats.org/officeDocument/2006/relationships/image" Target="../media/image31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2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40.png"/><Relationship Id="rId10" Type="http://schemas.openxmlformats.org/officeDocument/2006/relationships/image" Target="../media/image165.png"/><Relationship Id="rId4" Type="http://schemas.openxmlformats.org/officeDocument/2006/relationships/image" Target="../media/image162.png"/><Relationship Id="rId9" Type="http://schemas.openxmlformats.org/officeDocument/2006/relationships/image" Target="../media/image3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41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1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69.png"/><Relationship Id="rId4" Type="http://schemas.openxmlformats.org/officeDocument/2006/relationships/image" Target="../media/image3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600.png"/><Relationship Id="rId7" Type="http://schemas.openxmlformats.org/officeDocument/2006/relationships/image" Target="../media/image17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500.png"/><Relationship Id="rId4" Type="http://schemas.openxmlformats.org/officeDocument/2006/relationships/image" Target="../media/image179.png"/><Relationship Id="rId9" Type="http://schemas.openxmlformats.org/officeDocument/2006/relationships/image" Target="../media/image1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89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196.png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198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16.png"/><Relationship Id="rId4" Type="http://schemas.openxmlformats.org/officeDocument/2006/relationships/image" Target="../media/image20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17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556586" y="1860139"/>
            <a:ext cx="5554047" cy="933384"/>
          </a:xfrm>
        </p:spPr>
        <p:txBody>
          <a:bodyPr/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Predictive power of different theory approaches to 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heavy-heavy states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8449" y="4181167"/>
            <a:ext cx="667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Deciphering Strong-interaction phenomenology through precision Hadron Spectroscopy</a:t>
            </a:r>
            <a:r>
              <a:rPr lang="it-IT" dirty="0" smtClean="0"/>
              <a:t>, MIAPP, October 25</a:t>
            </a:r>
            <a:r>
              <a:rPr lang="it-IT" baseline="30000" dirty="0" smtClean="0"/>
              <a:t>th</a:t>
            </a:r>
            <a:r>
              <a:rPr lang="it-IT" dirty="0" smtClean="0"/>
              <a:t>, 2019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5" t="-5269" r="-5837" b="-5854"/>
          <a:stretch/>
        </p:blipFill>
        <p:spPr>
          <a:xfrm>
            <a:off x="3760236" y="5039311"/>
            <a:ext cx="1623527" cy="16235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62"/>
            <a:ext cx="3676203" cy="28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172288" y="1197264"/>
                <a:ext cx="761315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it-IT" sz="2400" dirty="0" smtClean="0"/>
                  <a:t>Type I-model predicts no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r>
                  <a:rPr lang="it-IT" sz="2400" dirty="0" smtClean="0"/>
                  <a:t>, </a:t>
                </a:r>
                <a:br>
                  <a:rPr lang="it-IT" sz="2400" dirty="0" smtClean="0"/>
                </a:br>
                <a:r>
                  <a:rPr lang="it-IT" sz="2400" dirty="0" smtClean="0"/>
                  <a:t>and disfavors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𝜓𝜋</m:t>
                    </m:r>
                  </m:oMath>
                </a14:m>
                <a:endParaRPr lang="it-IT" sz="2400" dirty="0" smtClean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88" y="1197264"/>
                <a:ext cx="7613151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201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897078" y="585414"/>
            <a:ext cx="3028280" cy="1753877"/>
            <a:chOff x="5480433" y="1893021"/>
            <a:chExt cx="3028280" cy="1753877"/>
          </a:xfrm>
        </p:grpSpPr>
        <p:sp>
          <p:nvSpPr>
            <p:cNvPr id="24" name="Ovale 23"/>
            <p:cNvSpPr/>
            <p:nvPr/>
          </p:nvSpPr>
          <p:spPr>
            <a:xfrm rot="2881862">
              <a:off x="6869984" y="2281512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5649072" y="2422346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6116545" y="2398165"/>
              <a:ext cx="400693" cy="400693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6517238" y="3063846"/>
              <a:ext cx="236305" cy="236305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6316891" y="2233347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7393966" y="2298850"/>
              <a:ext cx="400693" cy="40069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7594312" y="2134032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6635390" y="294397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7676507" y="2882759"/>
              <a:ext cx="236305" cy="23630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7794659" y="279885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5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/>
                <p:cNvSpPr/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29"/>
                <p:cNvSpPr/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30"/>
                <p:cNvSpPr/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Tetraquark: new ansatz (2014)</a:t>
            </a:r>
            <a:endParaRPr lang="it-IT" sz="3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32" y="3233777"/>
            <a:ext cx="4017818" cy="27514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61558" y="2297419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Maiani, Piccinini, Polosa, Riquer </a:t>
            </a:r>
            <a:r>
              <a:rPr lang="it-IT" dirty="0" smtClean="0">
                <a:solidFill>
                  <a:schemeClr val="accent1"/>
                </a:solidFill>
              </a:rPr>
              <a:t>PRD89 </a:t>
            </a:r>
            <a:r>
              <a:rPr lang="it-IT" dirty="0">
                <a:solidFill>
                  <a:schemeClr val="accent1"/>
                </a:solidFill>
              </a:rPr>
              <a:t>114010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-34628" y="3428088"/>
                <a:ext cx="5071260" cy="2294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000" dirty="0" smtClean="0"/>
                  <a:t>New ansatz: the diquarks are compact  objects</a:t>
                </a:r>
                <a:br>
                  <a:rPr lang="it-IT" sz="2000" dirty="0" smtClean="0"/>
                </a:br>
                <a:r>
                  <a:rPr lang="it-IT" sz="2000" dirty="0" smtClean="0"/>
                  <a:t>spacially separated from each other,</a:t>
                </a:r>
              </a:p>
              <a:p>
                <a:pPr algn="ctr"/>
                <a:endParaRPr lang="it-IT" sz="2000" dirty="0"/>
              </a:p>
              <a:p>
                <a:pPr algn="ctr"/>
                <a:r>
                  <a:rPr lang="it-IT" sz="2000" dirty="0" smtClean="0"/>
                  <a:t>The spin-spin interaction is local,</a:t>
                </a:r>
                <a:br>
                  <a:rPr lang="it-IT" sz="2000" dirty="0" smtClean="0"/>
                </a:br>
                <a:r>
                  <a:rPr lang="it-IT" sz="2000" dirty="0" smtClean="0">
                    <a:solidFill>
                      <a:srgbClr val="FF0000"/>
                    </a:solidFill>
                  </a:rPr>
                  <a:t>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endParaRPr lang="it-IT" sz="2000" dirty="0" smtClean="0"/>
              </a:p>
              <a:p>
                <a:r>
                  <a:rPr lang="it-IT" sz="2000" dirty="0" smtClean="0"/>
                  <a:t>Existing spectrum is fitted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𝑐𝑞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=67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0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28" y="3428088"/>
                <a:ext cx="5071260" cy="2294090"/>
              </a:xfrm>
              <a:prstGeom prst="rect">
                <a:avLst/>
              </a:prstGeom>
              <a:blipFill rotWithShape="0">
                <a:blip r:embed="rId11"/>
                <a:stretch>
                  <a:fillRect l="-1202" t="-1326" r="-481" b="-26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611"/>
            <a:ext cx="5423027" cy="1033454"/>
          </a:xfrm>
          <a:prstGeom prst="rect">
            <a:avLst/>
          </a:prstGeom>
        </p:spPr>
      </p:pic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Tetraquark: new ansatz (2014</a:t>
            </a:r>
            <a:r>
              <a:rPr lang="it-IT" sz="3600" dirty="0" smtClean="0"/>
              <a:t>)</a:t>
            </a:r>
            <a:endParaRPr lang="it-IT" sz="3600" dirty="0"/>
          </a:p>
        </p:txBody>
      </p:sp>
      <p:sp>
        <p:nvSpPr>
          <p:cNvPr id="2" name="Rectangle 1"/>
          <p:cNvSpPr/>
          <p:nvPr/>
        </p:nvSpPr>
        <p:spPr>
          <a:xfrm>
            <a:off x="4495800" y="1001577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Maiani, Piccinini, Polosa, Riquer </a:t>
            </a:r>
            <a:r>
              <a:rPr lang="it-IT" dirty="0" smtClean="0">
                <a:solidFill>
                  <a:schemeClr val="accent1"/>
                </a:solidFill>
              </a:rPr>
              <a:t>PRD89 </a:t>
            </a:r>
            <a:r>
              <a:rPr lang="it-IT" dirty="0">
                <a:solidFill>
                  <a:schemeClr val="accent1"/>
                </a:solidFill>
              </a:rPr>
              <a:t>114010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8" y="1415550"/>
            <a:ext cx="6944008" cy="171834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072083" y="2117639"/>
            <a:ext cx="1095470" cy="684532"/>
          </a:xfrm>
          <a:prstGeom prst="roundRect">
            <a:avLst/>
          </a:prstGeom>
          <a:noFill/>
          <a:ln w="41275">
            <a:solidFill>
              <a:srgbClr val="00B05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67553" y="3178538"/>
            <a:ext cx="3976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Ali, </a:t>
            </a:r>
            <a:r>
              <a:rPr lang="it-IT" i="1" dirty="0" smtClean="0">
                <a:solidFill>
                  <a:schemeClr val="accent1"/>
                </a:solidFill>
              </a:rPr>
              <a:t>et al.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smtClean="0">
                <a:solidFill>
                  <a:schemeClr val="accent1"/>
                </a:solidFill>
              </a:rPr>
              <a:t>EPJC78, 1</a:t>
            </a:r>
            <a:r>
              <a:rPr lang="it-IT" dirty="0">
                <a:solidFill>
                  <a:schemeClr val="accent1"/>
                </a:solidFill>
              </a:rPr>
              <a:t>, </a:t>
            </a:r>
            <a:r>
              <a:rPr lang="it-IT" dirty="0" smtClean="0">
                <a:solidFill>
                  <a:schemeClr val="accent1"/>
                </a:solidFill>
              </a:rPr>
              <a:t>29</a:t>
            </a:r>
            <a:br>
              <a:rPr lang="it-IT" dirty="0" smtClean="0">
                <a:solidFill>
                  <a:schemeClr val="accent1"/>
                </a:solidFill>
              </a:rPr>
            </a:br>
            <a:r>
              <a:rPr lang="it-IT" dirty="0" smtClean="0">
                <a:solidFill>
                  <a:schemeClr val="accent1"/>
                </a:solidFill>
              </a:rPr>
              <a:t>Maiani</a:t>
            </a:r>
            <a:r>
              <a:rPr lang="it-IT" dirty="0">
                <a:solidFill>
                  <a:schemeClr val="accent1"/>
                </a:solidFill>
              </a:rPr>
              <a:t>, </a:t>
            </a:r>
            <a:r>
              <a:rPr lang="it-IT" dirty="0" smtClean="0">
                <a:solidFill>
                  <a:schemeClr val="accent1"/>
                </a:solidFill>
              </a:rPr>
              <a:t>Polosa, Riquer, PLB778, </a:t>
            </a:r>
            <a:r>
              <a:rPr lang="it-IT" dirty="0">
                <a:solidFill>
                  <a:schemeClr val="accent1"/>
                </a:solidFill>
              </a:rPr>
              <a:t>247-251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0273" y="296048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80890" r="8189" b="2636"/>
          <a:stretch/>
        </p:blipFill>
        <p:spPr>
          <a:xfrm>
            <a:off x="3087849" y="5524784"/>
            <a:ext cx="3385379" cy="468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" y="4626110"/>
            <a:ext cx="2968864" cy="1475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22" y="4939296"/>
            <a:ext cx="2398570" cy="10073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14371" b="82318"/>
          <a:stretch/>
        </p:blipFill>
        <p:spPr>
          <a:xfrm>
            <a:off x="3087849" y="4747060"/>
            <a:ext cx="3492012" cy="6084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70991" y="4384363"/>
            <a:ext cx="2897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Two different mass scenarios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579861" y="4584937"/>
                <a:ext cx="2346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Prediction for a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861" y="4584937"/>
                <a:ext cx="2346155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0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97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63945" y="1070516"/>
            <a:ext cx="8816109" cy="19684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46217" y="1356344"/>
            <a:ext cx="1361723" cy="1336965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i="1" dirty="0" smtClean="0"/>
              <a:t>c</a:t>
            </a:r>
            <a:br>
              <a:rPr lang="en-US" sz="3600" i="1" dirty="0" smtClean="0"/>
            </a:br>
            <a:r>
              <a:rPr lang="en-US" sz="3600" i="1" dirty="0" smtClean="0"/>
              <a:t>u</a:t>
            </a:r>
            <a:endParaRPr lang="en-US" sz="3600" i="1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189821" y="1321718"/>
            <a:ext cx="1361723" cy="13369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i="1" dirty="0" smtClean="0">
                <a:solidFill>
                  <a:schemeClr val="tx1"/>
                </a:solidFill>
              </a:rPr>
              <a:t>c̄</a:t>
            </a:r>
            <a:br>
              <a:rPr lang="en-US" sz="3600" i="1" dirty="0" smtClean="0">
                <a:solidFill>
                  <a:schemeClr val="tx1"/>
                </a:solidFill>
              </a:rPr>
            </a:br>
            <a:r>
              <a:rPr lang="en-US" sz="3600" i="1" dirty="0" smtClean="0">
                <a:solidFill>
                  <a:schemeClr val="tx1"/>
                </a:solidFill>
              </a:rPr>
              <a:t>d̄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43010" y="1483830"/>
            <a:ext cx="5880007" cy="4459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44028" y="1378713"/>
            <a:ext cx="1255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>
                <a:latin typeface="Calibri" pitchFamily="34" charset="0"/>
              </a:rPr>
              <a:t>Ψ</a:t>
            </a:r>
            <a:r>
              <a:rPr lang="en-US" sz="3600" dirty="0">
                <a:latin typeface="Calibri" pitchFamily="34" charset="0"/>
              </a:rPr>
              <a:t>(2S)</a:t>
            </a:r>
            <a:endParaRPr lang="en-US" sz="3600" i="1" dirty="0"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75136" y="1894542"/>
            <a:ext cx="593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 dirty="0">
                <a:latin typeface="Calibri" pitchFamily="34" charset="0"/>
              </a:rPr>
              <a:t>π</a:t>
            </a:r>
            <a:r>
              <a:rPr lang="en-US" sz="3600" baseline="30000" dirty="0">
                <a:latin typeface="Calibri" pitchFamily="34" charset="0"/>
              </a:rPr>
              <a:t>+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72249" y="567099"/>
            <a:ext cx="17700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>
                <a:latin typeface="Calibri" pitchFamily="34" charset="0"/>
              </a:rPr>
              <a:t>Z</a:t>
            </a:r>
            <a:r>
              <a:rPr lang="en-US" sz="3600" baseline="30000" dirty="0">
                <a:latin typeface="Calibri" pitchFamily="34" charset="0"/>
              </a:rPr>
              <a:t>+</a:t>
            </a:r>
            <a:r>
              <a:rPr lang="en-US" sz="3600" dirty="0">
                <a:latin typeface="Calibri" pitchFamily="34" charset="0"/>
              </a:rPr>
              <a:t>(</a:t>
            </a:r>
            <a:r>
              <a:rPr lang="en-US" sz="3600" dirty="0" smtClean="0">
                <a:latin typeface="Calibri" pitchFamily="34" charset="0"/>
              </a:rPr>
              <a:t>4430)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Dynamical movie</a:t>
            </a:r>
            <a:endParaRPr lang="it-IT" sz="3600" dirty="0"/>
          </a:p>
        </p:txBody>
      </p:sp>
      <p:sp>
        <p:nvSpPr>
          <p:cNvPr id="1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38118" y="3276411"/>
                <a:ext cx="7305013" cy="2224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Since this is still a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𝟑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⟷</m:t>
                    </m:r>
                    <m:acc>
                      <m:accPr>
                        <m:chr m:val="̅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color interaction, just use the Cornell potential: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𝑏𝑟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32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9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𝑐𝑞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𝐒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𝑐𝑞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𝐒</m:t>
                        </m:r>
                      </m:e>
                      <m:sub>
                        <m:bar>
                          <m:barPr>
                            <m:pos m:val="top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𝑐𝑞</m:t>
                            </m:r>
                          </m:e>
                        </m:ba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r"/>
                <a:r>
                  <a:rPr lang="en-US" sz="1600" dirty="0" smtClean="0">
                    <a:solidFill>
                      <a:srgbClr val="C00000"/>
                    </a:solidFill>
                  </a:rPr>
                  <a:t>e.g. Barnes </a:t>
                </a:r>
                <a:r>
                  <a:rPr lang="en-US" sz="1600" i="1" dirty="0" smtClean="0">
                    <a:solidFill>
                      <a:srgbClr val="C00000"/>
                    </a:solidFill>
                  </a:rPr>
                  <a:t>et al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., PRD 72, 054026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U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se that the kinetic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energy released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</m:ba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⟶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4430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converts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>into potential energy until the diquarks come to rest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Hadronization most effective at this point (WKB turning point)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18" y="3276411"/>
                <a:ext cx="7305013" cy="2224712"/>
              </a:xfrm>
              <a:prstGeom prst="rect">
                <a:avLst/>
              </a:prstGeom>
              <a:blipFill rotWithShape="0">
                <a:blip r:embed="rId2"/>
                <a:stretch>
                  <a:fillRect l="-584" t="-1096" r="-417" b="-35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4363" y="5720018"/>
                <a:ext cx="5038495" cy="41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16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fm</m:t>
                      </m:r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80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/>
                        </a:rPr>
                        <m:t>fm</m:t>
                      </m:r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/>
                        </a:rPr>
                        <m:t>fm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63" y="5720018"/>
                <a:ext cx="5038495" cy="414472"/>
              </a:xfrm>
              <a:prstGeom prst="rect">
                <a:avLst/>
              </a:prstGeom>
              <a:blipFill rotWithShape="0">
                <a:blip r:embed="rId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034132" y="5514512"/>
                <a:ext cx="3574376" cy="12399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4430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)→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4430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it-IT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(&gt;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m:rPr>
                          <m:nor/>
                        </m:rPr>
                        <a:rPr lang="it-IT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r>
                  <a:rPr lang="en-US" dirty="0" smtClean="0">
                    <a:solidFill>
                      <a:prstClr val="black"/>
                    </a:solidFill>
                  </a:rPr>
                  <a:t/>
                </a:r>
                <a:br>
                  <a:rPr lang="en-US" dirty="0" smtClean="0">
                    <a:solidFill>
                      <a:prstClr val="black"/>
                    </a:solidFill>
                  </a:rPr>
                </a:b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132" y="5514512"/>
                <a:ext cx="3574376" cy="123995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677869" y="9330957"/>
                <a:ext cx="1910779" cy="412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𝐽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0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39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869" y="9330957"/>
                <a:ext cx="1910779" cy="412677"/>
              </a:xfrm>
              <a:prstGeom prst="rect">
                <a:avLst/>
              </a:prstGeom>
              <a:blipFill rotWithShape="0">
                <a:blip r:embed="rId5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1643010" y="1985239"/>
            <a:ext cx="5880007" cy="4459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78198" y="3057516"/>
            <a:ext cx="5101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Brodsky, Hwang, Lebed PRL 113 112001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0" y="1049482"/>
            <a:ext cx="8881450" cy="5402689"/>
          </a:xfrm>
          <a:prstGeom prst="roundRect">
            <a:avLst>
              <a:gd name="adj" fmla="val 6785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67901" y="652259"/>
            <a:ext cx="39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Esposito, </a:t>
            </a:r>
            <a:r>
              <a:rPr lang="en-US" dirty="0" err="1">
                <a:solidFill>
                  <a:srgbClr val="C00000"/>
                </a:solidFill>
              </a:rPr>
              <a:t>Guerrieri</a:t>
            </a:r>
            <a:r>
              <a:rPr lang="en-US" dirty="0">
                <a:solidFill>
                  <a:srgbClr val="C00000"/>
                </a:solidFill>
              </a:rPr>
              <a:t>, AP, </a:t>
            </a:r>
            <a:r>
              <a:rPr lang="en-US" dirty="0" smtClean="0">
                <a:solidFill>
                  <a:srgbClr val="C00000"/>
                </a:solidFill>
              </a:rPr>
              <a:t>PLB 746, 194-201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99" y="2213394"/>
            <a:ext cx="2937568" cy="1757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065" y="1455449"/>
            <a:ext cx="915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Kinematics with </a:t>
            </a:r>
            <a:r>
              <a:rPr lang="it-IT" dirty="0" smtClean="0"/>
              <a:t>HQSS, dynamics estimated according to </a:t>
            </a:r>
            <a:r>
              <a:rPr lang="it-IT" dirty="0" smtClean="0">
                <a:solidFill>
                  <a:srgbClr val="C00000"/>
                </a:solidFill>
              </a:rPr>
              <a:t>Brodsky et al., PRL113, </a:t>
            </a:r>
            <a:r>
              <a:rPr lang="it-IT" dirty="0">
                <a:solidFill>
                  <a:srgbClr val="C00000"/>
                </a:solidFill>
              </a:rPr>
              <a:t>112001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9037" y="1049482"/>
            <a:ext cx="174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If tetraquark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7557" r="2212" b="2144"/>
          <a:stretch/>
        </p:blipFill>
        <p:spPr>
          <a:xfrm>
            <a:off x="4577688" y="4575659"/>
            <a:ext cx="4109112" cy="1537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2065" y="2186964"/>
                <a:ext cx="5587748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𝐻𝑄𝑆</m:t>
                              </m:r>
                            </m:sub>
                          </m:sSub>
                        </m: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𝑐𝑞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𝑄𝐶𝐷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5" y="2186964"/>
                <a:ext cx="5587748" cy="714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534154" y="2194826"/>
            <a:ext cx="1405432" cy="701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>
            <a:off x="1989002" y="2162560"/>
            <a:ext cx="2299256" cy="775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14400" y="2896271"/>
            <a:ext cx="325925" cy="471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37" y="3367889"/>
            <a:ext cx="167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Clebsch-Gordan</a:t>
            </a:r>
            <a:endParaRPr lang="it-IT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08634" y="2937859"/>
            <a:ext cx="829996" cy="1109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4154" y="4092164"/>
                <a:ext cx="3078279" cy="93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Reduced matrix element</a:t>
                </a:r>
              </a:p>
              <a:p>
                <a:pPr marL="285750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approximated as a constant</a:t>
                </a:r>
              </a:p>
              <a:p>
                <a:pPr marL="285750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it-IT" b="0" dirty="0" smtClean="0"/>
                  <a:t>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54" y="4092164"/>
                <a:ext cx="3078279" cy="939681"/>
              </a:xfrm>
              <a:prstGeom prst="rect">
                <a:avLst/>
              </a:prstGeom>
              <a:blipFill rotWithShape="0">
                <a:blip r:embed="rId7"/>
                <a:stretch>
                  <a:fillRect l="-1782" t="-3247" r="-594" b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06939" y="2994260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Uncertainty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∼25%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939" y="2994260"/>
                <a:ext cx="1313180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3704" t="-4717" r="-23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4448312" y="2142853"/>
            <a:ext cx="1056713" cy="8541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99588" y="1049481"/>
            <a:ext cx="9044411" cy="5402689"/>
          </a:xfrm>
          <a:prstGeom prst="roundRect">
            <a:avLst>
              <a:gd name="adj" fmla="val 6785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67901" y="652259"/>
            <a:ext cx="39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Esposito, </a:t>
            </a:r>
            <a:r>
              <a:rPr lang="en-US" dirty="0" err="1">
                <a:solidFill>
                  <a:srgbClr val="C00000"/>
                </a:solidFill>
              </a:rPr>
              <a:t>Guerrieri</a:t>
            </a:r>
            <a:r>
              <a:rPr lang="en-US" dirty="0">
                <a:solidFill>
                  <a:srgbClr val="C00000"/>
                </a:solidFill>
              </a:rPr>
              <a:t>, AP, </a:t>
            </a:r>
            <a:r>
              <a:rPr lang="en-US" dirty="0" smtClean="0">
                <a:solidFill>
                  <a:srgbClr val="C00000"/>
                </a:solidFill>
              </a:rPr>
              <a:t>PLB 746, 194-201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9" y="2264881"/>
            <a:ext cx="4339524" cy="9755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5567" y="1023757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If molecule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818" y="1533665"/>
            <a:ext cx="797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Non-Relativistic Effective Theory, HQET+NRQCD and Hidden gauge Lagrangian</a:t>
            </a:r>
          </a:p>
          <a:p>
            <a:r>
              <a:rPr lang="it-IT" dirty="0" smtClean="0"/>
              <a:t>Uncertainty estimated with power counting at NLO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4" y="4224166"/>
            <a:ext cx="4565247" cy="649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37" y="3849964"/>
            <a:ext cx="3922976" cy="2510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8433" y="3947166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Molecule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7434748" y="4469128"/>
            <a:ext cx="119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Tetraquark</a:t>
            </a:r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1" y="4876825"/>
            <a:ext cx="4293774" cy="598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94" y="2165248"/>
            <a:ext cx="4453506" cy="16327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407"/>
            <a:ext cx="7731659" cy="5794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72" y="921174"/>
            <a:ext cx="897425" cy="4206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17260" y="6093984"/>
            <a:ext cx="222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(Slide by P. Ronggang)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79731" y="1341827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1906.00831</a:t>
            </a:r>
          </a:p>
        </p:txBody>
      </p:sp>
    </p:spTree>
    <p:extLst>
      <p:ext uri="{BB962C8B-B14F-4D97-AF65-F5344CB8AC3E}">
        <p14:creationId xmlns:p14="http://schemas.microsoft.com/office/powerpoint/2010/main" val="19683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142798" y="896728"/>
            <a:ext cx="897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Esposito, AP, Polosa, PLB758, 292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51201" y="1424228"/>
                <a:ext cx="3458424" cy="243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b="0" dirty="0" smtClean="0"/>
                  <a:t>Let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b="0" dirty="0" smtClean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b="0" dirty="0" smtClean="0"/>
                  <a:t> be orthogonal subspaces of the Hilbert space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b="0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𝑃𝑃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𝑄𝑄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dirty="0" smtClean="0"/>
                  <a:t>We have the (weak) scattering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it-IT" dirty="0" smtClean="0"/>
                  <a:t> in the open channel.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dirty="0" smtClean="0"/>
                  <a:t>We </a:t>
                </a:r>
                <a:r>
                  <a:rPr lang="it-IT" dirty="0"/>
                  <a:t>add an </a:t>
                </a:r>
                <a:r>
                  <a:rPr lang="it-IT" dirty="0" smtClean="0"/>
                  <a:t>off-diagonal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𝑄𝑃</m:t>
                        </m:r>
                      </m:sub>
                    </m:sSub>
                  </m:oMath>
                </a14:m>
                <a:r>
                  <a:rPr lang="it-IT" dirty="0" smtClean="0"/>
                  <a:t> which connects the two subspaces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201" y="1424228"/>
                <a:ext cx="3458424" cy="2439770"/>
              </a:xfrm>
              <a:prstGeom prst="rect">
                <a:avLst/>
              </a:prstGeom>
              <a:blipFill rotWithShape="0">
                <a:blip r:embed="rId3"/>
                <a:stretch>
                  <a:fillRect l="-4049" t="-3250" r="-5282" b="-4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89249" y="1085249"/>
            <a:ext cx="4705091" cy="3010147"/>
            <a:chOff x="111098" y="2248811"/>
            <a:chExt cx="5246045" cy="335623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0" t="4185" r="-1706" b="-229"/>
            <a:stretch/>
          </p:blipFill>
          <p:spPr>
            <a:xfrm>
              <a:off x="111098" y="2248811"/>
              <a:ext cx="5246045" cy="3356230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674891" y="2495790"/>
                  <a:ext cx="1428853" cy="29655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a14:m>
                  <a:r>
                    <a:rPr lang="it-IT" dirty="0" smtClean="0"/>
                    <a:t> </a:t>
                  </a:r>
                  <a:r>
                    <a:rPr lang="it-IT" dirty="0" smtClean="0">
                      <a:solidFill>
                        <a:srgbClr val="FF0000"/>
                      </a:solidFill>
                    </a:rPr>
                    <a:t>(tetraquark)</a:t>
                  </a:r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4891" y="2495790"/>
                  <a:ext cx="1428853" cy="29655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667" t="-27273" r="-22857" b="-5909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019990" y="3880358"/>
                  <a:ext cx="176695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a14:m>
                  <a:r>
                    <a:rPr lang="it-IT" dirty="0" smtClean="0">
                      <a:solidFill>
                        <a:srgbClr val="0000FF"/>
                      </a:solidFill>
                    </a:rPr>
                    <a:t> (meson-meson)</a:t>
                  </a:r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9990" y="3880358"/>
                  <a:ext cx="1766959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000" t="-31707" r="-20769" b="-6829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Taking thresholds into account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6078" y="4111120"/>
            <a:ext cx="2388210" cy="2266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5"/>
          <a:stretch/>
        </p:blipFill>
        <p:spPr>
          <a:xfrm>
            <a:off x="1430468" y="4110266"/>
            <a:ext cx="4124266" cy="22686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24" y="5320035"/>
            <a:ext cx="737357" cy="931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54734" y="4470439"/>
            <a:ext cx="224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(Breit-Wigner masses </a:t>
            </a:r>
            <a:br>
              <a:rPr lang="it-I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and widths are used)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Taking thresholds into account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837538" y="1011472"/>
            <a:ext cx="3285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>
                <a:solidFill>
                  <a:srgbClr val="C00000"/>
                </a:solidFill>
              </a:rPr>
              <a:t>Esposito, AP, Polosa, PLB758, 292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72" y="2522734"/>
            <a:ext cx="5051832" cy="34395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3546" y="2897109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Not included in the model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2" idx="2"/>
          </p:cNvCxnSpPr>
          <p:nvPr/>
        </p:nvCxnSpPr>
        <p:spPr>
          <a:xfrm flipH="1">
            <a:off x="7650178" y="3266441"/>
            <a:ext cx="1197" cy="2924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309450" y="2666277"/>
            <a:ext cx="2133838" cy="2892551"/>
          </a:xfrm>
          <a:prstGeom prst="roundRect">
            <a:avLst/>
          </a:prstGeom>
          <a:noFill/>
          <a:ln w="38100">
            <a:solidFill>
              <a:srgbClr val="0000FF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4441950" y="2302239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Very good agreement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7590" y="4444223"/>
            <a:ext cx="141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Unconfirmed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7557" y="5283406"/>
                <a:ext cx="3607591" cy="933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All the resonances can be fitted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10.3±1.3</m:t>
                          </m:r>
                        </m:e>
                      </m:d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DOF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=1.2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7" y="5283406"/>
                <a:ext cx="3607591" cy="933654"/>
              </a:xfrm>
              <a:prstGeom prst="rect">
                <a:avLst/>
              </a:prstGeom>
              <a:blipFill rotWithShape="0">
                <a:blip r:embed="rId4"/>
                <a:stretch>
                  <a:fillRect l="-1351" t="-3922" r="-676" b="-45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89866" y="1463038"/>
                <a:ext cx="6817059" cy="632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=−16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ℑ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𝑃𝑄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66" y="1463038"/>
                <a:ext cx="6817059" cy="6323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335" y="1938910"/>
                <a:ext cx="3848037" cy="3267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it-IT" sz="2200" dirty="0" smtClean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endParaRPr lang="it-IT" sz="2200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r>
                        <a:rPr lang="it-IT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it-IT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rad>
                    </m:oMath>
                  </m:oMathPara>
                </a14:m>
                <a:endParaRPr lang="it-IT" sz="2200" dirty="0"/>
              </a:p>
              <a:p>
                <a:r>
                  <a:rPr lang="it-IT" dirty="0"/>
                  <a:t>We therefore expect to see a level if: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dirty="0"/>
                  <a:t> the state </a:t>
                </a:r>
                <a:r>
                  <a:rPr lang="it-IT" dirty="0">
                    <a:solidFill>
                      <a:srgbClr val="FF0000"/>
                    </a:solidFill>
                  </a:rPr>
                  <a:t>lies above threshold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it-IT" dirty="0"/>
                  <a:t>, only the </a:t>
                </a:r>
                <a:r>
                  <a:rPr lang="it-IT" dirty="0">
                    <a:solidFill>
                      <a:srgbClr val="FF0000"/>
                    </a:solidFill>
                  </a:rPr>
                  <a:t>closest threshold </a:t>
                </a:r>
                <a:r>
                  <a:rPr lang="it-IT" dirty="0"/>
                  <a:t>contributes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The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it-IT" dirty="0"/>
                  <a:t> are </a:t>
                </a:r>
                <a:r>
                  <a:rPr lang="it-IT" dirty="0">
                    <a:solidFill>
                      <a:srgbClr val="FF0000"/>
                    </a:solidFill>
                  </a:rPr>
                  <a:t>orthogonal</a:t>
                </a:r>
                <a:r>
                  <a:rPr lang="it-IT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5" y="1938910"/>
                <a:ext cx="3848037" cy="3267433"/>
              </a:xfrm>
              <a:prstGeom prst="rect">
                <a:avLst/>
              </a:prstGeom>
              <a:blipFill rotWithShape="0">
                <a:blip r:embed="rId6"/>
                <a:stretch>
                  <a:fillRect l="-1266" r="-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717671" y="4336610"/>
            <a:ext cx="1697230" cy="94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7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Repulsion between diquarks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290" y="1049482"/>
            <a:ext cx="847857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/>
              <a:t>Solution: at small separations </a:t>
            </a: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inter-diquark potential </a:t>
            </a:r>
            <a:r>
              <a:rPr lang="it-IT" sz="2200" dirty="0" smtClean="0">
                <a:solidFill>
                  <a:srgbClr val="FF0000"/>
                </a:solidFill>
              </a:rPr>
              <a:t>is repulsive</a:t>
            </a:r>
            <a:endParaRPr lang="it-IT" sz="2200" dirty="0">
              <a:solidFill>
                <a:srgbClr val="FF0000"/>
              </a:solidFill>
            </a:endParaRP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Selem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Wilczek, hep-ph/0602128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Esposito, Polosa, EPJC 78, 9, 782 </a:t>
            </a:r>
            <a:r>
              <a:rPr lang="it-IT" dirty="0" smtClean="0">
                <a:solidFill>
                  <a:srgbClr val="C00000"/>
                </a:solidFill>
              </a:rPr>
              <a:t/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Maiani</a:t>
            </a:r>
            <a:r>
              <a:rPr lang="it-IT" dirty="0">
                <a:solidFill>
                  <a:srgbClr val="C00000"/>
                </a:solidFill>
              </a:rPr>
              <a:t>, Polosa, Riquer </a:t>
            </a:r>
            <a:r>
              <a:rPr lang="it-IT" dirty="0" smtClean="0">
                <a:solidFill>
                  <a:srgbClr val="C00000"/>
                </a:solidFill>
              </a:rPr>
              <a:t>PLB 778, 247 </a:t>
            </a:r>
            <a:br>
              <a:rPr lang="it-IT" dirty="0" smtClean="0">
                <a:solidFill>
                  <a:srgbClr val="C00000"/>
                </a:solidFill>
              </a:rPr>
            </a:br>
            <a:endParaRPr lang="it-IT" dirty="0" smtClean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573" y="2376298"/>
            <a:ext cx="5889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/>
              <a:t>In absence of a repulsive barrier, the tetraquark would just decay in a pair of </a:t>
            </a:r>
            <a:r>
              <a:rPr lang="it-IT" sz="2200" dirty="0" smtClean="0"/>
              <a:t>mesons, the </a:t>
            </a:r>
            <a:r>
              <a:rPr lang="it-IT" sz="2200" dirty="0"/>
              <a:t>barrier making it metastable</a:t>
            </a:r>
          </a:p>
          <a:p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Diquarks are separated</a:t>
            </a:r>
            <a:r>
              <a:rPr lang="en-US" dirty="0"/>
              <a:t>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spin-spin interactions outside the </a:t>
            </a:r>
            <a:r>
              <a:rPr lang="en-US" dirty="0" err="1">
                <a:solidFill>
                  <a:srgbClr val="FF0000"/>
                </a:solidFill>
              </a:rPr>
              <a:t>diquarks</a:t>
            </a:r>
            <a:r>
              <a:rPr lang="en-US" dirty="0">
                <a:solidFill>
                  <a:srgbClr val="FF0000"/>
                </a:solidFill>
              </a:rPr>
              <a:t> are suppressed</a:t>
            </a:r>
            <a:endParaRPr lang="it-IT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At short distances the barrier is dominant </a:t>
            </a:r>
            <a:r>
              <a:rPr lang="en-US" dirty="0"/>
              <a:t> </a:t>
            </a:r>
            <a:r>
              <a:rPr lang="en-US" b="1" dirty="0"/>
              <a:t>→</a:t>
            </a:r>
            <a:r>
              <a:rPr lang="en-US" dirty="0"/>
              <a:t> the Coulomb part plays little role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Harder to tunnel a heavy quark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decay into open flavor more likely than into </a:t>
            </a:r>
            <a:r>
              <a:rPr lang="en-US" dirty="0" err="1">
                <a:solidFill>
                  <a:srgbClr val="FF0000"/>
                </a:solidFill>
              </a:rPr>
              <a:t>quarkonia</a:t>
            </a:r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16" name="Gruppo 25"/>
          <p:cNvGrpSpPr/>
          <p:nvPr/>
        </p:nvGrpSpPr>
        <p:grpSpPr>
          <a:xfrm>
            <a:off x="6495920" y="3085213"/>
            <a:ext cx="2393430" cy="2075126"/>
            <a:chOff x="6771654" y="2691766"/>
            <a:chExt cx="2053512" cy="1827795"/>
          </a:xfrm>
        </p:grpSpPr>
        <p:cxnSp>
          <p:nvCxnSpPr>
            <p:cNvPr id="17" name="Connettore 1 10"/>
            <p:cNvCxnSpPr/>
            <p:nvPr/>
          </p:nvCxnSpPr>
          <p:spPr>
            <a:xfrm>
              <a:off x="6892413" y="3637933"/>
              <a:ext cx="1799303" cy="0"/>
            </a:xfrm>
            <a:prstGeom prst="line">
              <a:avLst/>
            </a:prstGeom>
            <a:ln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2"/>
            <p:cNvCxnSpPr/>
            <p:nvPr/>
          </p:nvCxnSpPr>
          <p:spPr>
            <a:xfrm>
              <a:off x="7639665" y="3637933"/>
              <a:ext cx="0" cy="55060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36"/>
            <p:cNvCxnSpPr/>
            <p:nvPr/>
          </p:nvCxnSpPr>
          <p:spPr>
            <a:xfrm>
              <a:off x="7949377" y="3642853"/>
              <a:ext cx="0" cy="55060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4"/>
            <p:cNvCxnSpPr/>
            <p:nvPr/>
          </p:nvCxnSpPr>
          <p:spPr>
            <a:xfrm>
              <a:off x="7618869" y="4183969"/>
              <a:ext cx="26993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37"/>
            <p:cNvCxnSpPr/>
            <p:nvPr/>
          </p:nvCxnSpPr>
          <p:spPr>
            <a:xfrm flipH="1">
              <a:off x="7939969" y="4184539"/>
              <a:ext cx="26993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8"/>
            <p:cNvCxnSpPr/>
            <p:nvPr/>
          </p:nvCxnSpPr>
          <p:spPr>
            <a:xfrm>
              <a:off x="7639665" y="4183969"/>
              <a:ext cx="3138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24"/>
            <p:cNvSpPr/>
            <p:nvPr/>
          </p:nvSpPr>
          <p:spPr>
            <a:xfrm>
              <a:off x="7509375" y="4150229"/>
              <a:ext cx="6094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chemeClr val="bg1">
                      <a:lumMod val="50000"/>
                    </a:schemeClr>
                  </a:solidFill>
                </a:rPr>
                <a:t>1 fm</a:t>
              </a:r>
              <a:endParaRPr lang="it-IT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Figura a mano libera 8"/>
            <p:cNvSpPr/>
            <p:nvPr/>
          </p:nvSpPr>
          <p:spPr>
            <a:xfrm>
              <a:off x="6771654" y="2691766"/>
              <a:ext cx="2053512" cy="1174844"/>
            </a:xfrm>
            <a:custGeom>
              <a:avLst/>
              <a:gdLst>
                <a:gd name="connsiteX0" fmla="*/ 0 w 1720645"/>
                <a:gd name="connsiteY0" fmla="*/ 0 h 874580"/>
                <a:gd name="connsiteX1" fmla="*/ 560439 w 1720645"/>
                <a:gd name="connsiteY1" fmla="*/ 865239 h 874580"/>
                <a:gd name="connsiteX2" fmla="*/ 855407 w 1720645"/>
                <a:gd name="connsiteY2" fmla="*/ 481781 h 874580"/>
                <a:gd name="connsiteX3" fmla="*/ 1140542 w 1720645"/>
                <a:gd name="connsiteY3" fmla="*/ 865239 h 874580"/>
                <a:gd name="connsiteX4" fmla="*/ 1720645 w 1720645"/>
                <a:gd name="connsiteY4" fmla="*/ 19664 h 874580"/>
                <a:gd name="connsiteX5" fmla="*/ 1720645 w 1720645"/>
                <a:gd name="connsiteY5" fmla="*/ 19664 h 8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0645" h="874580">
                  <a:moveTo>
                    <a:pt x="0" y="0"/>
                  </a:moveTo>
                  <a:cubicBezTo>
                    <a:pt x="208935" y="392471"/>
                    <a:pt x="417871" y="784942"/>
                    <a:pt x="560439" y="865239"/>
                  </a:cubicBezTo>
                  <a:cubicBezTo>
                    <a:pt x="703007" y="945536"/>
                    <a:pt x="758723" y="481781"/>
                    <a:pt x="855407" y="481781"/>
                  </a:cubicBezTo>
                  <a:cubicBezTo>
                    <a:pt x="952091" y="481781"/>
                    <a:pt x="996336" y="942259"/>
                    <a:pt x="1140542" y="865239"/>
                  </a:cubicBezTo>
                  <a:cubicBezTo>
                    <a:pt x="1284748" y="788220"/>
                    <a:pt x="1720645" y="19664"/>
                    <a:pt x="1720645" y="19664"/>
                  </a:cubicBezTo>
                  <a:lnTo>
                    <a:pt x="1720645" y="19664"/>
                  </a:lnTo>
                </a:path>
              </a:pathLst>
            </a:cu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37954" y="3717939"/>
                <a:ext cx="685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𝑄𝑞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954" y="3717939"/>
                <a:ext cx="68538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783170" y="3714677"/>
                <a:ext cx="692113" cy="37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170" y="3714677"/>
                <a:ext cx="692113" cy="370230"/>
              </a:xfrm>
              <a:prstGeom prst="rect">
                <a:avLst/>
              </a:prstGeom>
              <a:blipFill rotWithShape="0">
                <a:blip r:embed="rId4"/>
                <a:stretch>
                  <a:fillRect r="-20354" b="-16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59708" y="5542004"/>
                <a:ext cx="5208092" cy="646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Origin of the barrier from the repulsion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</m:sSub>
                  </m:oMath>
                </a14:m>
                <a:r>
                  <a:rPr lang="it-IT" dirty="0" smtClean="0"/>
                  <a:t>, </a:t>
                </a:r>
                <a:br>
                  <a:rPr lang="it-IT" dirty="0" smtClean="0"/>
                </a:br>
                <a:r>
                  <a:rPr lang="it-IT" dirty="0" smtClean="0"/>
                  <a:t>discussed in </a:t>
                </a:r>
                <a:r>
                  <a:rPr lang="it-IT" dirty="0">
                    <a:solidFill>
                      <a:srgbClr val="C00000"/>
                    </a:solidFill>
                  </a:rPr>
                  <a:t>Maiani, Polosa, 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Riquer, PRD 100, 014002</a:t>
                </a:r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708" y="5542004"/>
                <a:ext cx="5208092" cy="646908"/>
              </a:xfrm>
              <a:prstGeom prst="rect">
                <a:avLst/>
              </a:prstGeom>
              <a:blipFill rotWithShape="0">
                <a:blip r:embed="rId5"/>
                <a:stretch>
                  <a:fillRect l="-936" t="-377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8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Repulsion between diquarks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28117" r="2871" b="6267"/>
          <a:stretch/>
        </p:blipFill>
        <p:spPr>
          <a:xfrm>
            <a:off x="144855" y="1186004"/>
            <a:ext cx="8700382" cy="4499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9811" y="5653790"/>
            <a:ext cx="213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(Slide by A. Esposito)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Tetraquark decay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28776" r="1980" b="6796"/>
          <a:stretch/>
        </p:blipFill>
        <p:spPr>
          <a:xfrm>
            <a:off x="81481" y="1204110"/>
            <a:ext cx="8781862" cy="4418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9811" y="5653790"/>
            <a:ext cx="213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(Slide by A. Esposito)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Tetraquark decay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3005" y="1049482"/>
                <a:ext cx="8340092" cy="5183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 smtClean="0"/>
                  <a:t>If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200" dirty="0" smtClean="0"/>
                  <a:t>, </a:t>
                </a:r>
                <a:r>
                  <a:rPr lang="it-IT" sz="2200" dirty="0"/>
                  <a:t>the </a:t>
                </a:r>
                <a:r>
                  <a:rPr lang="it-IT" sz="2200" dirty="0" smtClean="0"/>
                  <a:t>decay </a:t>
                </a:r>
                <a:r>
                  <a:rPr lang="it-IT" sz="2200" dirty="0"/>
                  <a:t>rate </a:t>
                </a:r>
                <a:r>
                  <a:rPr lang="it-IT" sz="2200" dirty="0" smtClean="0"/>
                  <a:t>is given by</a:t>
                </a:r>
              </a:p>
              <a:p>
                <a:endParaRPr lang="it-IT" sz="2200" dirty="0" smtClean="0"/>
              </a:p>
              <a:p>
                <a:endParaRPr lang="it-IT" sz="2200" dirty="0" smtClean="0"/>
              </a:p>
              <a:p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 smtClean="0"/>
                  <a:t>With </a:t>
                </a:r>
                <a:r>
                  <a:rPr lang="it-IT" sz="2200" dirty="0"/>
                  <a:t>a dynamical model </a:t>
                </a:r>
                <a:r>
                  <a:rPr lang="it-IT" sz="2200" dirty="0" smtClean="0"/>
                  <a:t>one provides </a:t>
                </a:r>
                <a:r>
                  <a:rPr lang="it-IT" sz="2200" dirty="0"/>
                  <a:t>an expression </a:t>
                </a:r>
                <a:r>
                  <a:rPr lang="it-IT" sz="2200" dirty="0" smtClean="0"/>
                  <a:t>for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All parameters in </a:t>
                </a:r>
                <a:r>
                  <a:rPr lang="it-IT" sz="2200" dirty="0"/>
                  <a:t>A are </a:t>
                </a:r>
                <a:r>
                  <a:rPr lang="it-IT" sz="2200" dirty="0" smtClean="0"/>
                  <a:t>already, the only new one being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it-IT" sz="2200" dirty="0"/>
              </a:p>
              <a:p>
                <a:endParaRPr lang="it-IT" sz="2200" dirty="0" smtClean="0"/>
              </a:p>
              <a:p>
                <a:r>
                  <a:rPr lang="it-IT" sz="2200" dirty="0" smtClean="0"/>
                  <a:t>One can get </a:t>
                </a:r>
                <a:r>
                  <a:rPr lang="it-IT" sz="2200" dirty="0"/>
                  <a:t>the same value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it-IT" sz="2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200" dirty="0"/>
                  <a:t> for both charm and </a:t>
                </a:r>
                <a:r>
                  <a:rPr lang="it-IT" sz="2200" dirty="0" smtClean="0"/>
                  <a:t>bottom, by choosing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200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it-IT" sz="2200" dirty="0"/>
                  <a:t>, </a:t>
                </a:r>
              </a:p>
              <a:p>
                <a:endParaRPr lang="it-IT" sz="2200" dirty="0"/>
              </a:p>
              <a:p>
                <a:r>
                  <a:rPr lang="en-US" sz="2200" dirty="0"/>
                  <a:t>The repulsive barrier makes the </a:t>
                </a:r>
                <a:r>
                  <a:rPr lang="en-US" sz="2200" dirty="0" err="1"/>
                  <a:t>tetraquark</a:t>
                </a:r>
                <a:r>
                  <a:rPr lang="en-US" sz="2200" dirty="0"/>
                  <a:t> slightly larger than a standard hadron, with </a:t>
                </a:r>
                <a:r>
                  <a:rPr lang="en-US" sz="2200" dirty="0" smtClean="0"/>
                  <a:t>the bottom </a:t>
                </a:r>
                <a:r>
                  <a:rPr lang="en-US" sz="2200" dirty="0" err="1"/>
                  <a:t>tetraquarks</a:t>
                </a:r>
                <a:r>
                  <a:rPr lang="en-US" sz="2200" dirty="0"/>
                  <a:t> more compact than the charm ones</a:t>
                </a:r>
                <a:endParaRPr lang="it-IT" sz="2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5" y="1049482"/>
                <a:ext cx="8340092" cy="5183342"/>
              </a:xfrm>
              <a:prstGeom prst="rect">
                <a:avLst/>
              </a:prstGeom>
              <a:blipFill rotWithShape="0">
                <a:blip r:embed="rId3"/>
                <a:stretch>
                  <a:fillRect l="-950" t="-824" b="-1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2" y="1592253"/>
            <a:ext cx="6015273" cy="9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Bottom-up approach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 smtClean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</a:t>
            </a:r>
            <a:r>
              <a:rPr lang="it-IT" sz="2400" dirty="0" smtClean="0"/>
              <a:t>start </a:t>
            </a:r>
            <a:r>
              <a:rPr lang="it-IT" sz="2400" dirty="0"/>
              <a:t>with </a:t>
            </a:r>
            <a:r>
              <a:rPr lang="it-IT" sz="2400" dirty="0" smtClean="0"/>
              <a:t>data</a:t>
            </a:r>
            <a:endParaRPr lang="it-IT" sz="2400" dirty="0"/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</a:t>
            </a:r>
            <a:r>
              <a:rPr lang="it-IT" sz="2400" dirty="0" smtClean="0"/>
              <a:t>choose a set of generic amplitudes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 smtClean="0">
                <a:solidFill>
                  <a:schemeClr val="tx1"/>
                </a:solidFill>
              </a:rPr>
              <a:t>Less predictive </a:t>
            </a:r>
            <a:r>
              <a:rPr lang="it-IT" sz="2400" dirty="0">
                <a:solidFill>
                  <a:schemeClr val="tx1"/>
                </a:solidFill>
              </a:rPr>
              <a:t>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Some physical </a:t>
            </a:r>
            <a:r>
              <a:rPr lang="it-IT" sz="2400" dirty="0">
                <a:solidFill>
                  <a:schemeClr val="tx1"/>
                </a:solidFill>
              </a:rPr>
              <a:t>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These are </a:t>
            </a:r>
            <a:r>
              <a:rPr lang="it-IT" dirty="0" smtClean="0">
                <a:solidFill>
                  <a:srgbClr val="3333FF"/>
                </a:solidFill>
              </a:rPr>
              <a:t>constraints</a:t>
            </a:r>
            <a:r>
              <a:rPr lang="it-IT" dirty="0" smtClean="0"/>
              <a:t> the amplitudes have to satisfy, but </a:t>
            </a:r>
            <a:r>
              <a:rPr lang="it-IT" dirty="0" smtClean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 smtClean="0"/>
          </a:p>
          <a:p>
            <a:r>
              <a:rPr lang="it-IT" dirty="0" smtClean="0"/>
              <a:t>They can be imposed with an </a:t>
            </a:r>
            <a:r>
              <a:rPr lang="it-IT" dirty="0" smtClean="0">
                <a:solidFill>
                  <a:srgbClr val="3333FF"/>
                </a:solidFill>
              </a:rPr>
              <a:t>increasing amount of rigor</a:t>
            </a:r>
            <a:r>
              <a:rPr lang="it-IT" dirty="0" smtClean="0"/>
              <a:t>, to extract robust physics information</a:t>
            </a:r>
            <a:br>
              <a:rPr lang="it-IT" dirty="0" smtClean="0"/>
            </a:br>
            <a:r>
              <a:rPr lang="it-IT" dirty="0" smtClean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 smtClean="0"/>
              <a:t>The «background» phenomena can be effectively parameterized in a </a:t>
            </a:r>
            <a:r>
              <a:rPr lang="it-IT" dirty="0" smtClean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1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73" y="1662750"/>
            <a:ext cx="2057117" cy="174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49" y="1652545"/>
            <a:ext cx="2057117" cy="17665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6679" y="5330790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410-416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Szczepaniak, </a:t>
            </a:r>
            <a:r>
              <a:rPr lang="it-IT" sz="1600" dirty="0" smtClean="0">
                <a:solidFill>
                  <a:srgbClr val="C00000"/>
                </a:solidFill>
              </a:rPr>
              <a:t>PLB757, 61-64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Guo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PRD92, </a:t>
            </a:r>
            <a:r>
              <a:rPr lang="it-IT" sz="1600" dirty="0">
                <a:solidFill>
                  <a:srgbClr val="C00000"/>
                </a:solidFill>
              </a:rPr>
              <a:t>071502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20928" y="3966677"/>
            <a:ext cx="2676905" cy="1439876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312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636" b="-43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407" b="-3437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187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7778" r="-27778" b="-6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6452" r="-42593" b="-354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0" y="3403848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0" name="Ovale 33"/>
          <p:cNvSpPr/>
          <p:nvPr/>
        </p:nvSpPr>
        <p:spPr>
          <a:xfrm rot="683251">
            <a:off x="3791831" y="4268181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2" name="Gruppo 5"/>
          <p:cNvGrpSpPr/>
          <p:nvPr/>
        </p:nvGrpSpPr>
        <p:grpSpPr>
          <a:xfrm>
            <a:off x="3900021" y="4526439"/>
            <a:ext cx="792643" cy="496596"/>
            <a:chOff x="397037" y="2317619"/>
            <a:chExt cx="892884" cy="559397"/>
          </a:xfrm>
        </p:grpSpPr>
        <p:sp>
          <p:nvSpPr>
            <p:cNvPr id="3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1" name="Gruppo 8"/>
          <p:cNvGrpSpPr/>
          <p:nvPr/>
        </p:nvGrpSpPr>
        <p:grpSpPr>
          <a:xfrm>
            <a:off x="4679773" y="4579026"/>
            <a:ext cx="792643" cy="496596"/>
            <a:chOff x="2165075" y="2492259"/>
            <a:chExt cx="892884" cy="559397"/>
          </a:xfrm>
        </p:grpSpPr>
        <p:sp>
          <p:nvSpPr>
            <p:cNvPr id="42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07940" y="4218895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697874" y="3384750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64421" y="3396304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541739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274180"/>
            <a:ext cx="9144000" cy="299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Amplitude model</a:t>
            </a:r>
            <a:endParaRPr lang="it-IT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22201" r="2956" b="64466"/>
          <a:stretch/>
        </p:blipFill>
        <p:spPr>
          <a:xfrm>
            <a:off x="113752" y="3961013"/>
            <a:ext cx="7443306" cy="11637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5453" r="16233" b="86494"/>
          <a:stretch/>
        </p:blipFill>
        <p:spPr>
          <a:xfrm>
            <a:off x="113752" y="3292224"/>
            <a:ext cx="5449842" cy="7028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329000" y="5288651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64818" r="24993" b="27525"/>
          <a:stretch/>
        </p:blipFill>
        <p:spPr>
          <a:xfrm>
            <a:off x="5099747" y="4567440"/>
            <a:ext cx="4044253" cy="66830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694818" y="3432900"/>
            <a:ext cx="151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Khuri-Treiman</a:t>
            </a:r>
            <a:endParaRPr lang="it-IT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Triangle singularity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</a:t>
            </a:r>
            <a:r>
              <a:rPr lang="it-IT" dirty="0" smtClean="0">
                <a:solidFill>
                  <a:srgbClr val="C00000"/>
                </a:solidFill>
              </a:rPr>
              <a:t>PLB757, 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Meissner, Wang, Yang PRD92, </a:t>
            </a:r>
            <a:r>
              <a:rPr lang="it-IT" dirty="0">
                <a:solidFill>
                  <a:srgbClr val="C00000"/>
                </a:solidFill>
              </a:rPr>
              <a:t>071502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33587" r="8077" b="11623"/>
          <a:stretch/>
        </p:blipFill>
        <p:spPr>
          <a:xfrm>
            <a:off x="4299575" y="1162010"/>
            <a:ext cx="4258304" cy="2101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28" y="3444688"/>
            <a:ext cx="9195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Logarithmic branch points due to exchanges in the cross channels can simulate a resonant </a:t>
            </a:r>
            <a:br>
              <a:rPr lang="it-IT" dirty="0" smtClean="0"/>
            </a:br>
            <a:r>
              <a:rPr lang="it-IT" dirty="0" smtClean="0"/>
              <a:t>behavior, only in </a:t>
            </a:r>
            <a:r>
              <a:rPr lang="it-IT" dirty="0" smtClean="0">
                <a:solidFill>
                  <a:srgbClr val="0000FF"/>
                </a:solidFill>
              </a:rPr>
              <a:t>very special kinematical conditions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C00000"/>
                </a:solidFill>
              </a:rPr>
              <a:t>Coleman and Norton, Nuovo Cim. 38, 438</a:t>
            </a:r>
            <a:r>
              <a:rPr lang="it-IT" dirty="0" smtClean="0"/>
              <a:t>),</a:t>
            </a:r>
          </a:p>
          <a:p>
            <a:r>
              <a:rPr lang="it-IT" dirty="0" smtClean="0"/>
              <a:t>However, this effects </a:t>
            </a:r>
            <a:r>
              <a:rPr lang="it-IT" dirty="0" smtClean="0">
                <a:solidFill>
                  <a:srgbClr val="0000FF"/>
                </a:solidFill>
              </a:rPr>
              <a:t>cancels in Dalitz projections, </a:t>
            </a:r>
            <a:r>
              <a:rPr lang="it-IT" dirty="0" smtClean="0">
                <a:solidFill>
                  <a:srgbClr val="FF0000"/>
                </a:solidFill>
              </a:rPr>
              <a:t>no peaks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C00000"/>
                </a:solidFill>
              </a:rPr>
              <a:t>Schmid, Phys.Rev. 154, 1363</a:t>
            </a:r>
            <a:r>
              <a:rPr lang="it-IT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</a:t>
            </a:r>
            <a:r>
              <a:rPr lang="it-IT" dirty="0" smtClean="0"/>
              <a:t>, you might still see peaks in other channels only!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Testing scenarios</a:t>
            </a:r>
            <a:endParaRPr lang="it-IT" sz="3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690411" y="2170890"/>
            <a:ext cx="7731958" cy="972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200" b="0" dirty="0" smtClean="0"/>
                  <a:t>The scattering matrix is parametrized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blipFill rotWithShape="0">
                <a:blip r:embed="rId3"/>
                <a:stretch>
                  <a:fillRect l="-2337" t="-19672" r="-167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0598" y="3914494"/>
            <a:ext cx="41112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200" b="0" dirty="0" smtClean="0"/>
              <a:t>Four different scenarios considered: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712" y="4428202"/>
                <a:ext cx="8609088" cy="17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</a:t>
                </a:r>
                <a:r>
                  <a:rPr lang="it-IT" sz="2000" dirty="0" smtClean="0"/>
                  <a:t>»: the K matrix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it-IT" sz="2000" dirty="0" smtClean="0"/>
                  <a:t>, this generates a pole in the closest unphysical sheet</a:t>
                </a:r>
                <a:br>
                  <a:rPr lang="it-IT" sz="2000" dirty="0" smtClean="0"/>
                </a:br>
                <a:r>
                  <a:rPr lang="it-IT" sz="2000" dirty="0" smtClean="0"/>
                  <a:t>the rescattering integral is set to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III+tr.</a:t>
                </a:r>
                <a:r>
                  <a:rPr lang="it-IT" sz="2000" dirty="0" smtClean="0"/>
                  <a:t>»: same, but with the correct value of the rescattering integral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IV+tr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the K matrix is constant, this generates a pole in the IV sheet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same, but the pole is pushed far away by adding a penalty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" y="4428202"/>
                <a:ext cx="8609088" cy="1755865"/>
              </a:xfrm>
              <a:prstGeom prst="rect">
                <a:avLst/>
              </a:prstGeom>
              <a:blipFill rotWithShape="0">
                <a:blip r:embed="rId4"/>
                <a:stretch>
                  <a:fillRect l="-637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50" y="1037894"/>
            <a:ext cx="873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FF"/>
                </a:solidFill>
              </a:rPr>
              <a:t>We approximate </a:t>
            </a:r>
            <a:r>
              <a:rPr lang="it-IT" dirty="0">
                <a:solidFill>
                  <a:srgbClr val="0000FF"/>
                </a:solidFill>
              </a:rPr>
              <a:t>all the particles to be scalar</a:t>
            </a:r>
            <a:r>
              <a:rPr lang="it-IT" dirty="0"/>
              <a:t> – this affects the value of couplings, which are not normalized anyway – but not the position of singularities. </a:t>
            </a:r>
            <a:br>
              <a:rPr lang="it-IT" dirty="0"/>
            </a:br>
            <a:r>
              <a:rPr lang="it-IT" dirty="0"/>
              <a:t>This also limits the number of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17816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404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731" y="2464525"/>
            <a:ext cx="2174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host of </a:t>
            </a:r>
            <a:r>
              <a:rPr lang="it-IT" dirty="0" smtClean="0">
                <a:solidFill>
                  <a:srgbClr val="FF0000"/>
                </a:solidFill>
              </a:rPr>
              <a:t>unexpected resonances </a:t>
            </a:r>
            <a:r>
              <a:rPr lang="it-IT" dirty="0" smtClean="0"/>
              <a:t>have appeared</a:t>
            </a:r>
          </a:p>
          <a:p>
            <a:endParaRPr lang="it-IT" dirty="0"/>
          </a:p>
          <a:p>
            <a:r>
              <a:rPr lang="it-IT" dirty="0" smtClean="0"/>
              <a:t>decaying mostly into</a:t>
            </a:r>
            <a:br>
              <a:rPr lang="it-IT" dirty="0" smtClean="0"/>
            </a:br>
            <a:r>
              <a:rPr lang="it-IT" dirty="0" smtClean="0"/>
              <a:t>charmonium + light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>
                <a:solidFill>
                  <a:srgbClr val="0000FF"/>
                </a:solidFill>
              </a:rPr>
              <a:t>Hardly reconciled </a:t>
            </a:r>
            <a:r>
              <a:rPr lang="it-IT" dirty="0" smtClean="0"/>
              <a:t>with usual charmonium interpretation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Exotic landscape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978735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 668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 summary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34" y="105636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620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026" y="3230305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8680" y="1212094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19" y="3067620"/>
            <a:ext cx="2919661" cy="19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6303" y="3223345"/>
            <a:ext cx="3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7" y="1855327"/>
            <a:ext cx="3893323" cy="2056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Naive loglikelihood ratio test give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 smtClean="0"/>
                  <a:t> significance of the scenario III+tr. </a:t>
                </a:r>
                <a:r>
                  <a:rPr lang="it-IT" dirty="0"/>
                  <a:t>o</a:t>
                </a:r>
                <a:r>
                  <a:rPr lang="it-IT" dirty="0" smtClean="0"/>
                  <a:t>ver IV+tr.,</a:t>
                </a:r>
                <a:br>
                  <a:rPr lang="it-IT" dirty="0" smtClean="0"/>
                </a:br>
                <a:r>
                  <a:rPr lang="it-IT" dirty="0" smtClean="0"/>
                  <a:t>looking at plots it looks too much – better using some more solid test</a:t>
                </a:r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593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r>
                  <a:rPr lang="it-IT" sz="2000" dirty="0" smtClean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threshold appears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The old assignment of quantum numbers might be jeopardized by this new finding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blipFill rotWithShape="0">
                <a:blip r:embed="rId4"/>
                <a:stretch>
                  <a:fillRect l="-1431" t="-962" r="-1288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674196" y="1425948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</a:t>
            </a:r>
            <a:r>
              <a:rPr lang="it-IT" dirty="0" smtClean="0">
                <a:solidFill>
                  <a:srgbClr val="C00000"/>
                </a:solidFill>
              </a:rPr>
              <a:t>122, 222001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33" y="2220475"/>
            <a:ext cx="558548" cy="3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jumps on the 2nd sheet (dineutron),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615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Top-down approach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>
                <a:solidFill>
                  <a:schemeClr val="tx1"/>
                </a:solidFill>
              </a:rPr>
              <a:t>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005330"/>
            <a:ext cx="3409555" cy="231007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6487" y="1025092"/>
            <a:ext cx="5197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Hiller </a:t>
            </a:r>
            <a:r>
              <a:rPr lang="it-IT" dirty="0">
                <a:solidFill>
                  <a:srgbClr val="C00000"/>
                </a:solidFill>
              </a:rPr>
              <a:t>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</a:t>
            </a:r>
            <a:r>
              <a:rPr lang="it-IT" dirty="0" smtClean="0">
                <a:solidFill>
                  <a:srgbClr val="C00000"/>
                </a:solidFill>
              </a:rPr>
              <a:t>034002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D. Winney, </a:t>
            </a:r>
            <a:r>
              <a:rPr lang="it-IT" dirty="0" smtClean="0">
                <a:solidFill>
                  <a:srgbClr val="C00000"/>
                </a:solidFill>
              </a:rPr>
              <a:t>C. Fanelli,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PRD100</a:t>
            </a:r>
            <a:r>
              <a:rPr lang="it-IT" dirty="0">
                <a:solidFill>
                  <a:srgbClr val="C00000"/>
                </a:solidFill>
              </a:rPr>
              <a:t>, 034019</a:t>
            </a:r>
            <a:endParaRPr lang="it-IT" dirty="0" smtClean="0">
              <a:solidFill>
                <a:srgbClr val="C00000"/>
              </a:solidFill>
            </a:endParaRPr>
          </a:p>
          <a:p>
            <a:pPr algn="r"/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62545" y="1260806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44" y="3108336"/>
            <a:ext cx="635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Vector meson dominance relates radiative width to hadronic one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9075" y="2159812"/>
            <a:ext cx="361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background is described</a:t>
            </a:r>
            <a:br>
              <a:rPr lang="it-IT" dirty="0" smtClean="0"/>
            </a:br>
            <a:r>
              <a:rPr lang="it-IT" dirty="0" smtClean="0"/>
              <a:t>via an </a:t>
            </a:r>
            <a:r>
              <a:rPr lang="it-IT" dirty="0" smtClean="0">
                <a:solidFill>
                  <a:srgbClr val="0000FF"/>
                </a:solidFill>
              </a:rPr>
              <a:t>Effective Vector Pomeron</a:t>
            </a:r>
            <a:endParaRPr lang="it-IT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3903256"/>
            <a:ext cx="3682493" cy="2494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Fit the model to GlueX and SLAC data, upper limit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&lt;4.3%</m:t>
                    </m:r>
                  </m:oMath>
                </a14:m>
                <a:r>
                  <a:rPr lang="it-IT" dirty="0" smtClean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blipFill rotWithShape="0">
                <a:blip r:embed="rId7"/>
                <a:stretch>
                  <a:fillRect l="-624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5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Polarization observables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Heavy quark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3" y="1813293"/>
            <a:ext cx="6288477" cy="647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One can take advantage of the polarized beam at Jlab</a:t>
                </a:r>
                <a:br>
                  <a:rPr lang="it-IT" dirty="0" smtClean="0"/>
                </a:br>
                <a:r>
                  <a:rPr lang="it-IT" dirty="0" smtClean="0"/>
                  <a:t>Need polarized target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 smtClean="0"/>
                  <a:t>) or polarization of recoiling proton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971"/>
            <a:ext cx="3963393" cy="1995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3" y="3153064"/>
            <a:ext cx="4284353" cy="299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4461124"/>
            <a:ext cx="3459220" cy="23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8922" y="4468380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(in SBS acceptance)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31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it-IT" sz="2000" dirty="0" smtClean="0">
                <a:solidFill>
                  <a:schemeClr val="tx1"/>
                </a:solidFill>
              </a:rPr>
              <a:t>Study of spectra </a:t>
            </a:r>
            <a:r>
              <a:rPr lang="it-IT" sz="2000" dirty="0">
                <a:solidFill>
                  <a:schemeClr val="tx1"/>
                </a:solidFill>
              </a:rPr>
              <a:t>and decay patterns will improve our </a:t>
            </a:r>
            <a:r>
              <a:rPr lang="it-IT" sz="2000" dirty="0" smtClean="0">
                <a:solidFill>
                  <a:schemeClr val="tx1"/>
                </a:solidFill>
              </a:rPr>
              <a:t>understanding,</a:t>
            </a:r>
            <a:r>
              <a:rPr lang="it-IT" sz="2000" dirty="0">
                <a:solidFill>
                  <a:schemeClr val="tx1"/>
                </a:solidFill>
              </a:rPr>
              <a:t/>
            </a:r>
            <a:br>
              <a:rPr lang="it-IT" sz="2000" dirty="0">
                <a:solidFill>
                  <a:schemeClr val="tx1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>new data </a:t>
            </a:r>
            <a:r>
              <a:rPr lang="it-IT" sz="2000" dirty="0">
                <a:solidFill>
                  <a:schemeClr val="tx1"/>
                </a:solidFill>
              </a:rPr>
              <a:t>expected </a:t>
            </a:r>
            <a:r>
              <a:rPr lang="it-IT" sz="2000" dirty="0" smtClean="0">
                <a:solidFill>
                  <a:schemeClr val="tx1"/>
                </a:solidFill>
              </a:rPr>
              <a:t>by, </a:t>
            </a:r>
            <a:r>
              <a:rPr lang="it-IT" sz="2000" dirty="0">
                <a:solidFill>
                  <a:schemeClr val="tx1"/>
                </a:solidFill>
              </a:rPr>
              <a:t>BESIII, LHCb, Belle </a:t>
            </a:r>
            <a:r>
              <a:rPr lang="it-IT" sz="2000" dirty="0" smtClean="0">
                <a:solidFill>
                  <a:schemeClr val="tx1"/>
                </a:solidFill>
              </a:rPr>
              <a:t>II</a:t>
            </a:r>
          </a:p>
          <a:p>
            <a:pPr>
              <a:spcBef>
                <a:spcPts val="1200"/>
              </a:spcBef>
            </a:pPr>
            <a:r>
              <a:rPr lang="it-IT" sz="2000" dirty="0" smtClean="0">
                <a:solidFill>
                  <a:srgbClr val="FF0000"/>
                </a:solidFill>
              </a:rPr>
              <a:t>Complementary</a:t>
            </a:r>
            <a:r>
              <a:rPr lang="it-IT" sz="2000" dirty="0" smtClean="0">
                <a:solidFill>
                  <a:schemeClr val="tx1"/>
                </a:solidFill>
              </a:rPr>
              <a:t> models are useful to describe the XYZ sector</a:t>
            </a:r>
          </a:p>
          <a:p>
            <a:pPr>
              <a:spcBef>
                <a:spcPts val="1200"/>
              </a:spcBef>
            </a:pPr>
            <a:r>
              <a:rPr lang="it-IT" sz="2000" dirty="0" smtClean="0">
                <a:solidFill>
                  <a:schemeClr val="tx1"/>
                </a:solidFill>
              </a:rPr>
              <a:t>A more refined study of </a:t>
            </a:r>
            <a:r>
              <a:rPr lang="it-IT" sz="2000" dirty="0" smtClean="0">
                <a:solidFill>
                  <a:srgbClr val="FF0000"/>
                </a:solidFill>
              </a:rPr>
              <a:t>amplitudes</a:t>
            </a:r>
            <a:r>
              <a:rPr lang="it-IT" sz="2000" dirty="0" smtClean="0">
                <a:solidFill>
                  <a:schemeClr val="tx1"/>
                </a:solidFill>
              </a:rPr>
              <a:t> provides a complimentary tool to give insights on the nature of some of the states</a:t>
            </a:r>
            <a:endParaRPr lang="it-IT" sz="20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it-IT" sz="2000" dirty="0" smtClean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1574" y="1470358"/>
            <a:ext cx="8543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smtClean="0"/>
              <a:t>study of </a:t>
            </a:r>
            <a:r>
              <a:rPr lang="en-US" sz="2000" dirty="0" smtClean="0">
                <a:solidFill>
                  <a:srgbClr val="0000FF"/>
                </a:solidFill>
              </a:rPr>
              <a:t>heavy-heavy quark sector </a:t>
            </a:r>
            <a:r>
              <a:rPr lang="en-US" sz="2000" dirty="0" smtClean="0"/>
              <a:t>is a </a:t>
            </a:r>
            <a:r>
              <a:rPr lang="en-US" sz="2000" dirty="0" smtClean="0">
                <a:solidFill>
                  <a:srgbClr val="0000FF"/>
                </a:solidFill>
              </a:rPr>
              <a:t>challenging task</a:t>
            </a:r>
          </a:p>
          <a:p>
            <a:r>
              <a:rPr lang="en-US" sz="2000" dirty="0" smtClean="0"/>
              <a:t>Experiments are very prolific! </a:t>
            </a:r>
            <a:r>
              <a:rPr lang="en-US" sz="2000" dirty="0" smtClean="0">
                <a:solidFill>
                  <a:srgbClr val="FF0000"/>
                </a:solidFill>
              </a:rPr>
              <a:t>Constant </a:t>
            </a:r>
            <a:r>
              <a:rPr lang="en-US" sz="2000" dirty="0">
                <a:solidFill>
                  <a:srgbClr val="FF0000"/>
                </a:solidFill>
              </a:rPr>
              <a:t>feedback on </a:t>
            </a:r>
            <a:r>
              <a:rPr lang="en-US" sz="2000" dirty="0" smtClean="0">
                <a:solidFill>
                  <a:srgbClr val="FF0000"/>
                </a:solidFill>
              </a:rPr>
              <a:t>predictions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err="1" smtClean="0"/>
              <a:t>Thank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you</a:t>
            </a:r>
            <a:endParaRPr lang="it-IT" sz="2400" b="1" dirty="0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Conclusions &amp; prospects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4"/>
          <a:stretch/>
        </p:blipFill>
        <p:spPr>
          <a:xfrm>
            <a:off x="2618067" y="3965659"/>
            <a:ext cx="6449733" cy="231918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6758" y="5019869"/>
            <a:ext cx="1156495" cy="11617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3414" y="5914641"/>
            <a:ext cx="1088439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it-IT" sz="1266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Helvetica Neue"/>
              </a:rPr>
              <a:t>Briceno [ODU]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87" y="5098930"/>
            <a:ext cx="835089" cy="83372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51698" y="4881711"/>
            <a:ext cx="4531841" cy="1782403"/>
          </a:xfrm>
          <a:prstGeom prst="round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it-IT" sz="2400" dirty="0">
                <a:sym typeface="Helvetica Neue Medium"/>
              </a:rPr>
              <a:t>INT Program : </a:t>
            </a:r>
            <a:r>
              <a:rPr lang="it-IT" sz="2400" dirty="0" smtClean="0">
                <a:sym typeface="Helvetica Neue Medium"/>
              </a:rPr>
              <a:t/>
            </a:r>
            <a:br>
              <a:rPr lang="it-IT" sz="2400" dirty="0" smtClean="0">
                <a:sym typeface="Helvetica Neue Medium"/>
              </a:rPr>
            </a:br>
            <a:r>
              <a:rPr lang="it-IT" sz="2400" dirty="0" smtClean="0">
                <a:sym typeface="Helvetica Neue Medium"/>
              </a:rPr>
              <a:t>«</a:t>
            </a:r>
            <a:r>
              <a:rPr lang="it-IT" sz="2400" dirty="0">
                <a:sym typeface="Helvetica Neue Medium"/>
              </a:rPr>
              <a:t>Accessing and Understanding the QCD spectrum» </a:t>
            </a:r>
            <a:r>
              <a:rPr lang="it-IT" sz="2400" dirty="0" smtClean="0">
                <a:sym typeface="Helvetica Neue Medium"/>
              </a:rPr>
              <a:t/>
            </a:r>
            <a:br>
              <a:rPr lang="it-IT" sz="2400" dirty="0" smtClean="0">
                <a:sym typeface="Helvetica Neue Medium"/>
              </a:rPr>
            </a:br>
            <a:r>
              <a:rPr lang="it-IT" sz="2400" dirty="0" smtClean="0">
                <a:sym typeface="Helvetica Neue Medium"/>
              </a:rPr>
              <a:t>August </a:t>
            </a:r>
            <a:r>
              <a:rPr lang="it-IT" sz="2400" dirty="0">
                <a:sym typeface="Helvetica Neue Medium"/>
              </a:rPr>
              <a:t>17-September 18, 2020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/>
          <a:stretch/>
        </p:blipFill>
        <p:spPr>
          <a:xfrm>
            <a:off x="746449" y="0"/>
            <a:ext cx="6926190" cy="46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Attraction </a:t>
            </a:r>
            <a:r>
              <a:rPr lang="en-US" sz="2000" dirty="0"/>
              <a:t>and repulsion </a:t>
            </a:r>
            <a:r>
              <a:rPr lang="en-US" sz="2000" dirty="0" smtClean="0"/>
              <a:t>in 1-gluon exchange approximation is given by</a:t>
            </a:r>
            <a:endParaRPr lang="it-IT" sz="2000" dirty="0" err="1" smtClean="0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-16062" y="3735751"/>
                <a:ext cx="412722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singlet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/>
                          </a:rPr>
                          <m:t>𝟏</m:t>
                        </m:r>
                      </m:e>
                      <m:sub>
                        <m:r>
                          <a:rPr lang="it-IT" b="1" i="1"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it-IT" dirty="0"/>
                  <a:t> is </a:t>
                </a:r>
                <a:r>
                  <a:rPr lang="it-IT" dirty="0" smtClean="0"/>
                  <a:t>attractive</a:t>
                </a:r>
                <a:endParaRPr lang="it-IT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062" y="3735751"/>
                <a:ext cx="412722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1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620794" y="1578968"/>
            <a:ext cx="2107585" cy="1611606"/>
            <a:chOff x="531215" y="2064403"/>
            <a:chExt cx="2683776" cy="2052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/>
                <p:cNvSpPr txBox="1"/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𝑘𝑙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6" name="CasellaDiTesto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412" b="-297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126"/>
            <p:cNvGrpSpPr>
              <a:grpSpLocks noChangeAspect="1"/>
            </p:cNvGrpSpPr>
            <p:nvPr/>
          </p:nvGrpSpPr>
          <p:grpSpPr bwMode="auto">
            <a:xfrm>
              <a:off x="1090066" y="2805695"/>
              <a:ext cx="1575572" cy="268472"/>
              <a:chOff x="804" y="3206"/>
              <a:chExt cx="2344" cy="314"/>
            </a:xfrm>
          </p:grpSpPr>
          <p:sp>
            <p:nvSpPr>
              <p:cNvPr id="23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" name="Gruppo 30"/>
            <p:cNvGrpSpPr/>
            <p:nvPr/>
          </p:nvGrpSpPr>
          <p:grpSpPr>
            <a:xfrm>
              <a:off x="1079293" y="2145070"/>
              <a:ext cx="0" cy="1896869"/>
              <a:chOff x="1065007" y="2145070"/>
              <a:chExt cx="0" cy="1896869"/>
            </a:xfrm>
          </p:grpSpPr>
          <p:cxnSp>
            <p:nvCxnSpPr>
              <p:cNvPr id="17" name="Connettore 1 16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ttore 2 4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/>
            <p:cNvGrpSpPr/>
            <p:nvPr/>
          </p:nvGrpSpPr>
          <p:grpSpPr>
            <a:xfrm>
              <a:off x="2677630" y="2145069"/>
              <a:ext cx="0" cy="1896869"/>
              <a:chOff x="1065007" y="2145070"/>
              <a:chExt cx="0" cy="1896869"/>
            </a:xfrm>
          </p:grpSpPr>
          <p:cxnSp>
            <p:nvCxnSpPr>
              <p:cNvPr id="33" name="Connettore 1 32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2 33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/>
                <p:cNvSpPr txBox="1"/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7" name="CasellaDiTes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7692" b="-365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/>
                <p:cNvSpPr txBox="1"/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914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/>
                <p:cNvSpPr txBox="1"/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143" r="-11905" b="-43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/>
                <p:cNvSpPr txBox="1"/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0" name="CasellaDiTesto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4167"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/>
                <p:cNvSpPr txBox="1"/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𝑙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CasellaDiTes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tangolo 41"/>
              <p:cNvSpPr/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it-IT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it-IT" sz="20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2" name="Rettango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Diquarks</a:t>
            </a:r>
            <a:endParaRPr lang="it-IT" sz="3600" dirty="0"/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5505"/>
          <a:stretch/>
        </p:blipFill>
        <p:spPr>
          <a:xfrm>
            <a:off x="6408325" y="3329498"/>
            <a:ext cx="2278475" cy="1997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5991055" y="5301563"/>
            <a:ext cx="3035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/>
              <a:t>H-shape with a 4 quark system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Cardoso, Cardoso, Bicudo,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PRD84, 054508</a:t>
            </a:r>
          </a:p>
        </p:txBody>
      </p:sp>
    </p:spTree>
    <p:extLst>
      <p:ext uri="{BB962C8B-B14F-4D97-AF65-F5344CB8AC3E}">
        <p14:creationId xmlns:p14="http://schemas.microsoft.com/office/powerpoint/2010/main" val="183268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A new look to </a:t>
                </a:r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5386" y="825653"/>
            <a:ext cx="358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Maiani, Polosa, Riquer PLB 778, </a:t>
            </a:r>
            <a:r>
              <a:rPr lang="it-IT" dirty="0" smtClean="0">
                <a:solidFill>
                  <a:srgbClr val="C00000"/>
                </a:solidFill>
              </a:rPr>
              <a:t>247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5263" y="1515139"/>
                <a:ext cx="6400800" cy="4501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 smtClean="0"/>
                  <a:t>Size of the diquark-antidiquark bound state: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it-IT" sz="2200" dirty="0"/>
              </a:p>
              <a:p>
                <a:r>
                  <a:rPr lang="it-IT" sz="2200" dirty="0" smtClean="0"/>
                  <a:t>Size </a:t>
                </a:r>
                <a:r>
                  <a:rPr lang="it-IT" sz="2200" dirty="0"/>
                  <a:t>of the </a:t>
                </a:r>
                <a:r>
                  <a:rPr lang="it-IT" sz="2200" dirty="0" smtClean="0"/>
                  <a:t>diquark: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/>
                  <a:t>There are two possible descriptions of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𝑐𝑢</m:t>
                          </m:r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sz="22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We introduce </a:t>
                </a:r>
                <a:r>
                  <a:rPr lang="it-IT" sz="2200" dirty="0"/>
                  <a:t>the </a:t>
                </a:r>
                <a:r>
                  <a:rPr lang="it-IT" sz="2200" dirty="0" smtClean="0"/>
                  <a:t>ratio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</a:t>
                </a:r>
                <a:r>
                  <a:rPr lang="it-IT" sz="2200" dirty="0"/>
                  <a:t>appropriate values of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 sz="2200" dirty="0"/>
                  <a:t>, these two states can be quasi-degenerate in mass!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) =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  <a:p>
                <a:r>
                  <a:rPr lang="it-IT" sz="2200" dirty="0" smtClean="0"/>
                  <a:t>degeneracy </a:t>
                </a:r>
                <a:r>
                  <a:rPr lang="it-IT" sz="2200" dirty="0"/>
                  <a:t>occurs </a:t>
                </a:r>
                <a:r>
                  <a:rPr lang="it-IT" sz="2200" dirty="0" smtClean="0"/>
                  <a:t>for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63" y="1515139"/>
                <a:ext cx="6400800" cy="4501425"/>
              </a:xfrm>
              <a:prstGeom prst="rect">
                <a:avLst/>
              </a:prstGeom>
              <a:blipFill rotWithShape="0">
                <a:blip r:embed="rId4"/>
                <a:stretch>
                  <a:fillRect l="-1238" t="-949" b="-1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8642" y="1312753"/>
                <a:ext cx="8763755" cy="1305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m:rPr>
                              <m:nor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2200" dirty="0" smtClean="0"/>
              </a:p>
              <a:p>
                <a:endParaRPr lang="it-IT" dirty="0" smtClean="0"/>
              </a:p>
              <a:p>
                <a:r>
                  <a:rPr lang="it-IT" dirty="0" smtClean="0"/>
                  <a:t>The final state kaon can be formed with a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dirty="0" smtClean="0"/>
                  <a:t> from the sea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 smtClean="0"/>
                  <a:t>), with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it-IT" dirty="0" smtClean="0"/>
                  <a:t> from the sea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 smtClean="0"/>
                  <a:t>), or with the spectator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dirty="0" smtClean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 smtClean="0"/>
                  <a:t>). Let’s name the sea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 smtClean="0"/>
                  <a:t> and the other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2" y="1312753"/>
                <a:ext cx="8763755" cy="1305486"/>
              </a:xfrm>
              <a:prstGeom prst="rect">
                <a:avLst/>
              </a:prstGeom>
              <a:blipFill rotWithShape="0">
                <a:blip r:embed="rId4"/>
                <a:stretch>
                  <a:fillRect l="-626" b="-60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8642" y="2989482"/>
                <a:ext cx="540491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endParaRPr lang="it-IT" sz="2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endParaRPr lang="it-IT" sz="220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2" y="2989482"/>
                <a:ext cx="5404918" cy="28007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58004" y="3104458"/>
                <a:ext cx="26701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 smtClean="0"/>
                  <a:t> has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 dirty="0"/>
                  <a:t> has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004" y="3104458"/>
                <a:ext cx="2670155" cy="646331"/>
              </a:xfrm>
              <a:prstGeom prst="rect">
                <a:avLst/>
              </a:prstGeom>
              <a:blipFill rotWithShape="0">
                <a:blip r:embed="rId6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58226" y="4662894"/>
                <a:ext cx="2868734" cy="656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26" y="4662894"/>
                <a:ext cx="2868734" cy="656655"/>
              </a:xfrm>
              <a:prstGeom prst="rect">
                <a:avLst/>
              </a:prstGeom>
              <a:blipFill rotWithShape="0">
                <a:blip r:embed="rId7"/>
                <a:stretch>
                  <a:fillRect b="-64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485386" y="825653"/>
            <a:ext cx="358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Maiani, Polosa, Riquer PLB 778, </a:t>
            </a:r>
            <a:r>
              <a:rPr lang="it-IT" dirty="0" smtClean="0">
                <a:solidFill>
                  <a:srgbClr val="C00000"/>
                </a:solidFill>
              </a:rPr>
              <a:t>247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91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Options on the market</a:t>
            </a:r>
            <a:endParaRPr lang="it-IT" sz="3600" dirty="0"/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«Quark model»-like: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QM 4q, Born-Oppenheimer 4q, Hybrids, Molecules in potential models...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Spectrum calculated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 smtClean="0">
                <a:solidFill>
                  <a:schemeClr val="tx1"/>
                </a:solidFill>
              </a:rPr>
              <a:t>Comprehensive picture </a:t>
            </a:r>
            <a:r>
              <a:rPr lang="it-IT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it-IT" dirty="0" smtClean="0">
                <a:solidFill>
                  <a:schemeClr val="tx1"/>
                </a:solidFill>
                <a:sym typeface="Wingdings" panose="05000000000000000000" pitchFamily="2" charset="2"/>
              </a:rPr>
              <a:t>No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«Scattering»-like: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(dynamical-generated)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 smtClean="0">
                <a:solidFill>
                  <a:schemeClr val="tx1"/>
                </a:solidFill>
                <a:sym typeface="Wingdings" panose="05000000000000000000" pitchFamily="2" charset="2"/>
              </a:rPr>
              <a:t>Scattering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dynamics </a:t>
            </a:r>
            <a:r>
              <a:rPr lang="it-IT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 smtClean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 smtClean="0">
                <a:solidFill>
                  <a:schemeClr val="tx1"/>
                </a:solidFill>
              </a:rPr>
              <a:t>ase-by-case </a:t>
            </a:r>
            <a:r>
              <a:rPr lang="it-IT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5386" y="825653"/>
            <a:ext cx="358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Maiani, Polosa, Riquer PLB 778, </a:t>
            </a:r>
            <a:r>
              <a:rPr lang="it-IT" dirty="0" smtClean="0">
                <a:solidFill>
                  <a:srgbClr val="C00000"/>
                </a:solidFill>
              </a:rPr>
              <a:t>247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26929" r="7227" b="11284"/>
          <a:stretch/>
        </p:blipFill>
        <p:spPr>
          <a:xfrm>
            <a:off x="606581" y="1194985"/>
            <a:ext cx="7776927" cy="4057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74068" y="5483424"/>
                <a:ext cx="60386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It is still possible to find room in the parameter space to comply with the experimental upper limits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8" y="5483424"/>
                <a:ext cx="6038662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807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932728" y="5183302"/>
            <a:ext cx="196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(Slide by A. Polosa)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OZI-rule, QCD multipole</a:t>
                </a:r>
                <a:endParaRPr lang="it-IT" sz="24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 smtClean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(Cornell potential)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 smtClean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 smtClean="0"/>
              <a:t> </a:t>
            </a:r>
          </a:p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(spectrum), decay &amp; production rates 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Quarkonium orthodoxy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Heavy </a:t>
            </a:r>
            <a:r>
              <a:rPr lang="it-IT" sz="2000" dirty="0">
                <a:solidFill>
                  <a:srgbClr val="0000FF"/>
                </a:solidFill>
              </a:rPr>
              <a:t>quark </a:t>
            </a:r>
            <a:r>
              <a:rPr lang="it-IT" sz="2000" dirty="0" smtClean="0">
                <a:solidFill>
                  <a:srgbClr val="0000FF"/>
                </a:solidFill>
              </a:rPr>
              <a:t>spin flip suppressed by quark mass,</a:t>
            </a:r>
            <a:br>
              <a:rPr lang="it-IT" sz="2000" dirty="0" smtClean="0">
                <a:solidFill>
                  <a:srgbClr val="0000FF"/>
                </a:solidFill>
              </a:rPr>
            </a:br>
            <a:r>
              <a:rPr lang="it-IT" sz="2000" dirty="0" smtClean="0">
                <a:solidFill>
                  <a:srgbClr val="0000FF"/>
                </a:solidFill>
              </a:rPr>
              <a:t>approximate heavy quark spin symmetry (HQSS)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Multiscale system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Systematically integrate</a:t>
                </a:r>
                <a:br>
                  <a:rPr lang="it-IT" dirty="0" smtClean="0"/>
                </a:br>
                <a:r>
                  <a:rPr lang="it-IT" dirty="0" smtClean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Full QCD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NRQCD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pNRQCD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Factorization (to be proved)</a:t>
            </a:r>
            <a:br>
              <a:rPr lang="it-IT" dirty="0" smtClean="0"/>
            </a:br>
            <a:r>
              <a:rPr lang="it-IT" dirty="0" smtClean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</a:t>
            </a:r>
            <a:r>
              <a:rPr lang="it-IT" dirty="0" smtClean="0"/>
              <a:t>many production </a:t>
            </a:r>
            <a:r>
              <a:rPr lang="it-IT" dirty="0"/>
              <a:t>channels,</a:t>
            </a:r>
            <a:br>
              <a:rPr lang="it-IT" dirty="0"/>
            </a:br>
            <a:r>
              <a:rPr lang="it-IT" dirty="0"/>
              <a:t>some known </a:t>
            </a:r>
            <a:r>
              <a:rPr lang="it-IT" dirty="0" smtClean="0"/>
              <a:t>puzzles (</a:t>
            </a:r>
            <a:r>
              <a:rPr lang="it-IT" dirty="0"/>
              <a:t>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2850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Large prompt production </a:t>
                </a:r>
                <a:br>
                  <a:rPr lang="it-IT" dirty="0" smtClean="0"/>
                </a:br>
                <a:r>
                  <a:rPr lang="it-IT" dirty="0" smtClean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 smtClean="0">
                    <a:solidFill>
                      <a:srgbClr val="C00000"/>
                    </a:solidFill>
                  </a:rPr>
                  <a:t>CMS, JHEP 1304, 154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 flipH="1">
            <a:off x="5875699" y="488887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81049" y="2352392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</a:t>
                </a:r>
                <a:r>
                  <a:rPr lang="it-IT" dirty="0" smtClean="0"/>
                  <a:t>!)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Seen in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 smtClean="0">
                    <a:latin typeface="Cambria Math" panose="02040503050406030204" pitchFamily="18" charset="0"/>
                  </a:rPr>
                  <a:t>, 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 smtClean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</a:t>
                </a:r>
                <a:r>
                  <a:rPr lang="it-IT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pairs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Large HQSS violation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2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smtClean="0"/>
                  <a:t>states in BESIII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New BESIII data show a peculiar lineshape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state appear lighter and narrower,</a:t>
                </a:r>
                <a:br>
                  <a:rPr lang="it-IT" dirty="0" smtClean="0"/>
                </a:br>
                <a:r>
                  <a:rPr lang="it-IT" dirty="0" smtClean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smtClean="0"/>
                  <a:t>dominance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9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9241" r="36668" b="75841"/>
          <a:stretch/>
        </p:blipFill>
        <p:spPr>
          <a:xfrm>
            <a:off x="4482160" y="1691573"/>
            <a:ext cx="4394904" cy="14782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36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10650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10607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10652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 smtClean="0"/>
                  <a:t>,</a:t>
                </a:r>
              </a:p>
              <a:p>
                <a:r>
                  <a:rPr lang="it-IT" dirty="0" smtClean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2 twin resonances!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Tetraquark: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1" y="1213165"/>
            <a:ext cx="4442309" cy="3009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2141" y="5650528"/>
            <a:ext cx="406565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Maiani, Polosa and Riquer</a:t>
            </a:r>
            <a:r>
              <a:rPr lang="it-IT" sz="1600" dirty="0">
                <a:solidFill>
                  <a:srgbClr val="C00000"/>
                </a:solidFill>
              </a:rPr>
              <a:t>, arXiv:1607.02405</a:t>
            </a:r>
            <a:endParaRPr lang="it-IT" sz="1600" dirty="0" smtClean="0">
              <a:solidFill>
                <a:srgbClr val="C00000"/>
              </a:solidFill>
            </a:endParaRPr>
          </a:p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Esposito, AP, Polosa, to appear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74323" r="53752" b="9835"/>
          <a:stretch/>
        </p:blipFill>
        <p:spPr>
          <a:xfrm>
            <a:off x="579421" y="4440349"/>
            <a:ext cx="3050526" cy="1702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81062" y="4261575"/>
                <a:ext cx="41281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Good description of the spectrum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but</a:t>
                </a: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one has to assume the axial assignment 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4274</m:t>
                        </m:r>
                      </m:e>
                    </m:d>
                  </m:oMath>
                </a14:m>
                <a:r>
                  <a:rPr lang="it-IT" dirty="0" smtClean="0"/>
                  <a:t> to be incorrect </a:t>
                </a:r>
                <a:br>
                  <a:rPr lang="it-IT" dirty="0" smtClean="0"/>
                </a:br>
                <a:r>
                  <a:rPr lang="it-IT" dirty="0" smtClean="0"/>
                  <a:t>(two unresolved states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it-IT" dirty="0" smtClean="0"/>
                  <a:t>)</a:t>
                </a:r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062" y="4261575"/>
                <a:ext cx="4128181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1329" t="-2538" r="-295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76" y="739253"/>
            <a:ext cx="2421801" cy="1804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76" y="2293427"/>
            <a:ext cx="3983525" cy="18738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367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964094" y="5065593"/>
            <a:ext cx="61966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/>
              <a:t>Diquarks do not necessarily survive in multiquark states </a:t>
            </a:r>
            <a:r>
              <a:rPr lang="it-IT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000" dirty="0" smtClean="0"/>
          </a:p>
          <a:p>
            <a:r>
              <a:rPr lang="it-IT" sz="2000" dirty="0" smtClean="0"/>
              <a:t>Pointlike approximation looks crude </a:t>
            </a:r>
            <a:r>
              <a:rPr lang="it-IT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What’s the scale of diquarks inside hadrons?</a:t>
            </a:r>
            <a:r>
              <a:rPr lang="it-IT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</a:t>
            </a:r>
            <a:endParaRPr lang="it-IT" sz="2000" dirty="0"/>
          </a:p>
        </p:txBody>
      </p:sp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Diquarks: pros and cons</a:t>
            </a:r>
            <a:endParaRPr lang="it-IT" sz="3600" dirty="0"/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CasellaDiTesto 15"/>
          <p:cNvSpPr txBox="1"/>
          <p:nvPr/>
        </p:nvSpPr>
        <p:spPr>
          <a:xfrm>
            <a:off x="149290" y="1243089"/>
            <a:ext cx="3629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Evidence (?) of diquarks in LQCD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 smtClean="0"/>
          </a:p>
          <a:p>
            <a:r>
              <a:rPr lang="it-IT" dirty="0" smtClean="0">
                <a:solidFill>
                  <a:srgbClr val="C00000"/>
                </a:solidFill>
              </a:rPr>
              <a:t>Alexandrou, de Forcrand, Lucini, PRL 97, </a:t>
            </a:r>
            <a:r>
              <a:rPr lang="it-IT" dirty="0">
                <a:solidFill>
                  <a:srgbClr val="C00000"/>
                </a:solidFill>
              </a:rPr>
              <a:t>222002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49290" y="2163707"/>
            <a:ext cx="2665964" cy="2289858"/>
            <a:chOff x="3325091" y="3310284"/>
            <a:chExt cx="2665964" cy="2289858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13"/>
            <a:stretch/>
          </p:blipFill>
          <p:spPr>
            <a:xfrm>
              <a:off x="3325091" y="3310284"/>
              <a:ext cx="2665964" cy="21481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21" b="-758"/>
            <a:stretch/>
          </p:blipFill>
          <p:spPr>
            <a:xfrm>
              <a:off x="3325091" y="5320981"/>
              <a:ext cx="2665964" cy="27916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2" name="Rectangle 11"/>
          <p:cNvSpPr/>
          <p:nvPr/>
        </p:nvSpPr>
        <p:spPr>
          <a:xfrm>
            <a:off x="4122998" y="1243089"/>
            <a:ext cx="4278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Diquark correlations appear in </a:t>
            </a:r>
            <a:br>
              <a:rPr lang="it-IT" dirty="0" smtClean="0"/>
            </a:br>
            <a:r>
              <a:rPr lang="it-IT" dirty="0" smtClean="0"/>
              <a:t>DS calculations </a:t>
            </a:r>
            <a:r>
              <a:rPr lang="it-IT" dirty="0"/>
              <a:t>for </a:t>
            </a:r>
            <a:r>
              <a:rPr lang="it-IT" dirty="0" smtClean="0"/>
              <a:t>baryons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C00000"/>
                </a:solidFill>
              </a:rPr>
              <a:t>Segovia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Phys.Lett. B750 (2015) 100-10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16" y="2311694"/>
            <a:ext cx="3545733" cy="1669824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287625" y="3291460"/>
            <a:ext cx="5812971" cy="2040742"/>
            <a:chOff x="3228392" y="4126793"/>
            <a:chExt cx="5812971" cy="2040742"/>
          </a:xfrm>
        </p:grpSpPr>
        <p:sp>
          <p:nvSpPr>
            <p:cNvPr id="21" name="Rounded Rectangle 20"/>
            <p:cNvSpPr/>
            <p:nvPr/>
          </p:nvSpPr>
          <p:spPr>
            <a:xfrm>
              <a:off x="3228392" y="4126793"/>
              <a:ext cx="5812971" cy="20407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849" y="4754010"/>
              <a:ext cx="737357" cy="93108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334422" y="4754010"/>
              <a:ext cx="45160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0000FF"/>
                  </a:solidFill>
                </a:rPr>
                <a:t>Solution: </a:t>
              </a:r>
              <a:r>
                <a:rPr lang="it-IT" sz="2400" dirty="0" smtClean="0"/>
                <a:t/>
              </a:r>
              <a:br>
                <a:rPr lang="it-IT" sz="2400" dirty="0" smtClean="0"/>
              </a:br>
              <a:r>
                <a:rPr lang="it-IT" sz="2400" dirty="0" smtClean="0"/>
                <a:t>Shut up and let’s see where it goes</a:t>
              </a:r>
              <a:endParaRPr lang="it-IT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956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MC simul.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(445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threshold appears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The old assignment of quantum numbers might be jeopardized by this new finding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blipFill rotWithShape="0">
                <a:blip r:embed="rId4"/>
                <a:stretch>
                  <a:fillRect l="-1431" t="-962" r="-1288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674196" y="1425948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</a:t>
            </a:r>
            <a:r>
              <a:rPr lang="it-IT" dirty="0" smtClean="0">
                <a:solidFill>
                  <a:srgbClr val="C00000"/>
                </a:solidFill>
              </a:rPr>
              <a:t>122, 222001 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=4475±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 smtClean="0"/>
                  <a:t>Far from open charm thresholds</a:t>
                </a:r>
                <a:endParaRPr lang="it-IT" dirty="0"/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 smtClean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the resonant behaviour appears as well </a:t>
                </a:r>
                <a:endParaRPr lang="it-IT" dirty="0"/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 Barionio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0" y="405674"/>
            <a:ext cx="7679950" cy="5872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2283" y="69683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C. Sabelli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2945" y="2586909"/>
            <a:ext cx="1973424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Rossi, Veneziano,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NPB 123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507;</a:t>
            </a:r>
            <a:endParaRPr lang="it-IT" dirty="0">
              <a:solidFill>
                <a:srgbClr val="C00000"/>
              </a:solidFill>
            </a:endParaRP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Phys.Rept</a:t>
            </a:r>
            <a:r>
              <a:rPr lang="it-IT" dirty="0">
                <a:solidFill>
                  <a:srgbClr val="C00000"/>
                </a:solidFill>
              </a:rPr>
              <a:t>. 63, </a:t>
            </a:r>
            <a:r>
              <a:rPr lang="it-IT" dirty="0" smtClean="0">
                <a:solidFill>
                  <a:srgbClr val="C00000"/>
                </a:solidFill>
              </a:rPr>
              <a:t>149;</a:t>
            </a:r>
            <a:endParaRPr lang="it-IT" dirty="0">
              <a:solidFill>
                <a:srgbClr val="C00000"/>
              </a:solidFill>
            </a:endParaRP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PLB70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255;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JHEP 1606, 041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041991" y="723011"/>
            <a:ext cx="1924493" cy="4378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Baryonium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1116419" y="1316276"/>
                <a:ext cx="6331973" cy="7039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0" rIns="0" bIns="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2000" dirty="0" smtClean="0"/>
                  <a:t>a structure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𝑐𝑞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it-IT" sz="2000" dirty="0" smtClean="0"/>
                  <a:t> can explain the dominance</a:t>
                </a:r>
                <a:br>
                  <a:rPr lang="it-IT" sz="2000" dirty="0" smtClean="0"/>
                </a:br>
                <a:r>
                  <a:rPr lang="it-IT" sz="2000" dirty="0" smtClean="0"/>
                  <a:t>of baryon channel </a:t>
                </a:r>
                <a:endParaRPr lang="it-IT" sz="20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19" y="1316276"/>
                <a:ext cx="6331973" cy="703910"/>
              </a:xfrm>
              <a:prstGeom prst="rect">
                <a:avLst/>
              </a:prstGeom>
              <a:blipFill rotWithShape="0">
                <a:blip r:embed="rId4"/>
                <a:stretch>
                  <a:fillRect l="-2406" b="-2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6419" y="2263744"/>
                <a:ext cx="26756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Isospin violation expected,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19" y="2263744"/>
                <a:ext cx="2675669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822" t="-4717" r="-13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98507" y="5588583"/>
                <a:ext cx="3675943" cy="12399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4660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4660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𝜋𝜋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it-IT" dirty="0" smtClean="0"/>
              </a:p>
              <a:p>
                <a:r>
                  <a:rPr lang="it-IT" dirty="0" smtClean="0">
                    <a:solidFill>
                      <a:srgbClr val="C00000"/>
                    </a:solidFill>
                  </a:rPr>
                  <a:t>Cotugno, Faccini, Polosa, Sabelli,</a:t>
                </a:r>
              </a:p>
              <a:p>
                <a:r>
                  <a:rPr lang="it-IT" dirty="0" smtClean="0">
                    <a:solidFill>
                      <a:srgbClr val="C00000"/>
                    </a:solidFill>
                  </a:rPr>
                  <a:t>PRL 104, 132005</a:t>
                </a:r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07" y="5588583"/>
                <a:ext cx="3675943" cy="1239955"/>
              </a:xfrm>
              <a:prstGeom prst="rect">
                <a:avLst/>
              </a:prstGeom>
              <a:blipFill rotWithShape="0">
                <a:blip r:embed="rId6"/>
                <a:stretch>
                  <a:fillRect l="-1327" b="-73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58620" y="2442917"/>
            <a:ext cx="8909180" cy="3827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How to improve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6" r="55989"/>
          <a:stretch/>
        </p:blipFill>
        <p:spPr>
          <a:xfrm>
            <a:off x="1747401" y="2442917"/>
            <a:ext cx="5280219" cy="16328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8" t="82155" r="2751" b="8208"/>
          <a:stretch/>
        </p:blipFill>
        <p:spPr>
          <a:xfrm>
            <a:off x="1434760" y="4344034"/>
            <a:ext cx="5905500" cy="1621971"/>
          </a:xfrm>
          <a:prstGeom prst="rect">
            <a:avLst/>
          </a:prstGeom>
        </p:spPr>
      </p:pic>
      <p:sp>
        <p:nvSpPr>
          <p:cNvPr id="34" name="Rettangolo 2"/>
          <p:cNvSpPr/>
          <p:nvPr/>
        </p:nvSpPr>
        <p:spPr>
          <a:xfrm>
            <a:off x="4497355" y="1025118"/>
            <a:ext cx="4570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Molnar, Danilkin, Vanderhaeghen, </a:t>
            </a:r>
            <a:r>
              <a:rPr lang="it-IT" sz="1600" dirty="0">
                <a:solidFill>
                  <a:srgbClr val="C00000"/>
                </a:solidFill>
              </a:rPr>
              <a:t>PLB </a:t>
            </a:r>
            <a:r>
              <a:rPr lang="it-IT" sz="1600" dirty="0" smtClean="0">
                <a:solidFill>
                  <a:srgbClr val="C00000"/>
                </a:solidFill>
              </a:rPr>
              <a:t>797, 134851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70310" y="1539346"/>
                <a:ext cx="566995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>
                    <a:solidFill>
                      <a:srgbClr val="FF0000"/>
                    </a:solidFill>
                  </a:rPr>
                  <a:t>Ex.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sz="2200" dirty="0" smtClean="0">
                  <a:solidFill>
                    <a:srgbClr val="FF0000"/>
                  </a:solidFill>
                </a:endParaRPr>
              </a:p>
              <a:p>
                <a:r>
                  <a:rPr lang="it-IT" sz="2200" dirty="0" smtClean="0">
                    <a:solidFill>
                      <a:srgbClr val="FF0000"/>
                    </a:solidFill>
                  </a:rPr>
                  <a:t>Khuri-Treiman with spin, Omnès function for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310" y="1539346"/>
                <a:ext cx="5669950" cy="769441"/>
              </a:xfrm>
              <a:prstGeom prst="rect">
                <a:avLst/>
              </a:prstGeom>
              <a:blipFill rotWithShape="0">
                <a:blip r:embed="rId4"/>
                <a:stretch>
                  <a:fillRect l="-1398" t="-5556" b="-150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7221894" y="4344034"/>
            <a:ext cx="335902" cy="563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025118"/>
            <a:ext cx="9144000" cy="567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4046604"/>
            <a:ext cx="3240000" cy="260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1284075"/>
            <a:ext cx="3240000" cy="2661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1284075"/>
            <a:ext cx="3240000" cy="260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3983429"/>
            <a:ext cx="3240000" cy="2587792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How to improve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4544008" y="879369"/>
            <a:ext cx="4523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Molnar, Danilkin, Vanderhaeghen, PLB </a:t>
            </a:r>
            <a:r>
              <a:rPr lang="it-IT" sz="1600" dirty="0">
                <a:solidFill>
                  <a:srgbClr val="C00000"/>
                </a:solidFill>
              </a:rPr>
              <a:t>797, 134851</a:t>
            </a:r>
            <a:endParaRPr lang="it-IT" sz="1600" dirty="0" smtClean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296624" y="2270425"/>
                <a:ext cx="12806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3900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24" y="2270425"/>
                <a:ext cx="1280607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193573" y="4974925"/>
                <a:ext cx="12806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3900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573" y="4974925"/>
                <a:ext cx="1280607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6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025118"/>
            <a:ext cx="9144000" cy="567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How to improve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4572000" y="879369"/>
            <a:ext cx="449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Molnar, Danilkin, Vanderhaeghen, </a:t>
            </a:r>
            <a:r>
              <a:rPr lang="it-IT" sz="1600" dirty="0">
                <a:solidFill>
                  <a:srgbClr val="C00000"/>
                </a:solidFill>
              </a:rPr>
              <a:t>PLB 797, 134851</a:t>
            </a:r>
            <a:endParaRPr lang="it-IT" sz="1600" dirty="0" smtClean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1284075"/>
            <a:ext cx="3240000" cy="256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4046604"/>
            <a:ext cx="3240000" cy="2614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3983429"/>
            <a:ext cx="3240000" cy="26774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1284075"/>
            <a:ext cx="3240000" cy="266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03411" y="2245242"/>
                <a:ext cx="7981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FF0000"/>
                    </a:solidFill>
                  </a:rPr>
                  <a:t>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411" y="2245242"/>
                <a:ext cx="798104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8397"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96624" y="4953625"/>
                <a:ext cx="12116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FF0000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road</m:t>
                    </m:r>
                    <m:r>
                      <a:rPr lang="it-IT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24" y="4953625"/>
                <a:ext cx="1211678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5528" t="-9231" b="-2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60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Weinberg theorem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222" y="1116188"/>
                <a:ext cx="6090960" cy="5470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1600" b="0" dirty="0" smtClean="0"/>
                  <a:t>Resonant scattering amplitude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b="0" dirty="0" smtClean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1600" b="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1600" b="0" dirty="0" smtClean="0"/>
                  <a:t>, and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it-IT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it-IT" dirty="0" smtClean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600" dirty="0" smtClean="0"/>
                  <a:t>This </a:t>
                </a:r>
                <a:r>
                  <a:rPr lang="en-US" sz="1600" dirty="0"/>
                  <a:t>has to be compared with the potential scattering for </a:t>
                </a:r>
                <a:r>
                  <a:rPr lang="en-US" sz="1600" dirty="0" smtClean="0"/>
                  <a:t>slow particles (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𝑘𝑅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1600" dirty="0" smtClean="0"/>
                  <a:t>, being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∼1</m:t>
                    </m:r>
                    <m:r>
                      <m:rPr>
                        <m:lit/>
                      </m:rPr>
                      <a:rPr lang="it-IT" sz="16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sz="1600" dirty="0" smtClean="0"/>
                  <a:t> the range of interaction) in </a:t>
                </a:r>
                <a:r>
                  <a:rPr lang="en-US" sz="1600" dirty="0"/>
                  <a:t>an attractive potential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1600" dirty="0"/>
                  <a:t> with a superficial level at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it-IT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rad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512</m:t>
                          </m:r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 smtClean="0"/>
              </a:p>
              <a:p>
                <a:endParaRPr lang="it-IT" sz="2200" dirty="0"/>
              </a:p>
              <a:p>
                <a:r>
                  <a:rPr lang="it-IT" dirty="0"/>
                  <a:t>This has to be fulfilled by </a:t>
                </a:r>
                <a:r>
                  <a:rPr lang="it-IT" dirty="0">
                    <a:solidFill>
                      <a:srgbClr val="FF0000"/>
                    </a:solidFill>
                  </a:rPr>
                  <a:t>EVERY molecular state</a:t>
                </a:r>
                <a:r>
                  <a:rPr lang="it-IT" dirty="0"/>
                  <a:t>, but: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it-IT" dirty="0"/>
                  <a:t>, repulsive interaction!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𝑘𝑅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∼1.4</m:t>
                    </m:r>
                  </m:oMath>
                </a14:m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2" y="1116188"/>
                <a:ext cx="6090960" cy="5470600"/>
              </a:xfrm>
              <a:prstGeom prst="rect">
                <a:avLst/>
              </a:prstGeom>
              <a:blipFill rotWithShape="0">
                <a:blip r:embed="rId2"/>
                <a:stretch>
                  <a:fillRect l="-2402" t="-11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28287" y="5160339"/>
            <a:ext cx="2442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Weinberg, PR 130, 776</a:t>
            </a:r>
          </a:p>
          <a:p>
            <a:r>
              <a:rPr lang="it-IT" dirty="0">
                <a:solidFill>
                  <a:srgbClr val="C00000"/>
                </a:solidFill>
              </a:rPr>
              <a:t>Weinberg, PR </a:t>
            </a:r>
            <a:r>
              <a:rPr lang="it-IT" dirty="0" smtClean="0">
                <a:solidFill>
                  <a:srgbClr val="C00000"/>
                </a:solidFill>
              </a:rPr>
              <a:t>137, B672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Polosa, PLB 746, 248</a:t>
            </a:r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82" y="1116188"/>
            <a:ext cx="2893617" cy="31570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223630" y="996222"/>
                <a:ext cx="846317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r>
                  <a:rPr lang="it-IT" dirty="0" smtClean="0">
                    <a:solidFill>
                      <a:schemeClr val="tx2"/>
                    </a:solidFill>
                  </a:rPr>
                  <a:t> is the Queen of exotic resonances, t</a:t>
                </a:r>
                <a:r>
                  <a:rPr lang="it-IT" dirty="0" smtClean="0"/>
                  <a:t>he most popular interpretation</a:t>
                </a:r>
                <a:br>
                  <a:rPr lang="it-IT" dirty="0" smtClean="0"/>
                </a:br>
                <a:r>
                  <a:rPr lang="it-IT" dirty="0" smtClean="0"/>
                  <a:t>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molecule </a:t>
                </a:r>
                <a:r>
                  <a:rPr lang="it-IT" dirty="0" smtClean="0"/>
                  <a:t>(bound state, pole in the 1</a:t>
                </a:r>
                <a:r>
                  <a:rPr lang="it-IT" baseline="30000" dirty="0" smtClean="0"/>
                  <a:t>st</a:t>
                </a:r>
                <a:r>
                  <a:rPr lang="it-IT" dirty="0" smtClean="0"/>
                  <a:t> Riemann sheet?)</a:t>
                </a:r>
                <a:br>
                  <a:rPr lang="it-IT" dirty="0" smtClean="0"/>
                </a:br>
                <a:r>
                  <a:rPr lang="it-IT" dirty="0" smtClean="0"/>
                  <a:t>but it is copiously promptly produced at hadron colliders</a:t>
                </a: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30" y="996222"/>
                <a:ext cx="84631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648"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53772" y="2027407"/>
            <a:ext cx="4228949" cy="4590531"/>
            <a:chOff x="90398" y="2135262"/>
            <a:chExt cx="4228949" cy="4590531"/>
          </a:xfrm>
        </p:grpSpPr>
        <p:sp>
          <p:nvSpPr>
            <p:cNvPr id="4" name="Rounded Rectangle 3"/>
            <p:cNvSpPr/>
            <p:nvPr/>
          </p:nvSpPr>
          <p:spPr>
            <a:xfrm>
              <a:off x="108832" y="2135262"/>
              <a:ext cx="4210515" cy="4590531"/>
            </a:xfrm>
            <a:prstGeom prst="roundRect">
              <a:avLst>
                <a:gd name="adj" fmla="val 8496"/>
              </a:avLst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398" y="5867025"/>
              <a:ext cx="406565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it-IT" sz="1600" dirty="0" smtClean="0">
                  <a:solidFill>
                    <a:srgbClr val="C00000"/>
                  </a:solidFill>
                </a:rPr>
                <a:t>Bignamini </a:t>
              </a:r>
              <a:r>
                <a:rPr lang="it-IT" sz="1600" i="1" dirty="0" smtClean="0">
                  <a:solidFill>
                    <a:srgbClr val="C00000"/>
                  </a:solidFill>
                </a:rPr>
                <a:t>et al. </a:t>
              </a:r>
              <a:r>
                <a:rPr lang="it-IT" sz="1600" dirty="0" smtClean="0">
                  <a:solidFill>
                    <a:srgbClr val="C00000"/>
                  </a:solidFill>
                </a:rPr>
                <a:t>PRL103 </a:t>
              </a:r>
              <a:r>
                <a:rPr lang="it-IT" sz="1600" dirty="0">
                  <a:solidFill>
                    <a:srgbClr val="C00000"/>
                  </a:solidFill>
                </a:rPr>
                <a:t>(2009) </a:t>
              </a:r>
              <a:r>
                <a:rPr lang="it-IT" sz="1600" dirty="0" smtClean="0">
                  <a:solidFill>
                    <a:srgbClr val="C00000"/>
                  </a:solidFill>
                </a:rPr>
                <a:t>162001</a:t>
              </a:r>
            </a:p>
          </p:txBody>
        </p:sp>
        <p:pic>
          <p:nvPicPr>
            <p:cNvPr id="25" name="Immagin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5" y="2311418"/>
              <a:ext cx="3811509" cy="26344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3"/>
                <p:cNvSpPr txBox="1"/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𝑀𝐶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it-IT" b="0" i="1" smtClean="0">
                                <a:latin typeface="Cambria Math"/>
                              </a:rPr>
                              <m:t>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it-IT" b="0" i="1" smtClean="0">
                            <a:latin typeface="Cambria Math"/>
                          </a:rPr>
                          <m:t>≈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0.1 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nb</m:t>
                        </m:r>
                      </m:oMath>
                    </m:oMathPara>
                  </a14:m>
                  <a:endParaRPr lang="it-IT" dirty="0" smtClean="0"/>
                </a:p>
                <a:p>
                  <a:pPr algn="ctr"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(3872)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30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−70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a14:m>
                  <a:r>
                    <a:rPr lang="it-IT" dirty="0" smtClean="0">
                      <a:solidFill>
                        <a:srgbClr val="FF0000"/>
                      </a:solidFill>
                    </a:rPr>
                    <a:t>!!! </a:t>
                  </a:r>
                </a:p>
              </p:txBody>
            </p:sp>
          </mc:Choice>
          <mc:Fallback xmlns="">
            <p:sp>
              <p:nvSpPr>
                <p:cNvPr id="27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33" r="-2041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755964" y="2787100"/>
              <a:ext cx="1812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(CDF acceptance)</a:t>
              </a:r>
              <a:endParaRPr lang="it-IT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18017" y="2027407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017" y="2027407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30350" y="2072929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1053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85748" y="3399469"/>
                <a:ext cx="4275051" cy="309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),</a:t>
                </a:r>
                <a:br>
                  <a:rPr lang="it-IT" dirty="0" smtClean="0"/>
                </a:br>
                <a:r>
                  <a:rPr lang="it-IT" dirty="0" smtClean="0"/>
                  <a:t>which </a:t>
                </a:r>
                <a:r>
                  <a:rPr lang="it-IT" dirty="0"/>
                  <a:t>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to </a:t>
                </a:r>
                <a:r>
                  <a:rPr lang="it-IT" dirty="0"/>
                  <a:t>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 smtClean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 smtClean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 smtClean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the </a:t>
                </a:r>
                <a:r>
                  <a:rPr lang="it-IT" dirty="0" smtClean="0"/>
                  <a:t>rescattering </a:t>
                </a:r>
                <a:r>
                  <a:rPr lang="it-IT" dirty="0"/>
                  <a:t>is </a:t>
                </a:r>
                <a:r>
                  <a:rPr lang="it-IT" dirty="0" smtClean="0"/>
                  <a:t>flawed </a:t>
                </a:r>
                <a:r>
                  <a:rPr lang="it-IT" dirty="0"/>
                  <a:t>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propagation. Estimating the effect of these pions increases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 smtClean="0"/>
                  <a:t>, but not enough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034003</a:t>
                </a:r>
                <a:endParaRPr lang="it-IT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748" y="3399469"/>
                <a:ext cx="4275051" cy="3093154"/>
              </a:xfrm>
              <a:prstGeom prst="rect">
                <a:avLst/>
              </a:prstGeom>
              <a:blipFill rotWithShape="0">
                <a:blip r:embed="rId15"/>
                <a:stretch>
                  <a:fillRect l="-1284" t="-1183" r="-713" b="-17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Constituent quark model</a:t>
            </a:r>
            <a:endParaRPr lang="it-IT" sz="3600" dirty="0"/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23461" r="12857" b="21603"/>
          <a:stretch/>
        </p:blipFill>
        <p:spPr>
          <a:xfrm>
            <a:off x="457200" y="1913690"/>
            <a:ext cx="7609114" cy="3638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049482"/>
            <a:ext cx="32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Godfrey and Isgur, PRD 32, 189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Capstick </a:t>
            </a:r>
            <a:r>
              <a:rPr lang="it-IT" dirty="0">
                <a:solidFill>
                  <a:srgbClr val="C00000"/>
                </a:solidFill>
              </a:rPr>
              <a:t>and Isgur, PRD </a:t>
            </a:r>
            <a:r>
              <a:rPr lang="it-IT" dirty="0" smtClean="0">
                <a:solidFill>
                  <a:srgbClr val="C00000"/>
                </a:solidFill>
              </a:rPr>
              <a:t>33, 2809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Nuclear modification factors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3483" r="2420" b="31900"/>
          <a:stretch/>
        </p:blipFill>
        <p:spPr>
          <a:xfrm>
            <a:off x="4780230" y="3299806"/>
            <a:ext cx="4047356" cy="275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3134" r="2347" b="31987"/>
          <a:stretch/>
        </p:blipFill>
        <p:spPr>
          <a:xfrm>
            <a:off x="340849" y="3311188"/>
            <a:ext cx="4029691" cy="2743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can use deuteron data to extract the values of the nuclear modification factors </a:t>
                </a:r>
                <a:br>
                  <a:rPr lang="it-IT" dirty="0" smtClean="0"/>
                </a:br>
                <a:r>
                  <a:rPr lang="it-IT" dirty="0" smtClean="0"/>
                  <a:t>(caveat: for RAA data have different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dirty="0" smtClean="0"/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blipFill rotWithShape="0">
                <a:blip r:embed="rId7"/>
                <a:stretch>
                  <a:fillRect l="-613" t="-4673" b="-14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121774" y="3092381"/>
            <a:ext cx="2450226" cy="1692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6463762" y="3262077"/>
            <a:ext cx="2450226" cy="1270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Larger than 1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.5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81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0277" y="1427656"/>
            <a:ext cx="886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 smtClean="0">
                <a:solidFill>
                  <a:schemeClr val="tx1"/>
                </a:solidFill>
              </a:rPr>
              <a:t>We assume a pure Glauber model (RAA = 1) and a value RAA = 5 to rescale Pb-Pb data to pp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9864" y="2362781"/>
            <a:ext cx="326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0000FF"/>
                </a:solidFill>
              </a:rPr>
              <a:t>Are they similar objects?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7002" y="1001412"/>
            <a:ext cx="686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 smtClean="0">
                <a:solidFill>
                  <a:srgbClr val="C00000"/>
                </a:solidFill>
              </a:rPr>
              <a:t>Esposito, Guerrieri, Maiani, Piccinini, AP, Polosa, 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PRD92, </a:t>
            </a:r>
            <a:r>
              <a:rPr lang="it-IT" dirty="0">
                <a:solidFill>
                  <a:srgbClr val="C00000"/>
                </a:solidFill>
              </a:rPr>
              <a:t>034028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Light nuclei at ALICE vs.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" y="2281473"/>
            <a:ext cx="4260118" cy="4100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2281473"/>
            <a:ext cx="4237514" cy="407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527" y="2399540"/>
            <a:ext cx="17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Exponential extr.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6940040" y="2371263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Blast-wave extr.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is way larger than the extrapolated cross section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810" t="-10000" r="-101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4127822" y="4488913"/>
            <a:ext cx="0" cy="102745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Constituent quark model</a:t>
            </a:r>
            <a:endParaRPr lang="it-IT" sz="3600" dirty="0"/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23461" r="12857" b="22096"/>
          <a:stretch/>
        </p:blipFill>
        <p:spPr>
          <a:xfrm>
            <a:off x="457200" y="1913690"/>
            <a:ext cx="7609114" cy="36053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049482"/>
            <a:ext cx="32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Godfrey and Isgur, PRD 32, 189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Capstick </a:t>
            </a:r>
            <a:r>
              <a:rPr lang="it-IT" dirty="0">
                <a:solidFill>
                  <a:srgbClr val="C00000"/>
                </a:solidFill>
              </a:rPr>
              <a:t>and Isgur, PRD </a:t>
            </a:r>
            <a:r>
              <a:rPr lang="it-IT" dirty="0" smtClean="0">
                <a:solidFill>
                  <a:srgbClr val="C00000"/>
                </a:solidFill>
              </a:rPr>
              <a:t>33, 2809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61557" y="3200399"/>
            <a:ext cx="1910443" cy="636815"/>
            <a:chOff x="2498271" y="3216728"/>
            <a:chExt cx="1910443" cy="63681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2498271" y="3216728"/>
              <a:ext cx="1910443" cy="63681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2498271" y="3216728"/>
              <a:ext cx="1910443" cy="63681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001985" y="4028240"/>
            <a:ext cx="1910443" cy="636815"/>
            <a:chOff x="2498271" y="3216728"/>
            <a:chExt cx="1910443" cy="636815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498271" y="3216728"/>
              <a:ext cx="1910443" cy="63681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2498271" y="3216728"/>
              <a:ext cx="1910443" cy="63681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067032" y="4884823"/>
            <a:ext cx="3680625" cy="636815"/>
            <a:chOff x="2498271" y="3216728"/>
            <a:chExt cx="1910443" cy="636815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2498271" y="3216728"/>
              <a:ext cx="1910443" cy="63681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2498271" y="3216728"/>
              <a:ext cx="1910443" cy="63681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5404757" y="2950848"/>
            <a:ext cx="3627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dirty="0" smtClean="0">
                <a:solidFill>
                  <a:srgbClr val="FF0000"/>
                </a:solidFill>
              </a:rPr>
              <a:t>All spatial dependence absorbed</a:t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into an effective «diquark mass»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72288" y="1197264"/>
            <a:ext cx="761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 smtClean="0"/>
              <a:t>In a constituent quark model, we can think of a</a:t>
            </a:r>
          </a:p>
          <a:p>
            <a:pPr>
              <a:buNone/>
            </a:pPr>
            <a:r>
              <a:rPr lang="it-IT" b="1" dirty="0" smtClean="0">
                <a:solidFill>
                  <a:srgbClr val="C00000"/>
                </a:solidFill>
              </a:rPr>
              <a:t>diquark-antidiquark compact state</a:t>
            </a:r>
            <a:endParaRPr lang="it-IT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-179613" y="1913338"/>
                <a:ext cx="4176446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𝑐𝑞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=0,1</m:t>
                          </m:r>
                        </m:sub>
                      </m:sSub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𝑆</m:t>
                          </m:r>
                          <m:r>
                            <a:rPr lang="it-IT" sz="2400" i="1">
                              <a:latin typeface="Cambria Math"/>
                            </a:rPr>
                            <m:t>=0,1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9613" y="1913338"/>
                <a:ext cx="4176446" cy="477888"/>
              </a:xfrm>
              <a:prstGeom prst="rect">
                <a:avLst/>
              </a:prstGeom>
              <a:blipFill rotWithShape="0"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/>
          <p:cNvSpPr txBox="1"/>
          <p:nvPr/>
        </p:nvSpPr>
        <p:spPr>
          <a:xfrm>
            <a:off x="36375" y="2482313"/>
            <a:ext cx="6079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Maiani, Piccinini, Polosa, Riquer PRD71 014028</a:t>
            </a:r>
          </a:p>
          <a:p>
            <a:r>
              <a:rPr lang="it-IT" dirty="0" smtClean="0">
                <a:solidFill>
                  <a:schemeClr val="accent1"/>
                </a:solidFill>
              </a:rPr>
              <a:t>same + Faccini, AP, PRD87 111102</a:t>
            </a:r>
            <a:endParaRPr lang="it-IT" dirty="0">
              <a:solidFill>
                <a:schemeClr val="accent1"/>
              </a:solidFill>
            </a:endParaRPr>
          </a:p>
          <a:p>
            <a:endParaRPr lang="it-IT" dirty="0" smtClean="0">
              <a:solidFill>
                <a:schemeClr val="accent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97078" y="585414"/>
            <a:ext cx="3028280" cy="1753877"/>
            <a:chOff x="5480433" y="1893021"/>
            <a:chExt cx="3028280" cy="1753877"/>
          </a:xfrm>
        </p:grpSpPr>
        <p:sp>
          <p:nvSpPr>
            <p:cNvPr id="24" name="Ovale 23"/>
            <p:cNvSpPr/>
            <p:nvPr/>
          </p:nvSpPr>
          <p:spPr>
            <a:xfrm rot="2881862">
              <a:off x="6869984" y="2281512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5649072" y="2422346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6116545" y="2398165"/>
              <a:ext cx="400693" cy="400693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6517238" y="3063846"/>
              <a:ext cx="236305" cy="236305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6316891" y="2233347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7393966" y="2298850"/>
              <a:ext cx="400693" cy="40069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7594312" y="2134032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6635390" y="294397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7676507" y="2882759"/>
              <a:ext cx="236305" cy="23630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7794659" y="279885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5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/>
                <p:cNvSpPr/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29"/>
                <p:cNvSpPr/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30"/>
                <p:cNvSpPr/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36375" y="3739134"/>
                <a:ext cx="4901385" cy="1068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/>
                        </a:rPr>
                        <m:t>𝐻</m:t>
                      </m:r>
                      <m:r>
                        <a:rPr lang="it-IT" sz="2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𝑑𝑞</m:t>
                              </m:r>
                            </m:sub>
                          </m:sSub>
                        </m:e>
                      </m:nary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smtClean="0">
                          <a:latin typeface="Cambria Math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  <m:r>
                            <a:rPr lang="it-IT" sz="2400" i="1">
                              <a:latin typeface="Cambria Math"/>
                            </a:rPr>
                            <m:t>&lt;</m:t>
                          </m:r>
                          <m:r>
                            <a:rPr lang="it-IT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b="0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5" y="3739134"/>
                <a:ext cx="4901385" cy="106836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Tetraquark (2005)</a:t>
            </a:r>
            <a:endParaRPr lang="it-IT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45272" y="5061933"/>
            <a:ext cx="4122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Decay pattern mostly driven by </a:t>
            </a:r>
            <a:r>
              <a:rPr lang="it-IT" dirty="0" smtClean="0">
                <a:solidFill>
                  <a:srgbClr val="0000FF"/>
                </a:solidFill>
              </a:rPr>
              <a:t>HQSS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  <a:endParaRPr lang="it-IT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it-IT" dirty="0" smtClean="0"/>
              <a:t>Fair understanding of existing spectrum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</a:p>
          <a:p>
            <a:pPr>
              <a:buNone/>
            </a:pPr>
            <a:r>
              <a:rPr lang="it-IT" dirty="0" smtClean="0">
                <a:sym typeface="Wingdings" panose="05000000000000000000" pitchFamily="2" charset="2"/>
              </a:rPr>
              <a:t>A </a:t>
            </a:r>
            <a:r>
              <a:rPr lang="it-IT" dirty="0">
                <a:sym typeface="Wingdings" panose="05000000000000000000" pitchFamily="2" charset="2"/>
              </a:rPr>
              <a:t>full nonet for each level is expected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811" y="3233777"/>
            <a:ext cx="464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Spectrum according to </a:t>
            </a:r>
            <a:r>
              <a:rPr lang="it-IT" dirty="0" smtClean="0">
                <a:solidFill>
                  <a:srgbClr val="FF0000"/>
                </a:solidFill>
              </a:rPr>
              <a:t>color-spin hamiltonian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36" y="2355041"/>
            <a:ext cx="3795222" cy="3090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65250" y="5523598"/>
                <a:ext cx="3321550" cy="689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=315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=59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it-IT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=22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=72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250" y="5523598"/>
                <a:ext cx="3321550" cy="689163"/>
              </a:xfrm>
              <a:prstGeom prst="rect">
                <a:avLst/>
              </a:prstGeom>
              <a:blipFill rotWithShape="0">
                <a:blip r:embed="rId12"/>
                <a:stretch>
                  <a:fillRect b="-17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96669</TotalTime>
  <Words>6565</Words>
  <Application>Microsoft Office PowerPoint</Application>
  <PresentationFormat>On-screen Show (4:3)</PresentationFormat>
  <Paragraphs>1058</Paragraphs>
  <Slides>71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Helvetica Neue</vt:lpstr>
      <vt:lpstr>Helvetica Neue Medium</vt:lpstr>
      <vt:lpstr>Arial</vt:lpstr>
      <vt:lpstr>Calibri</vt:lpstr>
      <vt:lpstr>Cambria</vt:lpstr>
      <vt:lpstr>Cambria Math</vt:lpstr>
      <vt:lpstr>Times</vt:lpstr>
      <vt:lpstr>Wingdings</vt:lpstr>
      <vt:lpstr>NewsPrint</vt:lpstr>
      <vt:lpstr>Predictive power of different theory approaches to  heavy-heavy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Predictive power</dc:title>
  <dc:creator>Pillaus</dc:creator>
  <cp:lastModifiedBy>pillaus</cp:lastModifiedBy>
  <cp:revision>837</cp:revision>
  <dcterms:created xsi:type="dcterms:W3CDTF">2012-05-23T17:12:57Z</dcterms:created>
  <dcterms:modified xsi:type="dcterms:W3CDTF">2019-10-25T11:33:29Z</dcterms:modified>
</cp:coreProperties>
</file>