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5" r:id="rId1"/>
  </p:sldMasterIdLst>
  <p:notesMasterIdLst>
    <p:notesMasterId r:id="rId93"/>
  </p:notesMasterIdLst>
  <p:sldIdLst>
    <p:sldId id="493" r:id="rId2"/>
    <p:sldId id="711" r:id="rId3"/>
    <p:sldId id="707" r:id="rId4"/>
    <p:sldId id="665" r:id="rId5"/>
    <p:sldId id="683" r:id="rId6"/>
    <p:sldId id="687" r:id="rId7"/>
    <p:sldId id="688" r:id="rId8"/>
    <p:sldId id="667" r:id="rId9"/>
    <p:sldId id="668" r:id="rId10"/>
    <p:sldId id="602" r:id="rId11"/>
    <p:sldId id="643" r:id="rId12"/>
    <p:sldId id="641" r:id="rId13"/>
    <p:sldId id="708" r:id="rId14"/>
    <p:sldId id="669" r:id="rId15"/>
    <p:sldId id="694" r:id="rId16"/>
    <p:sldId id="723" r:id="rId17"/>
    <p:sldId id="706" r:id="rId18"/>
    <p:sldId id="722" r:id="rId19"/>
    <p:sldId id="725" r:id="rId20"/>
    <p:sldId id="728" r:id="rId21"/>
    <p:sldId id="666" r:id="rId22"/>
    <p:sldId id="679" r:id="rId23"/>
    <p:sldId id="597" r:id="rId24"/>
    <p:sldId id="603" r:id="rId25"/>
    <p:sldId id="606" r:id="rId26"/>
    <p:sldId id="710" r:id="rId27"/>
    <p:sldId id="655" r:id="rId28"/>
    <p:sldId id="695" r:id="rId29"/>
    <p:sldId id="680" r:id="rId30"/>
    <p:sldId id="689" r:id="rId31"/>
    <p:sldId id="690" r:id="rId32"/>
    <p:sldId id="698" r:id="rId33"/>
    <p:sldId id="692" r:id="rId34"/>
    <p:sldId id="699" r:id="rId35"/>
    <p:sldId id="700" r:id="rId36"/>
    <p:sldId id="701" r:id="rId37"/>
    <p:sldId id="697" r:id="rId38"/>
    <p:sldId id="681" r:id="rId39"/>
    <p:sldId id="703" r:id="rId40"/>
    <p:sldId id="682" r:id="rId41"/>
    <p:sldId id="677" r:id="rId42"/>
    <p:sldId id="705" r:id="rId43"/>
    <p:sldId id="659" r:id="rId44"/>
    <p:sldId id="277" r:id="rId45"/>
    <p:sldId id="631" r:id="rId46"/>
    <p:sldId id="633" r:id="rId47"/>
    <p:sldId id="624" r:id="rId48"/>
    <p:sldId id="637" r:id="rId49"/>
    <p:sldId id="623" r:id="rId50"/>
    <p:sldId id="600" r:id="rId51"/>
    <p:sldId id="639" r:id="rId52"/>
    <p:sldId id="529" r:id="rId53"/>
    <p:sldId id="652" r:id="rId54"/>
    <p:sldId id="660" r:id="rId55"/>
    <p:sldId id="661" r:id="rId56"/>
    <p:sldId id="656" r:id="rId57"/>
    <p:sldId id="650" r:id="rId58"/>
    <p:sldId id="704" r:id="rId59"/>
    <p:sldId id="473" r:id="rId60"/>
    <p:sldId id="591" r:id="rId61"/>
    <p:sldId id="592" r:id="rId62"/>
    <p:sldId id="539" r:id="rId63"/>
    <p:sldId id="540" r:id="rId64"/>
    <p:sldId id="541" r:id="rId65"/>
    <p:sldId id="542" r:id="rId66"/>
    <p:sldId id="545" r:id="rId67"/>
    <p:sldId id="648" r:id="rId68"/>
    <p:sldId id="608" r:id="rId69"/>
    <p:sldId id="393" r:id="rId70"/>
    <p:sldId id="452" r:id="rId71"/>
    <p:sldId id="525" r:id="rId72"/>
    <p:sldId id="565" r:id="rId73"/>
    <p:sldId id="548" r:id="rId74"/>
    <p:sldId id="550" r:id="rId75"/>
    <p:sldId id="475" r:id="rId76"/>
    <p:sldId id="557" r:id="rId77"/>
    <p:sldId id="712" r:id="rId78"/>
    <p:sldId id="713" r:id="rId79"/>
    <p:sldId id="714" r:id="rId80"/>
    <p:sldId id="715" r:id="rId81"/>
    <p:sldId id="716" r:id="rId82"/>
    <p:sldId id="717" r:id="rId83"/>
    <p:sldId id="718" r:id="rId84"/>
    <p:sldId id="719" r:id="rId85"/>
    <p:sldId id="720" r:id="rId86"/>
    <p:sldId id="721" r:id="rId87"/>
    <p:sldId id="724" r:id="rId88"/>
    <p:sldId id="726" r:id="rId89"/>
    <p:sldId id="727" r:id="rId90"/>
    <p:sldId id="729" r:id="rId91"/>
    <p:sldId id="730" r:id="rId9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2018"/>
    <a:srgbClr val="666666"/>
    <a:srgbClr val="0000FE"/>
    <a:srgbClr val="0070C0"/>
    <a:srgbClr val="FFCC00"/>
    <a:srgbClr val="FFCA00"/>
    <a:srgbClr val="0000FF"/>
    <a:srgbClr val="FF0000"/>
    <a:srgbClr val="CC00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76" autoAdjust="0"/>
    <p:restoredTop sz="86545" autoAdjust="0"/>
  </p:normalViewPr>
  <p:slideViewPr>
    <p:cSldViewPr snapToGrid="0">
      <p:cViewPr varScale="1">
        <p:scale>
          <a:sx n="103" d="100"/>
          <a:sy n="103" d="100"/>
        </p:scale>
        <p:origin x="43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62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9CF29-CF73-4F2E-A172-B299FB3DCC6A}" type="datetimeFigureOut">
              <a:rPr lang="it-IT" smtClean="0"/>
              <a:t>17/11/2019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17905-6154-47DE-9E51-7B1BC081B3A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3518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5464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8795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32499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85897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23112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60806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52724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54089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43140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9250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857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8005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67937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53626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39138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47984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39763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15511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2705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32488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94225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0010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59080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2854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0906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28180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4062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60948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73669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70865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82591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79181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0913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8876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54294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77893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0217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1357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Close propone che la Y è D_1 D^* col pione scambiato in onda S,</a:t>
            </a:r>
          </a:p>
          <a:p>
            <a:r>
              <a:rPr lang="it-IT" dirty="0" smtClean="0"/>
              <a:t>La Y però non va in Ds come se fosse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tetraquark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03318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599709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601449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499882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02832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9140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703991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700087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713244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265280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406334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009440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142742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4650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597731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9581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8078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3395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6810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3409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1C1C-B687-46C2-9F1E-5AE7103D0192}" type="datetime1">
              <a:rPr lang="it-IT" smtClean="0"/>
              <a:t>17/11/2019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EE219-FFF7-45DF-9FD0-EAE5F5C0F225}" type="datetime1">
              <a:rPr lang="it-IT" smtClean="0"/>
              <a:t>17/11/2019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994D-2D44-4AFF-A618-B5498E4B67F0}" type="datetime1">
              <a:rPr lang="it-IT" smtClean="0"/>
              <a:t>17/11/2019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C3835-9E44-4521-B82B-BA8A7FA01625}" type="datetime1">
              <a:rPr lang="it-IT" smtClean="0"/>
              <a:t>17/11/2019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073F-EDAA-48ED-8ADE-3F735FFF5F0C}" type="datetime1">
              <a:rPr lang="it-IT" smtClean="0"/>
              <a:t>17/11/2019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5069-1F3A-4C14-A126-BD1C95F27875}" type="datetime1">
              <a:rPr lang="it-IT" smtClean="0"/>
              <a:t>17/11/2019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66A8-655B-4B58-8790-BA935ECCF0EB}" type="datetime1">
              <a:rPr lang="it-IT" smtClean="0"/>
              <a:t>17/11/2019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A6D32-72E9-46D5-B2F6-37BEFFE4174B}" type="datetime1">
              <a:rPr lang="it-IT" smtClean="0"/>
              <a:t>17/11/2019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1666-223F-4A5D-97C3-815C89B940AD}" type="datetime1">
              <a:rPr lang="it-IT" smtClean="0"/>
              <a:t>17/11/2019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5B1B3-5474-486E-BE46-880E83FD7C80}" type="datetime1">
              <a:rPr lang="it-IT" smtClean="0"/>
              <a:t>17/11/2019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FA2B-EE3C-48E3-80B1-6BC894887450}" type="datetime1">
              <a:rPr lang="it-IT" smtClean="0"/>
              <a:t>17/11/2019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EE352E41-781C-4159-9926-4F7803F4BE83}" type="datetime1">
              <a:rPr lang="it-IT" smtClean="0"/>
              <a:t>17/11/2019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42.png"/><Relationship Id="rId7" Type="http://schemas.openxmlformats.org/officeDocument/2006/relationships/image" Target="../media/image27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6.png"/><Relationship Id="rId7" Type="http://schemas.openxmlformats.org/officeDocument/2006/relationships/image" Target="../media/image27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Relationship Id="rId9" Type="http://schemas.openxmlformats.org/officeDocument/2006/relationships/image" Target="../media/image47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49.jp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13" Type="http://schemas.openxmlformats.org/officeDocument/2006/relationships/image" Target="../media/image89.png"/><Relationship Id="rId3" Type="http://schemas.openxmlformats.org/officeDocument/2006/relationships/image" Target="../media/image79.jp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jpe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g"/><Relationship Id="rId5" Type="http://schemas.openxmlformats.org/officeDocument/2006/relationships/image" Target="../media/image99.png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g"/><Relationship Id="rId3" Type="http://schemas.openxmlformats.org/officeDocument/2006/relationships/image" Target="../media/image109.png"/><Relationship Id="rId7" Type="http://schemas.openxmlformats.org/officeDocument/2006/relationships/image" Target="../media/image872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850.png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0.png"/><Relationship Id="rId13" Type="http://schemas.openxmlformats.org/officeDocument/2006/relationships/image" Target="../media/image830.png"/><Relationship Id="rId3" Type="http://schemas.openxmlformats.org/officeDocument/2006/relationships/image" Target="../media/image731.png"/><Relationship Id="rId7" Type="http://schemas.openxmlformats.org/officeDocument/2006/relationships/image" Target="../media/image770.png"/><Relationship Id="rId12" Type="http://schemas.openxmlformats.org/officeDocument/2006/relationships/image" Target="../media/image8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0.png"/><Relationship Id="rId11" Type="http://schemas.openxmlformats.org/officeDocument/2006/relationships/image" Target="../media/image810.png"/><Relationship Id="rId5" Type="http://schemas.openxmlformats.org/officeDocument/2006/relationships/image" Target="../media/image751.png"/><Relationship Id="rId10" Type="http://schemas.openxmlformats.org/officeDocument/2006/relationships/image" Target="../media/image800.png"/><Relationship Id="rId4" Type="http://schemas.openxmlformats.org/officeDocument/2006/relationships/image" Target="../media/image740.png"/><Relationship Id="rId9" Type="http://schemas.openxmlformats.org/officeDocument/2006/relationships/image" Target="../media/image790.png"/><Relationship Id="rId14" Type="http://schemas.openxmlformats.org/officeDocument/2006/relationships/image" Target="../media/image8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3.jpeg"/><Relationship Id="rId7" Type="http://schemas.openxmlformats.org/officeDocument/2006/relationships/image" Target="../media/image89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860.png"/><Relationship Id="rId4" Type="http://schemas.openxmlformats.org/officeDocument/2006/relationships/image" Target="../media/image114.png"/><Relationship Id="rId9" Type="http://schemas.openxmlformats.org/officeDocument/2006/relationships/image" Target="../media/image1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7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3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51.png"/><Relationship Id="rId3" Type="http://schemas.openxmlformats.org/officeDocument/2006/relationships/image" Target="../media/image118.png"/><Relationship Id="rId12" Type="http://schemas.openxmlformats.org/officeDocument/2006/relationships/image" Target="../media/image8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1.png"/><Relationship Id="rId11" Type="http://schemas.openxmlformats.org/officeDocument/2006/relationships/image" Target="../media/image810.png"/><Relationship Id="rId5" Type="http://schemas.openxmlformats.org/officeDocument/2006/relationships/image" Target="../media/image86.jpeg"/><Relationship Id="rId15" Type="http://schemas.openxmlformats.org/officeDocument/2006/relationships/image" Target="../media/image971.png"/><Relationship Id="rId4" Type="http://schemas.openxmlformats.org/officeDocument/2006/relationships/image" Target="../media/image119.png"/><Relationship Id="rId14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120.png"/><Relationship Id="rId7" Type="http://schemas.openxmlformats.org/officeDocument/2006/relationships/image" Target="../media/image100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.png"/><Relationship Id="rId13" Type="http://schemas.openxmlformats.org/officeDocument/2006/relationships/image" Target="../media/image125.jpeg"/><Relationship Id="rId3" Type="http://schemas.openxmlformats.org/officeDocument/2006/relationships/image" Target="../media/image950.png"/><Relationship Id="rId7" Type="http://schemas.openxmlformats.org/officeDocument/2006/relationships/image" Target="../media/image990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.png"/><Relationship Id="rId11" Type="http://schemas.openxmlformats.org/officeDocument/2006/relationships/image" Target="../media/image103.png"/><Relationship Id="rId5" Type="http://schemas.openxmlformats.org/officeDocument/2006/relationships/image" Target="../media/image970.png"/><Relationship Id="rId10" Type="http://schemas.openxmlformats.org/officeDocument/2006/relationships/image" Target="../media/image1020.png"/><Relationship Id="rId4" Type="http://schemas.openxmlformats.org/officeDocument/2006/relationships/image" Target="../media/image124.png"/><Relationship Id="rId9" Type="http://schemas.openxmlformats.org/officeDocument/2006/relationships/image" Target="../media/image1011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50.png"/><Relationship Id="rId3" Type="http://schemas.openxmlformats.org/officeDocument/2006/relationships/image" Target="../media/image126.png"/><Relationship Id="rId7" Type="http://schemas.openxmlformats.org/officeDocument/2006/relationships/image" Target="../media/image109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0.png"/><Relationship Id="rId5" Type="http://schemas.openxmlformats.org/officeDocument/2006/relationships/image" Target="../media/image1070.png"/><Relationship Id="rId10" Type="http://schemas.openxmlformats.org/officeDocument/2006/relationships/image" Target="../media/image1120.png"/><Relationship Id="rId4" Type="http://schemas.openxmlformats.org/officeDocument/2006/relationships/image" Target="../media/image1060.png"/><Relationship Id="rId14" Type="http://schemas.openxmlformats.org/officeDocument/2006/relationships/image" Target="../media/image110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.png"/><Relationship Id="rId13" Type="http://schemas.openxmlformats.org/officeDocument/2006/relationships/image" Target="../media/image125.jpeg"/><Relationship Id="rId3" Type="http://schemas.openxmlformats.org/officeDocument/2006/relationships/image" Target="../media/image1170.png"/><Relationship Id="rId7" Type="http://schemas.openxmlformats.org/officeDocument/2006/relationships/image" Target="../media/image990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.png"/><Relationship Id="rId11" Type="http://schemas.openxmlformats.org/officeDocument/2006/relationships/image" Target="../media/image103.png"/><Relationship Id="rId5" Type="http://schemas.openxmlformats.org/officeDocument/2006/relationships/image" Target="../media/image970.png"/><Relationship Id="rId10" Type="http://schemas.openxmlformats.org/officeDocument/2006/relationships/image" Target="../media/image1020.png"/><Relationship Id="rId4" Type="http://schemas.openxmlformats.org/officeDocument/2006/relationships/image" Target="../media/image127.png"/><Relationship Id="rId9" Type="http://schemas.openxmlformats.org/officeDocument/2006/relationships/image" Target="../media/image101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0.png"/><Relationship Id="rId3" Type="http://schemas.openxmlformats.org/officeDocument/2006/relationships/image" Target="../media/image128.png"/><Relationship Id="rId7" Type="http://schemas.openxmlformats.org/officeDocument/2006/relationships/image" Target="../media/image12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0.png"/><Relationship Id="rId5" Type="http://schemas.openxmlformats.org/officeDocument/2006/relationships/image" Target="../media/image1211.png"/><Relationship Id="rId4" Type="http://schemas.openxmlformats.org/officeDocument/2006/relationships/image" Target="../media/image1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0.png"/><Relationship Id="rId5" Type="http://schemas.openxmlformats.org/officeDocument/2006/relationships/image" Target="../media/image1270.png"/><Relationship Id="rId4" Type="http://schemas.openxmlformats.org/officeDocument/2006/relationships/image" Target="../media/image13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2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4.png"/><Relationship Id="rId10" Type="http://schemas.openxmlformats.org/officeDocument/2006/relationships/image" Target="../media/image140.png"/><Relationship Id="rId4" Type="http://schemas.openxmlformats.org/officeDocument/2006/relationships/image" Target="../media/image133.png"/><Relationship Id="rId9" Type="http://schemas.openxmlformats.org/officeDocument/2006/relationships/image" Target="../media/image1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tif"/><Relationship Id="rId3" Type="http://schemas.openxmlformats.org/officeDocument/2006/relationships/image" Target="../media/image145.pn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2.png"/><Relationship Id="rId4" Type="http://schemas.openxmlformats.org/officeDocument/2006/relationships/image" Target="../media/image146.png"/><Relationship Id="rId9" Type="http://schemas.openxmlformats.org/officeDocument/2006/relationships/image" Target="../media/image150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0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1.png"/><Relationship Id="rId11" Type="http://schemas.openxmlformats.org/officeDocument/2006/relationships/image" Target="../media/image18.png"/><Relationship Id="rId5" Type="http://schemas.openxmlformats.org/officeDocument/2006/relationships/image" Target="../media/image135.png"/><Relationship Id="rId10" Type="http://schemas.openxmlformats.org/officeDocument/2006/relationships/image" Target="../media/image170.png"/><Relationship Id="rId4" Type="http://schemas.openxmlformats.org/officeDocument/2006/relationships/image" Target="../media/image1210.png"/><Relationship Id="rId9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image" Target="../media/image15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4.png"/><Relationship Id="rId4" Type="http://schemas.openxmlformats.org/officeDocument/2006/relationships/image" Target="../media/image11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0.png"/><Relationship Id="rId3" Type="http://schemas.openxmlformats.org/officeDocument/2006/relationships/image" Target="../media/image106.png"/><Relationship Id="rId12" Type="http://schemas.openxmlformats.org/officeDocument/2006/relationships/image" Target="../media/image16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0.png"/><Relationship Id="rId11" Type="http://schemas.openxmlformats.org/officeDocument/2006/relationships/image" Target="../media/image750.png"/><Relationship Id="rId5" Type="http://schemas.openxmlformats.org/officeDocument/2006/relationships/image" Target="../media/image165.png"/><Relationship Id="rId10" Type="http://schemas.openxmlformats.org/officeDocument/2006/relationships/image" Target="../media/image890.png"/><Relationship Id="rId4" Type="http://schemas.openxmlformats.org/officeDocument/2006/relationships/image" Target="../media/image730.png"/><Relationship Id="rId9" Type="http://schemas.openxmlformats.org/officeDocument/2006/relationships/image" Target="../media/image8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68.png"/><Relationship Id="rId12" Type="http://schemas.openxmlformats.org/officeDocument/2006/relationships/image" Target="../media/image7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11" Type="http://schemas.openxmlformats.org/officeDocument/2006/relationships/image" Target="../media/image940.png"/><Relationship Id="rId5" Type="http://schemas.openxmlformats.org/officeDocument/2006/relationships/image" Target="../media/image600.png"/><Relationship Id="rId10" Type="http://schemas.openxmlformats.org/officeDocument/2006/relationships/image" Target="../media/image931.png"/><Relationship Id="rId4" Type="http://schemas.openxmlformats.org/officeDocument/2006/relationships/image" Target="../media/image730.png"/><Relationship Id="rId9" Type="http://schemas.openxmlformats.org/officeDocument/2006/relationships/image" Target="../media/image92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0.png"/><Relationship Id="rId13" Type="http://schemas.openxmlformats.org/officeDocument/2006/relationships/image" Target="../media/image1820.png"/><Relationship Id="rId3" Type="http://schemas.openxmlformats.org/officeDocument/2006/relationships/image" Target="../media/image1720.png"/><Relationship Id="rId7" Type="http://schemas.openxmlformats.org/officeDocument/2006/relationships/image" Target="../media/image1760.png"/><Relationship Id="rId12" Type="http://schemas.openxmlformats.org/officeDocument/2006/relationships/image" Target="../media/image18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0.png"/><Relationship Id="rId11" Type="http://schemas.openxmlformats.org/officeDocument/2006/relationships/image" Target="../media/image1801.png"/><Relationship Id="rId5" Type="http://schemas.openxmlformats.org/officeDocument/2006/relationships/image" Target="../media/image1740.png"/><Relationship Id="rId10" Type="http://schemas.openxmlformats.org/officeDocument/2006/relationships/image" Target="../media/image1790.png"/><Relationship Id="rId4" Type="http://schemas.openxmlformats.org/officeDocument/2006/relationships/image" Target="../media/image1730.png"/><Relationship Id="rId9" Type="http://schemas.openxmlformats.org/officeDocument/2006/relationships/image" Target="../media/image1780.png"/><Relationship Id="rId14" Type="http://schemas.openxmlformats.org/officeDocument/2006/relationships/image" Target="../media/image183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image" Target="../media/image176.png"/><Relationship Id="rId7" Type="http://schemas.openxmlformats.org/officeDocument/2006/relationships/image" Target="../media/image119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1.png"/><Relationship Id="rId5" Type="http://schemas.openxmlformats.org/officeDocument/2006/relationships/image" Target="../media/image1311.png"/><Relationship Id="rId4" Type="http://schemas.openxmlformats.org/officeDocument/2006/relationships/image" Target="../media/image12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12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732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jpeg"/><Relationship Id="rId5" Type="http://schemas.openxmlformats.org/officeDocument/2006/relationships/image" Target="../media/image178.png"/><Relationship Id="rId4" Type="http://schemas.openxmlformats.org/officeDocument/2006/relationships/image" Target="../media/image74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2.png"/><Relationship Id="rId13" Type="http://schemas.openxmlformats.org/officeDocument/2006/relationships/image" Target="../media/image871.png"/><Relationship Id="rId3" Type="http://schemas.openxmlformats.org/officeDocument/2006/relationships/image" Target="../media/image773.png"/><Relationship Id="rId7" Type="http://schemas.openxmlformats.org/officeDocument/2006/relationships/image" Target="../media/image812.png"/><Relationship Id="rId12" Type="http://schemas.openxmlformats.org/officeDocument/2006/relationships/image" Target="../media/image183.png"/><Relationship Id="rId17" Type="http://schemas.openxmlformats.org/officeDocument/2006/relationships/image" Target="../media/image911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9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1.png"/><Relationship Id="rId11" Type="http://schemas.openxmlformats.org/officeDocument/2006/relationships/image" Target="../media/image182.png"/><Relationship Id="rId5" Type="http://schemas.openxmlformats.org/officeDocument/2006/relationships/image" Target="../media/image791.png"/><Relationship Id="rId15" Type="http://schemas.openxmlformats.org/officeDocument/2006/relationships/image" Target="../media/image892.png"/><Relationship Id="rId10" Type="http://schemas.openxmlformats.org/officeDocument/2006/relationships/image" Target="../media/image841.png"/><Relationship Id="rId4" Type="http://schemas.openxmlformats.org/officeDocument/2006/relationships/image" Target="../media/image781.png"/><Relationship Id="rId9" Type="http://schemas.openxmlformats.org/officeDocument/2006/relationships/image" Target="../media/image831.png"/><Relationship Id="rId14" Type="http://schemas.openxmlformats.org/officeDocument/2006/relationships/image" Target="../media/image88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7" Type="http://schemas.openxmlformats.org/officeDocument/2006/relationships/image" Target="../media/image18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7" Type="http://schemas.openxmlformats.org/officeDocument/2006/relationships/image" Target="../media/image19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7" Type="http://schemas.openxmlformats.org/officeDocument/2006/relationships/image" Target="../media/image19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png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7" Type="http://schemas.openxmlformats.org/officeDocument/2006/relationships/image" Target="../media/image20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png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205.png"/><Relationship Id="rId7" Type="http://schemas.openxmlformats.org/officeDocument/2006/relationships/image" Target="../media/image20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png"/><Relationship Id="rId5" Type="http://schemas.openxmlformats.org/officeDocument/2006/relationships/image" Target="../media/image207.png"/><Relationship Id="rId10" Type="http://schemas.openxmlformats.org/officeDocument/2006/relationships/image" Target="../media/image211.png"/><Relationship Id="rId4" Type="http://schemas.openxmlformats.org/officeDocument/2006/relationships/image" Target="../media/image206.png"/><Relationship Id="rId9" Type="http://schemas.openxmlformats.org/officeDocument/2006/relationships/image" Target="../media/image21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7" Type="http://schemas.openxmlformats.org/officeDocument/2006/relationships/image" Target="../media/image1260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0.png"/><Relationship Id="rId5" Type="http://schemas.openxmlformats.org/officeDocument/2006/relationships/image" Target="../media/image1970.png"/><Relationship Id="rId4" Type="http://schemas.openxmlformats.org/officeDocument/2006/relationships/image" Target="../media/image2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81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1.png"/><Relationship Id="rId10" Type="http://schemas.openxmlformats.org/officeDocument/2006/relationships/image" Target="../media/image31.png"/><Relationship Id="rId4" Type="http://schemas.openxmlformats.org/officeDocument/2006/relationships/image" Target="../media/image260.png"/><Relationship Id="rId9" Type="http://schemas.openxmlformats.org/officeDocument/2006/relationships/image" Target="../media/image3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17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10.png"/><Relationship Id="rId4" Type="http://schemas.openxmlformats.org/officeDocument/2006/relationships/image" Target="../media/image218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3" Type="http://schemas.openxmlformats.org/officeDocument/2006/relationships/image" Target="../media/image290.png"/><Relationship Id="rId7" Type="http://schemas.openxmlformats.org/officeDocument/2006/relationships/image" Target="../media/image22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gif"/><Relationship Id="rId11" Type="http://schemas.openxmlformats.org/officeDocument/2006/relationships/image" Target="../media/image430.png"/><Relationship Id="rId5" Type="http://schemas.openxmlformats.org/officeDocument/2006/relationships/image" Target="../media/image219.png"/><Relationship Id="rId4" Type="http://schemas.openxmlformats.org/officeDocument/2006/relationships/image" Target="../media/image2310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3" Type="http://schemas.openxmlformats.org/officeDocument/2006/relationships/image" Target="../media/image280.png"/><Relationship Id="rId7" Type="http://schemas.openxmlformats.org/officeDocument/2006/relationships/image" Target="../media/image33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11" Type="http://schemas.openxmlformats.org/officeDocument/2006/relationships/image" Target="../media/image371.png"/><Relationship Id="rId5" Type="http://schemas.openxmlformats.org/officeDocument/2006/relationships/image" Target="../media/image224.png"/><Relationship Id="rId10" Type="http://schemas.openxmlformats.org/officeDocument/2006/relationships/image" Target="../media/image360.png"/><Relationship Id="rId4" Type="http://schemas.openxmlformats.org/officeDocument/2006/relationships/image" Target="../media/image223.png"/><Relationship Id="rId9" Type="http://schemas.openxmlformats.org/officeDocument/2006/relationships/image" Target="../media/image225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3" Type="http://schemas.openxmlformats.org/officeDocument/2006/relationships/image" Target="../media/image411.png"/><Relationship Id="rId7" Type="http://schemas.openxmlformats.org/officeDocument/2006/relationships/image" Target="../media/image17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image" Target="../media/image440.png"/><Relationship Id="rId4" Type="http://schemas.openxmlformats.org/officeDocument/2006/relationships/image" Target="../media/image420.png"/><Relationship Id="rId9" Type="http://schemas.openxmlformats.org/officeDocument/2006/relationships/image" Target="../media/image227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gif"/><Relationship Id="rId3" Type="http://schemas.openxmlformats.org/officeDocument/2006/relationships/image" Target="../media/image401.png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png"/><Relationship Id="rId5" Type="http://schemas.openxmlformats.org/officeDocument/2006/relationships/image" Target="../media/image228.png"/><Relationship Id="rId4" Type="http://schemas.openxmlformats.org/officeDocument/2006/relationships/image" Target="../media/image37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1811.png"/><Relationship Id="rId4" Type="http://schemas.openxmlformats.org/officeDocument/2006/relationships/image" Target="../media/image171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png"/><Relationship Id="rId5" Type="http://schemas.openxmlformats.org/officeDocument/2006/relationships/image" Target="../media/image614.png"/><Relationship Id="rId4" Type="http://schemas.openxmlformats.org/officeDocument/2006/relationships/image" Target="../media/image56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4.png"/><Relationship Id="rId4" Type="http://schemas.openxmlformats.org/officeDocument/2006/relationships/image" Target="../media/image233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3" Type="http://schemas.openxmlformats.org/officeDocument/2006/relationships/image" Target="../media/image235.png"/><Relationship Id="rId7" Type="http://schemas.openxmlformats.org/officeDocument/2006/relationships/image" Target="../media/image23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8.png"/><Relationship Id="rId5" Type="http://schemas.openxmlformats.org/officeDocument/2006/relationships/image" Target="../media/image237.png"/><Relationship Id="rId10" Type="http://schemas.openxmlformats.org/officeDocument/2006/relationships/image" Target="../media/image243.png"/><Relationship Id="rId4" Type="http://schemas.openxmlformats.org/officeDocument/2006/relationships/image" Target="../media/image236.png"/><Relationship Id="rId9" Type="http://schemas.openxmlformats.org/officeDocument/2006/relationships/image" Target="../media/image24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3" Type="http://schemas.openxmlformats.org/officeDocument/2006/relationships/image" Target="../media/image245.png"/><Relationship Id="rId7" Type="http://schemas.openxmlformats.org/officeDocument/2006/relationships/image" Target="../media/image24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7.png"/><Relationship Id="rId5" Type="http://schemas.openxmlformats.org/officeDocument/2006/relationships/image" Target="../media/image148.png"/><Relationship Id="rId4" Type="http://schemas.openxmlformats.org/officeDocument/2006/relationships/image" Target="../media/image246.png"/><Relationship Id="rId9" Type="http://schemas.openxmlformats.org/officeDocument/2006/relationships/image" Target="../media/image234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3" Type="http://schemas.openxmlformats.org/officeDocument/2006/relationships/image" Target="../media/image250.png"/><Relationship Id="rId7" Type="http://schemas.openxmlformats.org/officeDocument/2006/relationships/image" Target="../media/image24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3.png"/><Relationship Id="rId5" Type="http://schemas.openxmlformats.org/officeDocument/2006/relationships/image" Target="../media/image252.png"/><Relationship Id="rId4" Type="http://schemas.openxmlformats.org/officeDocument/2006/relationships/image" Target="../media/image251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png"/><Relationship Id="rId3" Type="http://schemas.openxmlformats.org/officeDocument/2006/relationships/image" Target="../media/image254.gif"/><Relationship Id="rId7" Type="http://schemas.openxmlformats.org/officeDocument/2006/relationships/image" Target="../media/image25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6.png"/><Relationship Id="rId5" Type="http://schemas.openxmlformats.org/officeDocument/2006/relationships/image" Target="../media/image245.png"/><Relationship Id="rId4" Type="http://schemas.openxmlformats.org/officeDocument/2006/relationships/image" Target="../media/image252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png"/><Relationship Id="rId3" Type="http://schemas.openxmlformats.org/officeDocument/2006/relationships/image" Target="../media/image250.png"/><Relationship Id="rId7" Type="http://schemas.openxmlformats.org/officeDocument/2006/relationships/image" Target="../media/image255.gi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6.png"/><Relationship Id="rId5" Type="http://schemas.openxmlformats.org/officeDocument/2006/relationships/image" Target="../media/image245.png"/><Relationship Id="rId4" Type="http://schemas.openxmlformats.org/officeDocument/2006/relationships/image" Target="../media/image252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png"/><Relationship Id="rId3" Type="http://schemas.openxmlformats.org/officeDocument/2006/relationships/image" Target="../media/image256.gif"/><Relationship Id="rId7" Type="http://schemas.openxmlformats.org/officeDocument/2006/relationships/image" Target="../media/image24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5.png"/><Relationship Id="rId5" Type="http://schemas.openxmlformats.org/officeDocument/2006/relationships/image" Target="../media/image252.png"/><Relationship Id="rId4" Type="http://schemas.openxmlformats.org/officeDocument/2006/relationships/image" Target="../media/image25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7" Type="http://schemas.openxmlformats.org/officeDocument/2006/relationships/image" Target="../media/image26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1.png"/><Relationship Id="rId5" Type="http://schemas.openxmlformats.org/officeDocument/2006/relationships/image" Target="../media/image259.png"/><Relationship Id="rId4" Type="http://schemas.openxmlformats.org/officeDocument/2006/relationships/image" Target="../media/image258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png"/><Relationship Id="rId3" Type="http://schemas.openxmlformats.org/officeDocument/2006/relationships/image" Target="../media/image264.png"/><Relationship Id="rId7" Type="http://schemas.openxmlformats.org/officeDocument/2006/relationships/image" Target="../media/image26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7.png"/><Relationship Id="rId5" Type="http://schemas.openxmlformats.org/officeDocument/2006/relationships/image" Target="../media/image266.png"/><Relationship Id="rId4" Type="http://schemas.openxmlformats.org/officeDocument/2006/relationships/image" Target="../media/image26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tif"/><Relationship Id="rId2" Type="http://schemas.openxmlformats.org/officeDocument/2006/relationships/image" Target="../media/image270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2.tif"/><Relationship Id="rId4" Type="http://schemas.openxmlformats.org/officeDocument/2006/relationships/image" Target="../media/image149.ti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tif"/><Relationship Id="rId2" Type="http://schemas.openxmlformats.org/officeDocument/2006/relationships/image" Target="../media/image270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4.png"/><Relationship Id="rId4" Type="http://schemas.openxmlformats.org/officeDocument/2006/relationships/image" Target="../media/image273.tif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tif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800100" y="1724880"/>
            <a:ext cx="7543800" cy="933384"/>
          </a:xfrm>
        </p:spPr>
        <p:txBody>
          <a:bodyPr/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Prospects for </a:t>
            </a:r>
            <a:r>
              <a:rPr lang="en-US" sz="4800" dirty="0" smtClean="0">
                <a:solidFill>
                  <a:schemeClr val="bg1"/>
                </a:solidFill>
              </a:rPr>
              <a:t>Hadron Spectroscopy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7" name="Sottotitolo 2"/>
          <p:cNvSpPr>
            <a:spLocks noGrp="1"/>
          </p:cNvSpPr>
          <p:nvPr>
            <p:ph type="subTitle" idx="1"/>
          </p:nvPr>
        </p:nvSpPr>
        <p:spPr>
          <a:xfrm>
            <a:off x="1371600" y="3179461"/>
            <a:ext cx="6400800" cy="665175"/>
          </a:xfrm>
        </p:spPr>
        <p:txBody>
          <a:bodyPr>
            <a:noAutofit/>
          </a:bodyPr>
          <a:lstStyle/>
          <a:p>
            <a:pPr marL="514350" indent="-514350" algn="ctr"/>
            <a:r>
              <a:rPr lang="it-IT" sz="4000" dirty="0" smtClean="0">
                <a:solidFill>
                  <a:schemeClr val="tx1"/>
                </a:solidFill>
              </a:rPr>
              <a:t>Alessandro Pilloni</a:t>
            </a:r>
          </a:p>
        </p:txBody>
      </p:sp>
      <p:sp>
        <p:nvSpPr>
          <p:cNvPr id="8" name="CasellaDiTesto 1"/>
          <p:cNvSpPr txBox="1"/>
          <p:nvPr/>
        </p:nvSpPr>
        <p:spPr>
          <a:xfrm>
            <a:off x="1236518" y="4181167"/>
            <a:ext cx="667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Messina University, November 19</a:t>
            </a:r>
            <a:r>
              <a:rPr lang="it-IT" baseline="30000" dirty="0" smtClean="0"/>
              <a:t>th</a:t>
            </a:r>
            <a:r>
              <a:rPr lang="it-IT" dirty="0" smtClean="0"/>
              <a:t>, 2019</a:t>
            </a:r>
            <a:endParaRPr 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35" t="-5269" r="-5837" b="-5854"/>
          <a:stretch/>
        </p:blipFill>
        <p:spPr>
          <a:xfrm>
            <a:off x="998375" y="4613137"/>
            <a:ext cx="2164702" cy="216470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916" y="4845819"/>
            <a:ext cx="2905477" cy="169933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63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We have </a:t>
            </a:r>
            <a:r>
              <a:rPr lang="it-IT" sz="3600" dirty="0" smtClean="0"/>
              <a:t>strong </a:t>
            </a:r>
            <a:r>
              <a:rPr lang="it-IT" sz="3600" dirty="0"/>
              <a:t>theory: </a:t>
            </a:r>
            <a:r>
              <a:rPr lang="it-IT" sz="3600" dirty="0" smtClean="0"/>
              <a:t>QCD</a:t>
            </a:r>
            <a:endParaRPr lang="it-IT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31" y="1045919"/>
            <a:ext cx="8274867" cy="115580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953061" y="1898821"/>
            <a:ext cx="356657" cy="865497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26840" y="3408564"/>
            <a:ext cx="901716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Matrix equation</a:t>
            </a:r>
          </a:p>
          <a:p>
            <a:pPr>
              <a:spcBef>
                <a:spcPts val="1200"/>
              </a:spcBef>
              <a:buClr>
                <a:srgbClr val="C00000"/>
              </a:buClr>
              <a:buSzPct val="120000"/>
            </a:pPr>
            <a:endParaRPr lang="it-IT" sz="2400" dirty="0" smtClean="0"/>
          </a:p>
          <a:p>
            <a:pPr>
              <a:spcBef>
                <a:spcPts val="1200"/>
              </a:spcBef>
              <a:buClr>
                <a:schemeClr val="accent1"/>
              </a:buClr>
              <a:buSzPct val="120000"/>
            </a:pPr>
            <a:endParaRPr lang="it-IT" sz="2400" dirty="0" smtClean="0"/>
          </a:p>
          <a:p>
            <a:pPr algn="ctr">
              <a:spcBef>
                <a:spcPts val="1200"/>
              </a:spcBef>
              <a:buClr>
                <a:schemeClr val="accent1"/>
              </a:buClr>
              <a:buSzPct val="120000"/>
            </a:pPr>
            <a:r>
              <a:rPr lang="it-IT" sz="2400" dirty="0" smtClean="0"/>
              <a:t>Gluons self-interact </a:t>
            </a:r>
            <a:r>
              <a:rPr lang="it-IT" sz="2400" b="1" dirty="0" smtClean="0"/>
              <a:t>→ </a:t>
            </a:r>
            <a:r>
              <a:rPr lang="it-IT" sz="2400" dirty="0" smtClean="0"/>
              <a:t>Nonlinear even at classical level</a:t>
            </a:r>
            <a:endParaRPr lang="it-IT" sz="2400" dirty="0"/>
          </a:p>
          <a:p>
            <a:endParaRPr lang="it-IT" sz="2400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4" t="34825" r="25090" b="34414"/>
          <a:stretch/>
        </p:blipFill>
        <p:spPr>
          <a:xfrm>
            <a:off x="6008389" y="2933216"/>
            <a:ext cx="2921007" cy="13608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8" t="-1662" r="-2544" b="70901"/>
          <a:stretch/>
        </p:blipFill>
        <p:spPr>
          <a:xfrm>
            <a:off x="2587164" y="2933216"/>
            <a:ext cx="2921007" cy="13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Asymptotic freedom</a:t>
            </a:r>
            <a:endParaRPr lang="it-IT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5" y="2299519"/>
            <a:ext cx="3692117" cy="3916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31" y="1045919"/>
            <a:ext cx="8274867" cy="115580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4170363" y="2606635"/>
                <a:ext cx="3451779" cy="668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 smtClean="0"/>
                  <a:t>At high energies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≪1</m:t>
                    </m:r>
                  </m:oMath>
                </a14:m>
                <a:endParaRPr lang="it-IT" sz="2400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0363" y="2606635"/>
                <a:ext cx="3451779" cy="668388"/>
              </a:xfrm>
              <a:prstGeom prst="rect">
                <a:avLst/>
              </a:prstGeom>
              <a:blipFill rotWithShape="0">
                <a:blip r:embed="rId4"/>
                <a:stretch>
                  <a:fillRect l="-4770" t="-12844" b="-2293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7886" r="7524" b="3725"/>
          <a:stretch/>
        </p:blipFill>
        <p:spPr>
          <a:xfrm>
            <a:off x="4776853" y="3653816"/>
            <a:ext cx="3909947" cy="30205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0" y="2493891"/>
                <a:ext cx="668453" cy="441339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  <m:sub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num>
                      <m:den>
                        <m:r>
                          <a:rPr lang="it-IT" b="1" i="1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it-IT" b="1" i="1">
                            <a:latin typeface="Cambria Math" panose="02040503050406030204" pitchFamily="18" charset="0"/>
                          </a:rPr>
                          <m:t>𝝅</m:t>
                        </m:r>
                      </m:den>
                    </m:f>
                    <m:r>
                      <a:rPr lang="it-IT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𝑸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b="1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493891"/>
                <a:ext cx="668453" cy="44133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6" y="2595437"/>
            <a:ext cx="679586" cy="67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8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At low energies?</a:t>
            </a:r>
            <a:endParaRPr lang="it-IT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31" y="1045919"/>
            <a:ext cx="8274867" cy="11558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978998" y="2299519"/>
                <a:ext cx="5088802" cy="36692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 smtClean="0"/>
                  <a:t>At low energies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it-IT" sz="24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it-IT" sz="2400" dirty="0" smtClean="0"/>
                  <a:t>, no hierarchy</a:t>
                </a:r>
                <a:r>
                  <a:rPr lang="it-IT" sz="2400" dirty="0"/>
                  <a:t/>
                </a:r>
                <a:br>
                  <a:rPr lang="it-IT" sz="2400" dirty="0"/>
                </a:br>
                <a:endParaRPr lang="it-IT" sz="2400" dirty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sz="2000" dirty="0" smtClean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sz="2000" dirty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sz="2400" dirty="0" smtClean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sz="2000" dirty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 smtClean="0"/>
                  <a:t>Emerging properties:</a:t>
                </a:r>
                <a:br>
                  <a:rPr lang="it-IT" sz="2400" dirty="0" smtClean="0"/>
                </a:br>
                <a:r>
                  <a:rPr lang="it-IT" sz="2400" dirty="0" smtClean="0">
                    <a:solidFill>
                      <a:srgbClr val="FF0000"/>
                    </a:solidFill>
                  </a:rPr>
                  <a:t>Confinement; Mass generation</a:t>
                </a:r>
              </a:p>
              <a:p>
                <a:pPr marL="285750" indent="-285750">
                  <a:spcBef>
                    <a:spcPts val="1800"/>
                  </a:spcBef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 smtClean="0"/>
                  <a:t>No calculable solution yet 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8998" y="2299519"/>
                <a:ext cx="5088802" cy="3669210"/>
              </a:xfrm>
              <a:prstGeom prst="rect">
                <a:avLst/>
              </a:prstGeom>
              <a:blipFill rotWithShape="0">
                <a:blip r:embed="rId3"/>
                <a:stretch>
                  <a:fillRect l="-3353" t="-2326" b="-531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5" y="2299519"/>
            <a:ext cx="3692117" cy="39162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0" y="2493891"/>
                <a:ext cx="668453" cy="441339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  <m:sub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num>
                      <m:den>
                        <m:r>
                          <a:rPr lang="it-IT" b="1" i="1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it-IT" b="1" i="1">
                            <a:latin typeface="Cambria Math" panose="02040503050406030204" pitchFamily="18" charset="0"/>
                          </a:rPr>
                          <m:t>𝝅</m:t>
                        </m:r>
                      </m:den>
                    </m:f>
                    <m:r>
                      <a:rPr lang="it-IT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𝑸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b="1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493891"/>
                <a:ext cx="668453" cy="44133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75"/>
          <a:stretch/>
        </p:blipFill>
        <p:spPr>
          <a:xfrm>
            <a:off x="4142666" y="2935230"/>
            <a:ext cx="4761465" cy="14818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692" y="5382312"/>
            <a:ext cx="684216" cy="68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9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1007588" y="1359581"/>
                <a:ext cx="2892608" cy="258726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it-IT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588" y="1359581"/>
                <a:ext cx="2892608" cy="2587269"/>
              </a:xfrm>
              <a:prstGeom prst="ellipse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25" y="2929451"/>
            <a:ext cx="4072782" cy="2409025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Hadrons are everywhere</a:t>
            </a:r>
            <a:endParaRPr lang="it-IT" sz="3600" dirty="0"/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/>
              <p:cNvSpPr/>
              <p:nvPr/>
            </p:nvSpPr>
            <p:spPr>
              <a:xfrm>
                <a:off x="1863468" y="2891767"/>
                <a:ext cx="709801" cy="70980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3468" y="2891767"/>
                <a:ext cx="709801" cy="709801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2010407" y="1487685"/>
                <a:ext cx="709801" cy="709801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407" y="1487685"/>
                <a:ext cx="709801" cy="709801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5528420" y="4495276"/>
                <a:ext cx="709801" cy="70980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8420" y="4495276"/>
                <a:ext cx="709801" cy="709801"/>
              </a:xfrm>
              <a:prstGeom prst="ellipse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val 15"/>
              <p:cNvSpPr/>
              <p:nvPr/>
            </p:nvSpPr>
            <p:spPr>
              <a:xfrm>
                <a:off x="5410260" y="3668574"/>
                <a:ext cx="709801" cy="709801"/>
              </a:xfrm>
              <a:prstGeom prst="ellipse">
                <a:avLst/>
              </a:prstGeom>
              <a:solidFill>
                <a:srgbClr val="FFCC00"/>
              </a:solidFill>
              <a:ln>
                <a:solidFill>
                  <a:srgbClr val="FFCA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6" name="Oval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260" y="3668574"/>
                <a:ext cx="709801" cy="709801"/>
              </a:xfrm>
              <a:prstGeom prst="ellips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rgbClr val="FFCA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/>
              <p:cNvSpPr/>
              <p:nvPr/>
            </p:nvSpPr>
            <p:spPr>
              <a:xfrm>
                <a:off x="5493414" y="2824611"/>
                <a:ext cx="709801" cy="709801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00F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7" name="Oval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3414" y="2824611"/>
                <a:ext cx="709801" cy="709801"/>
              </a:xfrm>
              <a:prstGeom prst="ellips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solidFill>
                  <a:srgbClr val="0000FE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3" t="16346" r="29705" b="9699"/>
          <a:stretch/>
        </p:blipFill>
        <p:spPr>
          <a:xfrm>
            <a:off x="3990871" y="1973980"/>
            <a:ext cx="3474521" cy="3536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val 22"/>
              <p:cNvSpPr/>
              <p:nvPr/>
            </p:nvSpPr>
            <p:spPr>
              <a:xfrm>
                <a:off x="4627497" y="2097301"/>
                <a:ext cx="1220817" cy="122081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it-IT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Oval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7497" y="2097301"/>
                <a:ext cx="1220817" cy="1220817"/>
              </a:xfrm>
              <a:prstGeom prst="ellipse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Oval 23"/>
              <p:cNvSpPr/>
              <p:nvPr/>
            </p:nvSpPr>
            <p:spPr>
              <a:xfrm>
                <a:off x="5728132" y="3336441"/>
                <a:ext cx="1220817" cy="122081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Oval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8132" y="3336441"/>
                <a:ext cx="1220817" cy="1220817"/>
              </a:xfrm>
              <a:prstGeom prst="ellips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Oval 24"/>
              <p:cNvSpPr/>
              <p:nvPr/>
            </p:nvSpPr>
            <p:spPr>
              <a:xfrm>
                <a:off x="4389956" y="4220020"/>
                <a:ext cx="1220817" cy="122081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it-IT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Oval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9956" y="4220020"/>
                <a:ext cx="1220817" cy="1220817"/>
              </a:xfrm>
              <a:prstGeom prst="ellipse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Explosion 1 25"/>
          <p:cNvSpPr/>
          <p:nvPr/>
        </p:nvSpPr>
        <p:spPr>
          <a:xfrm>
            <a:off x="5320954" y="2845804"/>
            <a:ext cx="1352579" cy="1315765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5" name="Group 34"/>
          <p:cNvGrpSpPr/>
          <p:nvPr/>
        </p:nvGrpSpPr>
        <p:grpSpPr>
          <a:xfrm>
            <a:off x="4100345" y="2486643"/>
            <a:ext cx="4009494" cy="3292293"/>
            <a:chOff x="4100345" y="2486643"/>
            <a:chExt cx="4009494" cy="32922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Oval 35"/>
                <p:cNvSpPr/>
                <p:nvPr/>
              </p:nvSpPr>
              <p:spPr>
                <a:xfrm>
                  <a:off x="6168649" y="2486643"/>
                  <a:ext cx="1220817" cy="12208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it-IT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it-IT" sz="3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Oval 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68649" y="2486643"/>
                  <a:ext cx="1220817" cy="1220817"/>
                </a:xfrm>
                <a:prstGeom prst="ellipse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Oval 36"/>
                <p:cNvSpPr/>
                <p:nvPr/>
              </p:nvSpPr>
              <p:spPr>
                <a:xfrm>
                  <a:off x="6889022" y="3667165"/>
                  <a:ext cx="1220817" cy="12208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it-IT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it-IT" sz="3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Oval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9022" y="3667165"/>
                  <a:ext cx="1220817" cy="1220817"/>
                </a:xfrm>
                <a:prstGeom prst="ellipse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val 37"/>
                <p:cNvSpPr/>
                <p:nvPr/>
              </p:nvSpPr>
              <p:spPr>
                <a:xfrm>
                  <a:off x="5854863" y="4558119"/>
                  <a:ext cx="1220817" cy="12208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it-IT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it-IT" sz="3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Oval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4863" y="4558119"/>
                  <a:ext cx="1220817" cy="1220817"/>
                </a:xfrm>
                <a:prstGeom prst="ellipse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Arrow Connector 38"/>
            <p:cNvCxnSpPr/>
            <p:nvPr/>
          </p:nvCxnSpPr>
          <p:spPr>
            <a:xfrm>
              <a:off x="4100345" y="3326854"/>
              <a:ext cx="1354235" cy="513184"/>
            </a:xfrm>
            <a:prstGeom prst="straightConnector1">
              <a:avLst/>
            </a:prstGeom>
            <a:ln w="190500">
              <a:solidFill>
                <a:srgbClr val="6666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8120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48148E-6 L 0.37604 0.08287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414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.00023 C 0.00816 -0.00834 0.03525 0.01759 0.06007 0.05833 C 0.0849 0.09884 0.09792 0.13935 0.08993 0.14861 C 0.0816 0.1574 0.05469 0.13125 0.02986 0.09097 C 0.00521 0.04953 -0.0085 0.00902 -3.05556E-6 0.00023 Z " pathEditMode="relative" rAng="19260000" ptsTypes="AAAAA">
                                      <p:cBhvr>
                                        <p:cTn id="7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7407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9" grpId="1" animBg="1"/>
      <p:bldP spid="14" grpId="0" animBg="1"/>
      <p:bldP spid="14" grpId="2" animBg="1"/>
      <p:bldP spid="14" grpId="3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3" grpId="0" animBg="1"/>
      <p:bldP spid="23" grpId="1" animBg="1"/>
      <p:bldP spid="24" grpId="0" animBg="1"/>
      <p:bldP spid="25" grpId="0" animBg="1"/>
      <p:bldP spid="26" grpId="0" animBg="1"/>
      <p:bldP spid="2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QCD has no solution. Don’t panic /1</a:t>
            </a:r>
            <a:endParaRPr lang="it-IT" sz="3600" dirty="0"/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8"/>
          <a:stretch/>
        </p:blipFill>
        <p:spPr>
          <a:xfrm>
            <a:off x="40931" y="1226196"/>
            <a:ext cx="6387862" cy="29068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931" y="4376868"/>
            <a:ext cx="556973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/>
              <a:t>We can build </a:t>
            </a:r>
            <a:r>
              <a:rPr lang="it-IT" sz="2200" dirty="0" smtClean="0">
                <a:solidFill>
                  <a:srgbClr val="FF0000"/>
                </a:solidFill>
              </a:rPr>
              <a:t>models</a:t>
            </a:r>
            <a:r>
              <a:rPr lang="it-IT" sz="2200" dirty="0" smtClean="0"/>
              <a:t> to describe the spectrum.</a:t>
            </a:r>
            <a:br>
              <a:rPr lang="it-IT" sz="2200" dirty="0" smtClean="0"/>
            </a:br>
            <a:r>
              <a:rPr lang="it-IT" sz="2200" dirty="0" smtClean="0"/>
              <a:t>Grasp some aspects of QCD,  get </a:t>
            </a:r>
            <a:r>
              <a:rPr lang="it-IT" sz="2200" dirty="0" smtClean="0">
                <a:solidFill>
                  <a:srgbClr val="FF0000"/>
                </a:solidFill>
              </a:rPr>
              <a:t>insights</a:t>
            </a:r>
            <a:endParaRPr lang="it-IT" sz="2200" dirty="0" smtClean="0"/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200" dirty="0" smtClean="0"/>
              <a:t>Analytical methods</a:t>
            </a:r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200" dirty="0" smtClean="0"/>
              <a:t>Lattice QCD (not a model but...)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274299" y="4922492"/>
                <a:ext cx="3762632" cy="1169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it-IT" sz="2000" dirty="0" smtClean="0"/>
                  <a:t>The excited spectrum is populated</a:t>
                </a:r>
                <a:br>
                  <a:rPr lang="it-IT" sz="2000" dirty="0" smtClean="0"/>
                </a:br>
                <a:r>
                  <a:rPr lang="it-IT" sz="2000" dirty="0" smtClean="0"/>
                  <a:t>by unstable states, is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−24</m:t>
                        </m:r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it-IT" sz="2000" dirty="0" smtClean="0"/>
              </a:p>
              <a:p>
                <a:pPr algn="r">
                  <a:spcBef>
                    <a:spcPts val="1200"/>
                  </a:spcBef>
                </a:pPr>
                <a:r>
                  <a:rPr lang="it-IT" sz="2000" dirty="0" smtClean="0">
                    <a:solidFill>
                      <a:srgbClr val="FF0000"/>
                    </a:solidFill>
                  </a:rPr>
                  <a:t>Feedback from experiments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4299" y="4922492"/>
                <a:ext cx="3762632" cy="1169551"/>
              </a:xfrm>
              <a:prstGeom prst="rect">
                <a:avLst/>
              </a:prstGeom>
              <a:blipFill rotWithShape="0">
                <a:blip r:embed="rId3"/>
                <a:stretch>
                  <a:fillRect l="-972" t="-2604" r="-1783" b="-8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793" y="1226196"/>
            <a:ext cx="2608138" cy="29018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862" y="3558368"/>
            <a:ext cx="1439363" cy="50549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314842" y="2145062"/>
            <a:ext cx="4335341" cy="30800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600" b="1" dirty="0" smtClean="0">
                <a:solidFill>
                  <a:schemeClr val="tx1"/>
                </a:solidFill>
              </a:rPr>
              <a:t>Plan of attack</a:t>
            </a:r>
          </a:p>
          <a:p>
            <a:pPr marL="285750" indent="-285750">
              <a:spcBef>
                <a:spcPts val="1200"/>
              </a:spcBef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200" dirty="0" smtClean="0">
                <a:solidFill>
                  <a:srgbClr val="FF0000"/>
                </a:solidFill>
              </a:rPr>
              <a:t>Collect</a:t>
            </a:r>
            <a:r>
              <a:rPr lang="it-IT" sz="2200" dirty="0" smtClean="0">
                <a:solidFill>
                  <a:schemeClr val="tx1"/>
                </a:solidFill>
              </a:rPr>
              <a:t> </a:t>
            </a:r>
            <a:r>
              <a:rPr lang="it-IT" sz="2200" dirty="0">
                <a:solidFill>
                  <a:schemeClr val="tx1"/>
                </a:solidFill>
              </a:rPr>
              <a:t>data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FF0000"/>
                </a:solidFill>
              </a:rPr>
              <a:t>Identify</a:t>
            </a:r>
            <a:r>
              <a:rPr lang="it-IT" sz="2200" dirty="0">
                <a:solidFill>
                  <a:schemeClr val="tx1"/>
                </a:solidFill>
              </a:rPr>
              <a:t> </a:t>
            </a:r>
            <a:r>
              <a:rPr lang="it-IT" sz="2200" dirty="0" smtClean="0">
                <a:solidFill>
                  <a:schemeClr val="tx1"/>
                </a:solidFill>
              </a:rPr>
              <a:t>states</a:t>
            </a:r>
            <a:endParaRPr lang="it-IT" sz="2200" dirty="0">
              <a:solidFill>
                <a:schemeClr val="tx1"/>
              </a:solidFill>
            </a:endParaRP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FF0000"/>
                </a:solidFill>
              </a:rPr>
              <a:t>Compare</a:t>
            </a:r>
            <a:r>
              <a:rPr lang="it-IT" sz="2200" dirty="0">
                <a:solidFill>
                  <a:schemeClr val="tx1"/>
                </a:solidFill>
              </a:rPr>
              <a:t> with expectations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FF0000"/>
                </a:solidFill>
              </a:rPr>
              <a:t>Answer</a:t>
            </a:r>
            <a:r>
              <a:rPr lang="it-IT" sz="2200" dirty="0">
                <a:solidFill>
                  <a:schemeClr val="tx1"/>
                </a:solidFill>
              </a:rPr>
              <a:t> big </a:t>
            </a:r>
            <a:r>
              <a:rPr lang="it-IT" sz="2200" dirty="0" smtClean="0">
                <a:solidFill>
                  <a:schemeClr val="tx1"/>
                </a:solidFill>
              </a:rPr>
              <a:t>questions</a:t>
            </a:r>
            <a:endParaRPr lang="it-IT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94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40" y="1150265"/>
            <a:ext cx="8521520" cy="4796596"/>
          </a:xfrm>
          <a:prstGeom prst="rect">
            <a:avLst/>
          </a:prstGeom>
        </p:spPr>
      </p:pic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199" y="-27384"/>
            <a:ext cx="8791575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Unraveling QCD</a:t>
            </a:r>
            <a:endParaRPr lang="it-IT" sz="3600" dirty="0"/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979714" y="2401257"/>
            <a:ext cx="1810139" cy="1275004"/>
            <a:chOff x="979714" y="2401257"/>
            <a:chExt cx="1810139" cy="1275004"/>
          </a:xfrm>
        </p:grpSpPr>
        <p:sp>
          <p:nvSpPr>
            <p:cNvPr id="24" name="Rectangle 23"/>
            <p:cNvSpPr/>
            <p:nvPr/>
          </p:nvSpPr>
          <p:spPr>
            <a:xfrm>
              <a:off x="979714" y="2455596"/>
              <a:ext cx="1810139" cy="12206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" name="Straight Arrow Connector 2"/>
            <p:cNvCxnSpPr/>
            <p:nvPr/>
          </p:nvCxnSpPr>
          <p:spPr>
            <a:xfrm>
              <a:off x="1212979" y="3368351"/>
              <a:ext cx="1399592" cy="0"/>
            </a:xfrm>
            <a:prstGeom prst="straightConnector1">
              <a:avLst/>
            </a:prstGeom>
            <a:ln w="158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1010850" y="2401257"/>
              <a:ext cx="1612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800" dirty="0" smtClean="0">
                  <a:solidFill>
                    <a:srgbClr val="FF0000"/>
                  </a:solidFill>
                </a:rPr>
                <a:t>Beam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047791" y="2401257"/>
            <a:ext cx="1810139" cy="1275004"/>
            <a:chOff x="979714" y="2401257"/>
            <a:chExt cx="1810139" cy="1275004"/>
          </a:xfrm>
        </p:grpSpPr>
        <p:sp>
          <p:nvSpPr>
            <p:cNvPr id="29" name="Rectangle 28"/>
            <p:cNvSpPr/>
            <p:nvPr/>
          </p:nvSpPr>
          <p:spPr>
            <a:xfrm>
              <a:off x="979714" y="2455596"/>
              <a:ext cx="1810139" cy="12206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1212979" y="3368351"/>
              <a:ext cx="1399592" cy="0"/>
            </a:xfrm>
            <a:prstGeom prst="straightConnector1">
              <a:avLst/>
            </a:prstGeom>
            <a:ln w="158750"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106304" y="2401257"/>
              <a:ext cx="1612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800" dirty="0" smtClean="0">
                  <a:solidFill>
                    <a:srgbClr val="FF0000"/>
                  </a:solidFill>
                </a:rPr>
                <a:t>Beam</a:t>
              </a:r>
              <a:endParaRPr lang="it-IT" sz="4800" dirty="0" smtClean="0">
                <a:solidFill>
                  <a:srgbClr val="FF0000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214376" y="3869450"/>
            <a:ext cx="2523608" cy="1663603"/>
            <a:chOff x="3524183" y="3822797"/>
            <a:chExt cx="2523608" cy="1663603"/>
          </a:xfrm>
        </p:grpSpPr>
        <p:sp>
          <p:nvSpPr>
            <p:cNvPr id="34" name="Rectangle 33"/>
            <p:cNvSpPr/>
            <p:nvPr/>
          </p:nvSpPr>
          <p:spPr>
            <a:xfrm>
              <a:off x="3524183" y="3915193"/>
              <a:ext cx="2523608" cy="157120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592551" y="3822797"/>
              <a:ext cx="23868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800" dirty="0" smtClean="0">
                  <a:solidFill>
                    <a:srgbClr val="FF0000"/>
                  </a:solidFill>
                </a:rPr>
                <a:t>Products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3875540" y="4707356"/>
              <a:ext cx="1820895" cy="680895"/>
              <a:chOff x="3884347" y="4707356"/>
              <a:chExt cx="1820895" cy="680895"/>
            </a:xfrm>
          </p:grpSpPr>
          <p:cxnSp>
            <p:nvCxnSpPr>
              <p:cNvPr id="35" name="Straight Arrow Connector 34"/>
              <p:cNvCxnSpPr/>
              <p:nvPr/>
            </p:nvCxnSpPr>
            <p:spPr>
              <a:xfrm flipV="1">
                <a:off x="4787813" y="4707356"/>
                <a:ext cx="13963" cy="680895"/>
              </a:xfrm>
              <a:prstGeom prst="straightConnector1">
                <a:avLst/>
              </a:prstGeom>
              <a:ln w="15875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 flipV="1">
                <a:off x="3884347" y="4707669"/>
                <a:ext cx="363939" cy="609494"/>
              </a:xfrm>
              <a:prstGeom prst="straightConnector1">
                <a:avLst/>
              </a:prstGeom>
              <a:ln w="15875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 flipH="1" flipV="1">
                <a:off x="5341303" y="4707669"/>
                <a:ext cx="363939" cy="609494"/>
              </a:xfrm>
              <a:prstGeom prst="straightConnector1">
                <a:avLst/>
              </a:prstGeom>
              <a:ln w="15875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/>
          <p:cNvGrpSpPr/>
          <p:nvPr/>
        </p:nvGrpSpPr>
        <p:grpSpPr>
          <a:xfrm rot="16200000">
            <a:off x="5484825" y="2244368"/>
            <a:ext cx="2523608" cy="1663603"/>
            <a:chOff x="3524183" y="3822797"/>
            <a:chExt cx="2523608" cy="1663603"/>
          </a:xfrm>
        </p:grpSpPr>
        <p:sp>
          <p:nvSpPr>
            <p:cNvPr id="23" name="Rectangle 22"/>
            <p:cNvSpPr/>
            <p:nvPr/>
          </p:nvSpPr>
          <p:spPr>
            <a:xfrm>
              <a:off x="3524183" y="3915193"/>
              <a:ext cx="2523608" cy="157120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592551" y="3822797"/>
              <a:ext cx="23868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800" dirty="0" smtClean="0">
                  <a:solidFill>
                    <a:srgbClr val="FF0000"/>
                  </a:solidFill>
                </a:rPr>
                <a:t>Products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3875540" y="4707356"/>
              <a:ext cx="1820895" cy="680895"/>
              <a:chOff x="3884347" y="4707356"/>
              <a:chExt cx="1820895" cy="680895"/>
            </a:xfrm>
          </p:grpSpPr>
          <p:cxnSp>
            <p:nvCxnSpPr>
              <p:cNvPr id="32" name="Straight Arrow Connector 31"/>
              <p:cNvCxnSpPr/>
              <p:nvPr/>
            </p:nvCxnSpPr>
            <p:spPr>
              <a:xfrm flipV="1">
                <a:off x="4787813" y="4707356"/>
                <a:ext cx="13963" cy="680895"/>
              </a:xfrm>
              <a:prstGeom prst="straightConnector1">
                <a:avLst/>
              </a:prstGeom>
              <a:ln w="15875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flipV="1">
                <a:off x="3884347" y="4707669"/>
                <a:ext cx="363939" cy="609494"/>
              </a:xfrm>
              <a:prstGeom prst="straightConnector1">
                <a:avLst/>
              </a:prstGeom>
              <a:ln w="15875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 flipH="1" flipV="1">
                <a:off x="5341303" y="4707669"/>
                <a:ext cx="363939" cy="609494"/>
              </a:xfrm>
              <a:prstGeom prst="straightConnector1">
                <a:avLst/>
              </a:prstGeom>
              <a:ln w="15875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Group 3"/>
          <p:cNvGrpSpPr/>
          <p:nvPr/>
        </p:nvGrpSpPr>
        <p:grpSpPr>
          <a:xfrm>
            <a:off x="3666930" y="2401257"/>
            <a:ext cx="1810139" cy="1275004"/>
            <a:chOff x="3666930" y="2401257"/>
            <a:chExt cx="1810139" cy="1275004"/>
          </a:xfrm>
        </p:grpSpPr>
        <p:sp>
          <p:nvSpPr>
            <p:cNvPr id="43" name="Rectangle 42"/>
            <p:cNvSpPr/>
            <p:nvPr/>
          </p:nvSpPr>
          <p:spPr>
            <a:xfrm>
              <a:off x="3666930" y="2455596"/>
              <a:ext cx="1810139" cy="12206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698066" y="2401257"/>
              <a:ext cx="173233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800" dirty="0" smtClean="0">
                  <a:solidFill>
                    <a:srgbClr val="FF0000"/>
                  </a:solidFill>
                </a:rPr>
                <a:t>Target</a:t>
              </a:r>
              <a:endParaRPr lang="it-IT" sz="4800" dirty="0" smtClean="0">
                <a:solidFill>
                  <a:srgbClr val="FF0000"/>
                </a:solidFill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4441470" y="3245588"/>
              <a:ext cx="245526" cy="24552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22200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/>
          <p:cNvSpPr/>
          <p:nvPr/>
        </p:nvSpPr>
        <p:spPr>
          <a:xfrm>
            <a:off x="1156996" y="2490450"/>
            <a:ext cx="6818601" cy="361781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199" y="-27384"/>
            <a:ext cx="8791575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Unraveling QCD</a:t>
            </a:r>
            <a:endParaRPr lang="it-IT" sz="3600" dirty="0"/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156996" y="1049482"/>
            <a:ext cx="6818601" cy="33840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extBox 6"/>
          <p:cNvSpPr txBox="1"/>
          <p:nvPr/>
        </p:nvSpPr>
        <p:spPr>
          <a:xfrm>
            <a:off x="2803353" y="1301888"/>
            <a:ext cx="3470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Electromagnetic machines</a:t>
            </a:r>
            <a:endParaRPr lang="it-IT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/>
              <p:cNvSpPr txBox="1"/>
              <p:nvPr/>
            </p:nvSpPr>
            <p:spPr>
              <a:xfrm>
                <a:off x="2867505" y="2010325"/>
                <a:ext cx="31902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nor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hadrons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7505" y="2010325"/>
                <a:ext cx="3190232" cy="461665"/>
              </a:xfrm>
              <a:prstGeom prst="rect">
                <a:avLst/>
              </a:prstGeom>
              <a:blipFill rotWithShape="0">
                <a:blip r:embed="rId2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3488644" y="2561168"/>
            <a:ext cx="20230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/>
              <a:t>Electrohadron </a:t>
            </a:r>
            <a:br>
              <a:rPr lang="it-IT" sz="2400" dirty="0" smtClean="0"/>
            </a:br>
            <a:r>
              <a:rPr lang="it-IT" sz="2400" dirty="0" smtClean="0"/>
              <a:t>machines</a:t>
            </a:r>
            <a:endParaRPr lang="it-IT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/>
              <p:cNvSpPr txBox="1"/>
              <p:nvPr/>
            </p:nvSpPr>
            <p:spPr>
              <a:xfrm>
                <a:off x="2771743" y="3382165"/>
                <a:ext cx="3793474" cy="86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(∗)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sz="2400" b="0" i="1" dirty="0" smtClean="0">
                  <a:latin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(∗)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(∗)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nor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hadrons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743" y="3382165"/>
                <a:ext cx="3793474" cy="861646"/>
              </a:xfrm>
              <a:prstGeom prst="rect">
                <a:avLst/>
              </a:prstGeom>
              <a:blipFill rotWithShape="0">
                <a:blip r:embed="rId3"/>
                <a:stretch>
                  <a:fillRect b="-496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/>
              <p:cNvSpPr txBox="1"/>
              <p:nvPr/>
            </p:nvSpPr>
            <p:spPr>
              <a:xfrm>
                <a:off x="2617883" y="5223603"/>
                <a:ext cx="43051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𝑝𝑝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acc>
                        <m:accPr>
                          <m:chr m:val="̅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𝑝𝐴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𝐴𝐴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→ </m:t>
                      </m:r>
                      <m:r>
                        <m:rPr>
                          <m:nor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hadrons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7883" y="5223603"/>
                <a:ext cx="4305153" cy="461665"/>
              </a:xfrm>
              <a:prstGeom prst="rect">
                <a:avLst/>
              </a:prstGeom>
              <a:blipFill rotWithShape="0">
                <a:blip r:embed="rId4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3333883" y="4694531"/>
            <a:ext cx="2372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Hadron machines</a:t>
            </a:r>
            <a:endParaRPr lang="it-IT" sz="2400" dirty="0"/>
          </a:p>
        </p:txBody>
      </p:sp>
      <p:sp>
        <p:nvSpPr>
          <p:cNvPr id="9" name="Down Arrow 8"/>
          <p:cNvSpPr/>
          <p:nvPr/>
        </p:nvSpPr>
        <p:spPr>
          <a:xfrm>
            <a:off x="94633" y="1108901"/>
            <a:ext cx="651588" cy="4879910"/>
          </a:xfrm>
          <a:prstGeom prst="downArrow">
            <a:avLst/>
          </a:prstGeom>
          <a:gradFill>
            <a:gsLst>
              <a:gs pos="0">
                <a:schemeClr val="accent1">
                  <a:lumMod val="45000"/>
                  <a:lumOff val="55000"/>
                  <a:alpha val="0"/>
                </a:schemeClr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Down Arrow 44"/>
          <p:cNvSpPr/>
          <p:nvPr/>
        </p:nvSpPr>
        <p:spPr>
          <a:xfrm flipV="1">
            <a:off x="8250862" y="998378"/>
            <a:ext cx="651588" cy="4879910"/>
          </a:xfrm>
          <a:prstGeom prst="downArrow">
            <a:avLst/>
          </a:prstGeom>
          <a:gradFill>
            <a:gsLst>
              <a:gs pos="0">
                <a:schemeClr val="accent1">
                  <a:lumMod val="45000"/>
                  <a:lumOff val="55000"/>
                  <a:alpha val="0"/>
                </a:schemeClr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250739" y="3231134"/>
            <a:ext cx="1943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</a:rPr>
              <a:t>Cross sections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 rot="5400000">
            <a:off x="7422358" y="3318024"/>
            <a:ext cx="1579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</a:rPr>
              <a:t>Cleanliness</a:t>
            </a:r>
            <a:endParaRPr lang="it-IT" sz="2400" dirty="0">
              <a:solidFill>
                <a:srgbClr val="FF0000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"/>
          <a:stretch/>
        </p:blipFill>
        <p:spPr>
          <a:xfrm>
            <a:off x="1646245" y="2023834"/>
            <a:ext cx="871361" cy="7032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293" y="2102152"/>
            <a:ext cx="1118311" cy="5241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0632" r="2743" b="32685"/>
          <a:stretch/>
        </p:blipFill>
        <p:spPr>
          <a:xfrm>
            <a:off x="2081925" y="2887980"/>
            <a:ext cx="1287624" cy="638578"/>
          </a:xfrm>
          <a:prstGeom prst="rect">
            <a:avLst/>
          </a:prstGeom>
        </p:spPr>
      </p:pic>
      <p:sp>
        <p:nvSpPr>
          <p:cNvPr id="44" name="Oval 43"/>
          <p:cNvSpPr/>
          <p:nvPr/>
        </p:nvSpPr>
        <p:spPr>
          <a:xfrm>
            <a:off x="1156996" y="2490450"/>
            <a:ext cx="6818601" cy="36178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177" y="4186701"/>
            <a:ext cx="1005546" cy="9835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2" t="16090" r="19796" b="16802"/>
          <a:stretch/>
        </p:blipFill>
        <p:spPr>
          <a:xfrm>
            <a:off x="6770604" y="4224643"/>
            <a:ext cx="895084" cy="71728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7" r="20362" b="21250"/>
          <a:stretch/>
        </p:blipFill>
        <p:spPr>
          <a:xfrm>
            <a:off x="5514481" y="2955020"/>
            <a:ext cx="1385562" cy="54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7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7" grpId="0"/>
      <p:bldP spid="32" grpId="0"/>
      <p:bldP spid="33" grpId="0"/>
      <p:bldP spid="41" grpId="0"/>
      <p:bldP spid="42" grpId="0"/>
      <p:bldP spid="43" grpId="0"/>
      <p:bldP spid="9" grpId="0" animBg="1"/>
      <p:bldP spid="45" grpId="0" animBg="1"/>
      <p:bldP spid="10" grpId="0"/>
      <p:bldP spid="46" grpId="0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199" y="-27384"/>
            <a:ext cx="8791575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Unraveling QCD at JLab</a:t>
            </a:r>
            <a:endParaRPr lang="it-IT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1098400"/>
            <a:ext cx="7820025" cy="52133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333750" y="2266950"/>
            <a:ext cx="1543050" cy="1485900"/>
          </a:xfrm>
          <a:custGeom>
            <a:avLst/>
            <a:gdLst>
              <a:gd name="connsiteX0" fmla="*/ 0 w 1543050"/>
              <a:gd name="connsiteY0" fmla="*/ 1381125 h 1485900"/>
              <a:gd name="connsiteX1" fmla="*/ 457200 w 1543050"/>
              <a:gd name="connsiteY1" fmla="*/ 104775 h 1485900"/>
              <a:gd name="connsiteX2" fmla="*/ 581025 w 1543050"/>
              <a:gd name="connsiteY2" fmla="*/ 38100 h 1485900"/>
              <a:gd name="connsiteX3" fmla="*/ 619125 w 1543050"/>
              <a:gd name="connsiteY3" fmla="*/ 19050 h 1485900"/>
              <a:gd name="connsiteX4" fmla="*/ 723900 w 1543050"/>
              <a:gd name="connsiteY4" fmla="*/ 0 h 1485900"/>
              <a:gd name="connsiteX5" fmla="*/ 857250 w 1543050"/>
              <a:gd name="connsiteY5" fmla="*/ 9525 h 1485900"/>
              <a:gd name="connsiteX6" fmla="*/ 942975 w 1543050"/>
              <a:gd name="connsiteY6" fmla="*/ 76200 h 1485900"/>
              <a:gd name="connsiteX7" fmla="*/ 981075 w 1543050"/>
              <a:gd name="connsiteY7" fmla="*/ 95250 h 1485900"/>
              <a:gd name="connsiteX8" fmla="*/ 1000125 w 1543050"/>
              <a:gd name="connsiteY8" fmla="*/ 123825 h 1485900"/>
              <a:gd name="connsiteX9" fmla="*/ 1028700 w 1543050"/>
              <a:gd name="connsiteY9" fmla="*/ 133350 h 1485900"/>
              <a:gd name="connsiteX10" fmla="*/ 1038225 w 1543050"/>
              <a:gd name="connsiteY10" fmla="*/ 200025 h 1485900"/>
              <a:gd name="connsiteX11" fmla="*/ 1543050 w 1543050"/>
              <a:gd name="connsiteY11" fmla="*/ 1304925 h 1485900"/>
              <a:gd name="connsiteX12" fmla="*/ 1381125 w 1543050"/>
              <a:gd name="connsiteY12" fmla="*/ 1323975 h 1485900"/>
              <a:gd name="connsiteX13" fmla="*/ 1352550 w 1543050"/>
              <a:gd name="connsiteY13" fmla="*/ 1333500 h 1485900"/>
              <a:gd name="connsiteX14" fmla="*/ 1257300 w 1543050"/>
              <a:gd name="connsiteY14" fmla="*/ 1352550 h 1485900"/>
              <a:gd name="connsiteX15" fmla="*/ 1219200 w 1543050"/>
              <a:gd name="connsiteY15" fmla="*/ 1362075 h 1485900"/>
              <a:gd name="connsiteX16" fmla="*/ 1190625 w 1543050"/>
              <a:gd name="connsiteY16" fmla="*/ 1371600 h 1485900"/>
              <a:gd name="connsiteX17" fmla="*/ 1143000 w 1543050"/>
              <a:gd name="connsiteY17" fmla="*/ 1381125 h 1485900"/>
              <a:gd name="connsiteX18" fmla="*/ 1114425 w 1543050"/>
              <a:gd name="connsiteY18" fmla="*/ 1390650 h 1485900"/>
              <a:gd name="connsiteX19" fmla="*/ 1076325 w 1543050"/>
              <a:gd name="connsiteY19" fmla="*/ 1400175 h 1485900"/>
              <a:gd name="connsiteX20" fmla="*/ 1000125 w 1543050"/>
              <a:gd name="connsiteY20" fmla="*/ 1438275 h 1485900"/>
              <a:gd name="connsiteX21" fmla="*/ 971550 w 1543050"/>
              <a:gd name="connsiteY21" fmla="*/ 1447800 h 1485900"/>
              <a:gd name="connsiteX22" fmla="*/ 904875 w 1543050"/>
              <a:gd name="connsiteY22" fmla="*/ 1476375 h 1485900"/>
              <a:gd name="connsiteX23" fmla="*/ 714375 w 1543050"/>
              <a:gd name="connsiteY23" fmla="*/ 1485900 h 1485900"/>
              <a:gd name="connsiteX24" fmla="*/ 142875 w 1543050"/>
              <a:gd name="connsiteY24" fmla="*/ 1476375 h 1485900"/>
              <a:gd name="connsiteX25" fmla="*/ 133350 w 1543050"/>
              <a:gd name="connsiteY25" fmla="*/ 1447800 h 1485900"/>
              <a:gd name="connsiteX26" fmla="*/ 114300 w 1543050"/>
              <a:gd name="connsiteY26" fmla="*/ 1371600 h 1485900"/>
              <a:gd name="connsiteX27" fmla="*/ 95250 w 1543050"/>
              <a:gd name="connsiteY27" fmla="*/ 1143000 h 1485900"/>
              <a:gd name="connsiteX28" fmla="*/ 95250 w 1543050"/>
              <a:gd name="connsiteY28" fmla="*/ 114300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543050" h="1485900">
                <a:moveTo>
                  <a:pt x="0" y="1381125"/>
                </a:moveTo>
                <a:lnTo>
                  <a:pt x="457200" y="104775"/>
                </a:lnTo>
                <a:cubicBezTo>
                  <a:pt x="580429" y="27757"/>
                  <a:pt x="487021" y="79880"/>
                  <a:pt x="581025" y="38100"/>
                </a:cubicBezTo>
                <a:cubicBezTo>
                  <a:pt x="594000" y="32333"/>
                  <a:pt x="605405" y="22709"/>
                  <a:pt x="619125" y="19050"/>
                </a:cubicBezTo>
                <a:cubicBezTo>
                  <a:pt x="653424" y="9904"/>
                  <a:pt x="688975" y="6350"/>
                  <a:pt x="723900" y="0"/>
                </a:cubicBezTo>
                <a:cubicBezTo>
                  <a:pt x="768350" y="3175"/>
                  <a:pt x="814017" y="-1283"/>
                  <a:pt x="857250" y="9525"/>
                </a:cubicBezTo>
                <a:cubicBezTo>
                  <a:pt x="911083" y="22983"/>
                  <a:pt x="906757" y="50330"/>
                  <a:pt x="942975" y="76200"/>
                </a:cubicBezTo>
                <a:cubicBezTo>
                  <a:pt x="954529" y="84453"/>
                  <a:pt x="968375" y="88900"/>
                  <a:pt x="981075" y="95250"/>
                </a:cubicBezTo>
                <a:cubicBezTo>
                  <a:pt x="987425" y="104775"/>
                  <a:pt x="991186" y="116674"/>
                  <a:pt x="1000125" y="123825"/>
                </a:cubicBezTo>
                <a:cubicBezTo>
                  <a:pt x="1007965" y="130097"/>
                  <a:pt x="1021600" y="126250"/>
                  <a:pt x="1028700" y="133350"/>
                </a:cubicBezTo>
                <a:cubicBezTo>
                  <a:pt x="1042241" y="146891"/>
                  <a:pt x="1038225" y="186141"/>
                  <a:pt x="1038225" y="200025"/>
                </a:cubicBezTo>
                <a:lnTo>
                  <a:pt x="1543050" y="1304925"/>
                </a:lnTo>
                <a:cubicBezTo>
                  <a:pt x="1489075" y="1311275"/>
                  <a:pt x="1434871" y="1315913"/>
                  <a:pt x="1381125" y="1323975"/>
                </a:cubicBezTo>
                <a:cubicBezTo>
                  <a:pt x="1371196" y="1325464"/>
                  <a:pt x="1362333" y="1331242"/>
                  <a:pt x="1352550" y="1333500"/>
                </a:cubicBezTo>
                <a:cubicBezTo>
                  <a:pt x="1321000" y="1340781"/>
                  <a:pt x="1288712" y="1344697"/>
                  <a:pt x="1257300" y="1352550"/>
                </a:cubicBezTo>
                <a:cubicBezTo>
                  <a:pt x="1244600" y="1355725"/>
                  <a:pt x="1231787" y="1358479"/>
                  <a:pt x="1219200" y="1362075"/>
                </a:cubicBezTo>
                <a:cubicBezTo>
                  <a:pt x="1209546" y="1364833"/>
                  <a:pt x="1200365" y="1369165"/>
                  <a:pt x="1190625" y="1371600"/>
                </a:cubicBezTo>
                <a:cubicBezTo>
                  <a:pt x="1174919" y="1375527"/>
                  <a:pt x="1158706" y="1377198"/>
                  <a:pt x="1143000" y="1381125"/>
                </a:cubicBezTo>
                <a:cubicBezTo>
                  <a:pt x="1133260" y="1383560"/>
                  <a:pt x="1124079" y="1387892"/>
                  <a:pt x="1114425" y="1390650"/>
                </a:cubicBezTo>
                <a:cubicBezTo>
                  <a:pt x="1101838" y="1394246"/>
                  <a:pt x="1088409" y="1395140"/>
                  <a:pt x="1076325" y="1400175"/>
                </a:cubicBezTo>
                <a:cubicBezTo>
                  <a:pt x="1050111" y="1411097"/>
                  <a:pt x="1027066" y="1429295"/>
                  <a:pt x="1000125" y="1438275"/>
                </a:cubicBezTo>
                <a:cubicBezTo>
                  <a:pt x="990600" y="1441450"/>
                  <a:pt x="980778" y="1443845"/>
                  <a:pt x="971550" y="1447800"/>
                </a:cubicBezTo>
                <a:cubicBezTo>
                  <a:pt x="957510" y="1453817"/>
                  <a:pt x="923558" y="1474750"/>
                  <a:pt x="904875" y="1476375"/>
                </a:cubicBezTo>
                <a:cubicBezTo>
                  <a:pt x="841535" y="1481883"/>
                  <a:pt x="777875" y="1482725"/>
                  <a:pt x="714375" y="1485900"/>
                </a:cubicBezTo>
                <a:lnTo>
                  <a:pt x="142875" y="1476375"/>
                </a:lnTo>
                <a:cubicBezTo>
                  <a:pt x="132856" y="1475718"/>
                  <a:pt x="135785" y="1457540"/>
                  <a:pt x="133350" y="1447800"/>
                </a:cubicBezTo>
                <a:cubicBezTo>
                  <a:pt x="127916" y="1426063"/>
                  <a:pt x="125186" y="1393373"/>
                  <a:pt x="114300" y="1371600"/>
                </a:cubicBezTo>
                <a:cubicBezTo>
                  <a:pt x="58265" y="1259531"/>
                  <a:pt x="95250" y="1517655"/>
                  <a:pt x="95250" y="1143000"/>
                </a:cubicBezTo>
                <a:lnTo>
                  <a:pt x="95250" y="1143000"/>
                </a:ln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628649" y="2171700"/>
                <a:ext cx="20415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rgbClr val="FFFF00"/>
                    </a:solidFill>
                  </a:rPr>
                  <a:t>Electrons at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12 </m:t>
                    </m:r>
                    <m:r>
                      <m:rPr>
                        <m:nor/>
                      </m:rPr>
                      <a:rPr lang="it-IT" b="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 smtClean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49" y="2171700"/>
                <a:ext cx="2041521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238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8"/>
          <p:cNvSpPr/>
          <p:nvPr/>
        </p:nvSpPr>
        <p:spPr>
          <a:xfrm>
            <a:off x="4400550" y="3600450"/>
            <a:ext cx="466725" cy="831668"/>
          </a:xfrm>
          <a:custGeom>
            <a:avLst/>
            <a:gdLst>
              <a:gd name="connsiteX0" fmla="*/ 466725 w 466725"/>
              <a:gd name="connsiteY0" fmla="*/ 0 h 831668"/>
              <a:gd name="connsiteX1" fmla="*/ 390525 w 466725"/>
              <a:gd name="connsiteY1" fmla="*/ 95250 h 831668"/>
              <a:gd name="connsiteX2" fmla="*/ 371475 w 466725"/>
              <a:gd name="connsiteY2" fmla="*/ 133350 h 831668"/>
              <a:gd name="connsiteX3" fmla="*/ 285750 w 466725"/>
              <a:gd name="connsiteY3" fmla="*/ 257175 h 831668"/>
              <a:gd name="connsiteX4" fmla="*/ 266700 w 466725"/>
              <a:gd name="connsiteY4" fmla="*/ 333375 h 831668"/>
              <a:gd name="connsiteX5" fmla="*/ 247650 w 466725"/>
              <a:gd name="connsiteY5" fmla="*/ 361950 h 831668"/>
              <a:gd name="connsiteX6" fmla="*/ 228600 w 466725"/>
              <a:gd name="connsiteY6" fmla="*/ 419100 h 831668"/>
              <a:gd name="connsiteX7" fmla="*/ 190500 w 466725"/>
              <a:gd name="connsiteY7" fmla="*/ 523875 h 831668"/>
              <a:gd name="connsiteX8" fmla="*/ 152400 w 466725"/>
              <a:gd name="connsiteY8" fmla="*/ 609600 h 831668"/>
              <a:gd name="connsiteX9" fmla="*/ 133350 w 466725"/>
              <a:gd name="connsiteY9" fmla="*/ 666750 h 831668"/>
              <a:gd name="connsiteX10" fmla="*/ 57150 w 466725"/>
              <a:gd name="connsiteY10" fmla="*/ 733425 h 831668"/>
              <a:gd name="connsiteX11" fmla="*/ 38100 w 466725"/>
              <a:gd name="connsiteY11" fmla="*/ 790575 h 831668"/>
              <a:gd name="connsiteX12" fmla="*/ 28575 w 466725"/>
              <a:gd name="connsiteY12" fmla="*/ 828675 h 831668"/>
              <a:gd name="connsiteX13" fmla="*/ 0 w 466725"/>
              <a:gd name="connsiteY13" fmla="*/ 828675 h 831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66725" h="831668">
                <a:moveTo>
                  <a:pt x="466725" y="0"/>
                </a:moveTo>
                <a:cubicBezTo>
                  <a:pt x="454188" y="15044"/>
                  <a:pt x="405010" y="72075"/>
                  <a:pt x="390525" y="95250"/>
                </a:cubicBezTo>
                <a:cubicBezTo>
                  <a:pt x="383000" y="107291"/>
                  <a:pt x="379557" y="121676"/>
                  <a:pt x="371475" y="133350"/>
                </a:cubicBezTo>
                <a:cubicBezTo>
                  <a:pt x="316311" y="213031"/>
                  <a:pt x="313055" y="193463"/>
                  <a:pt x="285750" y="257175"/>
                </a:cubicBezTo>
                <a:cubicBezTo>
                  <a:pt x="250496" y="339433"/>
                  <a:pt x="311425" y="214108"/>
                  <a:pt x="266700" y="333375"/>
                </a:cubicBezTo>
                <a:cubicBezTo>
                  <a:pt x="262680" y="344094"/>
                  <a:pt x="252299" y="351489"/>
                  <a:pt x="247650" y="361950"/>
                </a:cubicBezTo>
                <a:cubicBezTo>
                  <a:pt x="239495" y="380300"/>
                  <a:pt x="233470" y="399619"/>
                  <a:pt x="228600" y="419100"/>
                </a:cubicBezTo>
                <a:cubicBezTo>
                  <a:pt x="206774" y="506406"/>
                  <a:pt x="224073" y="473515"/>
                  <a:pt x="190500" y="523875"/>
                </a:cubicBezTo>
                <a:cubicBezTo>
                  <a:pt x="169087" y="609527"/>
                  <a:pt x="198172" y="508901"/>
                  <a:pt x="152400" y="609600"/>
                </a:cubicBezTo>
                <a:cubicBezTo>
                  <a:pt x="144091" y="627881"/>
                  <a:pt x="148462" y="653527"/>
                  <a:pt x="133350" y="666750"/>
                </a:cubicBezTo>
                <a:lnTo>
                  <a:pt x="57150" y="733425"/>
                </a:lnTo>
                <a:cubicBezTo>
                  <a:pt x="50800" y="752475"/>
                  <a:pt x="42970" y="771094"/>
                  <a:pt x="38100" y="790575"/>
                </a:cubicBezTo>
                <a:cubicBezTo>
                  <a:pt x="34925" y="803275"/>
                  <a:pt x="37832" y="819418"/>
                  <a:pt x="28575" y="828675"/>
                </a:cubicBezTo>
                <a:cubicBezTo>
                  <a:pt x="21840" y="835410"/>
                  <a:pt x="9525" y="828675"/>
                  <a:pt x="0" y="828675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eform 9"/>
          <p:cNvSpPr/>
          <p:nvPr/>
        </p:nvSpPr>
        <p:spPr>
          <a:xfrm>
            <a:off x="4886325" y="3619500"/>
            <a:ext cx="733425" cy="962025"/>
          </a:xfrm>
          <a:custGeom>
            <a:avLst/>
            <a:gdLst>
              <a:gd name="connsiteX0" fmla="*/ 0 w 733425"/>
              <a:gd name="connsiteY0" fmla="*/ 0 h 962025"/>
              <a:gd name="connsiteX1" fmla="*/ 638175 w 733425"/>
              <a:gd name="connsiteY1" fmla="*/ 819150 h 962025"/>
              <a:gd name="connsiteX2" fmla="*/ 695325 w 733425"/>
              <a:gd name="connsiteY2" fmla="*/ 895350 h 962025"/>
              <a:gd name="connsiteX3" fmla="*/ 733425 w 733425"/>
              <a:gd name="connsiteY3" fmla="*/ 962025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3425" h="962025">
                <a:moveTo>
                  <a:pt x="0" y="0"/>
                </a:moveTo>
                <a:cubicBezTo>
                  <a:pt x="212725" y="273050"/>
                  <a:pt x="433875" y="539740"/>
                  <a:pt x="638175" y="819150"/>
                </a:cubicBezTo>
                <a:cubicBezTo>
                  <a:pt x="706979" y="913250"/>
                  <a:pt x="584590" y="873203"/>
                  <a:pt x="695325" y="895350"/>
                </a:cubicBezTo>
                <a:cubicBezTo>
                  <a:pt x="716620" y="959235"/>
                  <a:pt x="696414" y="943520"/>
                  <a:pt x="733425" y="962025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eform 10"/>
          <p:cNvSpPr/>
          <p:nvPr/>
        </p:nvSpPr>
        <p:spPr>
          <a:xfrm>
            <a:off x="4838700" y="3581400"/>
            <a:ext cx="1562100" cy="847750"/>
          </a:xfrm>
          <a:custGeom>
            <a:avLst/>
            <a:gdLst>
              <a:gd name="connsiteX0" fmla="*/ 0 w 1562100"/>
              <a:gd name="connsiteY0" fmla="*/ 0 h 847750"/>
              <a:gd name="connsiteX1" fmla="*/ 1285875 w 1562100"/>
              <a:gd name="connsiteY1" fmla="*/ 666750 h 847750"/>
              <a:gd name="connsiteX2" fmla="*/ 1333500 w 1562100"/>
              <a:gd name="connsiteY2" fmla="*/ 714375 h 847750"/>
              <a:gd name="connsiteX3" fmla="*/ 1362075 w 1562100"/>
              <a:gd name="connsiteY3" fmla="*/ 733425 h 847750"/>
              <a:gd name="connsiteX4" fmla="*/ 1390650 w 1562100"/>
              <a:gd name="connsiteY4" fmla="*/ 762000 h 847750"/>
              <a:gd name="connsiteX5" fmla="*/ 1447800 w 1562100"/>
              <a:gd name="connsiteY5" fmla="*/ 790575 h 847750"/>
              <a:gd name="connsiteX6" fmla="*/ 1466850 w 1562100"/>
              <a:gd name="connsiteY6" fmla="*/ 819150 h 847750"/>
              <a:gd name="connsiteX7" fmla="*/ 1524000 w 1562100"/>
              <a:gd name="connsiteY7" fmla="*/ 838200 h 847750"/>
              <a:gd name="connsiteX8" fmla="*/ 1562100 w 1562100"/>
              <a:gd name="connsiteY8" fmla="*/ 847725 h 8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2100" h="847750">
                <a:moveTo>
                  <a:pt x="0" y="0"/>
                </a:moveTo>
                <a:lnTo>
                  <a:pt x="1285875" y="666750"/>
                </a:lnTo>
                <a:cubicBezTo>
                  <a:pt x="1338984" y="694459"/>
                  <a:pt x="1293091" y="673966"/>
                  <a:pt x="1333500" y="714375"/>
                </a:cubicBezTo>
                <a:cubicBezTo>
                  <a:pt x="1341595" y="722470"/>
                  <a:pt x="1353281" y="726096"/>
                  <a:pt x="1362075" y="733425"/>
                </a:cubicBezTo>
                <a:cubicBezTo>
                  <a:pt x="1372423" y="742049"/>
                  <a:pt x="1380302" y="753376"/>
                  <a:pt x="1390650" y="762000"/>
                </a:cubicBezTo>
                <a:cubicBezTo>
                  <a:pt x="1415269" y="782516"/>
                  <a:pt x="1419161" y="781029"/>
                  <a:pt x="1447800" y="790575"/>
                </a:cubicBezTo>
                <a:cubicBezTo>
                  <a:pt x="1454150" y="800100"/>
                  <a:pt x="1457142" y="813083"/>
                  <a:pt x="1466850" y="819150"/>
                </a:cubicBezTo>
                <a:cubicBezTo>
                  <a:pt x="1483878" y="829793"/>
                  <a:pt x="1504950" y="831850"/>
                  <a:pt x="1524000" y="838200"/>
                </a:cubicBezTo>
                <a:cubicBezTo>
                  <a:pt x="1555587" y="848729"/>
                  <a:pt x="1542535" y="847725"/>
                  <a:pt x="1562100" y="847725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 11"/>
          <p:cNvSpPr/>
          <p:nvPr/>
        </p:nvSpPr>
        <p:spPr>
          <a:xfrm>
            <a:off x="3629025" y="4429150"/>
            <a:ext cx="1685925" cy="1114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Oval 12"/>
          <p:cNvSpPr/>
          <p:nvPr/>
        </p:nvSpPr>
        <p:spPr>
          <a:xfrm>
            <a:off x="3514725" y="2229496"/>
            <a:ext cx="323850" cy="1511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 13"/>
          <p:cNvSpPr/>
          <p:nvPr/>
        </p:nvSpPr>
        <p:spPr>
          <a:xfrm rot="1681613">
            <a:off x="6228721" y="4449386"/>
            <a:ext cx="1685925" cy="90902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 14"/>
          <p:cNvSpPr/>
          <p:nvPr/>
        </p:nvSpPr>
        <p:spPr>
          <a:xfrm>
            <a:off x="5314950" y="4581525"/>
            <a:ext cx="1085850" cy="685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TextBox 15"/>
          <p:cNvSpPr txBox="1"/>
          <p:nvPr/>
        </p:nvSpPr>
        <p:spPr>
          <a:xfrm>
            <a:off x="707068" y="4588146"/>
            <a:ext cx="1769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Liquid Hydrogen </a:t>
            </a:r>
            <a:br>
              <a:rPr lang="it-IT" dirty="0" smtClean="0">
                <a:solidFill>
                  <a:srgbClr val="FFFF00"/>
                </a:solidFill>
              </a:rPr>
            </a:br>
            <a:r>
              <a:rPr lang="it-IT" dirty="0" smtClean="0">
                <a:solidFill>
                  <a:srgbClr val="FFFF00"/>
                </a:solidFill>
              </a:rPr>
              <a:t>Target </a:t>
            </a:r>
            <a:r>
              <a:rPr lang="it-IT" dirty="0" smtClean="0">
                <a:solidFill>
                  <a:srgbClr val="FFFF00"/>
                </a:solidFill>
              </a:rPr>
              <a:t>(mostly</a:t>
            </a:r>
            <a:r>
              <a:rPr lang="it-IT" dirty="0" smtClean="0">
                <a:solidFill>
                  <a:srgbClr val="FFFF00"/>
                </a:solidFill>
              </a:rPr>
              <a:t>)</a:t>
            </a:r>
            <a:endParaRPr lang="it-IT" dirty="0" smtClean="0">
              <a:solidFill>
                <a:srgbClr val="FFFF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" r="5729"/>
          <a:stretch/>
        </p:blipFill>
        <p:spPr>
          <a:xfrm>
            <a:off x="4681535" y="3277001"/>
            <a:ext cx="3767139" cy="31906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535" y="313309"/>
            <a:ext cx="3886365" cy="29147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398" y="5879514"/>
            <a:ext cx="1098804" cy="58812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>
            <a:off x="676275" y="2714625"/>
            <a:ext cx="1323975" cy="39052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374388" y="5429050"/>
            <a:ext cx="2362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Study hadrons made of</a:t>
            </a:r>
            <a:br>
              <a:rPr lang="it-IT" dirty="0" smtClean="0">
                <a:solidFill>
                  <a:srgbClr val="FFFF00"/>
                </a:solidFill>
              </a:rPr>
            </a:br>
            <a:r>
              <a:rPr lang="it-IT" dirty="0" smtClean="0">
                <a:solidFill>
                  <a:srgbClr val="FFFF00"/>
                </a:solidFill>
              </a:rPr>
              <a:t>light quarks</a:t>
            </a:r>
            <a:endParaRPr lang="it-IT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74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/>
      <p:bldP spid="16" grpId="1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" t="20680" r="2857" b="4898"/>
          <a:stretch/>
        </p:blipFill>
        <p:spPr>
          <a:xfrm>
            <a:off x="214604" y="1049482"/>
            <a:ext cx="8574833" cy="5103846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2248676" y="3585743"/>
            <a:ext cx="5351531" cy="3014692"/>
            <a:chOff x="2248676" y="3585743"/>
            <a:chExt cx="5351531" cy="3014692"/>
          </a:xfrm>
        </p:grpSpPr>
        <p:sp>
          <p:nvSpPr>
            <p:cNvPr id="35" name="Rectangle 34"/>
            <p:cNvSpPr/>
            <p:nvPr/>
          </p:nvSpPr>
          <p:spPr>
            <a:xfrm>
              <a:off x="2248676" y="3585743"/>
              <a:ext cx="4906629" cy="3005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3007" y="3595107"/>
              <a:ext cx="4267200" cy="300532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2720508" y="1049482"/>
            <a:ext cx="4389767" cy="2536261"/>
            <a:chOff x="2720508" y="1049482"/>
            <a:chExt cx="4389767" cy="2536261"/>
          </a:xfrm>
        </p:grpSpPr>
        <p:sp>
          <p:nvSpPr>
            <p:cNvPr id="34" name="Rectangle 33"/>
            <p:cNvSpPr/>
            <p:nvPr/>
          </p:nvSpPr>
          <p:spPr>
            <a:xfrm>
              <a:off x="2720508" y="1049482"/>
              <a:ext cx="4376000" cy="25362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2995" y="1110329"/>
              <a:ext cx="3667280" cy="2475414"/>
            </a:xfrm>
            <a:prstGeom prst="rect">
              <a:avLst/>
            </a:prstGeom>
          </p:spPr>
        </p:pic>
      </p:grp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199" y="-27384"/>
            <a:ext cx="8791575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Unraveling QCD at </a:t>
            </a:r>
            <a:r>
              <a:rPr lang="it-IT" sz="3600" dirty="0" smtClean="0"/>
              <a:t>CERN</a:t>
            </a:r>
            <a:endParaRPr lang="it-IT" sz="36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609" y="4439505"/>
            <a:ext cx="903799" cy="6191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188" y="1135190"/>
            <a:ext cx="617878" cy="83547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337" y="1483566"/>
            <a:ext cx="642781" cy="64278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8" t="17708" r="69710" b="16987"/>
          <a:stretch/>
        </p:blipFill>
        <p:spPr>
          <a:xfrm>
            <a:off x="292503" y="2543413"/>
            <a:ext cx="575244" cy="94262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197151" y="1603127"/>
            <a:ext cx="750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FFFF00"/>
                </a:solidFill>
              </a:rPr>
              <a:t>LHC</a:t>
            </a:r>
            <a:endParaRPr lang="it-IT" sz="2800" b="1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/>
              <p:cNvSpPr txBox="1"/>
              <p:nvPr/>
            </p:nvSpPr>
            <p:spPr>
              <a:xfrm>
                <a:off x="1894186" y="2920245"/>
                <a:ext cx="7473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800" b="1" dirty="0" smtClean="0">
                    <a:solidFill>
                      <a:srgbClr val="FFFF00"/>
                    </a:solidFill>
                  </a:rPr>
                  <a:t>S</a:t>
                </a:r>
                <a14:m>
                  <m:oMath xmlns:m="http://schemas.openxmlformats.org/officeDocument/2006/math">
                    <m:r>
                      <a:rPr lang="it-IT" sz="2800" b="1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it-IT" sz="2800" b="1" dirty="0" smtClean="0">
                    <a:solidFill>
                      <a:srgbClr val="FFFF00"/>
                    </a:solidFill>
                  </a:rPr>
                  <a:t>S</a:t>
                </a:r>
                <a:endParaRPr lang="it-IT" sz="2800" b="1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4186" y="2920245"/>
                <a:ext cx="747320" cy="523220"/>
              </a:xfrm>
              <a:prstGeom prst="rect">
                <a:avLst/>
              </a:prstGeom>
              <a:blipFill rotWithShape="0">
                <a:blip r:embed="rId9"/>
                <a:stretch>
                  <a:fillRect l="-17213" t="-10465" r="-14754" b="-325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568" y="2627608"/>
            <a:ext cx="612427" cy="61242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8" name="Rectangle 37"/>
              <p:cNvSpPr/>
              <p:nvPr/>
            </p:nvSpPr>
            <p:spPr>
              <a:xfrm>
                <a:off x="2248676" y="2253594"/>
                <a:ext cx="202965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>
                    <a:solidFill>
                      <a:srgbClr val="FFFF00"/>
                    </a:solidFill>
                  </a:rPr>
                  <a:t>Protons at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450</m:t>
                    </m:r>
                    <m:r>
                      <a:rPr lang="it-IT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8676" y="2253594"/>
                <a:ext cx="2029658" cy="369332"/>
              </a:xfrm>
              <a:prstGeom prst="rect">
                <a:avLst/>
              </a:prstGeom>
              <a:blipFill rotWithShape="0">
                <a:blip r:embed="rId11"/>
                <a:stretch>
                  <a:fillRect l="-2703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Rectangle 40"/>
              <p:cNvSpPr/>
              <p:nvPr/>
            </p:nvSpPr>
            <p:spPr>
              <a:xfrm>
                <a:off x="6000227" y="2800705"/>
                <a:ext cx="193822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it-IT" dirty="0" smtClean="0">
                    <a:solidFill>
                      <a:srgbClr val="FFFF00"/>
                    </a:solidFill>
                  </a:rPr>
                  <a:t>Two proton beams</a:t>
                </a:r>
                <a:br>
                  <a:rPr lang="it-IT" dirty="0" smtClean="0">
                    <a:solidFill>
                      <a:srgbClr val="FFFF00"/>
                    </a:solidFill>
                  </a:rPr>
                </a:br>
                <a:r>
                  <a:rPr lang="it-IT" dirty="0" smtClean="0">
                    <a:solidFill>
                      <a:srgbClr val="FFFF00"/>
                    </a:solidFill>
                  </a:rPr>
                  <a:t>at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7000</m:t>
                    </m:r>
                    <m:r>
                      <a:rPr lang="it-IT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227" y="2800705"/>
                <a:ext cx="1938223" cy="646331"/>
              </a:xfrm>
              <a:prstGeom prst="rect">
                <a:avLst/>
              </a:prstGeom>
              <a:blipFill rotWithShape="0">
                <a:blip r:embed="rId12"/>
                <a:stretch>
                  <a:fillRect l="-1887" t="-4717" r="-2830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Rectangle 42"/>
              <p:cNvSpPr/>
              <p:nvPr/>
            </p:nvSpPr>
            <p:spPr>
              <a:xfrm>
                <a:off x="2594497" y="3263481"/>
                <a:ext cx="338137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>
                    <a:solidFill>
                      <a:srgbClr val="FFFF00"/>
                    </a:solidFill>
                  </a:rPr>
                  <a:t>secondary pion beam at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190</m:t>
                    </m:r>
                    <m:r>
                      <a:rPr lang="it-IT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it-IT" dirty="0" smtClean="0">
                    <a:solidFill>
                      <a:srgbClr val="FFFF00"/>
                    </a:solidFill>
                  </a:rPr>
                  <a:t>,</a:t>
                </a:r>
                <a:br>
                  <a:rPr lang="it-IT" dirty="0" smtClean="0">
                    <a:solidFill>
                      <a:srgbClr val="FFFF00"/>
                    </a:solidFill>
                  </a:rPr>
                </a:br>
                <a:r>
                  <a:rPr lang="it-IT" dirty="0" smtClean="0">
                    <a:solidFill>
                      <a:srgbClr val="FFFF00"/>
                    </a:solidFill>
                  </a:rPr>
                  <a:t>Liquid Hydrogen target</a:t>
                </a:r>
                <a:endParaRPr lang="it-IT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4497" y="3263481"/>
                <a:ext cx="3381375" cy="646331"/>
              </a:xfrm>
              <a:prstGeom prst="rect">
                <a:avLst/>
              </a:prstGeom>
              <a:blipFill rotWithShape="0">
                <a:blip r:embed="rId13"/>
                <a:stretch>
                  <a:fillRect l="-1625" t="-4717" r="-542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/>
          <p:cNvSpPr txBox="1"/>
          <p:nvPr/>
        </p:nvSpPr>
        <p:spPr>
          <a:xfrm>
            <a:off x="3209780" y="4016278"/>
            <a:ext cx="2362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Study hadrons made of</a:t>
            </a:r>
            <a:br>
              <a:rPr lang="it-IT" dirty="0" smtClean="0">
                <a:solidFill>
                  <a:srgbClr val="FFFF00"/>
                </a:solidFill>
              </a:rPr>
            </a:br>
            <a:r>
              <a:rPr lang="it-IT" dirty="0" smtClean="0">
                <a:solidFill>
                  <a:srgbClr val="FFFF00"/>
                </a:solidFill>
              </a:rPr>
              <a:t>light quarks</a:t>
            </a:r>
            <a:endParaRPr lang="it-IT" dirty="0" smtClean="0">
              <a:solidFill>
                <a:srgbClr val="FFFF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185479" y="3684870"/>
            <a:ext cx="2929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FFFF00"/>
                </a:solidFill>
              </a:rPr>
              <a:t>Study HEP + heavy hadrons</a:t>
            </a:r>
            <a:endParaRPr lang="it-IT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18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3" grpId="0"/>
      <p:bldP spid="33" grpId="1"/>
      <p:bldP spid="38" grpId="0"/>
      <p:bldP spid="38" grpId="1"/>
      <p:bldP spid="38" grpId="2"/>
      <p:bldP spid="41" grpId="0"/>
      <p:bldP spid="41" grpId="1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Unraveling QCD at the </a:t>
            </a:r>
            <a:r>
              <a:rPr lang="it-IT" sz="3600" dirty="0" smtClean="0"/>
              <a:t>EIC</a:t>
            </a:r>
            <a:endParaRPr lang="it-IT" sz="3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arXiv:1409.1633…"/>
              <p:cNvSpPr txBox="1"/>
              <p:nvPr/>
            </p:nvSpPr>
            <p:spPr>
              <a:xfrm>
                <a:off x="4531740" y="1928263"/>
                <a:ext cx="2558187" cy="145680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/>
              <a:p>
                <a:pPr defTabSz="457200">
                  <a:defRPr sz="2000" b="0"/>
                </a:pPr>
                <a:r>
                  <a:rPr lang="it-IT" sz="2200" dirty="0" smtClean="0">
                    <a:solidFill>
                      <a:srgbClr val="FF0000"/>
                    </a:solidFill>
                  </a:rPr>
                  <a:t>eRHIC</a:t>
                </a:r>
              </a:p>
              <a:p>
                <a:pPr defTabSz="457200">
                  <a:defRPr sz="2500" b="0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20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2200" dirty="0"/>
                  <a:t>: 15-20 </a:t>
                </a:r>
                <a:r>
                  <a:rPr lang="it-IT" sz="2200" dirty="0" err="1"/>
                  <a:t>GeV</a:t>
                </a:r>
                <a:endParaRPr lang="it-IT" sz="2200" dirty="0"/>
              </a:p>
              <a:p>
                <a:pPr defTabSz="457200">
                  <a:defRPr sz="2500" b="0"/>
                </a:pP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it-IT" sz="2200" dirty="0"/>
                  <a:t>: 100-250 </a:t>
                </a:r>
                <a:r>
                  <a:rPr lang="it-IT" sz="2200" dirty="0" err="1"/>
                  <a:t>GeV</a:t>
                </a:r>
                <a:endParaRPr lang="it-IT" sz="2200" dirty="0"/>
              </a:p>
              <a:p>
                <a:pPr defTabSz="457200">
                  <a:defRPr sz="2500" b="0"/>
                </a:pPr>
                <a:r>
                  <a:rPr lang="it-IT" sz="2200" dirty="0" smtClean="0"/>
                  <a:t>Higher energy</a:t>
                </a:r>
                <a:endParaRPr sz="2200" dirty="0"/>
              </a:p>
            </p:txBody>
          </p:sp>
        </mc:Choice>
        <mc:Fallback>
          <p:sp>
            <p:nvSpPr>
              <p:cNvPr id="9" name="arXiv:1409.1633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1740" y="1928263"/>
                <a:ext cx="2558187" cy="1456809"/>
              </a:xfrm>
              <a:prstGeom prst="rect">
                <a:avLst/>
              </a:prstGeom>
              <a:blipFill rotWithShape="0">
                <a:blip r:embed="rId2"/>
                <a:stretch>
                  <a:fillRect l="-4524" t="-1674" b="-795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115396" y="4565097"/>
                <a:ext cx="2444620" cy="1446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it-IT" sz="2200" dirty="0" smtClean="0">
                    <a:solidFill>
                      <a:srgbClr val="FF0000"/>
                    </a:solidFill>
                  </a:rPr>
                  <a:t>JLEIC</a:t>
                </a:r>
              </a:p>
              <a:p>
                <a:pPr algn="r"/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2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2200" dirty="0"/>
                  <a:t> 3-10 GeV</a:t>
                </a:r>
              </a:p>
              <a:p>
                <a:pPr algn="r"/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it-IT" sz="2200" dirty="0"/>
                  <a:t> </a:t>
                </a:r>
                <a:r>
                  <a:rPr lang="it-IT" sz="2200" dirty="0" smtClean="0"/>
                  <a:t> </a:t>
                </a:r>
                <a:r>
                  <a:rPr lang="it-IT" sz="2200" dirty="0"/>
                  <a:t>20-100 GeV</a:t>
                </a:r>
              </a:p>
              <a:p>
                <a:pPr algn="r"/>
                <a:r>
                  <a:rPr lang="it-IT" sz="2200" dirty="0" smtClean="0"/>
                  <a:t>Higher luminosity</a:t>
                </a:r>
                <a:endParaRPr lang="it-IT" sz="2200" dirty="0"/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396" y="4565097"/>
                <a:ext cx="2444620" cy="1446550"/>
              </a:xfrm>
              <a:prstGeom prst="rect">
                <a:avLst/>
              </a:prstGeom>
              <a:blipFill rotWithShape="0">
                <a:blip r:embed="rId3"/>
                <a:stretch>
                  <a:fillRect t="-2954" r="-3242" b="-75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623" y="1080514"/>
            <a:ext cx="4208107" cy="2782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8868" r="8868"/>
          <a:stretch>
            <a:fillRect/>
          </a:stretch>
        </p:blipFill>
        <p:spPr>
          <a:xfrm>
            <a:off x="3862412" y="3988348"/>
            <a:ext cx="5077092" cy="286965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5150124" y="1067803"/>
            <a:ext cx="39176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Two options discussed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208951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87287" y="1378721"/>
            <a:ext cx="399143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Accessing the spectrum is </a:t>
            </a:r>
            <a:r>
              <a:rPr lang="it-IT" sz="2200" dirty="0" smtClean="0">
                <a:solidFill>
                  <a:srgbClr val="FF0000"/>
                </a:solidFill>
              </a:rPr>
              <a:t>key</a:t>
            </a:r>
            <a:r>
              <a:rPr lang="it-IT" sz="2200" dirty="0" smtClean="0"/>
              <a:t> </a:t>
            </a:r>
            <a:br>
              <a:rPr lang="it-IT" sz="2200" dirty="0" smtClean="0"/>
            </a:br>
            <a:r>
              <a:rPr lang="it-IT" sz="2200" dirty="0" smtClean="0"/>
              <a:t>to understand the theories</a:t>
            </a:r>
          </a:p>
          <a:p>
            <a:endParaRPr lang="it-IT" sz="2200" dirty="0"/>
          </a:p>
          <a:p>
            <a:r>
              <a:rPr lang="it-IT" sz="2200" dirty="0" smtClean="0"/>
              <a:t>The Hydrogen spectrum helped us discover </a:t>
            </a:r>
            <a:r>
              <a:rPr lang="it-IT" sz="2200" dirty="0" smtClean="0">
                <a:solidFill>
                  <a:srgbClr val="FF0000"/>
                </a:solidFill>
              </a:rPr>
              <a:t>Quantum Mechanics</a:t>
            </a:r>
          </a:p>
          <a:p>
            <a:endParaRPr lang="it-IT" sz="2200" dirty="0"/>
          </a:p>
          <a:p>
            <a:r>
              <a:rPr lang="it-IT" sz="2200" dirty="0" smtClean="0"/>
              <a:t>We know the levels with </a:t>
            </a:r>
            <a:r>
              <a:rPr lang="it-IT" sz="2200" dirty="0" smtClean="0">
                <a:solidFill>
                  <a:srgbClr val="FF0000"/>
                </a:solidFill>
              </a:rPr>
              <a:t>remarkable precision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426" y="1169508"/>
            <a:ext cx="4529688" cy="3489450"/>
          </a:xfrm>
          <a:prstGeom prst="rect">
            <a:avLst/>
          </a:prstGeom>
        </p:spPr>
      </p:pic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0" y="1429131"/>
            <a:ext cx="3726717" cy="26139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056" y="4867789"/>
            <a:ext cx="3632533" cy="937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it-IT" sz="2200" dirty="0" smtClean="0"/>
              <a:t>Solve the Hydrogen spectrum,</a:t>
            </a:r>
            <a:br>
              <a:rPr lang="it-IT" sz="2200" dirty="0" smtClean="0"/>
            </a:br>
            <a:r>
              <a:rPr lang="it-IT" sz="2200" dirty="0" smtClean="0"/>
              <a:t>pass Quantum Mechanics 101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54113" y="4905428"/>
            <a:ext cx="51598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200" dirty="0" smtClean="0"/>
              <a:t>Solve the </a:t>
            </a:r>
            <a:r>
              <a:rPr lang="it-IT" sz="2200" dirty="0" smtClean="0">
                <a:solidFill>
                  <a:srgbClr val="FF0000"/>
                </a:solidFill>
              </a:rPr>
              <a:t>strong interaction </a:t>
            </a:r>
            <a:r>
              <a:rPr lang="it-IT" sz="2200" dirty="0" smtClean="0"/>
              <a:t>spectrum,</a:t>
            </a:r>
            <a:br>
              <a:rPr lang="it-IT" sz="2200" dirty="0" smtClean="0"/>
            </a:br>
            <a:r>
              <a:rPr lang="it-IT" sz="600" dirty="0" smtClean="0"/>
              <a:t/>
            </a:r>
            <a:br>
              <a:rPr lang="it-IT" sz="600" dirty="0" smtClean="0"/>
            </a:br>
            <a:r>
              <a:rPr lang="it-IT" sz="2200" dirty="0" smtClean="0"/>
              <a:t>win a             Prize, etc. etc. etc...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561" y="5229704"/>
            <a:ext cx="692409" cy="68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78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EIC physics so far</a:t>
            </a:r>
            <a:endParaRPr lang="it-IT" sz="3600" dirty="0"/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Spectroscopy at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600" y="974217"/>
            <a:ext cx="8686800" cy="575157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/>
          <p:cNvSpPr/>
          <p:nvPr/>
        </p:nvSpPr>
        <p:spPr>
          <a:xfrm>
            <a:off x="304800" y="974217"/>
            <a:ext cx="4799045" cy="304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ctangle 2"/>
          <p:cNvSpPr/>
          <p:nvPr/>
        </p:nvSpPr>
        <p:spPr>
          <a:xfrm>
            <a:off x="304800" y="4114801"/>
            <a:ext cx="2503714" cy="26030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extBox 3"/>
          <p:cNvSpPr txBox="1"/>
          <p:nvPr/>
        </p:nvSpPr>
        <p:spPr>
          <a:xfrm>
            <a:off x="531846" y="4114801"/>
            <a:ext cx="150156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900" dirty="0" smtClean="0">
                <a:solidFill>
                  <a:srgbClr val="EC2018"/>
                </a:solidFill>
              </a:rPr>
              <a:t>Spectroscopy</a:t>
            </a:r>
            <a:endParaRPr lang="it-IT" sz="1900" dirty="0">
              <a:solidFill>
                <a:srgbClr val="EC2018"/>
              </a:solidFill>
            </a:endParaRPr>
          </a:p>
        </p:txBody>
      </p:sp>
      <p:pic>
        <p:nvPicPr>
          <p:cNvPr id="10" name="Image" descr="Image"/>
          <p:cNvPicPr>
            <a:picLocks noChangeAspect="1"/>
          </p:cNvPicPr>
          <p:nvPr/>
        </p:nvPicPr>
        <p:blipFill rotWithShape="1">
          <a:blip r:embed="rId4">
            <a:extLst/>
          </a:blip>
          <a:srcRect l="13015" t="49531" r="42342" b="3063"/>
          <a:stretch/>
        </p:blipFill>
        <p:spPr>
          <a:xfrm>
            <a:off x="304800" y="4416139"/>
            <a:ext cx="2382416" cy="2173341"/>
          </a:xfrm>
          <a:prstGeom prst="rect">
            <a:avLst/>
          </a:prstGeom>
          <a:ln>
            <a:noFill/>
          </a:ln>
          <a:effectLst/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1394003" y="4800860"/>
                <a:ext cx="10099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3872</m:t>
                          </m:r>
                        </m:e>
                      </m:d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003" y="4800860"/>
                <a:ext cx="1009956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5455" r="-6061"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928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88" y="1417210"/>
            <a:ext cx="4362557" cy="35114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87" y="1417210"/>
            <a:ext cx="4362557" cy="3511423"/>
          </a:xfrm>
          <a:prstGeom prst="rect">
            <a:avLst/>
          </a:prstGeom>
        </p:spPr>
      </p:pic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From data to the spectrum</a:t>
            </a:r>
            <a:endParaRPr lang="it-IT" sz="36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1250798" y="1783951"/>
            <a:ext cx="2016470" cy="1711042"/>
            <a:chOff x="5748153" y="1948068"/>
            <a:chExt cx="2016470" cy="1711042"/>
          </a:xfrm>
        </p:grpSpPr>
        <p:cxnSp>
          <p:nvCxnSpPr>
            <p:cNvPr id="15" name="Straight Arrow Connector 14"/>
            <p:cNvCxnSpPr/>
            <p:nvPr/>
          </p:nvCxnSpPr>
          <p:spPr>
            <a:xfrm flipH="1">
              <a:off x="5748153" y="2164701"/>
              <a:ext cx="543789" cy="15269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291942" y="1948068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</a:rPr>
                <a:t>Wow!</a:t>
              </a:r>
              <a:endParaRPr lang="it-IT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48060" y="2923037"/>
              <a:ext cx="11165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</a:rPr>
                <a:t>Mmh...?</a:t>
              </a:r>
              <a:endParaRPr lang="it-IT" dirty="0">
                <a:solidFill>
                  <a:srgbClr val="FF0000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6391469" y="3292369"/>
              <a:ext cx="256591" cy="36674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849897" y="5531275"/>
            <a:ext cx="7014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The connection between data and hadrons is not easy!</a:t>
            </a:r>
            <a:endParaRPr lang="it-IT" sz="24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234" y="1548743"/>
            <a:ext cx="446599" cy="3059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741504" y="1417210"/>
            <a:ext cx="4073563" cy="3491014"/>
            <a:chOff x="4741504" y="1417210"/>
            <a:chExt cx="4073563" cy="349101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99"/>
            <a:stretch/>
          </p:blipFill>
          <p:spPr>
            <a:xfrm>
              <a:off x="4741504" y="1417210"/>
              <a:ext cx="4073563" cy="349101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0201" y="1630991"/>
              <a:ext cx="446599" cy="30592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773950" y="1854663"/>
              <a:ext cx="383193" cy="3846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579882" y="1776275"/>
              <a:ext cx="532052" cy="3846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49" t="6653" r="16204" b="5673"/>
            <a:stretch/>
          </p:blipFill>
          <p:spPr>
            <a:xfrm>
              <a:off x="6839072" y="3311622"/>
              <a:ext cx="1401129" cy="1368011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6165522" y="1618719"/>
              <a:ext cx="871918" cy="168063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24776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4" y="1766576"/>
            <a:ext cx="8950036" cy="325267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7387628" y="4110273"/>
            <a:ext cx="1086416" cy="2716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7662249" y="5066787"/>
            <a:ext cx="988337" cy="3141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Life is not easy...</a:t>
            </a:r>
            <a:endParaRPr lang="it-IT" sz="3600" dirty="0"/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23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12" name="Straight Arrow Connector 111"/>
          <p:cNvCxnSpPr/>
          <p:nvPr/>
        </p:nvCxnSpPr>
        <p:spPr>
          <a:xfrm>
            <a:off x="4636339" y="4681521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6754218" y="4643600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The Richness of the Spectrum</a:t>
            </a:r>
            <a:endParaRPr lang="it-IT" sz="36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7701576" y="3586434"/>
            <a:ext cx="122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Molecule</a:t>
            </a:r>
          </a:p>
        </p:txBody>
      </p:sp>
      <p:sp>
        <p:nvSpPr>
          <p:cNvPr id="34" name="Ovale 33"/>
          <p:cNvSpPr/>
          <p:nvPr/>
        </p:nvSpPr>
        <p:spPr>
          <a:xfrm rot="683251">
            <a:off x="6543700" y="2491842"/>
            <a:ext cx="1764070" cy="1055012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uppo 5"/>
          <p:cNvGrpSpPr/>
          <p:nvPr/>
        </p:nvGrpSpPr>
        <p:grpSpPr>
          <a:xfrm>
            <a:off x="6651890" y="2750100"/>
            <a:ext cx="792643" cy="496596"/>
            <a:chOff x="397037" y="2317619"/>
            <a:chExt cx="892884" cy="559397"/>
          </a:xfrm>
        </p:grpSpPr>
        <p:sp>
          <p:nvSpPr>
            <p:cNvPr id="14" name="Ovale 13"/>
            <p:cNvSpPr/>
            <p:nvPr/>
          </p:nvSpPr>
          <p:spPr>
            <a:xfrm rot="1702495">
              <a:off x="397037" y="231761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0"/>
            <p:cNvSpPr/>
            <p:nvPr/>
          </p:nvSpPr>
          <p:spPr>
            <a:xfrm>
              <a:off x="885214" y="263154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/>
            <p:cNvSpPr/>
            <p:nvPr/>
          </p:nvSpPr>
          <p:spPr>
            <a:xfrm>
              <a:off x="661994" y="245763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7431642" y="2802687"/>
            <a:ext cx="792643" cy="496596"/>
            <a:chOff x="2165075" y="2492259"/>
            <a:chExt cx="892884" cy="559397"/>
          </a:xfrm>
        </p:grpSpPr>
        <p:sp>
          <p:nvSpPr>
            <p:cNvPr id="17" name="Ovale 16"/>
            <p:cNvSpPr/>
            <p:nvPr/>
          </p:nvSpPr>
          <p:spPr>
            <a:xfrm rot="1702495">
              <a:off x="2165075" y="249225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e 20"/>
            <p:cNvSpPr/>
            <p:nvPr/>
          </p:nvSpPr>
          <p:spPr>
            <a:xfrm>
              <a:off x="2653252" y="280618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e 21"/>
            <p:cNvSpPr/>
            <p:nvPr/>
          </p:nvSpPr>
          <p:spPr>
            <a:xfrm>
              <a:off x="2430032" y="263227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85711" y="1011845"/>
            <a:ext cx="1678860" cy="1121319"/>
            <a:chOff x="4042235" y="1368305"/>
            <a:chExt cx="1891175" cy="1263125"/>
          </a:xfrm>
        </p:grpSpPr>
        <p:sp>
          <p:nvSpPr>
            <p:cNvPr id="24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5" name="Rettangolo 34"/>
          <p:cNvSpPr/>
          <p:nvPr/>
        </p:nvSpPr>
        <p:spPr>
          <a:xfrm>
            <a:off x="7555410" y="2053671"/>
            <a:ext cx="14402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000" dirty="0" smtClean="0">
                <a:solidFill>
                  <a:srgbClr val="CC00FF"/>
                </a:solidFill>
              </a:rPr>
              <a:t>Tetraquark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732239" y="1191998"/>
            <a:ext cx="1301676" cy="815508"/>
            <a:chOff x="130204" y="3460562"/>
            <a:chExt cx="1466291" cy="918640"/>
          </a:xfrm>
        </p:grpSpPr>
        <p:sp>
          <p:nvSpPr>
            <p:cNvPr id="37" name="Ovale 36"/>
            <p:cNvSpPr/>
            <p:nvPr/>
          </p:nvSpPr>
          <p:spPr>
            <a:xfrm rot="1702495">
              <a:off x="130204" y="3460562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e 37"/>
            <p:cNvSpPr/>
            <p:nvPr/>
          </p:nvSpPr>
          <p:spPr>
            <a:xfrm>
              <a:off x="695521" y="360657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e 38"/>
            <p:cNvSpPr/>
            <p:nvPr/>
          </p:nvSpPr>
          <p:spPr>
            <a:xfrm>
              <a:off x="414563" y="377847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0" name="Group 126"/>
            <p:cNvGrpSpPr>
              <a:grpSpLocks noChangeAspect="1"/>
            </p:cNvGrpSpPr>
            <p:nvPr/>
          </p:nvGrpSpPr>
          <p:grpSpPr bwMode="auto">
            <a:xfrm rot="1219630">
              <a:off x="756947" y="3994819"/>
              <a:ext cx="579451" cy="204019"/>
              <a:chOff x="804" y="3206"/>
              <a:chExt cx="2344" cy="314"/>
            </a:xfrm>
          </p:grpSpPr>
          <p:sp>
            <p:nvSpPr>
              <p:cNvPr id="41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4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5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6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7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51" name="Rettangolo 50"/>
          <p:cNvSpPr/>
          <p:nvPr/>
        </p:nvSpPr>
        <p:spPr>
          <a:xfrm>
            <a:off x="5529034" y="1988836"/>
            <a:ext cx="9797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Hybrids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715513" y="1531318"/>
            <a:ext cx="1301676" cy="815508"/>
            <a:chOff x="292305" y="4840086"/>
            <a:chExt cx="1466291" cy="918640"/>
          </a:xfrm>
        </p:grpSpPr>
        <p:sp>
          <p:nvSpPr>
            <p:cNvPr id="66" name="Ovale 36"/>
            <p:cNvSpPr/>
            <p:nvPr/>
          </p:nvSpPr>
          <p:spPr>
            <a:xfrm rot="1702495">
              <a:off x="292305" y="484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9" name="Group 126"/>
            <p:cNvGrpSpPr>
              <a:grpSpLocks noChangeAspect="1"/>
            </p:cNvGrpSpPr>
            <p:nvPr/>
          </p:nvGrpSpPr>
          <p:grpSpPr bwMode="auto">
            <a:xfrm rot="1219630">
              <a:off x="919048" y="5374343"/>
              <a:ext cx="579451" cy="204019"/>
              <a:chOff x="804" y="3206"/>
              <a:chExt cx="2344" cy="314"/>
            </a:xfrm>
          </p:grpSpPr>
          <p:sp>
            <p:nvSpPr>
              <p:cNvPr id="7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79" name="Group 126"/>
            <p:cNvGrpSpPr>
              <a:grpSpLocks noChangeAspect="1"/>
            </p:cNvGrpSpPr>
            <p:nvPr/>
          </p:nvGrpSpPr>
          <p:grpSpPr bwMode="auto">
            <a:xfrm rot="1219630">
              <a:off x="611091" y="5005525"/>
              <a:ext cx="579451" cy="204019"/>
              <a:chOff x="804" y="3206"/>
              <a:chExt cx="2344" cy="314"/>
            </a:xfrm>
          </p:grpSpPr>
          <p:sp>
            <p:nvSpPr>
              <p:cNvPr id="8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87" name="Rettangolo 50"/>
          <p:cNvSpPr/>
          <p:nvPr/>
        </p:nvSpPr>
        <p:spPr>
          <a:xfrm>
            <a:off x="3803315" y="991595"/>
            <a:ext cx="10454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Glueball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19681" y="1458943"/>
            <a:ext cx="803876" cy="815508"/>
            <a:chOff x="1077766" y="1530526"/>
            <a:chExt cx="905537" cy="918640"/>
          </a:xfrm>
        </p:grpSpPr>
        <p:sp>
          <p:nvSpPr>
            <p:cNvPr id="89" name="Ovale 36"/>
            <p:cNvSpPr/>
            <p:nvPr/>
          </p:nvSpPr>
          <p:spPr>
            <a:xfrm rot="1702495">
              <a:off x="1077766" y="1530526"/>
              <a:ext cx="905537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0" name="Ovale 37"/>
            <p:cNvSpPr/>
            <p:nvPr/>
          </p:nvSpPr>
          <p:spPr>
            <a:xfrm>
              <a:off x="1609397" y="180978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1" name="Ovale 38"/>
            <p:cNvSpPr/>
            <p:nvPr/>
          </p:nvSpPr>
          <p:spPr>
            <a:xfrm>
              <a:off x="1328439" y="198168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817136" y="1417497"/>
            <a:ext cx="1301676" cy="815508"/>
            <a:chOff x="2630950" y="1650086"/>
            <a:chExt cx="1466291" cy="918640"/>
          </a:xfrm>
        </p:grpSpPr>
        <p:sp>
          <p:nvSpPr>
            <p:cNvPr id="102" name="Ovale 36"/>
            <p:cNvSpPr/>
            <p:nvPr/>
          </p:nvSpPr>
          <p:spPr>
            <a:xfrm rot="1702495">
              <a:off x="2630950" y="165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1" name="Ovale 38"/>
            <p:cNvSpPr/>
            <p:nvPr/>
          </p:nvSpPr>
          <p:spPr>
            <a:xfrm>
              <a:off x="2934103" y="1987716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3" name="Ovale 38"/>
            <p:cNvSpPr/>
            <p:nvPr/>
          </p:nvSpPr>
          <p:spPr>
            <a:xfrm>
              <a:off x="3336098" y="1903202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4" name="Ovale 38"/>
            <p:cNvSpPr/>
            <p:nvPr/>
          </p:nvSpPr>
          <p:spPr>
            <a:xfrm>
              <a:off x="3375391" y="224582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5" name="Rettangolo 50"/>
          <p:cNvSpPr/>
          <p:nvPr/>
        </p:nvSpPr>
        <p:spPr>
          <a:xfrm>
            <a:off x="369271" y="991595"/>
            <a:ext cx="9028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Meson</a:t>
            </a:r>
            <a:endParaRPr lang="it-IT" sz="2000" dirty="0">
              <a:solidFill>
                <a:srgbClr val="CC00FF"/>
              </a:solidFill>
            </a:endParaRPr>
          </a:p>
        </p:txBody>
      </p:sp>
      <p:sp>
        <p:nvSpPr>
          <p:cNvPr id="106" name="Rettangolo 50"/>
          <p:cNvSpPr/>
          <p:nvPr/>
        </p:nvSpPr>
        <p:spPr>
          <a:xfrm>
            <a:off x="1890698" y="991595"/>
            <a:ext cx="9203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Baryon</a:t>
            </a:r>
            <a:endParaRPr lang="it-IT" sz="2000" dirty="0">
              <a:solidFill>
                <a:srgbClr val="CC00FF"/>
              </a:solidFill>
            </a:endParaRPr>
          </a:p>
        </p:txBody>
      </p:sp>
      <p:sp>
        <p:nvSpPr>
          <p:cNvPr id="108" name="Rounded Rectangle 107"/>
          <p:cNvSpPr/>
          <p:nvPr/>
        </p:nvSpPr>
        <p:spPr>
          <a:xfrm>
            <a:off x="2895557" y="4293504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00FF"/>
                </a:solidFill>
              </a:rPr>
              <a:t>Data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5000777" y="4273438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Amplitude analysis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10" name="Rounded Rectangle 109"/>
          <p:cNvSpPr/>
          <p:nvPr/>
        </p:nvSpPr>
        <p:spPr>
          <a:xfrm>
            <a:off x="7203765" y="4269527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smtClean="0">
                <a:solidFill>
                  <a:srgbClr val="CC00FF"/>
                </a:solidFill>
              </a:rPr>
              <a:t>QCD</a:t>
            </a:r>
            <a:endParaRPr lang="it-IT" sz="2400" dirty="0">
              <a:solidFill>
                <a:srgbClr val="CC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9" t="28385" r="19156" b="-1"/>
          <a:stretch/>
        </p:blipFill>
        <p:spPr>
          <a:xfrm>
            <a:off x="95808" y="3109132"/>
            <a:ext cx="2125516" cy="1635189"/>
          </a:xfrm>
          <a:prstGeom prst="rect">
            <a:avLst/>
          </a:prstGeom>
        </p:spPr>
      </p:pic>
      <p:sp>
        <p:nvSpPr>
          <p:cNvPr id="93" name="Rettangolo 50"/>
          <p:cNvSpPr/>
          <p:nvPr/>
        </p:nvSpPr>
        <p:spPr>
          <a:xfrm rot="5400000">
            <a:off x="1715703" y="3797973"/>
            <a:ext cx="13845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0000FF"/>
                </a:solidFill>
              </a:rPr>
              <a:t>Experiment</a:t>
            </a:r>
            <a:endParaRPr lang="it-IT" sz="2000" dirty="0">
              <a:solidFill>
                <a:srgbClr val="0000FF"/>
              </a:solidFill>
            </a:endParaRPr>
          </a:p>
        </p:txBody>
      </p:sp>
      <p:sp>
        <p:nvSpPr>
          <p:cNvPr id="94" name="Rettangolo 50"/>
          <p:cNvSpPr/>
          <p:nvPr/>
        </p:nvSpPr>
        <p:spPr>
          <a:xfrm rot="5400000">
            <a:off x="1733630" y="5337821"/>
            <a:ext cx="14033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0000FF"/>
                </a:solidFill>
              </a:rPr>
              <a:t>Lattice QCD</a:t>
            </a:r>
            <a:endParaRPr lang="it-IT" sz="2000" dirty="0">
              <a:solidFill>
                <a:srgbClr val="0000FF"/>
              </a:solidFill>
            </a:endParaRPr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2514732" y="3910467"/>
            <a:ext cx="380825" cy="38303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2591531" y="5150103"/>
            <a:ext cx="351523" cy="45870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/>
          <p:cNvSpPr/>
          <p:nvPr/>
        </p:nvSpPr>
        <p:spPr>
          <a:xfrm>
            <a:off x="2341453" y="5421141"/>
            <a:ext cx="67263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dirty="0" smtClean="0">
                <a:solidFill>
                  <a:srgbClr val="FF0000"/>
                </a:solidFill>
              </a:rPr>
              <a:t>With </a:t>
            </a:r>
            <a:r>
              <a:rPr lang="en-US" sz="2400" dirty="0">
                <a:solidFill>
                  <a:srgbClr val="FF0000"/>
                </a:solidFill>
              </a:rPr>
              <a:t>great </a:t>
            </a:r>
            <a:r>
              <a:rPr lang="en-US" sz="2400" dirty="0" smtClean="0">
                <a:solidFill>
                  <a:srgbClr val="FF0000"/>
                </a:solidFill>
              </a:rPr>
              <a:t>statistics comes </a:t>
            </a:r>
            <a:r>
              <a:rPr lang="en-US" sz="2400" dirty="0">
                <a:solidFill>
                  <a:srgbClr val="FF0000"/>
                </a:solidFill>
              </a:rPr>
              <a:t>great </a:t>
            </a:r>
            <a:r>
              <a:rPr lang="en-US" sz="2400" dirty="0" smtClean="0">
                <a:solidFill>
                  <a:srgbClr val="FF0000"/>
                </a:solidFill>
              </a:rPr>
              <a:t>responsibility!</a:t>
            </a:r>
          </a:p>
          <a:p>
            <a:pPr algn="r"/>
            <a:r>
              <a:rPr lang="en-US" sz="2200" b="1" dirty="0" smtClean="0"/>
              <a:t>Peter Parker, PhD</a:t>
            </a:r>
            <a:endParaRPr lang="it-IT" sz="2200" b="1" dirty="0"/>
          </a:p>
        </p:txBody>
      </p:sp>
      <p:cxnSp>
        <p:nvCxnSpPr>
          <p:cNvPr id="98" name="Straight Arrow Connector 97"/>
          <p:cNvCxnSpPr/>
          <p:nvPr/>
        </p:nvCxnSpPr>
        <p:spPr>
          <a:xfrm rot="5400000">
            <a:off x="5680755" y="5232063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" name="Picture 9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0" y="4896674"/>
            <a:ext cx="2180826" cy="1544025"/>
          </a:xfrm>
          <a:prstGeom prst="rect">
            <a:avLst/>
          </a:prstGeom>
        </p:spPr>
      </p:pic>
      <p:cxnSp>
        <p:nvCxnSpPr>
          <p:cNvPr id="107" name="Straight Arrow Connector 106"/>
          <p:cNvCxnSpPr/>
          <p:nvPr/>
        </p:nvCxnSpPr>
        <p:spPr>
          <a:xfrm>
            <a:off x="3593707" y="2237709"/>
            <a:ext cx="3738815" cy="1814845"/>
          </a:xfrm>
          <a:prstGeom prst="straightConnector1">
            <a:avLst/>
          </a:prstGeom>
          <a:ln w="76200">
            <a:solidFill>
              <a:srgbClr val="CC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018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4" grpId="0" animBg="1"/>
      <p:bldP spid="35" grpId="0"/>
      <p:bldP spid="51" grpId="0"/>
      <p:bldP spid="87" grpId="0"/>
      <p:bldP spid="109" grpId="0" animBg="1"/>
      <p:bldP spid="93" grpId="0"/>
      <p:bldP spid="94" grpId="0"/>
      <p:bldP spid="9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QCD has no solution. Don’t panic /2</a:t>
            </a:r>
            <a:endParaRPr lang="it-IT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837746" y="1442917"/>
            <a:ext cx="75388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When you are desperate, look for </a:t>
            </a:r>
            <a:r>
              <a:rPr lang="it-IT" sz="2400" dirty="0" smtClean="0">
                <a:solidFill>
                  <a:srgbClr val="FF0000"/>
                </a:solidFill>
              </a:rPr>
              <a:t>symmetries</a:t>
            </a:r>
            <a:r>
              <a:rPr lang="it-IT" sz="2400" dirty="0" smtClean="0"/>
              <a:t>:</a:t>
            </a:r>
          </a:p>
          <a:p>
            <a:endParaRPr lang="it-IT" sz="2400" dirty="0" smtClean="0"/>
          </a:p>
          <a:p>
            <a:endParaRPr lang="it-IT" sz="2400" dirty="0" smtClean="0"/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Symmetries are beautiful</a:t>
            </a:r>
            <a:br>
              <a:rPr lang="it-IT" sz="2400" dirty="0" smtClean="0"/>
            </a:br>
            <a:r>
              <a:rPr lang="it-IT" sz="2400" dirty="0" smtClean="0"/>
              <a:t>(and group theory is fun!)</a:t>
            </a: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Symmetries constrain your results </a:t>
            </a:r>
            <a:r>
              <a:rPr lang="it-IT" sz="2400" dirty="0" smtClean="0">
                <a:solidFill>
                  <a:srgbClr val="FF0000"/>
                </a:solidFill>
              </a:rPr>
              <a:t>no matter how complicated your theory is </a:t>
            </a: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endParaRPr lang="it-IT" sz="2400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Look for </a:t>
            </a:r>
            <a:r>
              <a:rPr lang="it-IT" sz="2400" dirty="0" smtClean="0">
                <a:solidFill>
                  <a:srgbClr val="FF0000"/>
                </a:solidFill>
              </a:rPr>
              <a:t>general properties</a:t>
            </a:r>
            <a:r>
              <a:rPr lang="it-IT" sz="2400" dirty="0" smtClean="0"/>
              <a:t> of interactions</a:t>
            </a:r>
            <a:endParaRPr lang="it-IT" sz="2400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5968" y="4397619"/>
            <a:ext cx="6087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Luckily, strong interactions are the ones with most symmetries</a:t>
            </a:r>
            <a:endParaRPr lang="it-IT" dirty="0"/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326" y="2135255"/>
            <a:ext cx="1431415" cy="143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7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The </a:t>
            </a:r>
            <a:r>
              <a:rPr lang="it-IT" sz="3600" i="1" dirty="0" smtClean="0"/>
              <a:t>S</a:t>
            </a:r>
            <a:r>
              <a:rPr lang="it-IT" sz="3600" dirty="0" smtClean="0"/>
              <a:t>-Matrix principles</a:t>
            </a:r>
            <a:endParaRPr lang="it-IT" sz="3600" dirty="0"/>
          </a:p>
        </p:txBody>
      </p:sp>
      <p:sp>
        <p:nvSpPr>
          <p:cNvPr id="4" name="Rectangle 3"/>
          <p:cNvSpPr/>
          <p:nvPr/>
        </p:nvSpPr>
        <p:spPr>
          <a:xfrm>
            <a:off x="283408" y="1241873"/>
            <a:ext cx="81933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Future cannot change the </a:t>
            </a:r>
            <a:r>
              <a:rPr lang="it-IT" sz="2400" dirty="0" smtClean="0"/>
              <a:t>past</a:t>
            </a:r>
            <a:endParaRPr lang="it-IT" sz="2400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100%</a:t>
            </a:r>
            <a:r>
              <a:rPr lang="it-IT" sz="2400" dirty="0" smtClean="0"/>
              <a:t>, </a:t>
            </a:r>
            <a:r>
              <a:rPr lang="it-IT" sz="2400" dirty="0"/>
              <a:t>something will </a:t>
            </a:r>
            <a:r>
              <a:rPr lang="it-IT" sz="2400" dirty="0" smtClean="0"/>
              <a:t>happen</a:t>
            </a:r>
            <a:endParaRPr lang="it-IT" sz="2400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The anti-particle is an anti-particle </a:t>
            </a:r>
            <a:br>
              <a:rPr lang="it-IT" sz="2400" dirty="0" smtClean="0"/>
            </a:br>
            <a:r>
              <a:rPr lang="it-IT" sz="2400" dirty="0" smtClean="0"/>
              <a:t>and not just a different particle</a:t>
            </a:r>
            <a:endParaRPr lang="it-IT" sz="2400" dirty="0" smtClean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72629" y="2686694"/>
            <a:ext cx="2263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Sherlock Holmes, QFT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7679" y="5664789"/>
            <a:ext cx="38295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Parametrize your ignorance. </a:t>
            </a:r>
          </a:p>
        </p:txBody>
      </p:sp>
      <p:sp>
        <p:nvSpPr>
          <p:cNvPr id="6" name="Rectangle 5"/>
          <p:cNvSpPr/>
          <p:nvPr/>
        </p:nvSpPr>
        <p:spPr>
          <a:xfrm>
            <a:off x="4407260" y="1243201"/>
            <a:ext cx="16544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  <a:buSzPct val="150000"/>
            </a:pPr>
            <a:r>
              <a:rPr lang="it-IT" sz="2400" dirty="0">
                <a:solidFill>
                  <a:srgbClr val="FF0000"/>
                </a:solidFill>
              </a:rPr>
              <a:t>(analyticity)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69949" y="1605890"/>
            <a:ext cx="14312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  <a:buSzPct val="150000"/>
            </a:pPr>
            <a:r>
              <a:rPr lang="it-IT" sz="2400" dirty="0" smtClean="0">
                <a:solidFill>
                  <a:srgbClr val="FF0000"/>
                </a:solidFill>
              </a:rPr>
              <a:t>(unitarity)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68246" y="2332185"/>
            <a:ext cx="2698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  <a:buSzPct val="150000"/>
            </a:pPr>
            <a:r>
              <a:rPr lang="it-IT" sz="2400" dirty="0" smtClean="0">
                <a:solidFill>
                  <a:srgbClr val="FF0000"/>
                </a:solidFill>
              </a:rPr>
              <a:t>(crossing symmetry)</a:t>
            </a:r>
            <a:endParaRPr lang="it-IT" sz="2400" dirty="0">
              <a:solidFill>
                <a:srgbClr val="FF000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3251349"/>
            <a:ext cx="9144000" cy="2205549"/>
            <a:chOff x="0" y="3779713"/>
            <a:chExt cx="9144000" cy="2205549"/>
          </a:xfrm>
        </p:grpSpPr>
        <p:sp>
          <p:nvSpPr>
            <p:cNvPr id="24" name="Rectangle 23"/>
            <p:cNvSpPr/>
            <p:nvPr/>
          </p:nvSpPr>
          <p:spPr>
            <a:xfrm>
              <a:off x="0" y="3779713"/>
              <a:ext cx="9144000" cy="21612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3" t="4535" r="5753" b="24303"/>
            <a:stretch/>
          </p:blipFill>
          <p:spPr>
            <a:xfrm>
              <a:off x="405798" y="3860727"/>
              <a:ext cx="1582696" cy="173050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57200" y="5585152"/>
              <a:ext cx="14798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Analyticity</a:t>
              </a:r>
              <a:endPara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15" t="29228" b="17452"/>
            <a:stretch/>
          </p:blipFill>
          <p:spPr>
            <a:xfrm>
              <a:off x="2897071" y="3884162"/>
              <a:ext cx="2865283" cy="152866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906"/>
            <a:stretch/>
          </p:blipFill>
          <p:spPr>
            <a:xfrm>
              <a:off x="6181534" y="3966132"/>
              <a:ext cx="2842559" cy="1398735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320535" y="3943681"/>
              <a:ext cx="744911" cy="2712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58243" y="5558830"/>
              <a:ext cx="12234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Unitarity</a:t>
              </a:r>
              <a:endPara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954239" y="5564889"/>
              <a:ext cx="12971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Crossing</a:t>
              </a:r>
              <a:endPara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4173149" y="5668426"/>
            <a:ext cx="20465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0000"/>
                </a:solidFill>
              </a:rPr>
              <a:t>Build </a:t>
            </a:r>
            <a:r>
              <a:rPr lang="it-IT" sz="2400" b="1" dirty="0">
                <a:solidFill>
                  <a:srgbClr val="FF0000"/>
                </a:solidFill>
              </a:rPr>
              <a:t>a model.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030867" y="5664789"/>
            <a:ext cx="1321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0000"/>
                </a:solidFill>
              </a:rPr>
              <a:t>Fit </a:t>
            </a:r>
            <a:r>
              <a:rPr lang="it-IT" sz="2400" b="1" dirty="0">
                <a:solidFill>
                  <a:srgbClr val="FF0000"/>
                </a:solidFill>
              </a:rPr>
              <a:t>data</a:t>
            </a:r>
            <a:r>
              <a:rPr lang="it-IT" sz="2400" b="1" dirty="0" smtClean="0">
                <a:solidFill>
                  <a:srgbClr val="FF0000"/>
                </a:solidFill>
              </a:rPr>
              <a:t>.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102134" y="5664870"/>
            <a:ext cx="15499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0000"/>
                </a:solidFill>
              </a:rPr>
              <a:t>Have </a:t>
            </a:r>
            <a:r>
              <a:rPr lang="it-IT" sz="2400" b="1" dirty="0">
                <a:solidFill>
                  <a:srgbClr val="FF0000"/>
                </a:solidFill>
              </a:rPr>
              <a:t>fun. </a:t>
            </a:r>
          </a:p>
        </p:txBody>
      </p:sp>
    </p:spTree>
    <p:extLst>
      <p:ext uri="{BB962C8B-B14F-4D97-AF65-F5344CB8AC3E}">
        <p14:creationId xmlns:p14="http://schemas.microsoft.com/office/powerpoint/2010/main" val="146196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/>
      <p:bldP spid="12" grpId="0"/>
      <p:bldP spid="31" grpId="0"/>
      <p:bldP spid="32" grpId="0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Resonances = Unstable states</a:t>
            </a:r>
            <a:endParaRPr lang="it-IT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5" y="1224147"/>
            <a:ext cx="4338735" cy="25960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942" y="1224147"/>
            <a:ext cx="4189445" cy="25625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759297" y="1202040"/>
                <a:ext cx="2948564" cy="6357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it-IT" sz="240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num>
                            <m:den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9297" y="1202040"/>
                <a:ext cx="2948564" cy="63575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098032" y="1134262"/>
                <a:ext cx="2919261" cy="1080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8032" y="1134262"/>
                <a:ext cx="2919261" cy="108010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5" y="972503"/>
            <a:ext cx="4218746" cy="28476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22210" y="4199818"/>
                <a:ext cx="3455946" cy="17477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 smtClean="0"/>
                  <a:t>The function explodes for</a:t>
                </a:r>
                <a:br>
                  <a:rPr lang="it-IT" sz="2200" dirty="0" smtClean="0"/>
                </a:br>
                <a:r>
                  <a:rPr lang="it-IT" sz="2200" dirty="0" smtClean="0"/>
                  <a:t>value of energy </a:t>
                </a:r>
                <a14:m>
                  <m:oMath xmlns:m="http://schemas.openxmlformats.org/officeDocument/2006/math">
                    <m:r>
                      <a:rPr lang="it-IT" sz="22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2200" i="1">
                        <a:latin typeface="Cambria Math" panose="02040503050406030204" pitchFamily="18" charset="0"/>
                      </a:rPr>
                      <m:t>𝑖</m:t>
                    </m:r>
                    <m:f>
                      <m:f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it-IT" sz="2200">
                            <a:latin typeface="Cambria Math" panose="02040503050406030204" pitchFamily="18" charset="0"/>
                          </a:rPr>
                          <m:t>Γ</m:t>
                        </m:r>
                      </m:num>
                      <m:den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it-IT" sz="2200" dirty="0" smtClean="0"/>
              </a:p>
              <a:p>
                <a:pPr>
                  <a:spcBef>
                    <a:spcPts val="1200"/>
                  </a:spcBef>
                </a:pPr>
                <a:r>
                  <a:rPr lang="it-IT" sz="2200" dirty="0" smtClean="0"/>
                  <a:t>Resonances are </a:t>
                </a:r>
                <a:r>
                  <a:rPr lang="it-IT" sz="2200" dirty="0" smtClean="0">
                    <a:solidFill>
                      <a:srgbClr val="FF0000"/>
                    </a:solidFill>
                  </a:rPr>
                  <a:t>poles</a:t>
                </a:r>
                <a:r>
                  <a:rPr lang="it-IT" sz="2200" dirty="0" smtClean="0"/>
                  <a:t> </a:t>
                </a:r>
                <a:br>
                  <a:rPr lang="it-IT" sz="2200" dirty="0" smtClean="0"/>
                </a:br>
                <a:r>
                  <a:rPr lang="it-IT" sz="2200" dirty="0" smtClean="0"/>
                  <a:t>in the complex energy plane</a:t>
                </a:r>
                <a:endParaRPr lang="it-IT" sz="2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2210" y="4199818"/>
                <a:ext cx="3455946" cy="1747723"/>
              </a:xfrm>
              <a:prstGeom prst="rect">
                <a:avLst/>
              </a:prstGeom>
              <a:blipFill rotWithShape="0">
                <a:blip r:embed="rId7"/>
                <a:stretch>
                  <a:fillRect l="-2293" t="-2439" r="-353" b="-59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9" t="6653" r="16204" b="5673"/>
          <a:stretch/>
        </p:blipFill>
        <p:spPr>
          <a:xfrm>
            <a:off x="1007706" y="4071801"/>
            <a:ext cx="1950098" cy="190400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907705" y="4650101"/>
            <a:ext cx="39099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/>
              <a:t>Excited states are </a:t>
            </a:r>
            <a:r>
              <a:rPr lang="it-IT" sz="2200" dirty="0" smtClean="0">
                <a:solidFill>
                  <a:srgbClr val="FF0000"/>
                </a:solidFill>
              </a:rPr>
              <a:t>unstable</a:t>
            </a:r>
          </a:p>
          <a:p>
            <a:pPr>
              <a:spcBef>
                <a:spcPts val="1200"/>
              </a:spcBef>
            </a:pPr>
            <a:r>
              <a:rPr lang="it-IT" sz="2200" dirty="0" smtClean="0"/>
              <a:t>They manifest as </a:t>
            </a:r>
            <a:r>
              <a:rPr lang="it-IT" sz="2200" dirty="0" smtClean="0">
                <a:solidFill>
                  <a:srgbClr val="FF0000"/>
                </a:solidFill>
              </a:rPr>
              <a:t>resonant peaks</a:t>
            </a:r>
            <a:endParaRPr lang="it-IT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64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Unitarity &amp; 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30" y="2029510"/>
            <a:ext cx="4122005" cy="32426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684" y="2029510"/>
            <a:ext cx="4122005" cy="324264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3130" y="4902822"/>
            <a:ext cx="81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I sheet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28683" y="4902823"/>
            <a:ext cx="87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II sheet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4680" y="5422984"/>
            <a:ext cx="63859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/>
              <a:t>Finding resonances means writing analytic amplitude, </a:t>
            </a:r>
            <a:br>
              <a:rPr lang="it-IT" sz="2200" dirty="0" smtClean="0"/>
            </a:br>
            <a:r>
              <a:rPr lang="it-IT" sz="2200" dirty="0" smtClean="0"/>
              <a:t>and </a:t>
            </a:r>
            <a:r>
              <a:rPr lang="it-IT" sz="2200" dirty="0" smtClean="0">
                <a:solidFill>
                  <a:srgbClr val="FF0000"/>
                </a:solidFill>
              </a:rPr>
              <a:t>hunting for poles </a:t>
            </a:r>
            <a:r>
              <a:rPr lang="it-IT" sz="2200" dirty="0" smtClean="0"/>
              <a:t>in the complex plane</a:t>
            </a:r>
            <a:endParaRPr lang="it-IT" sz="2200" dirty="0"/>
          </a:p>
        </p:txBody>
      </p:sp>
      <p:sp>
        <p:nvSpPr>
          <p:cNvPr id="10" name="Rectangle 9"/>
          <p:cNvSpPr/>
          <p:nvPr/>
        </p:nvSpPr>
        <p:spPr>
          <a:xfrm>
            <a:off x="1803745" y="1175947"/>
            <a:ext cx="54255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200" dirty="0" smtClean="0"/>
              <a:t>Unitarity creates a </a:t>
            </a:r>
            <a:r>
              <a:rPr lang="it-IT" sz="2200" dirty="0" smtClean="0">
                <a:solidFill>
                  <a:srgbClr val="FF0000"/>
                </a:solidFill>
              </a:rPr>
              <a:t>branch cut </a:t>
            </a:r>
            <a:r>
              <a:rPr lang="it-IT" sz="2200" dirty="0" smtClean="0"/>
              <a:t>on the real </a:t>
            </a:r>
            <a:r>
              <a:rPr lang="it-IT" sz="2200" dirty="0"/>
              <a:t>axis</a:t>
            </a:r>
            <a:r>
              <a:rPr lang="it-IT" sz="2200" dirty="0" smtClean="0"/>
              <a:t>,</a:t>
            </a:r>
            <a:br>
              <a:rPr lang="it-IT" sz="2200" dirty="0" smtClean="0"/>
            </a:br>
            <a:r>
              <a:rPr lang="it-IT" sz="2200" dirty="0" smtClean="0"/>
              <a:t>two </a:t>
            </a:r>
            <a:r>
              <a:rPr lang="it-IT" sz="2200" dirty="0"/>
              <a:t>sheets continuosly </a:t>
            </a:r>
            <a:r>
              <a:rPr lang="it-IT" sz="2200" dirty="0" smtClean="0"/>
              <a:t>connected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415714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>
                <a:solidFill>
                  <a:schemeClr val="bg1"/>
                </a:solidFill>
              </a:rPr>
              <a:t>Can gluons be constituent of mesons?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791110" y="2064192"/>
            <a:ext cx="7041051" cy="3305906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3600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bg1"/>
                </a:solidFill>
              </a:rPr>
              <a:t>Hybrid mesons</a:t>
            </a:r>
            <a:endParaRPr lang="it-IT" sz="3600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val 17"/>
              <p:cNvSpPr/>
              <p:nvPr/>
            </p:nvSpPr>
            <p:spPr>
              <a:xfrm>
                <a:off x="1762240" y="2579138"/>
                <a:ext cx="979714" cy="979714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8" name="Oval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2240" y="2579138"/>
                <a:ext cx="979714" cy="979714"/>
              </a:xfrm>
              <a:prstGeom prst="ellipse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 flipH="1">
            <a:off x="4906082" y="2733344"/>
            <a:ext cx="1366528" cy="529987"/>
            <a:chOff x="2856975" y="2759744"/>
            <a:chExt cx="2607154" cy="1011145"/>
          </a:xfrm>
        </p:grpSpPr>
        <p:sp>
          <p:nvSpPr>
            <p:cNvPr id="5" name="Freeform 4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Oval 20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CC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21" name="Oval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4"/>
                  <a:stretch>
                    <a:fillRect r="-6818"/>
                  </a:stretch>
                </a:blipFill>
                <a:ln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Oval 29"/>
                <p:cNvSpPr/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30" name="Oval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oup 31"/>
          <p:cNvGrpSpPr/>
          <p:nvPr/>
        </p:nvGrpSpPr>
        <p:grpSpPr>
          <a:xfrm rot="19192826">
            <a:off x="3319343" y="4314522"/>
            <a:ext cx="1366528" cy="529987"/>
            <a:chOff x="2856975" y="2759744"/>
            <a:chExt cx="2607154" cy="1011145"/>
          </a:xfrm>
        </p:grpSpPr>
        <p:sp>
          <p:nvSpPr>
            <p:cNvPr id="33" name="Freeform 32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Oval 33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66CC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34" name="Oval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6"/>
                  <a:stretch>
                    <a:fillRect t="-22472" r="-12500" b="-17978"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Oval 34"/>
                <p:cNvSpPr/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35" name="Oval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blipFill rotWithShape="0">
                  <a:blip r:embed="rId7"/>
                  <a:stretch>
                    <a:fillRect l="-2247" b="-6742"/>
                  </a:stretch>
                </a:blipFill>
                <a:ln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8" name="TextBox 37"/>
          <p:cNvSpPr txBox="1"/>
          <p:nvPr/>
        </p:nvSpPr>
        <p:spPr>
          <a:xfrm>
            <a:off x="1093607" y="1320366"/>
            <a:ext cx="4922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/>
                </a:solidFill>
              </a:rPr>
              <a:t>Can gluons be constituent of mesons?</a:t>
            </a:r>
            <a:endParaRPr lang="it-IT" sz="2400" dirty="0">
              <a:solidFill>
                <a:schemeClr val="bg1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 rot="2959613">
            <a:off x="1723940" y="2915341"/>
            <a:ext cx="1366528" cy="529987"/>
            <a:chOff x="2856975" y="2759744"/>
            <a:chExt cx="2607154" cy="1011145"/>
          </a:xfrm>
        </p:grpSpPr>
        <p:sp>
          <p:nvSpPr>
            <p:cNvPr id="26" name="Freeform 25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Oval 26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66CC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27" name="Oval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8"/>
                  <a:stretch>
                    <a:fillRect l="-17978" r="-22472" b="-12360"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Oval 27"/>
                <p:cNvSpPr/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28" name="Oval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blipFill rotWithShape="0">
                  <a:blip r:embed="rId9"/>
                  <a:stretch>
                    <a:fillRect l="-6742" t="-1124"/>
                  </a:stretch>
                </a:blipFill>
                <a:ln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val 36"/>
              <p:cNvSpPr/>
              <p:nvPr/>
            </p:nvSpPr>
            <p:spPr>
              <a:xfrm>
                <a:off x="1760909" y="2575511"/>
                <a:ext cx="979714" cy="979714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37" name="Oval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0909" y="2575511"/>
                <a:ext cx="979714" cy="979714"/>
              </a:xfrm>
              <a:prstGeom prst="ellipse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/>
          <p:cNvGrpSpPr/>
          <p:nvPr/>
        </p:nvGrpSpPr>
        <p:grpSpPr>
          <a:xfrm flipH="1">
            <a:off x="4906082" y="2735380"/>
            <a:ext cx="1366528" cy="529988"/>
            <a:chOff x="2856975" y="2759743"/>
            <a:chExt cx="2607154" cy="1011146"/>
          </a:xfrm>
        </p:grpSpPr>
        <p:sp>
          <p:nvSpPr>
            <p:cNvPr id="42" name="Freeform 41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Oval 42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66CC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43" name="Oval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11"/>
                  <a:stretch>
                    <a:fillRect r="-32955" b="-2247"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Oval 43"/>
                <p:cNvSpPr/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44" name="Oval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val 18"/>
              <p:cNvSpPr/>
              <p:nvPr/>
            </p:nvSpPr>
            <p:spPr>
              <a:xfrm>
                <a:off x="3363060" y="4242727"/>
                <a:ext cx="979714" cy="979714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9" name="Oval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3060" y="4242727"/>
                <a:ext cx="979714" cy="979714"/>
              </a:xfrm>
              <a:prstGeom prst="ellipse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1680" y="5575221"/>
                <a:ext cx="90061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2400" dirty="0" smtClean="0">
                    <a:solidFill>
                      <a:schemeClr val="bg1"/>
                    </a:solidFill>
                  </a:rPr>
                  <a:t>More quantum numbers allowed wrt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it-IT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sz="2400" dirty="0" smtClean="0">
                    <a:solidFill>
                      <a:schemeClr val="bg1"/>
                    </a:solidFill>
                  </a:rPr>
                  <a:t> states: </a:t>
                </a:r>
                <a:r>
                  <a:rPr lang="it-IT" sz="2400" b="1" dirty="0" smtClean="0">
                    <a:solidFill>
                      <a:schemeClr val="bg1"/>
                    </a:solidFill>
                  </a:rPr>
                  <a:t>smoking gun of exotics</a:t>
                </a:r>
                <a:endParaRPr lang="it-IT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80" y="5575221"/>
                <a:ext cx="9006120" cy="461665"/>
              </a:xfrm>
              <a:prstGeom prst="rect">
                <a:avLst/>
              </a:prstGeom>
              <a:blipFill rotWithShape="0">
                <a:blip r:embed="rId14"/>
                <a:stretch>
                  <a:fillRect l="-947" t="-10667" r="-880" b="-30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34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44444E-6 2.59259E-6 L 0.14046 0.2115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4" y="1057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61111E-6 -4.07407E-6 L 0.18351 -0.1898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949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Learning about confinement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2" b="20816"/>
          <a:stretch/>
        </p:blipFill>
        <p:spPr>
          <a:xfrm>
            <a:off x="99213" y="3894586"/>
            <a:ext cx="3293706" cy="25162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213" y="6041520"/>
            <a:ext cx="154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D. Leinweber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3830" y="1639600"/>
            <a:ext cx="40599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/>
              <a:t>If quarks were infinitely heavy,</a:t>
            </a:r>
            <a:br>
              <a:rPr lang="it-IT" sz="2200" dirty="0" smtClean="0"/>
            </a:br>
            <a:r>
              <a:rPr lang="it-IT" sz="2200" dirty="0" smtClean="0"/>
              <a:t>gluonic field is confined in a </a:t>
            </a:r>
            <a:r>
              <a:rPr lang="it-IT" sz="2200" dirty="0" smtClean="0">
                <a:solidFill>
                  <a:srgbClr val="FF0000"/>
                </a:solidFill>
              </a:rPr>
              <a:t>string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9214" y="1111848"/>
            <a:ext cx="3330125" cy="2653689"/>
            <a:chOff x="99214" y="1111848"/>
            <a:chExt cx="3330125" cy="265368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14" y="1111848"/>
              <a:ext cx="3293706" cy="265368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6" name="TextBox 5"/>
            <p:cNvSpPr txBox="1"/>
            <p:nvPr/>
          </p:nvSpPr>
          <p:spPr>
            <a:xfrm>
              <a:off x="707465" y="3035726"/>
              <a:ext cx="782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C00000"/>
                  </a:solidFill>
                </a:rPr>
                <a:t>G. Bali</a:t>
              </a:r>
              <a:endParaRPr lang="it-IT" dirty="0">
                <a:solidFill>
                  <a:srgbClr val="C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9909013">
              <a:off x="1207064" y="1792977"/>
              <a:ext cx="2222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0000FF"/>
                  </a:solidFill>
                </a:rPr>
                <a:t>Linear rising potential</a:t>
              </a:r>
              <a:endParaRPr lang="it-IT" dirty="0">
                <a:solidFill>
                  <a:srgbClr val="0000FF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620278" y="2850461"/>
                <a:ext cx="5523722" cy="24645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200" dirty="0" smtClean="0"/>
                  <a:t>What is a</a:t>
                </a:r>
                <a:r>
                  <a:rPr lang="it-IT" sz="2200" dirty="0" smtClean="0">
                    <a:solidFill>
                      <a:srgbClr val="FF0000"/>
                    </a:solidFill>
                  </a:rPr>
                  <a:t> constituent gluon</a:t>
                </a:r>
                <a:r>
                  <a:rPr lang="it-IT" sz="2200" dirty="0" smtClean="0"/>
                  <a:t>?</a:t>
                </a:r>
              </a:p>
              <a:p>
                <a:endParaRPr lang="it-IT" sz="2200" dirty="0" smtClean="0">
                  <a:solidFill>
                    <a:srgbClr val="FF0000"/>
                  </a:solidFill>
                </a:endParaRP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 smtClean="0"/>
                  <a:t>vibration </a:t>
                </a:r>
                <a:r>
                  <a:rPr lang="it-IT" sz="2200" dirty="0"/>
                  <a:t>of the string</a:t>
                </a:r>
                <a:r>
                  <a:rPr lang="it-IT" sz="2200" dirty="0" smtClean="0"/>
                  <a:t>?</a:t>
                </a:r>
                <a:br>
                  <a:rPr lang="it-IT" sz="2200" dirty="0" smtClean="0"/>
                </a:br>
                <a:r>
                  <a:rPr lang="it-IT" sz="2200" b="1" dirty="0" smtClean="0"/>
                  <a:t>→ </a:t>
                </a:r>
                <a:r>
                  <a:rPr lang="it-IT" sz="2200" dirty="0" smtClean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,2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,1,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it-IT" sz="2200" dirty="0" smtClean="0"/>
                  <a:t> 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endParaRPr lang="it-IT" sz="2200" dirty="0"/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excitation of a quasiparticle?</a:t>
                </a:r>
                <a:br>
                  <a:rPr lang="it-IT" sz="2200" dirty="0"/>
                </a:br>
                <a:r>
                  <a:rPr lang="it-IT" sz="2200" b="1" dirty="0"/>
                  <a:t>→ </a:t>
                </a:r>
                <a:r>
                  <a:rPr lang="it-IT" sz="2200" dirty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it-IT" sz="22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,2</m:t>
                            </m:r>
                          </m:e>
                        </m:d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278" y="2850461"/>
                <a:ext cx="5523722" cy="2464521"/>
              </a:xfrm>
              <a:prstGeom prst="rect">
                <a:avLst/>
              </a:prstGeom>
              <a:blipFill rotWithShape="0">
                <a:blip r:embed="rId5"/>
                <a:stretch>
                  <a:fillRect l="-1876" t="-1733" b="-42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201" y="2307072"/>
            <a:ext cx="906244" cy="10867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620278" y="3898055"/>
                <a:ext cx="5523722" cy="2124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 smtClean="0">
                    <a:solidFill>
                      <a:srgbClr val="FF0000"/>
                    </a:solidFill>
                  </a:rPr>
                  <a:t>excitation </a:t>
                </a:r>
                <a:r>
                  <a:rPr lang="it-IT" sz="2200" dirty="0">
                    <a:solidFill>
                      <a:srgbClr val="FF0000"/>
                    </a:solidFill>
                  </a:rPr>
                  <a:t>of a </a:t>
                </a:r>
                <a:r>
                  <a:rPr lang="it-IT" sz="2200" dirty="0" smtClean="0">
                    <a:solidFill>
                      <a:srgbClr val="FF0000"/>
                    </a:solidFill>
                  </a:rPr>
                  <a:t>quasiparticle!</a:t>
                </a:r>
                <a:r>
                  <a:rPr lang="it-IT" sz="2200" dirty="0" smtClean="0"/>
                  <a:t/>
                </a:r>
                <a:br>
                  <a:rPr lang="it-IT" sz="2200" dirty="0" smtClean="0"/>
                </a:br>
                <a:r>
                  <a:rPr lang="it-IT" sz="2200" b="1" dirty="0" smtClean="0"/>
                  <a:t>→ </a:t>
                </a:r>
                <a:r>
                  <a:rPr lang="it-IT" sz="2200" dirty="0" smtClean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,2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r>
                  <a:rPr lang="it-IT" sz="2200" dirty="0" smtClean="0"/>
                  <a:t/>
                </a:r>
                <a:br>
                  <a:rPr lang="it-IT" sz="2200" dirty="0" smtClean="0"/>
                </a:br>
                <a:r>
                  <a:rPr lang="it-IT" sz="2200" dirty="0" smtClean="0"/>
                  <a:t>says Lattice QCD...  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endParaRPr lang="it-IT" sz="2200" dirty="0"/>
              </a:p>
              <a:p>
                <a:pPr algn="ctr">
                  <a:buClr>
                    <a:srgbClr val="C00000"/>
                  </a:buClr>
                  <a:buSzPct val="120000"/>
                </a:pPr>
                <a:r>
                  <a:rPr lang="it-IT" sz="2200" dirty="0" smtClean="0">
                    <a:solidFill>
                      <a:srgbClr val="FF0000"/>
                    </a:solidFill>
                  </a:rPr>
                  <a:t>What about real data?</a:t>
                </a:r>
              </a:p>
              <a:p>
                <a:pPr>
                  <a:buClr>
                    <a:srgbClr val="C00000"/>
                  </a:buClr>
                  <a:buSzPct val="120000"/>
                </a:pPr>
                <a:endParaRPr lang="it-IT" sz="2200" dirty="0" smtClean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278" y="3898055"/>
                <a:ext cx="5523722" cy="2124812"/>
              </a:xfrm>
              <a:prstGeom prst="rect">
                <a:avLst/>
              </a:prstGeom>
              <a:blipFill rotWithShape="0">
                <a:blip r:embed="rId7"/>
                <a:stretch>
                  <a:fillRect l="-1876" t="-429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3" y="1136212"/>
            <a:ext cx="3215486" cy="26293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TextBox 18"/>
          <p:cNvSpPr txBox="1"/>
          <p:nvPr/>
        </p:nvSpPr>
        <p:spPr>
          <a:xfrm>
            <a:off x="1717410" y="3086884"/>
            <a:ext cx="1575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C. Morningstar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3" y="3888527"/>
            <a:ext cx="3284613" cy="252232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60347" y="3898055"/>
            <a:ext cx="97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J. Dudek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82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8" grpId="0"/>
      <p:bldP spid="19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4645" y="961053"/>
            <a:ext cx="8993155" cy="5399615"/>
          </a:xfrm>
          <a:prstGeom prst="roundRect">
            <a:avLst>
              <a:gd name="adj" fmla="val 7228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39162" y="1526183"/>
                <a:ext cx="4000272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3000" b="1" dirty="0" smtClean="0">
                    <a:solidFill>
                      <a:srgbClr val="FF0000"/>
                    </a:solidFill>
                  </a:rPr>
                  <a:t>Standard model</a:t>
                </a:r>
                <a:r>
                  <a:rPr lang="it-IT" sz="2400" dirty="0" smtClean="0">
                    <a:solidFill>
                      <a:srgbClr val="FF0000"/>
                    </a:solidFill>
                  </a:rPr>
                  <a:t/>
                </a:r>
                <a:br>
                  <a:rPr lang="it-IT" sz="2400" dirty="0" smtClean="0">
                    <a:solidFill>
                      <a:srgbClr val="FF0000"/>
                    </a:solidFill>
                  </a:rPr>
                </a:br>
                <a:r>
                  <a:rPr lang="it-IT" sz="2400" dirty="0" smtClean="0"/>
                  <a:t/>
                </a:r>
                <a:br>
                  <a:rPr lang="it-IT" sz="2400" dirty="0" smtClean="0"/>
                </a:br>
                <a:r>
                  <a:rPr lang="it-IT" sz="2400" dirty="0" smtClean="0"/>
                  <a:t>Works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it-IT" sz="2400" dirty="0" smtClean="0"/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−18</m:t>
                        </m:r>
                      </m:sup>
                    </m:sSup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162" y="1526183"/>
                <a:ext cx="4000272" cy="1292662"/>
              </a:xfrm>
              <a:prstGeom prst="rect">
                <a:avLst/>
              </a:prstGeom>
              <a:blipFill rotWithShape="0">
                <a:blip r:embed="rId3"/>
                <a:stretch>
                  <a:fillRect t="-5660" b="-990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76951" y="3658079"/>
                <a:ext cx="1717200" cy="7720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5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it-IT" sz="2500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it-IT" sz="25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6951" y="3658079"/>
                <a:ext cx="1717200" cy="77207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940241" y="3658079"/>
                <a:ext cx="1512273" cy="748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5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it-IT" sz="2500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it-IT" sz="25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241" y="3658079"/>
                <a:ext cx="1512273" cy="74866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The four forces</a:t>
            </a:r>
            <a:endParaRPr lang="it-IT" sz="3600" dirty="0"/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62" y="1049482"/>
            <a:ext cx="4000272" cy="2420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528" y="1049482"/>
            <a:ext cx="4000272" cy="2420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8"/>
          <a:stretch/>
        </p:blipFill>
        <p:spPr>
          <a:xfrm>
            <a:off x="4686528" y="3702083"/>
            <a:ext cx="4000272" cy="24194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92"/>
          <a:stretch/>
        </p:blipFill>
        <p:spPr>
          <a:xfrm>
            <a:off x="239162" y="3708786"/>
            <a:ext cx="4000272" cy="24127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84608" y="4551393"/>
                <a:ext cx="2997359" cy="1137747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sSup>
                        <m:sSup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m:rPr>
                              <m:lit/>
                            </m:r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it-IT" sz="2500" dirty="0" smtClean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∼1.4</m:t>
                      </m:r>
                      <m:r>
                        <a:rPr lang="it-IT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it-IT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sup>
                      </m:sSup>
                      <m:r>
                        <a:rPr lang="it-IT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25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it-IT" sz="2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608" y="4551393"/>
                <a:ext cx="2997359" cy="113774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192504" y="4551393"/>
                <a:ext cx="3075457" cy="1133387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sSup>
                        <m:sSup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m:rPr>
                              <m:lit/>
                            </m:r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it-IT" sz="2500" b="0" dirty="0" smtClean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∼2.5×</m:t>
                      </m:r>
                      <m:sSup>
                        <m:sSup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−18</m:t>
                          </m:r>
                        </m:sup>
                      </m:sSup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25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it-IT" sz="2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504" y="4551393"/>
                <a:ext cx="3075457" cy="1133387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663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Hybrid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18" y="511049"/>
            <a:ext cx="3645840" cy="2544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18" y="2939918"/>
            <a:ext cx="3645840" cy="25441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39328" y="5691518"/>
            <a:ext cx="2566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Small signal in data</a:t>
            </a:r>
            <a:endParaRPr lang="it-IT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278" y="854792"/>
            <a:ext cx="494522" cy="49452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104567" y="1934217"/>
            <a:ext cx="2052746" cy="2011402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1774822" y="3105004"/>
                <a:ext cx="712237" cy="712237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4822" y="3105004"/>
                <a:ext cx="712237" cy="712237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 rot="2133737" flipH="1">
            <a:off x="1923223" y="2418525"/>
            <a:ext cx="1080689" cy="419130"/>
            <a:chOff x="2856975" y="2759743"/>
            <a:chExt cx="2607154" cy="1011146"/>
          </a:xfrm>
        </p:grpSpPr>
        <p:sp>
          <p:nvSpPr>
            <p:cNvPr id="14" name="Freeform 13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val 14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66CC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3" name="Oval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11"/>
                  <a:stretch>
                    <a:fillRect r="-32955" b="-2247"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val 15"/>
                <p:cNvSpPr/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4" name="Oval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/>
              <p:cNvSpPr/>
              <p:nvPr/>
            </p:nvSpPr>
            <p:spPr>
              <a:xfrm>
                <a:off x="1239448" y="2400238"/>
                <a:ext cx="702676" cy="702676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7" name="Oval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448" y="2400238"/>
                <a:ext cx="702676" cy="702676"/>
              </a:xfrm>
              <a:prstGeom prst="ellipse">
                <a:avLst/>
              </a:prstGeom>
              <a:blipFill rotWithShape="0">
                <a:blip r:embed="rId13"/>
                <a:stretch>
                  <a:fillRect r="-19167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714121" y="1186491"/>
                <a:ext cx="2071401" cy="9242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dirty="0" smtClean="0"/>
                  <a:t>Excited gluon,</a:t>
                </a:r>
                <a:br>
                  <a:rPr lang="it-IT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+−</m:t>
                          </m:r>
                        </m:sup>
                      </m:sSup>
                    </m:oMath>
                  </m:oMathPara>
                </a14:m>
                <a:r>
                  <a:rPr lang="it-IT" dirty="0" smtClean="0"/>
                  <a:t/>
                </a:r>
                <a:br>
                  <a:rPr lang="it-IT" dirty="0" smtClean="0"/>
                </a:br>
                <a:r>
                  <a:rPr lang="it-IT" dirty="0" smtClean="0"/>
                  <a:t>mass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∼1.0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1.5 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4121" y="1186491"/>
                <a:ext cx="2071401" cy="924227"/>
              </a:xfrm>
              <a:prstGeom prst="rect">
                <a:avLst/>
              </a:prstGeom>
              <a:blipFill rotWithShape="0">
                <a:blip r:embed="rId14"/>
                <a:stretch>
                  <a:fillRect l="-5882" t="-3974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8763" y="4191885"/>
                <a:ext cx="4544257" cy="1837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 smtClean="0"/>
                  <a:t>Look for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it-IT" sz="2400" dirty="0" smtClean="0"/>
                  <a:t> state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e>
                      <m:sup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𝑷𝑪</m:t>
                        </m:r>
                      </m:sup>
                    </m:sSup>
                    <m:r>
                      <a:rPr lang="it-IT" sz="2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</m:oMath>
                </a14:m>
                <a:endParaRPr lang="it-IT" sz="2400" b="1" dirty="0" smtClean="0">
                  <a:solidFill>
                    <a:srgbClr val="0000FF"/>
                  </a:solidFill>
                </a:endParaRPr>
              </a:p>
              <a:p>
                <a:r>
                  <a:rPr lang="it-IT" sz="2400" dirty="0" smtClean="0"/>
                  <a:t>decaying into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it-IT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p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→3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→5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63" y="4191885"/>
                <a:ext cx="4544257" cy="1837554"/>
              </a:xfrm>
              <a:prstGeom prst="rect">
                <a:avLst/>
              </a:prstGeom>
              <a:blipFill rotWithShape="0">
                <a:blip r:embed="rId15"/>
                <a:stretch>
                  <a:fillRect l="-2011" t="-19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881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Two hybrid states???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4" y="1078295"/>
            <a:ext cx="3747241" cy="26267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4" y="3623290"/>
            <a:ext cx="3747241" cy="26193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0" t="41383" r="31977" b="29773"/>
          <a:stretch/>
        </p:blipFill>
        <p:spPr>
          <a:xfrm>
            <a:off x="4133460" y="1105716"/>
            <a:ext cx="4874686" cy="20525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t="41551" r="31738" b="27247"/>
          <a:stretch/>
        </p:blipFill>
        <p:spPr>
          <a:xfrm>
            <a:off x="4149671" y="4110135"/>
            <a:ext cx="4842263" cy="21915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133460" y="3220128"/>
                <a:ext cx="50292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 smtClean="0"/>
                  <a:t>Neither lattice nor models predict two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</m:oMath>
                </a14:m>
                <a:r>
                  <a:rPr lang="it-IT" sz="2400" dirty="0" smtClean="0"/>
                  <a:t> states in this region!</a:t>
                </a:r>
                <a:endParaRPr lang="it-IT" sz="2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460" y="3220128"/>
                <a:ext cx="5029200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818" t="-5839" r="-970" b="-153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062" y="1452924"/>
            <a:ext cx="494522" cy="49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14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/>
                  <a:t>Data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3600" dirty="0" smtClean="0"/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554"/>
            <a:ext cx="9143999" cy="40768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1400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−+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blipFill rotWithShape="0">
                <a:blip r:embed="rId11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blipFill rotWithShape="0">
                <a:blip r:embed="rId12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7691495" y="972477"/>
            <a:ext cx="1111073" cy="369332"/>
            <a:chOff x="7691495" y="972477"/>
            <a:chExt cx="1111073" cy="369332"/>
          </a:xfrm>
        </p:grpSpPr>
        <p:sp>
          <p:nvSpPr>
            <p:cNvPr id="19" name="TextBox 18"/>
            <p:cNvSpPr txBox="1"/>
            <p:nvPr/>
          </p:nvSpPr>
          <p:spPr>
            <a:xfrm>
              <a:off x="7691495" y="972477"/>
              <a:ext cx="1111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(       data)</a:t>
              </a:r>
              <a:endParaRPr lang="it-IT" dirty="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817" y="1009374"/>
              <a:ext cx="306911" cy="3069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523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647131" y="2506072"/>
            <a:ext cx="5480572" cy="202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Hadron Spectroscopy at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JLab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131" y="2787481"/>
            <a:ext cx="5480572" cy="167707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305800" y="47459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blipFill rotWithShape="0">
                <a:blip r:embed="rId4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6791790" y="3981145"/>
                <a:ext cx="785151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1790" y="3981145"/>
                <a:ext cx="785151" cy="430887"/>
              </a:xfrm>
              <a:prstGeom prst="rect">
                <a:avLst/>
              </a:prstGeom>
              <a:blipFill rotWithShape="0">
                <a:blip r:embed="rId5"/>
                <a:stretch>
                  <a:fillRect r="-775" b="-154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400" dirty="0" smtClean="0"/>
                  <a:t>The </a:t>
                </a:r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 smtClean="0"/>
                  <a:t> contains all the </a:t>
                </a:r>
                <a:r>
                  <a:rPr lang="it-IT" sz="2400" dirty="0"/>
                  <a:t>Final State </a:t>
                </a:r>
                <a:r>
                  <a:rPr lang="it-IT" sz="2400" dirty="0" smtClean="0"/>
                  <a:t>Interactions constrained </a:t>
                </a:r>
                <a:r>
                  <a:rPr lang="it-IT" sz="2400" dirty="0"/>
                  <a:t>by unitarity </a:t>
                </a:r>
                <a:r>
                  <a:rPr lang="it-IT" sz="2400" b="1" dirty="0"/>
                  <a:t>→</a:t>
                </a:r>
                <a:r>
                  <a:rPr lang="it-IT" sz="2400" dirty="0"/>
                  <a:t> </a:t>
                </a:r>
                <a:r>
                  <a:rPr lang="it-IT" sz="2400" dirty="0" smtClean="0">
                    <a:solidFill>
                      <a:srgbClr val="FF0000"/>
                    </a:solidFill>
                  </a:rPr>
                  <a:t>universal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368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 flipH="1" flipV="1">
            <a:off x="1855383" y="3823222"/>
            <a:ext cx="10739" cy="7490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Amplitudes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10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 smtClean="0"/>
                  <a:t>We build the partial wave amplitudes according to the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m:rPr>
                        <m:lit/>
                      </m:rPr>
                      <a:rPr lang="it-IT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sz="2200" dirty="0" smtClean="0">
                    <a:solidFill>
                      <a:srgbClr val="FF0000"/>
                    </a:solidFill>
                  </a:rPr>
                  <a:t> method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blipFill rotWithShape="0">
                <a:blip r:embed="rId13"/>
                <a:stretch>
                  <a:fillRect l="-938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5354614" y="1987239"/>
            <a:ext cx="3767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Rodas, AP </a:t>
            </a:r>
            <a:r>
              <a:rPr lang="it-IT" i="1" dirty="0">
                <a:solidFill>
                  <a:srgbClr val="C00000"/>
                </a:solidFill>
              </a:rPr>
              <a:t>et al</a:t>
            </a:r>
            <a:r>
              <a:rPr lang="it-IT" i="1" dirty="0" smtClean="0">
                <a:solidFill>
                  <a:srgbClr val="C00000"/>
                </a:solidFill>
              </a:rPr>
              <a:t>.</a:t>
            </a:r>
            <a:r>
              <a:rPr lang="it-IT" dirty="0" smtClean="0">
                <a:solidFill>
                  <a:srgbClr val="C00000"/>
                </a:solidFill>
              </a:rPr>
              <a:t> (JPAC)</a:t>
            </a:r>
            <a:r>
              <a:rPr lang="it-IT" i="1" dirty="0" smtClean="0">
                <a:solidFill>
                  <a:srgbClr val="C00000"/>
                </a:solidFill>
              </a:rPr>
              <a:t>, </a:t>
            </a:r>
            <a:r>
              <a:rPr lang="it-IT" dirty="0" smtClean="0">
                <a:solidFill>
                  <a:srgbClr val="C00000"/>
                </a:solidFill>
              </a:rPr>
              <a:t>PRL</a:t>
            </a:r>
            <a:endParaRPr lang="it-IT" dirty="0"/>
          </a:p>
        </p:txBody>
      </p:sp>
      <p:sp>
        <p:nvSpPr>
          <p:cNvPr id="44" name="Rectangle 43"/>
          <p:cNvSpPr/>
          <p:nvPr/>
        </p:nvSpPr>
        <p:spPr>
          <a:xfrm>
            <a:off x="2068532" y="1652761"/>
            <a:ext cx="7053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Jackura</a:t>
            </a:r>
            <a:r>
              <a:rPr lang="it-IT" dirty="0">
                <a:solidFill>
                  <a:srgbClr val="C00000"/>
                </a:solidFill>
              </a:rPr>
              <a:t>, </a:t>
            </a:r>
            <a:r>
              <a:rPr lang="it-IT" dirty="0" smtClean="0">
                <a:solidFill>
                  <a:srgbClr val="C00000"/>
                </a:solidFill>
              </a:rPr>
              <a:t>Mikhasenko</a:t>
            </a:r>
            <a:r>
              <a:rPr lang="it-IT" dirty="0">
                <a:solidFill>
                  <a:srgbClr val="C00000"/>
                </a:solidFill>
              </a:rPr>
              <a:t>, 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 &amp; COMPASS), </a:t>
            </a:r>
            <a:r>
              <a:rPr lang="it-IT" dirty="0" smtClean="0">
                <a:solidFill>
                  <a:srgbClr val="C00000"/>
                </a:solidFill>
              </a:rPr>
              <a:t>PLB</a:t>
            </a:r>
            <a:endParaRPr lang="it-IT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 smtClean="0"/>
                  <a:t>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it-IT" sz="2400" dirty="0" smtClean="0"/>
                  <a:t> </a:t>
                </a:r>
                <a:r>
                  <a:rPr lang="it-IT" sz="2400" b="1" dirty="0" smtClean="0"/>
                  <a:t>→</a:t>
                </a:r>
                <a:r>
                  <a:rPr lang="it-IT" sz="2400" dirty="0" smtClean="0"/>
                  <a:t> background physics, </a:t>
                </a:r>
                <a:r>
                  <a:rPr lang="it-IT" sz="2400" dirty="0" smtClean="0">
                    <a:solidFill>
                      <a:srgbClr val="0000FF"/>
                    </a:solidFill>
                  </a:rPr>
                  <a:t>process-dependent, smooth</a:t>
                </a:r>
                <a:endParaRPr lang="it-IT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blipFill rotWithShape="0">
                <a:blip r:embed="rId14"/>
                <a:stretch>
                  <a:fillRect l="-1105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Freeform 47"/>
          <p:cNvSpPr/>
          <p:nvPr/>
        </p:nvSpPr>
        <p:spPr>
          <a:xfrm>
            <a:off x="2349037" y="3210663"/>
            <a:ext cx="1032054" cy="1461211"/>
          </a:xfrm>
          <a:custGeom>
            <a:avLst/>
            <a:gdLst>
              <a:gd name="connsiteX0" fmla="*/ 54321 w 697301"/>
              <a:gd name="connsiteY0" fmla="*/ 1339913 h 1339913"/>
              <a:gd name="connsiteX1" fmla="*/ 697117 w 697301"/>
              <a:gd name="connsiteY1" fmla="*/ 579422 h 1339913"/>
              <a:gd name="connsiteX2" fmla="*/ 0 w 697301"/>
              <a:gd name="connsiteY2" fmla="*/ 0 h 1339913"/>
              <a:gd name="connsiteX3" fmla="*/ 0 w 697301"/>
              <a:gd name="connsiteY3" fmla="*/ 0 h 1339913"/>
              <a:gd name="connsiteX0" fmla="*/ 54321 w 510917"/>
              <a:gd name="connsiteY0" fmla="*/ 1339913 h 1339913"/>
              <a:gd name="connsiteX1" fmla="*/ 510504 w 510917"/>
              <a:gd name="connsiteY1" fmla="*/ 616745 h 1339913"/>
              <a:gd name="connsiteX2" fmla="*/ 0 w 510917"/>
              <a:gd name="connsiteY2" fmla="*/ 0 h 1339913"/>
              <a:gd name="connsiteX3" fmla="*/ 0 w 510917"/>
              <a:gd name="connsiteY3" fmla="*/ 0 h 1339913"/>
              <a:gd name="connsiteX0" fmla="*/ 54321 w 436653"/>
              <a:gd name="connsiteY0" fmla="*/ 1339913 h 1339913"/>
              <a:gd name="connsiteX1" fmla="*/ 435859 w 436653"/>
              <a:gd name="connsiteY1" fmla="*/ 616745 h 1339913"/>
              <a:gd name="connsiteX2" fmla="*/ 0 w 436653"/>
              <a:gd name="connsiteY2" fmla="*/ 0 h 1339913"/>
              <a:gd name="connsiteX3" fmla="*/ 0 w 436653"/>
              <a:gd name="connsiteY3" fmla="*/ 0 h 1339913"/>
              <a:gd name="connsiteX0" fmla="*/ 390223 w 772555"/>
              <a:gd name="connsiteY0" fmla="*/ 1479872 h 1479872"/>
              <a:gd name="connsiteX1" fmla="*/ 771761 w 772555"/>
              <a:gd name="connsiteY1" fmla="*/ 756704 h 1479872"/>
              <a:gd name="connsiteX2" fmla="*/ 335902 w 772555"/>
              <a:gd name="connsiteY2" fmla="*/ 139959 h 1479872"/>
              <a:gd name="connsiteX3" fmla="*/ 0 w 772555"/>
              <a:gd name="connsiteY3" fmla="*/ 0 h 1479872"/>
              <a:gd name="connsiteX0" fmla="*/ 660811 w 1043143"/>
              <a:gd name="connsiteY0" fmla="*/ 1339913 h 1339913"/>
              <a:gd name="connsiteX1" fmla="*/ 1042349 w 1043143"/>
              <a:gd name="connsiteY1" fmla="*/ 616745 h 1339913"/>
              <a:gd name="connsiteX2" fmla="*/ 606490 w 1043143"/>
              <a:gd name="connsiteY2" fmla="*/ 0 h 1339913"/>
              <a:gd name="connsiteX3" fmla="*/ 0 w 1043143"/>
              <a:gd name="connsiteY3" fmla="*/ 65315 h 1339913"/>
              <a:gd name="connsiteX0" fmla="*/ 660811 w 1044090"/>
              <a:gd name="connsiteY0" fmla="*/ 1274598 h 1274598"/>
              <a:gd name="connsiteX1" fmla="*/ 1042349 w 1044090"/>
              <a:gd name="connsiteY1" fmla="*/ 551430 h 1274598"/>
              <a:gd name="connsiteX2" fmla="*/ 811764 w 1044090"/>
              <a:gd name="connsiteY2" fmla="*/ 18660 h 1274598"/>
              <a:gd name="connsiteX3" fmla="*/ 0 w 1044090"/>
              <a:gd name="connsiteY3" fmla="*/ 0 h 1274598"/>
              <a:gd name="connsiteX0" fmla="*/ 660811 w 1055058"/>
              <a:gd name="connsiteY0" fmla="*/ 1274598 h 1274598"/>
              <a:gd name="connsiteX1" fmla="*/ 1042349 w 1055058"/>
              <a:gd name="connsiteY1" fmla="*/ 551430 h 1274598"/>
              <a:gd name="connsiteX2" fmla="*/ 811764 w 1055058"/>
              <a:gd name="connsiteY2" fmla="*/ 18660 h 1274598"/>
              <a:gd name="connsiteX3" fmla="*/ 0 w 1055058"/>
              <a:gd name="connsiteY3" fmla="*/ 0 h 1274598"/>
              <a:gd name="connsiteX0" fmla="*/ 660811 w 1055058"/>
              <a:gd name="connsiteY0" fmla="*/ 1299840 h 1299840"/>
              <a:gd name="connsiteX1" fmla="*/ 1042349 w 1055058"/>
              <a:gd name="connsiteY1" fmla="*/ 576672 h 1299840"/>
              <a:gd name="connsiteX2" fmla="*/ 811764 w 1055058"/>
              <a:gd name="connsiteY2" fmla="*/ 43902 h 1299840"/>
              <a:gd name="connsiteX3" fmla="*/ 0 w 1055058"/>
              <a:gd name="connsiteY3" fmla="*/ 25242 h 1299840"/>
              <a:gd name="connsiteX0" fmla="*/ 660811 w 1066461"/>
              <a:gd name="connsiteY0" fmla="*/ 1367334 h 1367334"/>
              <a:gd name="connsiteX1" fmla="*/ 1042349 w 1066461"/>
              <a:gd name="connsiteY1" fmla="*/ 644166 h 1367334"/>
              <a:gd name="connsiteX2" fmla="*/ 849086 w 1066461"/>
              <a:gd name="connsiteY2" fmla="*/ 27420 h 1367334"/>
              <a:gd name="connsiteX3" fmla="*/ 0 w 1066461"/>
              <a:gd name="connsiteY3" fmla="*/ 92736 h 1367334"/>
              <a:gd name="connsiteX0" fmla="*/ 660811 w 1043680"/>
              <a:gd name="connsiteY0" fmla="*/ 1367334 h 1367334"/>
              <a:gd name="connsiteX1" fmla="*/ 1042349 w 1043680"/>
              <a:gd name="connsiteY1" fmla="*/ 644166 h 1367334"/>
              <a:gd name="connsiteX2" fmla="*/ 727788 w 1043680"/>
              <a:gd name="connsiteY2" fmla="*/ 27420 h 1367334"/>
              <a:gd name="connsiteX3" fmla="*/ 0 w 1043680"/>
              <a:gd name="connsiteY3" fmla="*/ 92736 h 1367334"/>
              <a:gd name="connsiteX0" fmla="*/ 660811 w 922528"/>
              <a:gd name="connsiteY0" fmla="*/ 1368020 h 1368020"/>
              <a:gd name="connsiteX1" fmla="*/ 921051 w 922528"/>
              <a:gd name="connsiteY1" fmla="*/ 644852 h 1368020"/>
              <a:gd name="connsiteX2" fmla="*/ 727788 w 922528"/>
              <a:gd name="connsiteY2" fmla="*/ 28106 h 1368020"/>
              <a:gd name="connsiteX3" fmla="*/ 0 w 922528"/>
              <a:gd name="connsiteY3" fmla="*/ 93422 h 1368020"/>
              <a:gd name="connsiteX0" fmla="*/ 660811 w 937974"/>
              <a:gd name="connsiteY0" fmla="*/ 1368020 h 1368020"/>
              <a:gd name="connsiteX1" fmla="*/ 921051 w 937974"/>
              <a:gd name="connsiteY1" fmla="*/ 644852 h 1368020"/>
              <a:gd name="connsiteX2" fmla="*/ 727788 w 937974"/>
              <a:gd name="connsiteY2" fmla="*/ 28106 h 1368020"/>
              <a:gd name="connsiteX3" fmla="*/ 0 w 937974"/>
              <a:gd name="connsiteY3" fmla="*/ 93422 h 1368020"/>
              <a:gd name="connsiteX0" fmla="*/ 660811 w 923632"/>
              <a:gd name="connsiteY0" fmla="*/ 1288616 h 1288616"/>
              <a:gd name="connsiteX1" fmla="*/ 921051 w 923632"/>
              <a:gd name="connsiteY1" fmla="*/ 565448 h 1288616"/>
              <a:gd name="connsiteX2" fmla="*/ 699796 w 923632"/>
              <a:gd name="connsiteY2" fmla="*/ 51339 h 1288616"/>
              <a:gd name="connsiteX3" fmla="*/ 0 w 923632"/>
              <a:gd name="connsiteY3" fmla="*/ 14018 h 1288616"/>
              <a:gd name="connsiteX0" fmla="*/ 660811 w 931810"/>
              <a:gd name="connsiteY0" fmla="*/ 1274598 h 1274598"/>
              <a:gd name="connsiteX1" fmla="*/ 921051 w 931810"/>
              <a:gd name="connsiteY1" fmla="*/ 551430 h 1274598"/>
              <a:gd name="connsiteX2" fmla="*/ 587828 w 931810"/>
              <a:gd name="connsiteY2" fmla="*/ 251925 h 1274598"/>
              <a:gd name="connsiteX3" fmla="*/ 0 w 931810"/>
              <a:gd name="connsiteY3" fmla="*/ 0 h 1274598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45085"/>
              <a:gd name="connsiteY0" fmla="*/ 1395896 h 1395896"/>
              <a:gd name="connsiteX1" fmla="*/ 893059 w 945085"/>
              <a:gd name="connsiteY1" fmla="*/ 672728 h 1395896"/>
              <a:gd name="connsiteX2" fmla="*/ 0 w 945085"/>
              <a:gd name="connsiteY2" fmla="*/ 0 h 1395896"/>
              <a:gd name="connsiteX0" fmla="*/ 866084 w 1059031"/>
              <a:gd name="connsiteY0" fmla="*/ 1461211 h 1461211"/>
              <a:gd name="connsiteX1" fmla="*/ 893059 w 1059031"/>
              <a:gd name="connsiteY1" fmla="*/ 672728 h 1461211"/>
              <a:gd name="connsiteX2" fmla="*/ 0 w 1059031"/>
              <a:gd name="connsiteY2" fmla="*/ 0 h 1461211"/>
              <a:gd name="connsiteX0" fmla="*/ 866084 w 996729"/>
              <a:gd name="connsiteY0" fmla="*/ 1461211 h 1461211"/>
              <a:gd name="connsiteX1" fmla="*/ 893059 w 996729"/>
              <a:gd name="connsiteY1" fmla="*/ 672728 h 1461211"/>
              <a:gd name="connsiteX2" fmla="*/ 0 w 996729"/>
              <a:gd name="connsiteY2" fmla="*/ 0 h 1461211"/>
              <a:gd name="connsiteX0" fmla="*/ 996713 w 1081436"/>
              <a:gd name="connsiteY0" fmla="*/ 1461211 h 1461211"/>
              <a:gd name="connsiteX1" fmla="*/ 893059 w 1081436"/>
              <a:gd name="connsiteY1" fmla="*/ 672728 h 1461211"/>
              <a:gd name="connsiteX2" fmla="*/ 0 w 1081436"/>
              <a:gd name="connsiteY2" fmla="*/ 0 h 1461211"/>
              <a:gd name="connsiteX0" fmla="*/ 996713 w 1032054"/>
              <a:gd name="connsiteY0" fmla="*/ 1461211 h 1461211"/>
              <a:gd name="connsiteX1" fmla="*/ 893059 w 1032054"/>
              <a:gd name="connsiteY1" fmla="*/ 672728 h 1461211"/>
              <a:gd name="connsiteX2" fmla="*/ 0 w 1032054"/>
              <a:gd name="connsiteY2" fmla="*/ 0 h 1461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2054" h="1461211">
                <a:moveTo>
                  <a:pt x="996713" y="1461211"/>
                </a:moveTo>
                <a:cubicBezTo>
                  <a:pt x="1052049" y="1136640"/>
                  <a:pt x="1059178" y="916263"/>
                  <a:pt x="893059" y="672728"/>
                </a:cubicBezTo>
                <a:cubicBezTo>
                  <a:pt x="726940" y="429193"/>
                  <a:pt x="186054" y="140152"/>
                  <a:pt x="0" y="0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991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" grpId="0"/>
      <p:bldP spid="47" grpId="0"/>
      <p:bldP spid="4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/>
                  <a:t>Fit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3600" dirty="0" smtClean="0"/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554"/>
            <a:ext cx="9143999" cy="40768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1400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−+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blipFill rotWithShape="0">
                <a:blip r:embed="rId11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blipFill rotWithShape="0">
                <a:blip r:embed="rId12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7691495" y="972477"/>
            <a:ext cx="1111073" cy="369332"/>
            <a:chOff x="7691495" y="972477"/>
            <a:chExt cx="1111073" cy="369332"/>
          </a:xfrm>
        </p:grpSpPr>
        <p:sp>
          <p:nvSpPr>
            <p:cNvPr id="18" name="TextBox 17"/>
            <p:cNvSpPr txBox="1"/>
            <p:nvPr/>
          </p:nvSpPr>
          <p:spPr>
            <a:xfrm>
              <a:off x="7691495" y="972477"/>
              <a:ext cx="1111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(       data)</a:t>
              </a:r>
              <a:endParaRPr lang="it-IT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817" y="1009374"/>
              <a:ext cx="306911" cy="3069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568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87" y="1012937"/>
            <a:ext cx="4586400" cy="5340135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00" y="1011600"/>
            <a:ext cx="4590000" cy="533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327906" y="4393676"/>
                <a:ext cx="1177694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906" y="4393676"/>
                <a:ext cx="1177694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393586" y="3681000"/>
                <a:ext cx="1177695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586" y="3681000"/>
                <a:ext cx="1177695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778796" y="4209010"/>
                <a:ext cx="1177694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8796" y="4209010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166974" y="3999980"/>
                <a:ext cx="1177695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6974" y="3999980"/>
                <a:ext cx="1177695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187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00" y="1011600"/>
            <a:ext cx="4586400" cy="5340135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00" y="1011600"/>
            <a:ext cx="4590000" cy="533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68275" y="5359446"/>
                <a:ext cx="47583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275" y="5359446"/>
                <a:ext cx="475836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258275" y="5174780"/>
                <a:ext cx="47583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275" y="5174780"/>
                <a:ext cx="475836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243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4000" cy="40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0" y="5658310"/>
                <a:ext cx="928844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 smtClean="0"/>
                  <a:t>For each fit, we search poles: two clusters in </a:t>
                </a:r>
                <a:r>
                  <a:rPr lang="it-IT" sz="2200" i="1" dirty="0" smtClean="0"/>
                  <a:t>D</a:t>
                </a:r>
                <a:r>
                  <a:rPr lang="it-IT" sz="2200" dirty="0" smtClean="0"/>
                  <a:t>-wave: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1320</m:t>
                        </m:r>
                      </m:e>
                    </m:d>
                  </m:oMath>
                </a14:m>
                <a:r>
                  <a:rPr lang="it-IT" sz="2200" dirty="0" smtClean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70</m:t>
                        </m:r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658310"/>
                <a:ext cx="9288440" cy="430887"/>
              </a:xfrm>
              <a:prstGeom prst="rect">
                <a:avLst/>
              </a:prstGeom>
              <a:blipFill rotWithShape="0">
                <a:blip r:embed="rId3"/>
                <a:stretch>
                  <a:fillRect l="-853" t="-9859" b="-281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51" y="1094439"/>
            <a:ext cx="6522095" cy="44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9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14315" y="5648979"/>
                <a:ext cx="531536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 smtClean="0"/>
                  <a:t>Only one stable cluster in </a:t>
                </a: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it-IT" sz="2200" dirty="0" smtClean="0"/>
                  <a:t>-wave: a single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315" y="5648979"/>
                <a:ext cx="5315366" cy="430887"/>
              </a:xfrm>
              <a:prstGeom prst="rect">
                <a:avLst/>
              </a:prstGeom>
              <a:blipFill rotWithShape="0">
                <a:blip r:embed="rId3"/>
                <a:stretch>
                  <a:fillRect l="-1491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51" y="1094439"/>
            <a:ext cx="6522095" cy="442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6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The strong force</a:t>
            </a:r>
            <a:endParaRPr lang="it-IT" sz="3600" dirty="0"/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92"/>
          <a:stretch/>
        </p:blipFill>
        <p:spPr>
          <a:xfrm>
            <a:off x="4997774" y="1147422"/>
            <a:ext cx="4000272" cy="24127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49299"/>
            <a:ext cx="4721291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1900" dirty="0" smtClean="0"/>
              <a:t>It binds protons and neutrons inside nuclei</a:t>
            </a: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1900" dirty="0" smtClean="0"/>
              <a:t>It is relevant at short distances only</a:t>
            </a: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1900" dirty="0" smtClean="0"/>
              <a:t>Particles interacting via the strong force are called </a:t>
            </a:r>
            <a:r>
              <a:rPr lang="it-IT" sz="1900" dirty="0" smtClean="0">
                <a:solidFill>
                  <a:srgbClr val="FF0000"/>
                </a:solidFill>
              </a:rPr>
              <a:t>hadrons</a:t>
            </a: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1900" dirty="0" smtClean="0"/>
              <a:t>Hadrons are composite objects,</a:t>
            </a:r>
            <a:br>
              <a:rPr lang="it-IT" sz="1900" dirty="0" smtClean="0"/>
            </a:br>
            <a:r>
              <a:rPr lang="it-IT" sz="1900" dirty="0" smtClean="0"/>
              <a:t>formed by </a:t>
            </a:r>
            <a:r>
              <a:rPr lang="it-IT" sz="1900" dirty="0" smtClean="0">
                <a:solidFill>
                  <a:srgbClr val="FF0000"/>
                </a:solidFill>
              </a:rPr>
              <a:t>quarks</a:t>
            </a:r>
            <a:r>
              <a:rPr lang="it-IT" sz="1900" dirty="0" smtClean="0"/>
              <a:t>, and bound by </a:t>
            </a:r>
            <a:r>
              <a:rPr lang="it-IT" sz="1900" dirty="0" smtClean="0">
                <a:solidFill>
                  <a:srgbClr val="FF0000"/>
                </a:solidFill>
              </a:rPr>
              <a:t>gluons</a:t>
            </a:r>
            <a:r>
              <a:rPr lang="it-IT" sz="1900" dirty="0" smtClean="0"/>
              <a:t/>
            </a:r>
            <a:br>
              <a:rPr lang="it-IT" sz="1900" dirty="0" smtClean="0"/>
            </a:br>
            <a:r>
              <a:rPr lang="it-IT" sz="1900" dirty="0" smtClean="0"/>
              <a:t>(the mediators of the strong force)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5" t="18333" r="11750" b="43666"/>
          <a:stretch/>
        </p:blipFill>
        <p:spPr>
          <a:xfrm>
            <a:off x="204459" y="4178641"/>
            <a:ext cx="4625364" cy="18533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7509" y="4176608"/>
            <a:ext cx="3271378" cy="17779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997774" y="4031490"/>
            <a:ext cx="4237977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1900" dirty="0" smtClean="0"/>
              <a:t>Quarks are </a:t>
            </a:r>
            <a:r>
              <a:rPr lang="it-IT" sz="1900" dirty="0" smtClean="0">
                <a:solidFill>
                  <a:srgbClr val="FF0000"/>
                </a:solidFill>
              </a:rPr>
              <a:t>confined</a:t>
            </a:r>
            <a:r>
              <a:rPr lang="it-IT" sz="1900" dirty="0" smtClean="0"/>
              <a:t> inside hadrons</a:t>
            </a: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1900" dirty="0" smtClean="0">
                <a:solidFill>
                  <a:srgbClr val="FF0000"/>
                </a:solidFill>
              </a:rPr>
              <a:t>Strong</a:t>
            </a:r>
            <a:r>
              <a:rPr lang="it-IT" sz="1900" dirty="0" smtClean="0"/>
              <a:t> means </a:t>
            </a:r>
            <a:r>
              <a:rPr lang="it-IT" sz="1900" dirty="0" smtClean="0">
                <a:solidFill>
                  <a:srgbClr val="FF0000"/>
                </a:solidFill>
              </a:rPr>
              <a:t>strong</a:t>
            </a:r>
            <a:r>
              <a:rPr lang="it-IT" sz="1900" dirty="0" smtClean="0"/>
              <a:t>:</a:t>
            </a:r>
            <a:br>
              <a:rPr lang="it-IT" sz="1900" dirty="0" smtClean="0"/>
            </a:br>
            <a:r>
              <a:rPr lang="it-IT" sz="1900" dirty="0" smtClean="0"/>
              <a:t>the force between two quarks in a hadron is roughly the same as the weight of a truck</a:t>
            </a:r>
            <a:endParaRPr lang="it-IT" sz="1900" dirty="0"/>
          </a:p>
        </p:txBody>
      </p:sp>
    </p:spTree>
    <p:extLst>
      <p:ext uri="{BB962C8B-B14F-4D97-AF65-F5344CB8AC3E}">
        <p14:creationId xmlns:p14="http://schemas.microsoft.com/office/powerpoint/2010/main" val="7059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Final results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4657852"/>
            <a:ext cx="5187820" cy="1215996"/>
            <a:chOff x="186612" y="4619426"/>
            <a:chExt cx="5187820" cy="1215996"/>
          </a:xfrm>
        </p:grpSpPr>
        <p:sp>
          <p:nvSpPr>
            <p:cNvPr id="7" name="Rectangle 6"/>
            <p:cNvSpPr/>
            <p:nvPr/>
          </p:nvSpPr>
          <p:spPr>
            <a:xfrm>
              <a:off x="186612" y="4619426"/>
              <a:ext cx="5187820" cy="1215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43" t="61502" r="-758" b="-628"/>
            <a:stretch/>
          </p:blipFill>
          <p:spPr>
            <a:xfrm>
              <a:off x="265922" y="4682054"/>
              <a:ext cx="5029200" cy="1080329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233"/>
            <a:ext cx="9144000" cy="29370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4432" y="4657852"/>
            <a:ext cx="38477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Agreement with Lattice is restored</a:t>
            </a:r>
            <a:br>
              <a:rPr lang="it-IT" sz="2000" dirty="0" smtClean="0"/>
            </a:br>
            <a:endParaRPr lang="it-IT" sz="2000" dirty="0" smtClean="0"/>
          </a:p>
          <a:p>
            <a:r>
              <a:rPr lang="it-IT" sz="2000" dirty="0" smtClean="0"/>
              <a:t>That’s the </a:t>
            </a:r>
            <a:r>
              <a:rPr lang="it-IT" sz="2000" dirty="0" smtClean="0">
                <a:solidFill>
                  <a:srgbClr val="FF0000"/>
                </a:solidFill>
              </a:rPr>
              <a:t>most rigorous</a:t>
            </a:r>
            <a:r>
              <a:rPr lang="it-IT" sz="2000" dirty="0" smtClean="0"/>
              <a:t> extraction</a:t>
            </a:r>
            <a:br>
              <a:rPr lang="it-IT" sz="2000" dirty="0" smtClean="0"/>
            </a:br>
            <a:r>
              <a:rPr lang="it-IT" sz="2000" dirty="0" smtClean="0"/>
              <a:t>of an exotic meson available so far!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7210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1" y="1347881"/>
            <a:ext cx="6804000" cy="44712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1" y="1347881"/>
            <a:ext cx="6805531" cy="447179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/>
                  <a:t>Open challenges: 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𝑋𝑌𝑍</m:t>
                    </m:r>
                  </m:oMath>
                </a14:m>
                <a:r>
                  <a:rPr lang="it-IT" sz="3600" dirty="0" smtClean="0"/>
                  <a:t> states</a:t>
                </a:r>
                <a:endParaRPr lang="it-IT" sz="3600" dirty="0"/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5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5798" y="5293608"/>
            <a:ext cx="3480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Esposito, AP, Polosa, Phys.Rept.</a:t>
            </a:r>
            <a:endParaRPr lang="it-IT" dirty="0">
              <a:solidFill>
                <a:srgbClr val="C00000"/>
              </a:solidFill>
            </a:endParaRPr>
          </a:p>
        </p:txBody>
      </p:sp>
      <p:grpSp>
        <p:nvGrpSpPr>
          <p:cNvPr id="10" name="Group 312"/>
          <p:cNvGrpSpPr/>
          <p:nvPr/>
        </p:nvGrpSpPr>
        <p:grpSpPr>
          <a:xfrm>
            <a:off x="5550572" y="3974833"/>
            <a:ext cx="3517228" cy="2385244"/>
            <a:chOff x="0" y="0"/>
            <a:chExt cx="1884978" cy="1278318"/>
          </a:xfrm>
        </p:grpSpPr>
        <p:pic>
          <p:nvPicPr>
            <p:cNvPr id="11" name="unknown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884979" cy="12783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" name="Shape 308"/>
            <p:cNvSpPr/>
            <p:nvPr/>
          </p:nvSpPr>
          <p:spPr>
            <a:xfrm>
              <a:off x="1297665" y="216210"/>
              <a:ext cx="268502" cy="1921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500" b="1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200"/>
                <a:t>Pole</a:t>
              </a:r>
            </a:p>
          </p:txBody>
        </p:sp>
        <p:sp>
          <p:nvSpPr>
            <p:cNvPr id="13" name="Shape 309"/>
            <p:cNvSpPr/>
            <p:nvPr/>
          </p:nvSpPr>
          <p:spPr>
            <a:xfrm>
              <a:off x="1235096" y="319495"/>
              <a:ext cx="386776" cy="1921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500" b="1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200" dirty="0"/>
                <a:t>Triangle</a:t>
              </a:r>
            </a:p>
          </p:txBody>
        </p:sp>
        <p:sp>
          <p:nvSpPr>
            <p:cNvPr id="14" name="Shape 310"/>
            <p:cNvSpPr/>
            <p:nvPr/>
          </p:nvSpPr>
          <p:spPr>
            <a:xfrm>
              <a:off x="1595778" y="312304"/>
              <a:ext cx="153919" cy="1"/>
            </a:xfrm>
            <a:prstGeom prst="line">
              <a:avLst/>
            </a:prstGeom>
            <a:noFill/>
            <a:ln w="25400" cap="flat">
              <a:solidFill>
                <a:srgbClr val="FEDF8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600"/>
              </a:pPr>
              <a:endParaRPr/>
            </a:p>
          </p:txBody>
        </p:sp>
        <p:sp>
          <p:nvSpPr>
            <p:cNvPr id="15" name="Shape 311"/>
            <p:cNvSpPr/>
            <p:nvPr/>
          </p:nvSpPr>
          <p:spPr>
            <a:xfrm>
              <a:off x="1595778" y="415588"/>
              <a:ext cx="153919" cy="1"/>
            </a:xfrm>
            <a:prstGeom prst="line">
              <a:avLst/>
            </a:prstGeom>
            <a:noFill/>
            <a:ln w="25400" cap="flat">
              <a:solidFill>
                <a:srgbClr val="ADC1F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600"/>
              </a:pPr>
              <a:endParaRPr/>
            </a:p>
          </p:txBody>
        </p:sp>
      </p:grpSp>
      <p:sp>
        <p:nvSpPr>
          <p:cNvPr id="16" name="Rectangle 15"/>
          <p:cNvSpPr/>
          <p:nvPr/>
        </p:nvSpPr>
        <p:spPr>
          <a:xfrm>
            <a:off x="6002171" y="4191195"/>
            <a:ext cx="12704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600" dirty="0">
                <a:solidFill>
                  <a:srgbClr val="C00000"/>
                </a:solidFill>
              </a:rPr>
              <a:t>AP et al., </a:t>
            </a:r>
            <a:r>
              <a:rPr lang="it-IT" sz="1600" dirty="0" smtClean="0">
                <a:solidFill>
                  <a:srgbClr val="C00000"/>
                </a:solidFill>
              </a:rPr>
              <a:t>PLB</a:t>
            </a:r>
            <a:endParaRPr lang="it-IT" sz="1600" dirty="0">
              <a:solidFill>
                <a:srgbClr val="C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969068" y="1488344"/>
            <a:ext cx="4134083" cy="2800959"/>
            <a:chOff x="1969068" y="1488344"/>
            <a:chExt cx="4134083" cy="280095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068" y="1488344"/>
              <a:ext cx="4134083" cy="2800959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2408097" y="1590478"/>
              <a:ext cx="246388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it-IT" sz="1600" dirty="0" smtClean="0">
                  <a:solidFill>
                    <a:srgbClr val="C00000"/>
                  </a:solidFill>
                </a:rPr>
                <a:t>Fernandez-R., AP </a:t>
              </a:r>
              <a:r>
                <a:rPr lang="it-IT" sz="1600" dirty="0">
                  <a:solidFill>
                    <a:srgbClr val="C00000"/>
                  </a:solidFill>
                </a:rPr>
                <a:t>et al., </a:t>
              </a:r>
              <a:r>
                <a:rPr lang="it-IT" sz="1600" dirty="0" smtClean="0">
                  <a:solidFill>
                    <a:srgbClr val="C00000"/>
                  </a:solidFill>
                </a:rPr>
                <a:t>PRL</a:t>
              </a:r>
              <a:endParaRPr lang="it-IT" sz="16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17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103844" y="1214750"/>
            <a:ext cx="4019705" cy="2346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4" y="3022696"/>
            <a:ext cx="5161032" cy="233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30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pole hunter 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p:sp>
        <p:nvSpPr>
          <p:cNvPr id="23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Joint Physics Analysis Center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8" b="60949"/>
          <a:stretch/>
        </p:blipFill>
        <p:spPr>
          <a:xfrm>
            <a:off x="0" y="1166327"/>
            <a:ext cx="9144000" cy="21180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1" t="60669" r="1870" b="11261"/>
          <a:stretch/>
        </p:blipFill>
        <p:spPr>
          <a:xfrm>
            <a:off x="3892420" y="3895682"/>
            <a:ext cx="5175380" cy="185368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01409"/>
            <a:ext cx="1818473" cy="136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4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Epilogue</a:t>
            </a:r>
            <a:endParaRPr lang="it-IT" sz="3600" dirty="0"/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6765" y="1189429"/>
            <a:ext cx="68309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Why hadron spectroscopy is important?</a:t>
            </a:r>
            <a:endParaRPr lang="it-IT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96029" y="1936359"/>
            <a:ext cx="8843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To infer the </a:t>
            </a:r>
            <a:r>
              <a:rPr lang="it-IT" sz="2400" dirty="0" smtClean="0">
                <a:solidFill>
                  <a:srgbClr val="FF0000"/>
                </a:solidFill>
              </a:rPr>
              <a:t>dynamics of QCD building blocks</a:t>
            </a:r>
            <a:endParaRPr lang="it-IT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96029" y="2551271"/>
                <a:ext cx="8843072" cy="860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12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 smtClean="0"/>
                  <a:t>To </a:t>
                </a:r>
                <a:r>
                  <a:rPr lang="it-IT" sz="2400" dirty="0" smtClean="0">
                    <a:solidFill>
                      <a:srgbClr val="FF0000"/>
                    </a:solidFill>
                  </a:rPr>
                  <a:t>reduce </a:t>
                </a:r>
                <a:r>
                  <a:rPr lang="it-IT" sz="2400" dirty="0" smtClean="0"/>
                  <a:t>the</a:t>
                </a:r>
                <a:r>
                  <a:rPr lang="it-IT" sz="2400" dirty="0" smtClean="0">
                    <a:solidFill>
                      <a:srgbClr val="FF0000"/>
                    </a:solidFill>
                  </a:rPr>
                  <a:t> «hadronic uncertainties» </a:t>
                </a:r>
                <a:r>
                  <a:rPr lang="it-IT" sz="2400" dirty="0" smtClean="0"/>
                  <a:t>in precision physics </a:t>
                </a:r>
                <a:br>
                  <a:rPr lang="it-IT" sz="2400" dirty="0" smtClean="0"/>
                </a:br>
                <a:r>
                  <a:rPr lang="it-IT" sz="2400" dirty="0" smtClean="0"/>
                  <a:t>(e.g.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it-IT" sz="2400" dirty="0" smtClean="0"/>
                  <a:t> EDM,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it-IT" sz="2400" dirty="0" smtClean="0"/>
                  <a:t>, CPV in hadronic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it-IT" sz="2400" dirty="0" smtClean="0"/>
                  <a:t> decays...)</a:t>
                </a: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29" y="2551271"/>
                <a:ext cx="8843072" cy="860748"/>
              </a:xfrm>
              <a:prstGeom prst="rect">
                <a:avLst/>
              </a:prstGeom>
              <a:blipFill rotWithShape="0">
                <a:blip r:embed="rId3"/>
                <a:stretch>
                  <a:fillRect l="-1931" t="-24823" b="-1276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648028" y="5572035"/>
            <a:ext cx="1847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Thank you!</a:t>
            </a:r>
            <a:endParaRPr lang="it-IT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6029" y="3565266"/>
            <a:ext cx="8843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To </a:t>
            </a:r>
            <a:r>
              <a:rPr lang="it-IT" sz="2400" dirty="0" smtClean="0">
                <a:solidFill>
                  <a:srgbClr val="FF0000"/>
                </a:solidFill>
              </a:rPr>
              <a:t>answer</a:t>
            </a:r>
            <a:r>
              <a:rPr lang="it-IT" sz="2400" dirty="0" smtClean="0"/>
              <a:t> fundamental questions about </a:t>
            </a:r>
            <a:br>
              <a:rPr lang="it-IT" sz="2400" dirty="0" smtClean="0"/>
            </a:br>
            <a:r>
              <a:rPr lang="it-IT" sz="2400" dirty="0" smtClean="0">
                <a:solidFill>
                  <a:srgbClr val="FF0000"/>
                </a:solidFill>
              </a:rPr>
              <a:t>confinement</a:t>
            </a:r>
            <a:r>
              <a:rPr lang="it-IT" sz="2400" dirty="0" smtClean="0"/>
              <a:t> and </a:t>
            </a:r>
            <a:r>
              <a:rPr lang="it-IT" sz="2400" dirty="0" smtClean="0">
                <a:solidFill>
                  <a:srgbClr val="FF0000"/>
                </a:solidFill>
              </a:rPr>
              <a:t>mass generation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6029" y="4578882"/>
            <a:ext cx="89017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(the honest answer would be «</a:t>
            </a:r>
            <a:r>
              <a:rPr lang="it-IT" sz="2400" dirty="0">
                <a:solidFill>
                  <a:srgbClr val="FF0000"/>
                </a:solidFill>
              </a:rPr>
              <a:t>because we are nerds </a:t>
            </a:r>
            <a:br>
              <a:rPr lang="it-IT" sz="2400" dirty="0">
                <a:solidFill>
                  <a:srgbClr val="FF0000"/>
                </a:solidFill>
              </a:rPr>
            </a:br>
            <a:r>
              <a:rPr lang="it-IT" sz="2400" dirty="0">
                <a:solidFill>
                  <a:srgbClr val="FF0000"/>
                </a:solidFill>
              </a:rPr>
              <a:t>and we like it</a:t>
            </a:r>
            <a:r>
              <a:rPr lang="it-IT" sz="2400" dirty="0"/>
              <a:t>», but we cannot answer like this to funding agencies)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15079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10" grpId="0"/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4325" y="1626050"/>
            <a:ext cx="7772400" cy="1362075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Backup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How we probe the forces</a:t>
            </a:r>
            <a:endParaRPr lang="it-IT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140" y="1156335"/>
            <a:ext cx="6269720" cy="30251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41" y="4333813"/>
            <a:ext cx="90207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/>
              <a:t>We </a:t>
            </a:r>
            <a:r>
              <a:rPr lang="it-IT" sz="2200" dirty="0" smtClean="0">
                <a:solidFill>
                  <a:srgbClr val="FF0000"/>
                </a:solidFill>
              </a:rPr>
              <a:t>smash particles against each other</a:t>
            </a:r>
            <a:r>
              <a:rPr lang="it-IT" sz="2200" dirty="0" smtClean="0"/>
              <a:t>, the best way of creating new particles</a:t>
            </a:r>
          </a:p>
          <a:p>
            <a:r>
              <a:rPr lang="it-IT" sz="2200" dirty="0" smtClean="0"/>
              <a:t>It’s like if in a car accident, the pieces of the collision would create </a:t>
            </a:r>
            <a:br>
              <a:rPr lang="it-IT" sz="2200" dirty="0" smtClean="0"/>
            </a:br>
            <a:r>
              <a:rPr lang="it-IT" sz="2200" dirty="0" smtClean="0"/>
              <a:t>new fancy, expensive cars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8163" y="5685795"/>
            <a:ext cx="616767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dirty="0">
                <a:solidFill>
                  <a:srgbClr val="FF0000"/>
                </a:solidFill>
              </a:rPr>
              <a:t>(Do not try with your car. Believe me, it’s a bad idea</a:t>
            </a:r>
            <a:r>
              <a:rPr lang="it-IT" sz="2200" dirty="0" smtClean="0">
                <a:solidFill>
                  <a:srgbClr val="FF0000"/>
                </a:solidFill>
              </a:rPr>
              <a:t>)</a:t>
            </a:r>
            <a:endParaRPr lang="it-IT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57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How we probe the forces at CERN</a:t>
            </a:r>
            <a:endParaRPr lang="it-IT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06"/>
          <a:stretch/>
        </p:blipFill>
        <p:spPr>
          <a:xfrm>
            <a:off x="555231" y="1181100"/>
            <a:ext cx="3581400" cy="4893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4" b="1666"/>
          <a:stretch/>
        </p:blipFill>
        <p:spPr>
          <a:xfrm>
            <a:off x="4648200" y="1181100"/>
            <a:ext cx="3581400" cy="41398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48575" y="3648076"/>
            <a:ext cx="257175" cy="1047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522623" y="5391358"/>
                <a:ext cx="370697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 smtClean="0"/>
                  <a:t>LHC collides protons at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13 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TeV</m:t>
                    </m:r>
                  </m:oMath>
                </a14:m>
                <a:r>
                  <a:rPr lang="it-IT" sz="2200" dirty="0" smtClean="0"/>
                  <a:t/>
                </a:r>
                <a:br>
                  <a:rPr lang="it-IT" sz="2200" dirty="0" smtClean="0"/>
                </a:br>
                <a:r>
                  <a:rPr lang="it-IT" sz="2200" dirty="0" smtClean="0"/>
                  <a:t>(kinetic energy of a mosquito)</a:t>
                </a:r>
                <a:endParaRPr lang="it-IT" sz="2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623" y="5391358"/>
                <a:ext cx="3706977" cy="769441"/>
              </a:xfrm>
              <a:prstGeom prst="rect">
                <a:avLst/>
              </a:prstGeom>
              <a:blipFill rotWithShape="0">
                <a:blip r:embed="rId3"/>
                <a:stretch>
                  <a:fillRect l="-2138" t="-4724" b="-149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5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Standard Model Constituents</a:t>
            </a:r>
            <a:endParaRPr lang="it-IT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9" t="10661" r="11485" b="7028"/>
          <a:stretch/>
        </p:blipFill>
        <p:spPr>
          <a:xfrm>
            <a:off x="0" y="1183578"/>
            <a:ext cx="4710420" cy="37052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755685" y="3621717"/>
                <a:ext cx="4396791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 smtClean="0"/>
                  <a:t>Lightest massive particle </a:t>
                </a:r>
                <a14:m>
                  <m:oMath xmlns:m="http://schemas.openxmlformats.org/officeDocument/2006/math">
                    <m:r>
                      <a:rPr lang="it-IT" sz="2200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3 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eV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2200" dirty="0" smtClean="0"/>
              </a:p>
              <a:p>
                <a:r>
                  <a:rPr lang="it-IT" sz="2200" dirty="0" smtClean="0"/>
                  <a:t>Heaviest particle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∼175 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it-IT" sz="2200" dirty="0" smtClean="0"/>
                  <a:t> </a:t>
                </a:r>
                <a:br>
                  <a:rPr lang="it-IT" sz="2200" dirty="0" smtClean="0"/>
                </a:br>
                <a:r>
                  <a:rPr lang="it-IT" sz="2200" dirty="0" smtClean="0"/>
                  <a:t>(gold atom)</a:t>
                </a:r>
              </a:p>
              <a:p>
                <a:endParaRPr lang="it-IT" sz="2200" dirty="0"/>
              </a:p>
              <a:p>
                <a:r>
                  <a:rPr lang="it-IT" sz="2200" dirty="0" smtClean="0"/>
                  <a:t>Masses span 17 orders of magnitude </a:t>
                </a:r>
                <a:endParaRPr lang="it-IT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5685" y="3621717"/>
                <a:ext cx="4396791" cy="1785104"/>
              </a:xfrm>
              <a:prstGeom prst="rect">
                <a:avLst/>
              </a:prstGeom>
              <a:blipFill rotWithShape="0">
                <a:blip r:embed="rId3"/>
                <a:stretch>
                  <a:fillRect l="-1803" t="-2389" r="-2080" b="-6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0" y="4725910"/>
            <a:ext cx="4710420" cy="57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Rectangle 9"/>
          <p:cNvSpPr/>
          <p:nvPr/>
        </p:nvSpPr>
        <p:spPr>
          <a:xfrm>
            <a:off x="1566250" y="4662534"/>
            <a:ext cx="1104523" cy="4436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1611515" y="4635376"/>
            <a:ext cx="3882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i="1" dirty="0" smtClean="0">
                <a:solidFill>
                  <a:srgbClr val="E8CC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it-IT" sz="2200" i="1" dirty="0">
              <a:solidFill>
                <a:srgbClr val="E8CC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46593" y="4932300"/>
            <a:ext cx="5180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125,000</a:t>
            </a:r>
            <a:endParaRPr lang="it-IT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84341" y="4751290"/>
            <a:ext cx="4908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Higgs</a:t>
            </a:r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755351" y="4745814"/>
            <a:ext cx="12105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"Higgs interaction"</a:t>
            </a:r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94174" y="1535478"/>
            <a:ext cx="421948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Standard model is a remarkable </a:t>
            </a:r>
            <a:br>
              <a:rPr lang="it-IT" sz="2200" dirty="0" smtClean="0"/>
            </a:br>
            <a:r>
              <a:rPr lang="it-IT" sz="2200" dirty="0" smtClean="0"/>
              <a:t>simple theory</a:t>
            </a:r>
          </a:p>
          <a:p>
            <a:endParaRPr lang="it-IT" sz="2200" dirty="0"/>
          </a:p>
          <a:p>
            <a:r>
              <a:rPr lang="it-IT" sz="2200" dirty="0" smtClean="0"/>
              <a:t>The particle in the spectrum can easily fit in a table</a:t>
            </a:r>
          </a:p>
        </p:txBody>
      </p:sp>
      <p:sp>
        <p:nvSpPr>
          <p:cNvPr id="3" name="Rectangle 2"/>
          <p:cNvSpPr/>
          <p:nvPr/>
        </p:nvSpPr>
        <p:spPr>
          <a:xfrm>
            <a:off x="2575181" y="1222218"/>
            <a:ext cx="2069247" cy="271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ctangle 3"/>
          <p:cNvSpPr/>
          <p:nvPr/>
        </p:nvSpPr>
        <p:spPr>
          <a:xfrm>
            <a:off x="4562946" y="1303699"/>
            <a:ext cx="14747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ctangle 14"/>
          <p:cNvSpPr/>
          <p:nvPr/>
        </p:nvSpPr>
        <p:spPr>
          <a:xfrm>
            <a:off x="2643187" y="1296621"/>
            <a:ext cx="11216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/>
          <p:cNvSpPr/>
          <p:nvPr/>
        </p:nvSpPr>
        <p:spPr>
          <a:xfrm>
            <a:off x="3907571" y="3153430"/>
            <a:ext cx="14747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/>
          <p:cNvSpPr/>
          <p:nvPr/>
        </p:nvSpPr>
        <p:spPr>
          <a:xfrm>
            <a:off x="1492514" y="3811104"/>
            <a:ext cx="119002" cy="507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ctangle 18"/>
          <p:cNvSpPr/>
          <p:nvPr/>
        </p:nvSpPr>
        <p:spPr>
          <a:xfrm rot="5400000">
            <a:off x="3560412" y="2189392"/>
            <a:ext cx="14747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ctangle 20"/>
          <p:cNvSpPr/>
          <p:nvPr/>
        </p:nvSpPr>
        <p:spPr>
          <a:xfrm rot="5400000">
            <a:off x="2761541" y="2652427"/>
            <a:ext cx="45719" cy="236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ctangle 21"/>
          <p:cNvSpPr/>
          <p:nvPr/>
        </p:nvSpPr>
        <p:spPr>
          <a:xfrm rot="5400000">
            <a:off x="2705912" y="3078342"/>
            <a:ext cx="45719" cy="236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2325670" y="1674890"/>
            <a:ext cx="10760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260015" y="2927427"/>
            <a:ext cx="10760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570419" y="2097881"/>
            <a:ext cx="396619" cy="0"/>
          </a:xfrm>
          <a:prstGeom prst="line">
            <a:avLst/>
          </a:prstGeom>
          <a:ln w="1143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518031" y="2500313"/>
            <a:ext cx="396619" cy="0"/>
          </a:xfrm>
          <a:prstGeom prst="line">
            <a:avLst/>
          </a:prstGeom>
          <a:ln w="1143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568631" y="3645694"/>
            <a:ext cx="0" cy="8267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666997" y="3626644"/>
            <a:ext cx="0" cy="8267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566250" y="3832536"/>
            <a:ext cx="11006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566250" y="4253689"/>
            <a:ext cx="11006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705046" y="1676400"/>
            <a:ext cx="0" cy="12510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23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Standard Model Constituents</a:t>
            </a:r>
            <a:endParaRPr lang="it-IT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9" t="10661" r="11485" b="7028"/>
          <a:stretch/>
        </p:blipFill>
        <p:spPr>
          <a:xfrm>
            <a:off x="0" y="1183578"/>
            <a:ext cx="4710420" cy="37052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4725910"/>
            <a:ext cx="4710420" cy="57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Rectangle 9"/>
          <p:cNvSpPr/>
          <p:nvPr/>
        </p:nvSpPr>
        <p:spPr>
          <a:xfrm>
            <a:off x="1566250" y="4662534"/>
            <a:ext cx="1104523" cy="4436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1611515" y="4635376"/>
            <a:ext cx="3882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i="1" dirty="0" smtClean="0">
                <a:solidFill>
                  <a:srgbClr val="E8CC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it-IT" sz="2200" i="1" dirty="0">
              <a:solidFill>
                <a:srgbClr val="E8CC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46593" y="4932300"/>
            <a:ext cx="5180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125,000</a:t>
            </a:r>
            <a:endParaRPr lang="it-IT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84341" y="4751290"/>
            <a:ext cx="4908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Higgs</a:t>
            </a:r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755351" y="4745814"/>
            <a:ext cx="12105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"Higgs interaction"</a:t>
            </a:r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75181" y="1222218"/>
            <a:ext cx="2069247" cy="271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ctangle 3"/>
          <p:cNvSpPr/>
          <p:nvPr/>
        </p:nvSpPr>
        <p:spPr>
          <a:xfrm>
            <a:off x="4562946" y="1303699"/>
            <a:ext cx="14747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ctangle 14"/>
          <p:cNvSpPr/>
          <p:nvPr/>
        </p:nvSpPr>
        <p:spPr>
          <a:xfrm>
            <a:off x="2643187" y="1296621"/>
            <a:ext cx="11216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/>
          <p:cNvSpPr/>
          <p:nvPr/>
        </p:nvSpPr>
        <p:spPr>
          <a:xfrm>
            <a:off x="3907571" y="3153430"/>
            <a:ext cx="14747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/>
          <p:cNvSpPr/>
          <p:nvPr/>
        </p:nvSpPr>
        <p:spPr>
          <a:xfrm>
            <a:off x="1492514" y="3811104"/>
            <a:ext cx="119002" cy="507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ctangle 18"/>
          <p:cNvSpPr/>
          <p:nvPr/>
        </p:nvSpPr>
        <p:spPr>
          <a:xfrm rot="5400000">
            <a:off x="3560412" y="2189392"/>
            <a:ext cx="14747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ctangle 20"/>
          <p:cNvSpPr/>
          <p:nvPr/>
        </p:nvSpPr>
        <p:spPr>
          <a:xfrm rot="5400000">
            <a:off x="2761541" y="2652427"/>
            <a:ext cx="45719" cy="236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ctangle 21"/>
          <p:cNvSpPr/>
          <p:nvPr/>
        </p:nvSpPr>
        <p:spPr>
          <a:xfrm rot="5400000">
            <a:off x="2705912" y="3078342"/>
            <a:ext cx="45719" cy="236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2325670" y="1674890"/>
            <a:ext cx="10760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260015" y="2927427"/>
            <a:ext cx="10760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570419" y="2097881"/>
            <a:ext cx="396619" cy="0"/>
          </a:xfrm>
          <a:prstGeom prst="line">
            <a:avLst/>
          </a:prstGeom>
          <a:ln w="1143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518031" y="2500313"/>
            <a:ext cx="396619" cy="0"/>
          </a:xfrm>
          <a:prstGeom prst="line">
            <a:avLst/>
          </a:prstGeom>
          <a:ln w="1143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568631" y="3645694"/>
            <a:ext cx="0" cy="8267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666997" y="3626644"/>
            <a:ext cx="0" cy="8267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566250" y="3832536"/>
            <a:ext cx="11006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566250" y="4253689"/>
            <a:ext cx="11006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705046" y="1676400"/>
            <a:ext cx="0" cy="12510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755685" y="1444687"/>
                <a:ext cx="4572000" cy="33565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it-IT" dirty="0"/>
                  <a:t>According to relativity, the interaction</a:t>
                </a:r>
                <a:br>
                  <a:rPr lang="it-IT" dirty="0"/>
                </a:br>
                <a:r>
                  <a:rPr lang="it-IT" dirty="0"/>
                  <a:t>cannot be instantaneous, but is mediated by</a:t>
                </a:r>
                <a:br>
                  <a:rPr lang="it-IT" dirty="0"/>
                </a:br>
                <a:r>
                  <a:rPr lang="it-IT" dirty="0"/>
                  <a:t>fields that propagate with finite speed</a:t>
                </a:r>
              </a:p>
              <a:p>
                <a:endParaRPr lang="it-IT" dirty="0"/>
              </a:p>
              <a:p>
                <a:r>
                  <a:rPr lang="it-IT" dirty="0"/>
                  <a:t>In relativistic quantum mechanichs,</a:t>
                </a:r>
                <a:br>
                  <a:rPr lang="it-IT" dirty="0"/>
                </a:br>
                <a:r>
                  <a:rPr lang="it-IT" dirty="0"/>
                  <a:t>these fields are quantized in particles</a:t>
                </a:r>
              </a:p>
              <a:p>
                <a:endParaRPr lang="it-IT" dirty="0"/>
              </a:p>
              <a:p>
                <a:r>
                  <a:rPr lang="it-IT" dirty="0"/>
                  <a:t>The range of the interaction depend on</a:t>
                </a:r>
                <a:br>
                  <a:rPr lang="it-IT" dirty="0"/>
                </a:br>
                <a:r>
                  <a:rPr lang="it-IT" dirty="0"/>
                  <a:t>the mass of the mediator,</a:t>
                </a:r>
              </a:p>
              <a:p>
                <a:endParaRPr lang="it-IT" dirty="0"/>
              </a:p>
              <a:p>
                <a:pPr algn="ctr"/>
                <a14:m>
                  <m:oMath xmlns:m="http://schemas.openxmlformats.org/officeDocument/2006/math">
                    <m:r>
                      <a:rPr lang="it-IT" sz="2200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it-IT" sz="2200" i="1">
                        <a:latin typeface="Cambria Math" panose="02040503050406030204" pitchFamily="18" charset="0"/>
                      </a:rPr>
                      <m:t>∼</m:t>
                    </m:r>
                    <m:f>
                      <m:f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2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ℏ</m:t>
                        </m:r>
                        <m:r>
                          <a:rPr lang="it-IT" sz="22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it-IT" sz="2200" dirty="0"/>
                  <a:t> (Compton wavelength)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5685" y="1444687"/>
                <a:ext cx="4572000" cy="3356560"/>
              </a:xfrm>
              <a:prstGeom prst="rect">
                <a:avLst/>
              </a:prstGeom>
              <a:blipFill rotWithShape="0">
                <a:blip r:embed="rId3"/>
                <a:stretch>
                  <a:fillRect l="-1067" t="-1089" b="-54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104774" y="3324293"/>
            <a:ext cx="4531907" cy="186616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ctangle 3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10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Quantum ChromoDynamics (QCD)</a:t>
            </a:r>
            <a:endParaRPr lang="it-IT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9" t="10661" r="11485" b="7028"/>
          <a:stretch/>
        </p:blipFill>
        <p:spPr>
          <a:xfrm>
            <a:off x="0" y="1183578"/>
            <a:ext cx="4710420" cy="37052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4725910"/>
            <a:ext cx="4710420" cy="57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Rectangle 9"/>
          <p:cNvSpPr/>
          <p:nvPr/>
        </p:nvSpPr>
        <p:spPr>
          <a:xfrm>
            <a:off x="1566250" y="4662534"/>
            <a:ext cx="1104523" cy="4436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1611515" y="4635376"/>
            <a:ext cx="3882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i="1" dirty="0" smtClean="0">
                <a:solidFill>
                  <a:srgbClr val="E8CC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it-IT" sz="2200" i="1" dirty="0">
              <a:solidFill>
                <a:srgbClr val="E8CC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46593" y="4932300"/>
            <a:ext cx="5180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125,000</a:t>
            </a:r>
            <a:endParaRPr lang="it-IT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84341" y="4751290"/>
            <a:ext cx="4908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Higgs</a:t>
            </a:r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755351" y="4745814"/>
            <a:ext cx="12105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"Higgs interaction"</a:t>
            </a:r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730077" y="1302399"/>
                <a:ext cx="4218529" cy="4017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200" dirty="0" smtClean="0"/>
                  <a:t>Quarks appear in 6 flavors,</a:t>
                </a:r>
                <a:br>
                  <a:rPr lang="it-IT" sz="2200" dirty="0" smtClean="0"/>
                </a:br>
                <a:r>
                  <a:rPr lang="it-IT" sz="2200" dirty="0" smtClean="0"/>
                  <a:t>with (very) different masses</a:t>
                </a:r>
              </a:p>
              <a:p>
                <a:pPr algn="ctr"/>
                <a:endParaRPr lang="it-IT" sz="2200" dirty="0"/>
              </a:p>
              <a:p>
                <a:pPr algn="ctr"/>
                <a:r>
                  <a:rPr lang="it-IT" sz="2200" dirty="0" smtClean="0"/>
                  <a:t>Each quark can be in </a:t>
                </a:r>
                <a:br>
                  <a:rPr lang="it-IT" sz="2200" dirty="0" smtClean="0"/>
                </a:br>
                <a:r>
                  <a:rPr lang="it-IT" sz="2200" dirty="0" smtClean="0"/>
                  <a:t>3 identical colors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it-IT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400" i="1" dirty="0" smtClean="0">
                          <a:solidFill>
                            <a:srgbClr val="33CC33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it-IT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4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it-IT" sz="2400" dirty="0" smtClean="0">
                  <a:solidFill>
                    <a:srgbClr val="0000FF"/>
                  </a:solidFill>
                </a:endParaRPr>
              </a:p>
              <a:p>
                <a:pPr algn="ctr"/>
                <a:endParaRPr lang="it-IT" sz="2400" dirty="0" smtClean="0"/>
              </a:p>
              <a:p>
                <a:pPr algn="ctr"/>
                <a:r>
                  <a:rPr lang="it-IT" sz="2400" dirty="0" smtClean="0"/>
                  <a:t>Each gluon can be in 8 colors</a:t>
                </a:r>
                <a:endParaRPr lang="it-IT" sz="2400" dirty="0"/>
              </a:p>
              <a:p>
                <a:pPr algn="ctr"/>
                <a14:m>
                  <m:oMath xmlns:m="http://schemas.openxmlformats.org/officeDocument/2006/math">
                    <m:r>
                      <a:rPr lang="it-IT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acc>
                      <m:accPr>
                        <m:chr m:val="̅"/>
                        <m:ctrlPr>
                          <a:rPr lang="it-IT" sz="2400" i="1" dirty="0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dirty="0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  <m:r>
                      <a:rPr lang="it-IT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24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acc>
                      <m:accPr>
                        <m:chr m:val="̅"/>
                        <m:ctrlPr>
                          <a:rPr lang="it-IT" sz="240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it-IT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lang="it-IT" sz="2400" i="1" dirty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 dirty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</m:oMath>
                </a14:m>
                <a:r>
                  <a:rPr lang="it-IT" sz="2400" dirty="0" smtClean="0"/>
                  <a:t>,</a:t>
                </a:r>
                <a:r>
                  <a:rPr lang="it-IT" sz="24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lang="it-IT" sz="240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it-IT" sz="2400" dirty="0"/>
                  <a:t>,</a:t>
                </a:r>
                <a14:m>
                  <m:oMath xmlns:m="http://schemas.openxmlformats.org/officeDocument/2006/math">
                    <m:r>
                      <a:rPr lang="it-IT" sz="2400" i="1" dirty="0">
                        <a:solidFill>
                          <a:srgbClr val="33CC33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acc>
                      <m:accPr>
                        <m:chr m:val="̅"/>
                        <m:ctrlPr>
                          <a:rPr lang="it-IT" sz="24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it-IT" sz="2400" dirty="0"/>
                  <a:t>,</a:t>
                </a:r>
                <a:r>
                  <a:rPr lang="it-IT" sz="24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2400" b="0" i="1" dirty="0" smtClean="0">
                        <a:solidFill>
                          <a:srgbClr val="33CC33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acc>
                      <m:accPr>
                        <m:chr m:val="̅"/>
                        <m:ctrlPr>
                          <a:rPr lang="it-IT" sz="240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it-IT" sz="2400" dirty="0" smtClean="0"/>
                  <a:t>,</a:t>
                </a:r>
                <a:br>
                  <a:rPr lang="it-IT" sz="2400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acc>
                        <m:accPr>
                          <m:chr m:val="̅"/>
                          <m:ctrlPr>
                            <a:rPr lang="it-IT" sz="2400" i="1" dirty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i="1" dirty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it-IT" sz="24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2400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acc>
                        <m:accPr>
                          <m:chr m:val="̅"/>
                          <m:ctrlPr>
                            <a:rPr lang="it-IT" sz="2400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it-IT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4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acc>
                        <m:accPr>
                          <m:chr m:val="̅"/>
                          <m:ctrlPr>
                            <a:rPr lang="it-IT" sz="2400" i="1" dirty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i="1" dirty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it-IT" sz="2400" b="0" i="0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400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acc>
                        <m:accPr>
                          <m:chr m:val="̅"/>
                          <m:ctrlPr>
                            <a:rPr lang="it-IT" sz="2400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it-IT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it-IT" sz="2400" i="1" dirty="0">
                          <a:solidFill>
                            <a:srgbClr val="33CC33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acc>
                        <m:accPr>
                          <m:chr m:val="̅"/>
                          <m:ctrlPr>
                            <a:rPr lang="it-IT" sz="2400" i="1" dirty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i="1" dirty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 lang="it-IT" sz="2400" dirty="0"/>
              </a:p>
              <a:p>
                <a:pPr algn="ctr"/>
                <a:endParaRPr lang="it-IT" sz="2400" dirty="0" smtClean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0077" y="1302399"/>
                <a:ext cx="4218529" cy="4017382"/>
              </a:xfrm>
              <a:prstGeom prst="rect">
                <a:avLst/>
              </a:prstGeom>
              <a:blipFill rotWithShape="0">
                <a:blip r:embed="rId3"/>
                <a:stretch>
                  <a:fillRect t="-10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891586" y="5534839"/>
            <a:ext cx="53608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000" dirty="0" smtClean="0">
                <a:solidFill>
                  <a:srgbClr val="0000FF"/>
                </a:solidFill>
              </a:rPr>
              <a:t>Have you ever observed a quark?</a:t>
            </a:r>
            <a:endParaRPr lang="it-IT" sz="3000" dirty="0">
              <a:solidFill>
                <a:srgbClr val="0000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03632" y="5057978"/>
            <a:ext cx="3071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/>
              <a:t>Gluon is massless. Long range?</a:t>
            </a:r>
          </a:p>
        </p:txBody>
      </p:sp>
    </p:spTree>
    <p:extLst>
      <p:ext uri="{BB962C8B-B14F-4D97-AF65-F5344CB8AC3E}">
        <p14:creationId xmlns:p14="http://schemas.microsoft.com/office/powerpoint/2010/main" val="254447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bg1"/>
                </a:solidFill>
              </a:rPr>
              <a:t>Three quarks for Muster Mark</a:t>
            </a:r>
            <a:endParaRPr lang="it-IT" sz="3600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034" y="1376408"/>
            <a:ext cx="3352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Quarks appear in 3 colors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70277" y="1376408"/>
            <a:ext cx="4297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Antiquarks appear in 3 anticolors</a:t>
            </a:r>
            <a:endParaRPr lang="it-IT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877013" y="2873992"/>
                <a:ext cx="979714" cy="97971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013" y="2873992"/>
                <a:ext cx="979714" cy="979714"/>
              </a:xfrm>
              <a:prstGeom prst="ellipse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/>
              <p:cNvSpPr/>
              <p:nvPr/>
            </p:nvSpPr>
            <p:spPr>
              <a:xfrm>
                <a:off x="2083026" y="2599289"/>
                <a:ext cx="979714" cy="979714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7" name="Oval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026" y="2599289"/>
                <a:ext cx="979714" cy="979714"/>
              </a:xfrm>
              <a:prstGeom prst="ellipse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val 17"/>
              <p:cNvSpPr/>
              <p:nvPr/>
            </p:nvSpPr>
            <p:spPr>
              <a:xfrm>
                <a:off x="1581474" y="3789377"/>
                <a:ext cx="979714" cy="979714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8" name="Oval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1474" y="3789377"/>
                <a:ext cx="979714" cy="979714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val 18"/>
              <p:cNvSpPr/>
              <p:nvPr/>
            </p:nvSpPr>
            <p:spPr>
              <a:xfrm>
                <a:off x="6053076" y="2723166"/>
                <a:ext cx="979714" cy="979714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9" name="Oval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076" y="2723166"/>
                <a:ext cx="979714" cy="979714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val 19"/>
              <p:cNvSpPr/>
              <p:nvPr/>
            </p:nvSpPr>
            <p:spPr>
              <a:xfrm>
                <a:off x="7259089" y="2448463"/>
                <a:ext cx="979714" cy="979714"/>
              </a:xfrm>
              <a:prstGeom prst="ellipse">
                <a:avLst/>
              </a:prstGeom>
              <a:solidFill>
                <a:srgbClr val="FF66CC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20" name="Oval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9089" y="2448463"/>
                <a:ext cx="979714" cy="979714"/>
              </a:xfrm>
              <a:prstGeom prst="ellipse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val 20"/>
              <p:cNvSpPr/>
              <p:nvPr/>
            </p:nvSpPr>
            <p:spPr>
              <a:xfrm>
                <a:off x="6757537" y="3638551"/>
                <a:ext cx="979714" cy="979714"/>
              </a:xfrm>
              <a:prstGeom prst="ellipse">
                <a:avLst/>
              </a:prstGeom>
              <a:solidFill>
                <a:srgbClr val="FFCC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21" name="Oval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537" y="3638551"/>
                <a:ext cx="979714" cy="979714"/>
              </a:xfrm>
              <a:prstGeom prst="ellips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val 22"/>
              <p:cNvSpPr/>
              <p:nvPr/>
            </p:nvSpPr>
            <p:spPr>
              <a:xfrm>
                <a:off x="3256382" y="2164999"/>
                <a:ext cx="1889385" cy="188938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it-IT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Oval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382" y="2164999"/>
                <a:ext cx="1889385" cy="1889385"/>
              </a:xfrm>
              <a:prstGeom prst="ellips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582530" y="5664920"/>
            <a:ext cx="3168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Hadrons must be white:</a:t>
            </a:r>
            <a:endParaRPr lang="it-IT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201075" y="5654479"/>
                <a:ext cx="30047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it-IT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sz="2400" dirty="0" smtClean="0">
                    <a:solidFill>
                      <a:schemeClr val="bg1"/>
                    </a:solidFill>
                  </a:rPr>
                  <a:t> pairs form a meson</a:t>
                </a:r>
                <a:endParaRPr lang="it-IT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1075" y="5654479"/>
                <a:ext cx="3004797" cy="461665"/>
              </a:xfrm>
              <a:prstGeom prst="rect">
                <a:avLst/>
              </a:prstGeom>
              <a:blipFill rotWithShape="0">
                <a:blip r:embed="rId10"/>
                <a:stretch>
                  <a:fillRect l="-609" t="-10667" r="-2231" b="-30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854" y="5402424"/>
            <a:ext cx="4853343" cy="92185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53264" y="5654569"/>
            <a:ext cx="3437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Quarks appear in 6 flavors</a:t>
            </a:r>
            <a:endParaRPr lang="it-I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58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48148E-6 L -0.23073 -0.0261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45" y="-13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0.2816 -0.0555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0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5" grpId="0"/>
      <p:bldP spid="26" grpId="0"/>
      <p:bldP spid="2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Welcome to Hell</a:t>
            </a:r>
            <a:endParaRPr lang="it-IT" sz="3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851" y="1128475"/>
            <a:ext cx="3652949" cy="276618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807" y="4490133"/>
            <a:ext cx="4566193" cy="18705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8" t="2377" r="10099" b="4423"/>
          <a:stretch/>
        </p:blipFill>
        <p:spPr>
          <a:xfrm>
            <a:off x="95880" y="1131581"/>
            <a:ext cx="4418245" cy="38748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5537" y="4579109"/>
            <a:ext cx="2576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Review of Particle Physics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164" y="3244801"/>
            <a:ext cx="2861836" cy="19387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1842" y="5183581"/>
            <a:ext cx="4577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Only white particles have been observed so far,</a:t>
            </a:r>
            <a:br>
              <a:rPr lang="it-IT" dirty="0" smtClean="0"/>
            </a:br>
            <a:r>
              <a:rPr lang="it-IT" dirty="0" smtClean="0"/>
              <a:t>forming an extremly rich zoo of hadrons</a:t>
            </a:r>
            <a:endParaRPr lang="it-IT" dirty="0"/>
          </a:p>
        </p:txBody>
      </p:sp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81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Flavor symmetry</a:t>
            </a:r>
            <a:endParaRPr lang="it-IT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8" y="2507566"/>
            <a:ext cx="4567473" cy="27831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2220" y="553191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Amplitudes of particles in the same multiplet are related</a:t>
            </a:r>
            <a:r>
              <a:rPr lang="it-IT" dirty="0"/>
              <a:t> </a:t>
            </a:r>
            <a:r>
              <a:rPr lang="it-IT" dirty="0" smtClean="0"/>
              <a:t>(Wigner-Eckart theorem)</a:t>
            </a:r>
            <a:endParaRPr lang="it-IT" dirty="0"/>
          </a:p>
        </p:txBody>
      </p:sp>
      <p:sp>
        <p:nvSpPr>
          <p:cNvPr id="3" name="Rectangle 2"/>
          <p:cNvSpPr/>
          <p:nvPr/>
        </p:nvSpPr>
        <p:spPr>
          <a:xfrm>
            <a:off x="142858" y="1508904"/>
            <a:ext cx="90011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Hadron appear in approximate degenerate multiplets (group theory needed)</a:t>
            </a:r>
          </a:p>
          <a:p>
            <a:r>
              <a:rPr lang="it-IT" dirty="0" smtClean="0"/>
              <a:t>This observation led to the discovery of quark constituents without observing a single quark!</a:t>
            </a:r>
            <a:endParaRPr lang="it-I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20" y="2511614"/>
            <a:ext cx="3937108" cy="277913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055137" y="3847724"/>
            <a:ext cx="353085" cy="3440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Straight Connector 8"/>
          <p:cNvCxnSpPr>
            <a:endCxn id="7" idx="0"/>
          </p:cNvCxnSpPr>
          <p:nvPr/>
        </p:nvCxnSpPr>
        <p:spPr>
          <a:xfrm flipH="1" flipV="1">
            <a:off x="2231680" y="3847724"/>
            <a:ext cx="294237" cy="4979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144" y="2782566"/>
            <a:ext cx="4608856" cy="213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1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2" y="985294"/>
            <a:ext cx="3434422" cy="27017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2" y="3698746"/>
            <a:ext cx="3434422" cy="27017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5392" y="1038843"/>
            <a:ext cx="81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I sheet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5392" y="3651739"/>
            <a:ext cx="87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II sheet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1" b="6274"/>
          <a:stretch/>
        </p:blipFill>
        <p:spPr>
          <a:xfrm>
            <a:off x="4151360" y="3095940"/>
            <a:ext cx="4358829" cy="288167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627136" y="4536775"/>
            <a:ext cx="1466662" cy="4640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6" name="TextBox 25"/>
          <p:cNvSpPr txBox="1"/>
          <p:nvPr/>
        </p:nvSpPr>
        <p:spPr>
          <a:xfrm>
            <a:off x="3719798" y="1651496"/>
            <a:ext cx="54614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Bound states on the real axis 1st sheet</a:t>
            </a:r>
          </a:p>
          <a:p>
            <a:r>
              <a:rPr lang="it-IT" dirty="0" smtClean="0"/>
              <a:t>Not-so-bound (virtual) </a:t>
            </a:r>
            <a:r>
              <a:rPr lang="it-IT" dirty="0"/>
              <a:t>states on the real axis </a:t>
            </a:r>
            <a:r>
              <a:rPr lang="it-IT" dirty="0" smtClean="0"/>
              <a:t>2nd sheet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1284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Unitarity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1168106"/>
            <a:ext cx="3801600" cy="20648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38225" y="1363294"/>
            <a:ext cx="2647950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858194" y="1239714"/>
                <a:ext cx="5309402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 smtClean="0"/>
                  <a:t>Probability conservation implies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d>
                              <m:dPr>
                                <m:ctrlP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it-IT" sz="2200" dirty="0" smtClean="0"/>
              </a:p>
              <a:p>
                <a:endParaRPr lang="it-IT" sz="2200" dirty="0"/>
              </a:p>
              <a:p>
                <a:r>
                  <a:rPr lang="it-IT" sz="2200" dirty="0" smtClean="0"/>
                  <a:t>For the amplitude, this turns into 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8194" y="1239714"/>
                <a:ext cx="5309402" cy="1107996"/>
              </a:xfrm>
              <a:prstGeom prst="rect">
                <a:avLst/>
              </a:prstGeom>
              <a:blipFill rotWithShape="0">
                <a:blip r:embed="rId4"/>
                <a:stretch>
                  <a:fillRect l="-1493" t="-3297" b="-1044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36954"/>
            <a:ext cx="3866674" cy="3164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871568" y="3517365"/>
                <a:ext cx="2137445" cy="496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 smtClean="0"/>
                  <a:t>Example: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𝑖</m:t>
                    </m:r>
                    <m:rad>
                      <m:radPr>
                        <m:degHide m:val="on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rad>
                  </m:oMath>
                </a14:m>
                <a:r>
                  <a:rPr lang="it-IT" sz="2400" dirty="0" smtClean="0"/>
                  <a:t>...</a:t>
                </a:r>
                <a:endParaRPr lang="it-IT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1568" y="3517365"/>
                <a:ext cx="2137445" cy="496418"/>
              </a:xfrm>
              <a:prstGeom prst="rect">
                <a:avLst/>
              </a:prstGeom>
              <a:blipFill rotWithShape="0">
                <a:blip r:embed="rId6"/>
                <a:stretch>
                  <a:fillRect l="-4274" t="-2469" r="-3989" b="-283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833451" y="4290214"/>
                <a:ext cx="980846" cy="40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rad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3451" y="4290214"/>
                <a:ext cx="980846" cy="40197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2787716" y="4744115"/>
                <a:ext cx="1499834" cy="442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</m:e>
                      </m:rad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7716" y="4744115"/>
                <a:ext cx="1499834" cy="44262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41811" y="3765574"/>
                <a:ext cx="1402050" cy="442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</m:e>
                      </m:rad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11" y="3765574"/>
                <a:ext cx="1402050" cy="44262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662933" y="2448308"/>
                <a:ext cx="36999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933" y="2448308"/>
                <a:ext cx="3699924" cy="461665"/>
              </a:xfrm>
              <a:prstGeom prst="rect">
                <a:avLst/>
              </a:prstGeom>
              <a:blipFill rotWithShape="0">
                <a:blip r:embed="rId11"/>
                <a:stretch>
                  <a:fillRect l="-165" b="-18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112" y="4024160"/>
            <a:ext cx="3809524" cy="23365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78341" y="2973098"/>
            <a:ext cx="1261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Branch cut!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03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Unitarity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1168106"/>
            <a:ext cx="3801600" cy="20648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38225" y="1363294"/>
            <a:ext cx="2647950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858194" y="1239714"/>
                <a:ext cx="5309402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 smtClean="0"/>
                  <a:t>Probability conservation implies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d>
                              <m:dPr>
                                <m:ctrlP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it-IT" sz="2200" dirty="0" smtClean="0"/>
              </a:p>
              <a:p>
                <a:endParaRPr lang="it-IT" sz="2200" dirty="0"/>
              </a:p>
              <a:p>
                <a:r>
                  <a:rPr lang="it-IT" sz="2200" dirty="0" smtClean="0"/>
                  <a:t>For the amplitude, this turns into</a:t>
                </a:r>
                <a:endParaRPr lang="it-IT" sz="2400" dirty="0" smtClean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8194" y="1239714"/>
                <a:ext cx="5309402" cy="1107996"/>
              </a:xfrm>
              <a:prstGeom prst="rect">
                <a:avLst/>
              </a:prstGeom>
              <a:blipFill rotWithShape="0">
                <a:blip r:embed="rId4"/>
                <a:stretch>
                  <a:fillRect l="-1493" t="-3297" b="-1044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871568" y="3517365"/>
                <a:ext cx="2137445" cy="496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 smtClean="0"/>
                  <a:t>Example: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𝑖</m:t>
                    </m:r>
                    <m:rad>
                      <m:radPr>
                        <m:degHide m:val="on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rad>
                  </m:oMath>
                </a14:m>
                <a:r>
                  <a:rPr lang="it-IT" sz="2400" dirty="0" smtClean="0"/>
                  <a:t>...</a:t>
                </a:r>
                <a:endParaRPr lang="it-IT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1568" y="3517365"/>
                <a:ext cx="2137445" cy="496418"/>
              </a:xfrm>
              <a:prstGeom prst="rect">
                <a:avLst/>
              </a:prstGeom>
              <a:blipFill rotWithShape="0">
                <a:blip r:embed="rId5"/>
                <a:stretch>
                  <a:fillRect l="-4274" t="-2469" r="-3989" b="-283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112" y="4024160"/>
            <a:ext cx="3809524" cy="23365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700702" y="3984857"/>
            <a:ext cx="44791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...but I can decide to get the negative solution</a:t>
            </a:r>
            <a:endParaRPr lang="it-IT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36954"/>
            <a:ext cx="3866673" cy="3164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381088" y="5040970"/>
                <a:ext cx="1153970" cy="40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rad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088" y="5040970"/>
                <a:ext cx="1153970" cy="40197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2259766" y="4575526"/>
                <a:ext cx="1279516" cy="442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</m:e>
                      </m:rad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9766" y="4575526"/>
                <a:ext cx="1279516" cy="44262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141810" y="3827521"/>
                <a:ext cx="1228926" cy="442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</m:e>
                      </m:rad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10" y="3827521"/>
                <a:ext cx="1228926" cy="44262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662933" y="2448308"/>
                <a:ext cx="36999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933" y="2448308"/>
                <a:ext cx="3699924" cy="461665"/>
              </a:xfrm>
              <a:prstGeom prst="rect">
                <a:avLst/>
              </a:prstGeom>
              <a:blipFill rotWithShape="0">
                <a:blip r:embed="rId12"/>
                <a:stretch>
                  <a:fillRect l="-165" b="-18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5678341" y="2973098"/>
            <a:ext cx="1261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Branch cut!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86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71282"/>
            <a:ext cx="9144000" cy="850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6782"/>
            <a:ext cx="9144000" cy="4770119"/>
          </a:xfrm>
          <a:prstGeom prst="rect">
            <a:avLst/>
          </a:prstGeom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Unitarity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98376" y="1071283"/>
            <a:ext cx="68648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 smtClean="0"/>
              <a:t>Probability conservation a </a:t>
            </a:r>
            <a:r>
              <a:rPr lang="it-IT" sz="2400" dirty="0" smtClean="0">
                <a:solidFill>
                  <a:srgbClr val="FF0000"/>
                </a:solidFill>
              </a:rPr>
              <a:t>branch cut </a:t>
            </a:r>
            <a:r>
              <a:rPr lang="it-IT" sz="2400" dirty="0" smtClean="0"/>
              <a:t>on the real </a:t>
            </a:r>
            <a:r>
              <a:rPr lang="it-IT" sz="2400" dirty="0"/>
              <a:t>axis</a:t>
            </a:r>
            <a:r>
              <a:rPr lang="it-IT" sz="2400" dirty="0" smtClean="0"/>
              <a:t>,</a:t>
            </a:r>
            <a:br>
              <a:rPr lang="it-IT" sz="2400" dirty="0" smtClean="0"/>
            </a:br>
            <a:r>
              <a:rPr lang="it-IT" sz="2400" dirty="0" smtClean="0"/>
              <a:t>two </a:t>
            </a:r>
            <a:r>
              <a:rPr lang="it-IT" sz="2400" dirty="0"/>
              <a:t>sheets continuosly </a:t>
            </a:r>
            <a:r>
              <a:rPr lang="it-IT" sz="2400" dirty="0" smtClean="0"/>
              <a:t>connected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66818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Crossing symmetry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9488" y="1695450"/>
            <a:ext cx="8640258" cy="1562100"/>
            <a:chOff x="249488" y="1695450"/>
            <a:chExt cx="8640258" cy="1562100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419332" y="1695450"/>
              <a:ext cx="569475" cy="3975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988807" y="1989601"/>
              <a:ext cx="805861" cy="80586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419332" y="2795462"/>
              <a:ext cx="569475" cy="44724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1794668" y="1695450"/>
              <a:ext cx="612455" cy="3975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1794668" y="2795462"/>
              <a:ext cx="666179" cy="29415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258159" y="1894229"/>
                  <a:ext cx="584367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159" y="1894229"/>
                  <a:ext cx="584367" cy="416630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249488" y="2647988"/>
                  <a:ext cx="584367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488" y="2647988"/>
                  <a:ext cx="584367" cy="41663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2100895" y="1854478"/>
                  <a:ext cx="612433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0895" y="1854478"/>
                  <a:ext cx="612433" cy="41663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2154630" y="2525906"/>
                  <a:ext cx="612433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4630" y="2525906"/>
                  <a:ext cx="612433" cy="41663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/>
            <p:cNvCxnSpPr/>
            <p:nvPr/>
          </p:nvCxnSpPr>
          <p:spPr>
            <a:xfrm>
              <a:off x="3513839" y="1710296"/>
              <a:ext cx="569475" cy="3975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4083314" y="2004447"/>
              <a:ext cx="805861" cy="80586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3513839" y="2810308"/>
              <a:ext cx="569475" cy="447242"/>
            </a:xfrm>
            <a:prstGeom prst="straightConnector1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4889175" y="1710296"/>
              <a:ext cx="612455" cy="397558"/>
            </a:xfrm>
            <a:prstGeom prst="straightConnector1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4889175" y="2810308"/>
              <a:ext cx="666179" cy="29415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3352666" y="1909075"/>
                  <a:ext cx="584367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2666" y="1909075"/>
                  <a:ext cx="584367" cy="41663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3343995" y="2662834"/>
                  <a:ext cx="584368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3995" y="2662834"/>
                  <a:ext cx="584368" cy="416630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5195402" y="1869324"/>
                  <a:ext cx="612433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5402" y="1869324"/>
                  <a:ext cx="612433" cy="41663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5249137" y="2540753"/>
                  <a:ext cx="612433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9137" y="2540753"/>
                  <a:ext cx="612433" cy="41663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Arrow Connector 35"/>
            <p:cNvCxnSpPr/>
            <p:nvPr/>
          </p:nvCxnSpPr>
          <p:spPr>
            <a:xfrm>
              <a:off x="6542014" y="1710296"/>
              <a:ext cx="569475" cy="3975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/>
            <p:nvPr/>
          </p:nvSpPr>
          <p:spPr>
            <a:xfrm>
              <a:off x="7111490" y="2004447"/>
              <a:ext cx="805861" cy="80586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V="1">
              <a:off x="6542014" y="2810308"/>
              <a:ext cx="569475" cy="447242"/>
            </a:xfrm>
            <a:prstGeom prst="straightConnector1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7917351" y="1710296"/>
              <a:ext cx="612455" cy="3975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7917351" y="2810308"/>
              <a:ext cx="666179" cy="294151"/>
            </a:xfrm>
            <a:prstGeom prst="straightConnector1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6380842" y="1909075"/>
                  <a:ext cx="584367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0842" y="1909075"/>
                  <a:ext cx="584367" cy="41663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6372171" y="2662834"/>
                  <a:ext cx="584368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2171" y="2662834"/>
                  <a:ext cx="584368" cy="416630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8223578" y="1869324"/>
                  <a:ext cx="612433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23578" y="1869324"/>
                  <a:ext cx="612433" cy="416630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8277313" y="2540753"/>
                  <a:ext cx="612433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7313" y="2540753"/>
                  <a:ext cx="612433" cy="416630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5" name="TextBox 44"/>
          <p:cNvSpPr txBox="1"/>
          <p:nvPr/>
        </p:nvSpPr>
        <p:spPr>
          <a:xfrm>
            <a:off x="1831921" y="3971539"/>
            <a:ext cx="5791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All these processes are not independent, </a:t>
            </a:r>
            <a:br>
              <a:rPr lang="it-IT" sz="2200" dirty="0" smtClean="0"/>
            </a:br>
            <a:r>
              <a:rPr lang="it-IT" sz="2200" dirty="0" smtClean="0"/>
              <a:t>but are described by the same amplitude!</a:t>
            </a:r>
          </a:p>
          <a:p>
            <a:r>
              <a:rPr lang="it-IT" sz="2200" dirty="0" smtClean="0"/>
              <a:t>Simplification – Complication!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211754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olo 1"/>
              <p:cNvSpPr txBox="1">
                <a:spLocks/>
              </p:cNvSpPr>
              <p:nvPr/>
            </p:nvSpPr>
            <p:spPr>
              <a:xfrm>
                <a:off x="609600" y="125016"/>
                <a:ext cx="8229600" cy="9001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>
                    <a:solidFill>
                      <a:schemeClr val="tx2"/>
                    </a:solidFill>
                  </a:rPr>
                  <a:t>Searching for resonances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9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25016"/>
                <a:ext cx="8229600" cy="9001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58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2" y="3940813"/>
            <a:ext cx="8699878" cy="26651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307" y="1565605"/>
            <a:ext cx="3588190" cy="199618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2" y="888894"/>
            <a:ext cx="4026277" cy="30519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/>
          <p:cNvSpPr txBox="1"/>
          <p:nvPr/>
        </p:nvSpPr>
        <p:spPr>
          <a:xfrm>
            <a:off x="6367604" y="4078965"/>
            <a:ext cx="225170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Precise determination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of pole position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21045" y="1404141"/>
            <a:ext cx="2129878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Smooth «background»</a:t>
            </a:r>
            <a:endParaRPr lang="it-IT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43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Systematic studies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Determination of the lightest hybrid meson pole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1482"/>
            <a:ext cx="4572000" cy="30976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780"/>
            <a:ext cx="4572000" cy="30976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674637"/>
            <a:ext cx="83432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For each class, the maximum deviation of mass and width is taken as a systematic error</a:t>
            </a:r>
            <a:br>
              <a:rPr lang="it-IT" dirty="0" smtClean="0"/>
            </a:br>
            <a:r>
              <a:rPr lang="it-IT" dirty="0" smtClean="0"/>
              <a:t>Deviation smaller than the statistical error are neglected</a:t>
            </a:r>
            <a:br>
              <a:rPr lang="it-IT" dirty="0" smtClean="0"/>
            </a:br>
            <a:r>
              <a:rPr lang="it-IT" dirty="0" smtClean="0"/>
              <a:t>Systematic of different classes are summed in quadrature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2660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87" y="1446663"/>
            <a:ext cx="3558072" cy="2635013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121452" y="1752585"/>
            <a:ext cx="1276217" cy="823928"/>
            <a:chOff x="216081" y="1417717"/>
            <a:chExt cx="1587319" cy="1035182"/>
          </a:xfrm>
        </p:grpSpPr>
        <p:sp>
          <p:nvSpPr>
            <p:cNvPr id="9" name="Ovale 13"/>
            <p:cNvSpPr/>
            <p:nvPr/>
          </p:nvSpPr>
          <p:spPr>
            <a:xfrm rot="1702495">
              <a:off x="216081" y="1417717"/>
              <a:ext cx="1587319" cy="103518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e 10"/>
            <p:cNvSpPr/>
            <p:nvPr/>
          </p:nvSpPr>
          <p:spPr>
            <a:xfrm>
              <a:off x="1083935" y="1998647"/>
              <a:ext cx="181680" cy="18911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4"/>
            <p:cNvSpPr/>
            <p:nvPr/>
          </p:nvSpPr>
          <p:spPr>
            <a:xfrm>
              <a:off x="687107" y="1676814"/>
              <a:ext cx="181680" cy="189119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it-IT" sz="2400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56757" r="-54054" b="-5918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oMath>
                    </m:oMathPara>
                  </a14:m>
                  <a:endParaRPr lang="it-IT" sz="2400" dirty="0">
                    <a:solidFill>
                      <a:srgbClr val="FF7C8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55263" t="-4167" r="-50000" b="-6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32894" y="4484950"/>
                <a:ext cx="2691121" cy="7911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∼0.3</m:t>
                      </m:r>
                    </m:oMath>
                  </m:oMathPara>
                </a14:m>
                <a:endParaRPr lang="it-IT" sz="2400" dirty="0" smtClean="0"/>
              </a:p>
              <a:p>
                <a:pPr algn="ctr"/>
                <a:r>
                  <a:rPr lang="it-IT" sz="2400" dirty="0" smtClean="0">
                    <a:solidFill>
                      <a:srgbClr val="3333FF"/>
                    </a:solidFill>
                  </a:rPr>
                  <a:t>(perturbative regime)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894" y="4484950"/>
                <a:ext cx="2691121" cy="791179"/>
              </a:xfrm>
              <a:prstGeom prst="rect">
                <a:avLst/>
              </a:prstGeom>
              <a:blipFill rotWithShape="0">
                <a:blip r:embed="rId6"/>
                <a:stretch>
                  <a:fillRect l="-6335" r="-6335" b="-215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 flipV="1">
            <a:off x="2935433" y="4644479"/>
            <a:ext cx="2173534" cy="8473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108967" y="4265368"/>
                <a:ext cx="3387104" cy="758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 smtClean="0">
                    <a:solidFill>
                      <a:srgbClr val="FF0000"/>
                    </a:solidFill>
                  </a:rPr>
                  <a:t>Potential models</a:t>
                </a:r>
              </a:p>
              <a:p>
                <a:pPr algn="ctr"/>
                <a:r>
                  <a:rPr lang="it-IT" dirty="0" smtClean="0"/>
                  <a:t>(meaningful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r>
                  <a:rPr lang="it-IT" dirty="0" smtClean="0"/>
                  <a:t> large)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967" y="4265368"/>
                <a:ext cx="3387104" cy="758221"/>
              </a:xfrm>
              <a:prstGeom prst="rect">
                <a:avLst/>
              </a:prstGeom>
              <a:blipFill rotWithShape="0">
                <a:blip r:embed="rId7"/>
                <a:stretch>
                  <a:fillRect t="-6452" b="-104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4773744" y="5044769"/>
            <a:ext cx="4185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Solve NR Schrödinger eq. </a:t>
            </a:r>
            <a:r>
              <a:rPr lang="it-IT" sz="2000" b="1" dirty="0" smtClean="0"/>
              <a:t>→</a:t>
            </a:r>
            <a:r>
              <a:rPr lang="it-IT" sz="2000" dirty="0" smtClean="0"/>
              <a:t> </a:t>
            </a:r>
            <a:r>
              <a:rPr lang="it-IT" sz="2000" dirty="0" smtClean="0">
                <a:solidFill>
                  <a:srgbClr val="FF0000"/>
                </a:solidFill>
              </a:rPr>
              <a:t>spectrum 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Quarkonium orthodoxy</a:t>
            </a:r>
            <a:endParaRPr lang="it-IT" sz="3600" dirty="0"/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 t="10297" r="49464" b="55248"/>
          <a:stretch/>
        </p:blipFill>
        <p:spPr>
          <a:xfrm>
            <a:off x="5790783" y="953094"/>
            <a:ext cx="2896017" cy="317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9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bg1"/>
                </a:solidFill>
              </a:rPr>
              <a:t>Three quarks for Muster Mark</a:t>
            </a:r>
            <a:endParaRPr lang="it-IT" sz="3600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034" y="1376408"/>
            <a:ext cx="3352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Quarks appear in 3 colors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70277" y="1376408"/>
            <a:ext cx="4297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Antiquarks appear in 3 anticolors</a:t>
            </a:r>
            <a:endParaRPr lang="it-IT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839692" y="2791175"/>
                <a:ext cx="979714" cy="97971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692" y="2791175"/>
                <a:ext cx="979714" cy="979714"/>
              </a:xfrm>
              <a:prstGeom prst="ellipse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/>
              <p:cNvSpPr/>
              <p:nvPr/>
            </p:nvSpPr>
            <p:spPr>
              <a:xfrm>
                <a:off x="2045705" y="2516472"/>
                <a:ext cx="979714" cy="979714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7" name="Oval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5705" y="2516472"/>
                <a:ext cx="979714" cy="979714"/>
              </a:xfrm>
              <a:prstGeom prst="ellipse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val 17"/>
              <p:cNvSpPr/>
              <p:nvPr/>
            </p:nvSpPr>
            <p:spPr>
              <a:xfrm>
                <a:off x="1544153" y="3706560"/>
                <a:ext cx="979714" cy="979714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8" name="Oval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4153" y="3706560"/>
                <a:ext cx="979714" cy="979714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val 18"/>
              <p:cNvSpPr/>
              <p:nvPr/>
            </p:nvSpPr>
            <p:spPr>
              <a:xfrm>
                <a:off x="6015755" y="2640349"/>
                <a:ext cx="979714" cy="979714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9" name="Oval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5755" y="2640349"/>
                <a:ext cx="979714" cy="979714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val 19"/>
              <p:cNvSpPr/>
              <p:nvPr/>
            </p:nvSpPr>
            <p:spPr>
              <a:xfrm>
                <a:off x="7221768" y="2365646"/>
                <a:ext cx="979714" cy="979714"/>
              </a:xfrm>
              <a:prstGeom prst="ellipse">
                <a:avLst/>
              </a:prstGeom>
              <a:solidFill>
                <a:srgbClr val="FF66CC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20" name="Oval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1768" y="2365646"/>
                <a:ext cx="979714" cy="979714"/>
              </a:xfrm>
              <a:prstGeom prst="ellipse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val 20"/>
              <p:cNvSpPr/>
              <p:nvPr/>
            </p:nvSpPr>
            <p:spPr>
              <a:xfrm>
                <a:off x="6720216" y="3555734"/>
                <a:ext cx="979714" cy="979714"/>
              </a:xfrm>
              <a:prstGeom prst="ellipse">
                <a:avLst/>
              </a:prstGeom>
              <a:solidFill>
                <a:srgbClr val="FFCC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21" name="Oval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216" y="3555734"/>
                <a:ext cx="979714" cy="979714"/>
              </a:xfrm>
              <a:prstGeom prst="ellips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val 22"/>
              <p:cNvSpPr/>
              <p:nvPr/>
            </p:nvSpPr>
            <p:spPr>
              <a:xfrm>
                <a:off x="987863" y="2826196"/>
                <a:ext cx="1889385" cy="188938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23" name="Oval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863" y="2826196"/>
                <a:ext cx="1889385" cy="1889385"/>
              </a:xfrm>
              <a:prstGeom prst="ellips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582530" y="5664920"/>
            <a:ext cx="3168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Hadrons must be white:</a:t>
            </a:r>
            <a:endParaRPr lang="it-IT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201075" y="5404998"/>
                <a:ext cx="348108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𝑞𝑞𝑞</m:t>
                    </m:r>
                  </m:oMath>
                </a14:m>
                <a:r>
                  <a:rPr lang="it-IT" sz="2400" dirty="0" smtClean="0">
                    <a:solidFill>
                      <a:schemeClr val="bg1"/>
                    </a:solidFill>
                  </a:rPr>
                  <a:t> triplets form a baryon</a:t>
                </a:r>
                <a:endParaRPr lang="it-IT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1075" y="5404998"/>
                <a:ext cx="3481081" cy="461665"/>
              </a:xfrm>
              <a:prstGeom prst="rect">
                <a:avLst/>
              </a:prstGeom>
              <a:blipFill rotWithShape="0">
                <a:blip r:embed="rId10"/>
                <a:stretch>
                  <a:fillRect l="-525" t="-10667" r="-1576" b="-30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4201075" y="5847142"/>
                <a:ext cx="42101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acc>
                      <m:accPr>
                        <m:chr m:val="̅"/>
                        <m:ctrlPr>
                          <a:rPr lang="it-IT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acc>
                      <m:accPr>
                        <m:chr m:val="̅"/>
                        <m:ctrlPr>
                          <a:rPr lang="it-IT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sz="2400" dirty="0" smtClean="0">
                    <a:solidFill>
                      <a:schemeClr val="bg1"/>
                    </a:solidFill>
                  </a:rPr>
                  <a:t> triplets form an antibaryon</a:t>
                </a:r>
                <a:endParaRPr lang="it-IT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1075" y="5847142"/>
                <a:ext cx="4210127" cy="461665"/>
              </a:xfrm>
              <a:prstGeom prst="rect">
                <a:avLst/>
              </a:prstGeom>
              <a:blipFill rotWithShape="0">
                <a:blip r:embed="rId11"/>
                <a:stretch>
                  <a:fillRect l="-434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Oval 27"/>
              <p:cNvSpPr/>
              <p:nvPr/>
            </p:nvSpPr>
            <p:spPr>
              <a:xfrm>
                <a:off x="6222210" y="2535787"/>
                <a:ext cx="1889385" cy="188938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it-IT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28" name="Oval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2210" y="2535787"/>
                <a:ext cx="1889385" cy="1889385"/>
              </a:xfrm>
              <a:prstGeom prst="ellips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112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5.55112E-17 L 0.05087 0.05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5" y="26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0.03038 0.0495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247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44444E-6 L -0.04254 0.078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393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00138 -0.0298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50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-0.04028 0.049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4" y="24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81481E-6 L 0.03906 -0.0800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4" y="-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1" animBg="1"/>
      <p:bldP spid="18" grpId="1" animBg="1"/>
      <p:bldP spid="19" grpId="0" animBg="1"/>
      <p:bldP spid="20" grpId="0" animBg="1"/>
      <p:bldP spid="21" grpId="0" animBg="1"/>
      <p:bldP spid="23" grpId="0" animBg="1"/>
      <p:bldP spid="26" grpId="0"/>
      <p:bldP spid="27" grpId="0"/>
      <p:bldP spid="2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/>
              <p:cNvSpPr/>
              <p:nvPr/>
            </p:nvSpPr>
            <p:spPr>
              <a:xfrm>
                <a:off x="3611422" y="1762345"/>
                <a:ext cx="5456378" cy="64633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b="0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/>
                </a:r>
                <a:br>
                  <a:rPr lang="it-IT" b="0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=3888.7±3.4 </m:t>
                    </m:r>
                  </m:oMath>
                </a14:m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35±7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</a:t>
                </a:r>
              </a:p>
            </p:txBody>
          </p:sp>
        </mc:Choice>
        <mc:Fallback xmlns="">
          <p:sp>
            <p:nvSpPr>
              <p:cNvPr id="12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1422" y="1762345"/>
                <a:ext cx="5456378" cy="646331"/>
              </a:xfrm>
              <a:prstGeom prst="rect">
                <a:avLst/>
              </a:prstGeom>
              <a:blipFill rotWithShape="0">
                <a:blip r:embed="rId3"/>
                <a:stretch>
                  <a:fillRect t="-3604" b="-9910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 smtClean="0"/>
                  <a:t>Example: The charged</a:t>
                </a:r>
                <a:r>
                  <a:rPr lang="it-IT" sz="36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4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6" y="1412381"/>
            <a:ext cx="3482072" cy="24991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14" y="1712384"/>
            <a:ext cx="510582" cy="239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0023" y="1049482"/>
            <a:ext cx="889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 </a:t>
            </a:r>
            <a:r>
              <a:rPr lang="it-IT" dirty="0" smtClean="0">
                <a:solidFill>
                  <a:srgbClr val="FF0000"/>
                </a:solidFill>
              </a:rPr>
              <a:t>charged charmonium-like</a:t>
            </a:r>
            <a:r>
              <a:rPr lang="it-IT" dirty="0" smtClean="0"/>
              <a:t> resonance has been claimed by BESIII in 2013.</a:t>
            </a:r>
            <a:endParaRPr lang="it-IT" dirty="0"/>
          </a:p>
        </p:txBody>
      </p:sp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6" y="3911574"/>
            <a:ext cx="3462150" cy="25220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795" y="4163546"/>
            <a:ext cx="510582" cy="2393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16042" y="5462511"/>
            <a:ext cx="4774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Such a state would require a </a:t>
            </a:r>
            <a:r>
              <a:rPr lang="it-IT" dirty="0" smtClean="0">
                <a:solidFill>
                  <a:srgbClr val="FF0000"/>
                </a:solidFill>
              </a:rPr>
              <a:t>minimal 4q content 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/>
              <a:t>and would be manifestly exotic</a:t>
            </a:r>
            <a:endParaRPr lang="it-IT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8" t="25125" r="21764" b="47669"/>
          <a:stretch/>
        </p:blipFill>
        <p:spPr>
          <a:xfrm>
            <a:off x="4398595" y="2585898"/>
            <a:ext cx="3918205" cy="283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35885"/>
            <a:ext cx="9127378" cy="2365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0928" y="1016419"/>
            <a:ext cx="8754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One can test different parametrizations of the amplitude, which correspond to</a:t>
            </a:r>
            <a:br>
              <a:rPr lang="it-IT" dirty="0" smtClean="0"/>
            </a:br>
            <a:r>
              <a:rPr lang="it-IT" dirty="0" smtClean="0">
                <a:solidFill>
                  <a:srgbClr val="FF0000"/>
                </a:solidFill>
              </a:rPr>
              <a:t>different singularities → different natures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07" y="5852640"/>
            <a:ext cx="278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C00000"/>
                </a:solidFill>
              </a:rPr>
              <a:t>Szczepaniak, PLB747, 410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31832" y="4712736"/>
            <a:ext cx="2048005" cy="1101598"/>
            <a:chOff x="0" y="3567065"/>
            <a:chExt cx="4025559" cy="2087655"/>
          </a:xfrm>
        </p:grpSpPr>
        <p:sp>
          <p:nvSpPr>
            <p:cNvPr id="36" name="Rectangle 35"/>
            <p:cNvSpPr/>
            <p:nvPr/>
          </p:nvSpPr>
          <p:spPr>
            <a:xfrm>
              <a:off x="0" y="3567065"/>
              <a:ext cx="4025559" cy="2087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204996" y="4381871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996" y="4381871"/>
                  <a:ext cx="497940" cy="28025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4878" b="-7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1951" r="-9756" b="-84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6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24390" r="-7317" b="-72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3081617" y="4424468"/>
                  <a:ext cx="648330" cy="46661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617" y="4424468"/>
                  <a:ext cx="648330" cy="46661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3274596" y="5010394"/>
                  <a:ext cx="750963" cy="46661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sz="16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4596" y="5010394"/>
                  <a:ext cx="750963" cy="46661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7742" r="-16129" b="-3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4762" t="-4000" r="-40476" b="-72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Connector 9"/>
            <p:cNvCxnSpPr/>
            <p:nvPr/>
          </p:nvCxnSpPr>
          <p:spPr>
            <a:xfrm>
              <a:off x="177838" y="4765691"/>
              <a:ext cx="12389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reeform 10"/>
            <p:cNvSpPr/>
            <p:nvPr/>
          </p:nvSpPr>
          <p:spPr>
            <a:xfrm>
              <a:off x="1418161" y="4119327"/>
              <a:ext cx="1367073" cy="950614"/>
            </a:xfrm>
            <a:custGeom>
              <a:avLst/>
              <a:gdLst>
                <a:gd name="connsiteX0" fmla="*/ 0 w 1367073"/>
                <a:gd name="connsiteY0" fmla="*/ 642796 h 950614"/>
                <a:gd name="connsiteX1" fmla="*/ 860079 w 1367073"/>
                <a:gd name="connsiteY1" fmla="*/ 0 h 950614"/>
                <a:gd name="connsiteX2" fmla="*/ 1367073 w 1367073"/>
                <a:gd name="connsiteY2" fmla="*/ 950614 h 950614"/>
                <a:gd name="connsiteX3" fmla="*/ 0 w 1367073"/>
                <a:gd name="connsiteY3" fmla="*/ 642796 h 95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7073" h="950614">
                  <a:moveTo>
                    <a:pt x="0" y="642796"/>
                  </a:moveTo>
                  <a:lnTo>
                    <a:pt x="860079" y="0"/>
                  </a:lnTo>
                  <a:lnTo>
                    <a:pt x="1367073" y="950614"/>
                  </a:lnTo>
                  <a:lnTo>
                    <a:pt x="0" y="6427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2267136" y="3802864"/>
              <a:ext cx="1060552" cy="3220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2782432" y="4727287"/>
              <a:ext cx="857209" cy="3389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 flipV="1">
              <a:off x="2782432" y="5066210"/>
              <a:ext cx="903009" cy="3870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136178" y="3993089"/>
            <a:ext cx="2773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Triangle rescattering,</a:t>
            </a:r>
            <a:br>
              <a:rPr lang="it-IT" dirty="0" smtClean="0">
                <a:solidFill>
                  <a:srgbClr val="0000FF"/>
                </a:solidFill>
              </a:rPr>
            </a:br>
            <a:r>
              <a:rPr lang="it-IT" dirty="0" smtClean="0">
                <a:solidFill>
                  <a:srgbClr val="0000FF"/>
                </a:solidFill>
              </a:rPr>
              <a:t>logarithmic branching point</a:t>
            </a:r>
            <a:endParaRPr lang="it-IT" dirty="0">
              <a:solidFill>
                <a:srgbClr val="0000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81870" y="4448781"/>
            <a:ext cx="1764070" cy="1055012"/>
            <a:chOff x="3791831" y="4268181"/>
            <a:chExt cx="1764070" cy="1055012"/>
          </a:xfrm>
        </p:grpSpPr>
        <p:sp>
          <p:nvSpPr>
            <p:cNvPr id="30" name="Ovale 33"/>
            <p:cNvSpPr/>
            <p:nvPr/>
          </p:nvSpPr>
          <p:spPr>
            <a:xfrm rot="683251">
              <a:off x="3791831" y="4268181"/>
              <a:ext cx="1764070" cy="105501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2" name="Gruppo 5"/>
            <p:cNvGrpSpPr/>
            <p:nvPr/>
          </p:nvGrpSpPr>
          <p:grpSpPr>
            <a:xfrm>
              <a:off x="3900021" y="4526439"/>
              <a:ext cx="792643" cy="496596"/>
              <a:chOff x="397037" y="2317619"/>
              <a:chExt cx="892884" cy="559397"/>
            </a:xfrm>
          </p:grpSpPr>
          <p:sp>
            <p:nvSpPr>
              <p:cNvPr id="34" name="Ovale 13"/>
              <p:cNvSpPr/>
              <p:nvPr/>
            </p:nvSpPr>
            <p:spPr>
              <a:xfrm rot="1702495">
                <a:off x="397037" y="231761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9" name="Ovale 10"/>
              <p:cNvSpPr/>
              <p:nvPr/>
            </p:nvSpPr>
            <p:spPr>
              <a:xfrm>
                <a:off x="885214" y="263154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0" name="Ovale 14"/>
              <p:cNvSpPr/>
              <p:nvPr/>
            </p:nvSpPr>
            <p:spPr>
              <a:xfrm>
                <a:off x="661994" y="245763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41" name="Gruppo 8"/>
            <p:cNvGrpSpPr/>
            <p:nvPr/>
          </p:nvGrpSpPr>
          <p:grpSpPr>
            <a:xfrm>
              <a:off x="4679773" y="4579026"/>
              <a:ext cx="792643" cy="496596"/>
              <a:chOff x="2165075" y="2492259"/>
              <a:chExt cx="892884" cy="559397"/>
            </a:xfrm>
          </p:grpSpPr>
          <p:sp>
            <p:nvSpPr>
              <p:cNvPr id="42" name="Ovale 16"/>
              <p:cNvSpPr/>
              <p:nvPr/>
            </p:nvSpPr>
            <p:spPr>
              <a:xfrm rot="1702495">
                <a:off x="2165075" y="249225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3" name="Ovale 20"/>
              <p:cNvSpPr/>
              <p:nvPr/>
            </p:nvSpPr>
            <p:spPr>
              <a:xfrm>
                <a:off x="2653252" y="280618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4" name="Ovale 21"/>
              <p:cNvSpPr/>
              <p:nvPr/>
            </p:nvSpPr>
            <p:spPr>
              <a:xfrm>
                <a:off x="2430032" y="263227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6920322" y="4483510"/>
            <a:ext cx="1678860" cy="1121319"/>
            <a:chOff x="4042235" y="1368305"/>
            <a:chExt cx="1891175" cy="1263125"/>
          </a:xfrm>
        </p:grpSpPr>
        <p:sp>
          <p:nvSpPr>
            <p:cNvPr id="46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7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8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9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0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474377" y="3962253"/>
            <a:ext cx="18653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(anti)bound state,</a:t>
            </a:r>
            <a:br>
              <a:rPr lang="it-IT" dirty="0" smtClean="0">
                <a:solidFill>
                  <a:srgbClr val="0000FF"/>
                </a:solidFill>
              </a:rPr>
            </a:br>
            <a:r>
              <a:rPr lang="it-IT" dirty="0" smtClean="0">
                <a:solidFill>
                  <a:srgbClr val="0000FF"/>
                </a:solidFill>
              </a:rPr>
              <a:t>II/IV sheet pole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(«molecule»)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905832" y="4001323"/>
            <a:ext cx="18847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Resonance,</a:t>
            </a:r>
            <a:br>
              <a:rPr lang="it-IT" dirty="0" smtClean="0">
                <a:solidFill>
                  <a:srgbClr val="0000FF"/>
                </a:solidFill>
              </a:rPr>
            </a:br>
            <a:r>
              <a:rPr lang="it-IT" dirty="0" smtClean="0">
                <a:solidFill>
                  <a:srgbClr val="0000FF"/>
                </a:solidFill>
              </a:rPr>
              <a:t>III sheet pole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(«compact state»)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376090" y="5340214"/>
            <a:ext cx="278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dirty="0" smtClean="0">
                <a:solidFill>
                  <a:srgbClr val="C00000"/>
                </a:solidFill>
              </a:rPr>
              <a:t>Tornqvist, </a:t>
            </a:r>
            <a:r>
              <a:rPr lang="it-IT" sz="1600" dirty="0">
                <a:solidFill>
                  <a:srgbClr val="C00000"/>
                </a:solidFill>
              </a:rPr>
              <a:t>Z.Phys. </a:t>
            </a:r>
            <a:r>
              <a:rPr lang="it-IT" sz="1600" dirty="0" smtClean="0">
                <a:solidFill>
                  <a:srgbClr val="C00000"/>
                </a:solidFill>
              </a:rPr>
              <a:t>C61, 525</a:t>
            </a:r>
            <a:endParaRPr lang="it-IT" sz="1600" dirty="0">
              <a:solidFill>
                <a:srgbClr val="C00000"/>
              </a:solidFill>
            </a:endParaRPr>
          </a:p>
          <a:p>
            <a:r>
              <a:rPr lang="it-IT" sz="1600" dirty="0" smtClean="0">
                <a:solidFill>
                  <a:srgbClr val="C00000"/>
                </a:solidFill>
              </a:rPr>
              <a:t>Swanson, Phys.Rept. 429</a:t>
            </a:r>
          </a:p>
          <a:p>
            <a:r>
              <a:rPr lang="it-IT" sz="1600" dirty="0" smtClean="0">
                <a:solidFill>
                  <a:srgbClr val="C00000"/>
                </a:solidFill>
              </a:rPr>
              <a:t>Hanhart </a:t>
            </a:r>
            <a:r>
              <a:rPr lang="it-IT" sz="1600" i="1" dirty="0" smtClean="0">
                <a:solidFill>
                  <a:srgbClr val="C00000"/>
                </a:solidFill>
              </a:rPr>
              <a:t>et al.</a:t>
            </a:r>
            <a:r>
              <a:rPr lang="it-IT" sz="1600" dirty="0" smtClean="0">
                <a:solidFill>
                  <a:srgbClr val="C00000"/>
                </a:solidFill>
              </a:rPr>
              <a:t> PRL111, 132003</a:t>
            </a:r>
            <a:endParaRPr lang="it-IT" sz="1600" dirty="0">
              <a:solidFill>
                <a:srgbClr val="C0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549899" y="5365795"/>
            <a:ext cx="278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C00000"/>
                </a:solidFill>
              </a:rPr>
              <a:t>Maiani </a:t>
            </a:r>
            <a:r>
              <a:rPr lang="it-IT" sz="1600" i="1" dirty="0" smtClean="0">
                <a:solidFill>
                  <a:srgbClr val="C00000"/>
                </a:solidFill>
              </a:rPr>
              <a:t>et al.</a:t>
            </a:r>
            <a:r>
              <a:rPr lang="it-IT" sz="1600" dirty="0" smtClean="0">
                <a:solidFill>
                  <a:srgbClr val="C00000"/>
                </a:solidFill>
              </a:rPr>
              <a:t>, PRD71, 014028</a:t>
            </a:r>
          </a:p>
          <a:p>
            <a:r>
              <a:rPr lang="it-IT" sz="1600" dirty="0" smtClean="0">
                <a:solidFill>
                  <a:srgbClr val="C00000"/>
                </a:solidFill>
              </a:rPr>
              <a:t>Faccini </a:t>
            </a:r>
            <a:r>
              <a:rPr lang="it-IT" sz="1600" i="1" dirty="0" smtClean="0">
                <a:solidFill>
                  <a:srgbClr val="C00000"/>
                </a:solidFill>
              </a:rPr>
              <a:t>et </a:t>
            </a:r>
            <a:r>
              <a:rPr lang="it-IT" sz="1600" i="1" dirty="0">
                <a:solidFill>
                  <a:srgbClr val="C00000"/>
                </a:solidFill>
              </a:rPr>
              <a:t>al.</a:t>
            </a:r>
            <a:r>
              <a:rPr lang="it-IT" sz="1600" dirty="0" smtClean="0">
                <a:solidFill>
                  <a:srgbClr val="C00000"/>
                </a:solidFill>
              </a:rPr>
              <a:t>, PRD87, 111102</a:t>
            </a:r>
          </a:p>
          <a:p>
            <a:r>
              <a:rPr lang="it-IT" sz="1600" dirty="0" smtClean="0">
                <a:solidFill>
                  <a:srgbClr val="C00000"/>
                </a:solidFill>
              </a:rPr>
              <a:t>Esposito </a:t>
            </a:r>
            <a:r>
              <a:rPr lang="it-IT" sz="1600" i="1" dirty="0" smtClean="0">
                <a:solidFill>
                  <a:srgbClr val="C00000"/>
                </a:solidFill>
              </a:rPr>
              <a:t>et al.,</a:t>
            </a:r>
            <a:r>
              <a:rPr lang="it-IT" sz="1600" dirty="0" smtClean="0">
                <a:solidFill>
                  <a:srgbClr val="C00000"/>
                </a:solidFill>
              </a:rPr>
              <a:t> Phys.Rept. 668</a:t>
            </a:r>
            <a:endParaRPr lang="it-IT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 smtClean="0">
                    <a:solidFill>
                      <a:schemeClr val="tx2"/>
                    </a:solidFill>
                  </a:rPr>
                  <a:t>Amplitude analysis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(3900)</m:t>
                    </m:r>
                  </m:oMath>
                </a14:m>
                <a:r>
                  <a:rPr lang="it-IT" sz="3600" dirty="0" smtClean="0">
                    <a:solidFill>
                      <a:schemeClr val="tx2"/>
                    </a:solidFill>
                  </a:rPr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7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10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6280765" y="1293418"/>
            <a:ext cx="2846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(JPAC), </a:t>
            </a:r>
            <a:r>
              <a:rPr lang="it-IT" dirty="0" smtClean="0">
                <a:solidFill>
                  <a:srgbClr val="C00000"/>
                </a:solidFill>
              </a:rPr>
              <a:t>PLB772, 200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958" y="1735953"/>
            <a:ext cx="1711614" cy="145052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025" y="1635885"/>
            <a:ext cx="1711614" cy="1469861"/>
          </a:xfrm>
          <a:prstGeom prst="rect">
            <a:avLst/>
          </a:prstGeom>
        </p:spPr>
      </p:pic>
      <p:cxnSp>
        <p:nvCxnSpPr>
          <p:cNvPr id="61" name="Straight Arrow Connector 60"/>
          <p:cNvCxnSpPr/>
          <p:nvPr/>
        </p:nvCxnSpPr>
        <p:spPr>
          <a:xfrm>
            <a:off x="3871750" y="2303191"/>
            <a:ext cx="940236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3782858" y="1907774"/>
                <a:ext cx="976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858" y="1907774"/>
                <a:ext cx="976423" cy="338554"/>
              </a:xfrm>
              <a:prstGeom prst="rect">
                <a:avLst/>
              </a:prstGeom>
              <a:blipFill rotWithShape="0">
                <a:blip r:embed="rId13"/>
                <a:stretch>
                  <a:fillRect r="-93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Straight Arrow Connector 62"/>
          <p:cNvCxnSpPr/>
          <p:nvPr/>
        </p:nvCxnSpPr>
        <p:spPr>
          <a:xfrm flipV="1">
            <a:off x="2421871" y="3293151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1963502" y="3596365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(2420)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3502" y="3596365"/>
                <a:ext cx="916738" cy="338554"/>
              </a:xfrm>
              <a:prstGeom prst="rect">
                <a:avLst/>
              </a:prstGeom>
              <a:blipFill rotWithShape="0">
                <a:blip r:embed="rId14"/>
                <a:stretch>
                  <a:fillRect r="-12667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Arrow Connector 64"/>
          <p:cNvCxnSpPr/>
          <p:nvPr/>
        </p:nvCxnSpPr>
        <p:spPr>
          <a:xfrm flipV="1">
            <a:off x="929005" y="3120990"/>
            <a:ext cx="548953" cy="259620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131631" y="3368094"/>
                <a:ext cx="11435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 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(2400)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631" y="3368094"/>
                <a:ext cx="1143592" cy="338554"/>
              </a:xfrm>
              <a:prstGeom prst="rect">
                <a:avLst/>
              </a:prstGeom>
              <a:blipFill rotWithShape="0">
                <a:blip r:embed="rId15"/>
                <a:stretch>
                  <a:fillRect r="-12299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5183290" y="3336130"/>
                <a:ext cx="115972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290" y="3336130"/>
                <a:ext cx="1159722" cy="338554"/>
              </a:xfrm>
              <a:prstGeom prst="rect">
                <a:avLst/>
              </a:prstGeom>
              <a:blipFill rotWithShape="0">
                <a:blip r:embed="rId16"/>
                <a:stretch>
                  <a:fillRect r="-99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Arrow Connector 67"/>
          <p:cNvCxnSpPr/>
          <p:nvPr/>
        </p:nvCxnSpPr>
        <p:spPr>
          <a:xfrm flipV="1">
            <a:off x="5781697" y="3051173"/>
            <a:ext cx="295051" cy="293601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6979142" y="3137613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6520773" y="3440827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(980)"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0773" y="3440827"/>
                <a:ext cx="916738" cy="338554"/>
              </a:xfrm>
              <a:prstGeom prst="rect">
                <a:avLst/>
              </a:prstGeom>
              <a:blipFill rotWithShape="0">
                <a:blip r:embed="rId17"/>
                <a:stretch>
                  <a:fillRect r="-31333" b="-8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071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III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7" cy="2042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7" cy="2042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8" cy="2456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8" cy="245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7" cy="204235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9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III+tr.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6" cy="2042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6" cy="2042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7" cy="2456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7" cy="245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6" cy="204235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8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IV+tr.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6" cy="204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6" cy="2042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7" cy="245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7" cy="2456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6" cy="204235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33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5" cy="204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5" cy="2042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6" cy="245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6" cy="2456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5" cy="20423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34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Pole extraction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709" y="1025118"/>
            <a:ext cx="2922386" cy="19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443" y="3174395"/>
            <a:ext cx="2922386" cy="198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10" y="3163529"/>
            <a:ext cx="2922386" cy="19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10" y="1025118"/>
            <a:ext cx="2922386" cy="19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2836" y="1187803"/>
            <a:ext cx="66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III+tr.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65455" y="1180843"/>
            <a:ext cx="68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IV+tr.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1" y="3163529"/>
            <a:ext cx="2922386" cy="19799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" y="1025118"/>
            <a:ext cx="2919661" cy="1980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03937" y="1187803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III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566" y="5386952"/>
            <a:ext cx="4070234" cy="91229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75" y="5185554"/>
            <a:ext cx="4798337" cy="136901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420" y="6442231"/>
            <a:ext cx="36938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Not conclusive at this stage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54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208230" y="1325761"/>
            <a:ext cx="8754701" cy="4794382"/>
          </a:xfrm>
          <a:prstGeom prst="rect">
            <a:avLst/>
          </a:prstGeom>
          <a:solidFill>
            <a:srgbClr val="F4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Finite energy sum rules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01"/>
          <a:stretch/>
        </p:blipFill>
        <p:spPr>
          <a:xfrm>
            <a:off x="375619" y="1325761"/>
            <a:ext cx="8311181" cy="36808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90937" y="4499572"/>
            <a:ext cx="688064" cy="506995"/>
          </a:xfrm>
          <a:prstGeom prst="rect">
            <a:avLst/>
          </a:prstGeom>
          <a:solidFill>
            <a:srgbClr val="F4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539408" y="4836783"/>
            <a:ext cx="2041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PWA in the low energy region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Resonance extraction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86399" y="5192012"/>
            <a:ext cx="1830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Regge exchanges 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at high energy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71604" y="1683945"/>
            <a:ext cx="2236206" cy="4436198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ounded Rectangle 15"/>
          <p:cNvSpPr/>
          <p:nvPr/>
        </p:nvSpPr>
        <p:spPr>
          <a:xfrm>
            <a:off x="5973387" y="1600914"/>
            <a:ext cx="2817427" cy="443619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680599" y="5624894"/>
            <a:ext cx="3229090" cy="0"/>
          </a:xfrm>
          <a:prstGeom prst="straightConnector1">
            <a:avLst/>
          </a:prstGeom>
          <a:ln w="76200">
            <a:solidFill>
              <a:srgbClr val="CC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3347159" y="5101803"/>
            <a:ext cx="1895971" cy="1018340"/>
          </a:xfrm>
          <a:prstGeom prst="roundRect">
            <a:avLst/>
          </a:prstGeom>
          <a:solidFill>
            <a:srgbClr val="F4F3F5"/>
          </a:solidFill>
          <a:ln w="381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b="1" dirty="0">
                <a:solidFill>
                  <a:srgbClr val="CC00FF"/>
                </a:solidFill>
              </a:rPr>
              <a:t>Analytically</a:t>
            </a:r>
            <a:br>
              <a:rPr lang="it-IT" sz="2200" b="1" dirty="0">
                <a:solidFill>
                  <a:srgbClr val="CC00FF"/>
                </a:solidFill>
              </a:rPr>
            </a:br>
            <a:r>
              <a:rPr lang="it-IT" sz="2200" b="1" dirty="0" smtClean="0">
                <a:solidFill>
                  <a:srgbClr val="CC00FF"/>
                </a:solidFill>
              </a:rPr>
              <a:t>connected</a:t>
            </a:r>
            <a:endParaRPr lang="it-IT" sz="2200" b="1" dirty="0">
              <a:solidFill>
                <a:srgbClr val="CC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55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72000" y="3067164"/>
            <a:ext cx="4495800" cy="302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55192" y="1109784"/>
            <a:ext cx="38711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dirty="0" smtClean="0"/>
              <a:t>Extracting physics information means to hunt for poles in the complex plane </a:t>
            </a:r>
            <a:endParaRPr lang="it-IT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327" y="3123552"/>
            <a:ext cx="4141276" cy="28326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2" y="985294"/>
            <a:ext cx="3434422" cy="27017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2" y="3698746"/>
            <a:ext cx="3434422" cy="27017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5392" y="1038843"/>
            <a:ext cx="81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I sheet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5392" y="3651739"/>
            <a:ext cx="87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II sheet</a:t>
            </a:r>
            <a:endParaRPr lang="it-IT" dirty="0">
              <a:solidFill>
                <a:srgbClr val="0000FF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5068816" y="4843605"/>
            <a:ext cx="199469" cy="27160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581870" y="3521798"/>
            <a:ext cx="108878" cy="499273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7188451" y="4843604"/>
            <a:ext cx="905347" cy="2716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37071" y="5041717"/>
            <a:ext cx="1309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Bound state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89956" y="3124272"/>
            <a:ext cx="132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18401"/>
                </a:solidFill>
              </a:rPr>
              <a:t>Virtual state</a:t>
            </a:r>
            <a:endParaRPr lang="it-IT" dirty="0">
              <a:solidFill>
                <a:srgbClr val="01840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75787" y="5049619"/>
            <a:ext cx="120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Resonance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4077" y="2273140"/>
            <a:ext cx="3201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Pole position → Mass and width</a:t>
            </a:r>
          </a:p>
          <a:p>
            <a:r>
              <a:rPr lang="it-IT" dirty="0" smtClean="0"/>
              <a:t>Residues </a:t>
            </a:r>
            <a:r>
              <a:rPr lang="it-IT" dirty="0"/>
              <a:t>→ </a:t>
            </a:r>
            <a:r>
              <a:rPr lang="it-IT" dirty="0" smtClean="0"/>
              <a:t>Couplings</a:t>
            </a:r>
            <a:endParaRPr lang="it-IT" dirty="0"/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53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\\172.16.3.32\Dropbox\università2\polosa\X3872\cortona\x3872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36" y="1977324"/>
            <a:ext cx="4237761" cy="306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\\172.16.3.32\Dropbox\università2\polosa\X3872\cortona\x3872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4" y="1218175"/>
            <a:ext cx="2047175" cy="259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\\172.16.3.32\Dropbox\università2\polosa\X3872\cortona\x3872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34" y="4216256"/>
            <a:ext cx="3272885" cy="219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5183478" y="834631"/>
                <a:ext cx="4037074" cy="4424979"/>
              </a:xfrm>
            </p:spPr>
            <p:txBody>
              <a:bodyPr>
                <a:normAutofit/>
              </a:bodyPr>
              <a:lstStyle/>
              <a:p>
                <a:r>
                  <a:rPr lang="it-IT" dirty="0" smtClean="0">
                    <a:solidFill>
                      <a:schemeClr val="tx1"/>
                    </a:solidFill>
                  </a:rPr>
                  <a:t>Discovered in </a:t>
                </a:r>
                <a:br>
                  <a:rPr lang="it-IT" dirty="0" smtClean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dirty="0" smtClean="0">
                  <a:solidFill>
                    <a:srgbClr val="FF0000"/>
                  </a:solidFill>
                </a:endParaRPr>
              </a:p>
              <a:p>
                <a:r>
                  <a:rPr lang="it-IT" dirty="0" smtClean="0">
                    <a:solidFill>
                      <a:schemeClr val="tx1"/>
                    </a:solidFill>
                  </a:rPr>
                  <a:t>Quantum numbers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endParaRPr lang="it-IT" dirty="0" smtClean="0">
                  <a:solidFill>
                    <a:schemeClr val="tx1"/>
                  </a:solidFill>
                </a:endParaRP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Very close 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to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chemeClr val="tx1"/>
                    </a:solidFill>
                  </a:rPr>
                  <a:t> threshold</a:t>
                </a:r>
                <a:endParaRPr lang="it-IT" dirty="0">
                  <a:solidFill>
                    <a:schemeClr val="tx1"/>
                  </a:solidFill>
                </a:endParaRP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Too </a:t>
                </a:r>
                <a:r>
                  <a:rPr lang="it-IT" dirty="0">
                    <a:solidFill>
                      <a:srgbClr val="FF0000"/>
                    </a:solidFill>
                  </a:rPr>
                  <a:t>narrow </a:t>
                </a:r>
                <a:r>
                  <a:rPr lang="it-IT" dirty="0">
                    <a:solidFill>
                      <a:schemeClr val="tx1"/>
                    </a:solidFill>
                  </a:rPr>
                  <a:t>for an above-treshold charmonium</a:t>
                </a: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Isospin violation 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too big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𝜌</m:t>
                            </m:r>
                          </m:e>
                        </m:d>
                      </m:den>
                    </m:f>
                    <m:r>
                      <a:rPr lang="el-GR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~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0.8±0.3</m:t>
                    </m:r>
                  </m:oMath>
                </a14:m>
                <a:endParaRPr lang="it-IT" dirty="0" smtClean="0">
                  <a:solidFill>
                    <a:schemeClr val="accent1"/>
                  </a:solidFill>
                </a:endParaRPr>
              </a:p>
              <a:p>
                <a:r>
                  <a:rPr lang="it-IT" dirty="0" smtClean="0">
                    <a:solidFill>
                      <a:srgbClr val="0000FF"/>
                    </a:solidFill>
                  </a:rPr>
                  <a:t>Mass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 prediction not compatible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(2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>
                  <a:solidFill>
                    <a:schemeClr val="tx1"/>
                  </a:solidFill>
                </a:endParaRP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9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83478" y="834631"/>
                <a:ext cx="4037074" cy="4424979"/>
              </a:xfrm>
              <a:blipFill rotWithShape="0">
                <a:blip r:embed="rId5"/>
                <a:stretch>
                  <a:fillRect l="-1961" t="-50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5"/>
              <p:cNvSpPr txBox="1"/>
              <p:nvPr/>
            </p:nvSpPr>
            <p:spPr>
              <a:xfrm>
                <a:off x="5164973" y="5044758"/>
                <a:ext cx="407408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=3871.68±0.17 </m:t>
                    </m:r>
                  </m:oMath>
                </a14:m>
                <a:r>
                  <a:rPr lang="it-IT" sz="2000" b="0" i="0" dirty="0" smtClean="0">
                    <a:latin typeface="Cambria Math" panose="02040503050406030204" pitchFamily="18" charset="0"/>
                  </a:rPr>
                  <a:t>MeV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sSup>
                            <m:s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=−3±192 </m:t>
                      </m:r>
                      <m:r>
                        <m:rPr>
                          <m:nor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keV</m:t>
                      </m:r>
                    </m:oMath>
                  </m:oMathPara>
                </a14:m>
                <a:endParaRPr lang="it-IT" sz="2000" b="0" i="0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1.2 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MeV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 @90%</m:t>
                    </m:r>
                  </m:oMath>
                </a14:m>
                <a:r>
                  <a:rPr lang="it-IT" sz="2000" dirty="0" smtClean="0"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973" y="5044758"/>
                <a:ext cx="4074085" cy="1015663"/>
              </a:xfrm>
              <a:prstGeom prst="rect">
                <a:avLst/>
              </a:prstGeom>
              <a:blipFill rotWithShape="0">
                <a:blip r:embed="rId6"/>
                <a:stretch>
                  <a:fillRect t="-3614" b="-60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it-IT" sz="3600" dirty="0" smtClean="0"/>
                  <a:t> </a:t>
                </a:r>
                <a:endParaRPr lang="it-IT" sz="3600" dirty="0"/>
              </a:p>
            </p:txBody>
          </p:sp>
        </mc:Choice>
        <mc:Fallback xmlns="">
          <p:sp>
            <p:nvSpPr>
              <p:cNvPr id="10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00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3" name="Oval 22"/>
          <p:cNvSpPr/>
          <p:nvPr/>
        </p:nvSpPr>
        <p:spPr>
          <a:xfrm>
            <a:off x="457200" y="2095500"/>
            <a:ext cx="7629525" cy="2332351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3600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bg1"/>
                </a:solidFill>
              </a:rPr>
              <a:t>Three quarks for Muster Mark</a:t>
            </a:r>
            <a:endParaRPr lang="it-IT" sz="3600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6762" y="1266107"/>
            <a:ext cx="6190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/>
                </a:solidFill>
              </a:rPr>
              <a:t>Gluons appear in 8 color-anticolor combinations</a:t>
            </a:r>
            <a:endParaRPr lang="it-IT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839692" y="2791175"/>
                <a:ext cx="979714" cy="97971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692" y="2791175"/>
                <a:ext cx="979714" cy="979714"/>
              </a:xfrm>
              <a:prstGeom prst="ellipse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val 17"/>
              <p:cNvSpPr/>
              <p:nvPr/>
            </p:nvSpPr>
            <p:spPr>
              <a:xfrm>
                <a:off x="839692" y="2791175"/>
                <a:ext cx="979714" cy="979714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8" name="Oval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692" y="2791175"/>
                <a:ext cx="979714" cy="979714"/>
              </a:xfrm>
              <a:prstGeom prst="ellipse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val 18"/>
              <p:cNvSpPr/>
              <p:nvPr/>
            </p:nvSpPr>
            <p:spPr>
              <a:xfrm>
                <a:off x="6015755" y="2640349"/>
                <a:ext cx="979714" cy="979714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9" name="Oval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5755" y="2640349"/>
                <a:ext cx="979714" cy="979714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843879" y="3016038"/>
            <a:ext cx="1366528" cy="529987"/>
            <a:chOff x="2856975" y="2759744"/>
            <a:chExt cx="2607154" cy="1011145"/>
          </a:xfrm>
        </p:grpSpPr>
        <p:sp>
          <p:nvSpPr>
            <p:cNvPr id="5" name="Freeform 4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Oval 20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CC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21" name="Oval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6"/>
                  <a:stretch>
                    <a:fillRect r="-6742"/>
                  </a:stretch>
                </a:blipFill>
                <a:ln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Oval 29"/>
                <p:cNvSpPr/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30" name="Oval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Oval 30"/>
              <p:cNvSpPr/>
              <p:nvPr/>
            </p:nvSpPr>
            <p:spPr>
              <a:xfrm>
                <a:off x="6015755" y="2654041"/>
                <a:ext cx="979714" cy="979714"/>
              </a:xfrm>
              <a:prstGeom prst="ellipse">
                <a:avLst/>
              </a:prstGeom>
              <a:solidFill>
                <a:srgbClr val="FFCC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31" name="Oval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5755" y="2654041"/>
                <a:ext cx="979714" cy="979714"/>
              </a:xfrm>
              <a:prstGeom prst="ellips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/>
          <p:cNvGrpSpPr/>
          <p:nvPr/>
        </p:nvGrpSpPr>
        <p:grpSpPr>
          <a:xfrm>
            <a:off x="839692" y="3007800"/>
            <a:ext cx="1366528" cy="529987"/>
            <a:chOff x="2856975" y="2759744"/>
            <a:chExt cx="2607154" cy="1011145"/>
          </a:xfrm>
        </p:grpSpPr>
        <p:sp>
          <p:nvSpPr>
            <p:cNvPr id="33" name="Freeform 32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Oval 33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66CC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34" name="Oval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9"/>
                  <a:stretch>
                    <a:fillRect r="-32955" b="-2273"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Oval 34"/>
                <p:cNvSpPr/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35" name="Oval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  <a:ln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val 35"/>
              <p:cNvSpPr/>
              <p:nvPr/>
            </p:nvSpPr>
            <p:spPr>
              <a:xfrm>
                <a:off x="6015755" y="2654041"/>
                <a:ext cx="979714" cy="979714"/>
              </a:xfrm>
              <a:prstGeom prst="ellipse">
                <a:avLst/>
              </a:prstGeom>
              <a:solidFill>
                <a:srgbClr val="FF66CC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36" name="Oval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5755" y="2654041"/>
                <a:ext cx="979714" cy="979714"/>
              </a:xfrm>
              <a:prstGeom prst="ellipse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val 36"/>
              <p:cNvSpPr/>
              <p:nvPr/>
            </p:nvSpPr>
            <p:spPr>
              <a:xfrm>
                <a:off x="839692" y="2782937"/>
                <a:ext cx="979714" cy="979714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37" name="Oval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692" y="2782937"/>
                <a:ext cx="979714" cy="979714"/>
              </a:xfrm>
              <a:prstGeom prst="ellips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/>
          <p:cNvSpPr txBox="1"/>
          <p:nvPr/>
        </p:nvSpPr>
        <p:spPr>
          <a:xfrm>
            <a:off x="1633055" y="4796506"/>
            <a:ext cx="5877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/>
                </a:solidFill>
              </a:rPr>
              <a:t>They mediate the interaction between quarks</a:t>
            </a:r>
            <a:endParaRPr lang="it-I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90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88889E-6 -2.22222E-6 L 0.52049 -0.01574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24" y="-78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05556E-6 -4.81481E-6 L 0.52049 -0.0157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24" y="-78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8" grpId="1" animBg="1"/>
      <p:bldP spid="19" grpId="0" animBg="1"/>
      <p:bldP spid="31" grpId="0" animBg="1"/>
      <p:bldP spid="31" grpId="1" animBg="1"/>
      <p:bldP spid="36" grpId="0" animBg="1"/>
      <p:bldP spid="3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it-IT" sz="3600" dirty="0" smtClean="0"/>
                  <a:t> </a:t>
                </a:r>
                <a:endParaRPr lang="it-IT" sz="3600" dirty="0"/>
              </a:p>
            </p:txBody>
          </p:sp>
        </mc:Choice>
        <mc:Fallback xmlns="">
          <p:sp>
            <p:nvSpPr>
              <p:cNvPr id="10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0" y="3369899"/>
            <a:ext cx="2845236" cy="27296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56" y="574012"/>
            <a:ext cx="5463767" cy="555224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-181070" y="1191033"/>
                <a:ext cx="3594226" cy="2178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 smtClean="0"/>
                  <a:t>Large prompt production </a:t>
                </a:r>
                <a:br>
                  <a:rPr lang="it-IT" dirty="0" smtClean="0"/>
                </a:br>
                <a:r>
                  <a:rPr lang="it-IT" dirty="0" smtClean="0"/>
                  <a:t>at hadron colliders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𝑇𝑂𝑇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26.3±2.3±1.6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it-IT" dirty="0" smtClean="0"/>
              </a:p>
              <a:p>
                <a:endParaRPr lang="it-IT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𝑃𝑅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𝜓𝜋𝜋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1.06±0.11±0.15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nb</m:t>
                      </m:r>
                    </m:oMath>
                  </m:oMathPara>
                </a14:m>
                <a:endParaRPr lang="it-IT" dirty="0"/>
              </a:p>
              <a:p>
                <a:pPr algn="r">
                  <a:spcBef>
                    <a:spcPts val="1200"/>
                  </a:spcBef>
                </a:pPr>
                <a:r>
                  <a:rPr lang="it-IT" dirty="0" smtClean="0">
                    <a:solidFill>
                      <a:srgbClr val="C00000"/>
                    </a:solidFill>
                  </a:rPr>
                  <a:t>CMS, JHEP 1304, 154</a:t>
                </a:r>
                <a:endParaRPr lang="it-IT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1070" y="1191033"/>
                <a:ext cx="3594226" cy="2178866"/>
              </a:xfrm>
              <a:prstGeom prst="rect">
                <a:avLst/>
              </a:prstGeom>
              <a:blipFill rotWithShape="0">
                <a:blip r:embed="rId5"/>
                <a:stretch>
                  <a:fillRect t="-1397" r="-1356" b="-33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683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 smtClean="0"/>
                  <a:t>Vector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 smtClean="0"/>
                  <a:t> states</a:t>
                </a:r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092313" y="1048194"/>
                <a:ext cx="4970667" cy="2032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/>
                  <a:t>Lots of unexpected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𝑃𝐶</m:t>
                            </m:r>
                          </m:sup>
                        </m:sSup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sup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r>
                  <a:rPr lang="it-IT" dirty="0"/>
                  <a:t> states </a:t>
                </a:r>
                <a:br>
                  <a:rPr lang="it-IT" dirty="0"/>
                </a:br>
                <a:r>
                  <a:rPr lang="it-IT" dirty="0"/>
                  <a:t>found in ISR/direct production (and nowhere else</a:t>
                </a:r>
                <a:r>
                  <a:rPr lang="it-IT" dirty="0" smtClean="0"/>
                  <a:t>!)</a:t>
                </a:r>
              </a:p>
              <a:p>
                <a:r>
                  <a:rPr lang="it-IT" dirty="0" smtClean="0">
                    <a:latin typeface="Cambria Math" panose="02040503050406030204" pitchFamily="18" charset="0"/>
                  </a:rPr>
                  <a:t>Seen in </a:t>
                </a:r>
                <a:r>
                  <a:rPr lang="it-IT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few final states</a:t>
                </a:r>
                <a:r>
                  <a:rPr lang="it-IT" dirty="0" smtClean="0">
                    <a:latin typeface="Cambria Math" panose="02040503050406030204" pitchFamily="18" charset="0"/>
                  </a:rPr>
                  <a:t>, </a:t>
                </a:r>
                <a:br>
                  <a:rPr lang="it-IT" dirty="0" smtClean="0">
                    <a:latin typeface="Cambria Math" panose="02040503050406030204" pitchFamily="18" charset="0"/>
                  </a:rPr>
                </a:br>
                <a:r>
                  <a:rPr lang="it-IT" dirty="0" smtClean="0">
                    <a:latin typeface="Cambria Math" panose="02040503050406030204" pitchFamily="18" charset="0"/>
                  </a:rPr>
                  <a:t>mostly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dirty="0" smtClean="0"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endParaRPr lang="it-IT" dirty="0" smtClean="0">
                  <a:latin typeface="Cambria Math" panose="02040503050406030204" pitchFamily="18" charset="0"/>
                </a:endParaRPr>
              </a:p>
              <a:p>
                <a:endParaRPr lang="it-IT" dirty="0">
                  <a:latin typeface="Cambria Math" panose="02040503050406030204" pitchFamily="18" charset="0"/>
                </a:endParaRPr>
              </a:p>
              <a:p>
                <a:r>
                  <a:rPr lang="it-IT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Not seen decaying into open charm </a:t>
                </a:r>
                <a:r>
                  <a:rPr lang="it-IT" dirty="0" smtClean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pairs</a:t>
                </a:r>
              </a:p>
              <a:p>
                <a:r>
                  <a:rPr lang="it-IT" dirty="0" smtClean="0">
                    <a:latin typeface="Cambria Math" panose="02040503050406030204" pitchFamily="18" charset="0"/>
                  </a:rPr>
                  <a:t>Large HQSS violation</a:t>
                </a:r>
                <a:endParaRPr lang="it-IT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2313" y="1048194"/>
                <a:ext cx="4970667" cy="2032223"/>
              </a:xfrm>
              <a:prstGeom prst="rect">
                <a:avLst/>
              </a:prstGeom>
              <a:blipFill rotWithShape="0">
                <a:blip r:embed="rId4"/>
                <a:stretch>
                  <a:fillRect l="-980" t="-1502" r="-245" b="-39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" y="3758579"/>
            <a:ext cx="3449831" cy="2475114"/>
          </a:xfrm>
          <a:prstGeom prst="rect">
            <a:avLst/>
          </a:prstGeom>
        </p:spPr>
      </p:pic>
      <p:pic>
        <p:nvPicPr>
          <p:cNvPr id="13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29" y="3947441"/>
            <a:ext cx="520699" cy="4230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" y="1049482"/>
            <a:ext cx="3693908" cy="2582122"/>
          </a:xfrm>
          <a:prstGeom prst="rect">
            <a:avLst/>
          </a:prstGeom>
        </p:spPr>
      </p:pic>
      <p:sp>
        <p:nvSpPr>
          <p:cNvPr id="1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A980AFCF-CBFA-4E17-B0A8-29991F15D43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95" y="3150063"/>
            <a:ext cx="4378105" cy="291912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Oval 17"/>
          <p:cNvSpPr/>
          <p:nvPr/>
        </p:nvSpPr>
        <p:spPr>
          <a:xfrm>
            <a:off x="7568807" y="3363601"/>
            <a:ext cx="90000" cy="9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00FF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568807" y="3655460"/>
            <a:ext cx="90000" cy="9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687494" y="3228751"/>
                <a:ext cx="13229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rgbClr val="0000FF"/>
                    </a:solidFill>
                  </a:rPr>
                  <a:t>Belle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J</m:t>
                    </m:r>
                    <m:r>
                      <m:rPr>
                        <m:lit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𝜓𝜋𝜋</m:t>
                    </m:r>
                  </m:oMath>
                </a14:m>
                <a:endParaRPr lang="it-IT" dirty="0" smtClean="0">
                  <a:solidFill>
                    <a:srgbClr val="0000FF"/>
                  </a:solidFill>
                </a:endParaRP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BES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7494" y="3228751"/>
                <a:ext cx="1322926" cy="646331"/>
              </a:xfrm>
              <a:prstGeom prst="rect">
                <a:avLst/>
              </a:prstGeom>
              <a:blipFill rotWithShape="0">
                <a:blip r:embed="rId11"/>
                <a:stretch>
                  <a:fillRect l="-3687" t="-5660" r="-461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47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Vector </a:t>
                </a:r>
                <a14:m>
                  <m:oMath xmlns:m="http://schemas.openxmlformats.org/officeDocument/2006/math">
                    <m:r>
                      <a:rPr lang="it-IT" sz="3600" i="1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</a:t>
                </a:r>
                <a:r>
                  <a:rPr lang="it-IT" sz="3600" dirty="0" smtClean="0"/>
                  <a:t>states in BESIII</a:t>
                </a:r>
                <a:endParaRPr lang="it-IT" sz="3600" dirty="0"/>
              </a:p>
            </p:txBody>
          </p:sp>
        </mc:Choice>
        <mc:Fallback xmlns="">
          <p:sp>
            <p:nvSpPr>
              <p:cNvPr id="3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 t="52321" r="51590" b="16271"/>
          <a:stretch/>
        </p:blipFill>
        <p:spPr>
          <a:xfrm>
            <a:off x="249350" y="1332736"/>
            <a:ext cx="4005563" cy="25503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103" y="1021799"/>
            <a:ext cx="302935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it-IT" dirty="0" smtClean="0">
                <a:solidFill>
                  <a:schemeClr val="accent1"/>
                </a:solidFill>
              </a:rPr>
              <a:t>BESIII, PRL118, 092001 (2017) </a:t>
            </a:r>
            <a:endParaRPr lang="it-I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510" y="1265768"/>
            <a:ext cx="3612334" cy="24459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082715" y="1003164"/>
                <a:ext cx="177542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𝜋𝜋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715" y="1003164"/>
                <a:ext cx="1775421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988285" y="1081102"/>
                <a:ext cx="163172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𝜋𝜋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8285" y="1081102"/>
                <a:ext cx="1631729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849" y="1538867"/>
            <a:ext cx="510582" cy="23932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933" y="1373472"/>
            <a:ext cx="510582" cy="2393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179327" y="781382"/>
            <a:ext cx="302935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it-IT" dirty="0" smtClean="0">
                <a:solidFill>
                  <a:schemeClr val="accent1"/>
                </a:solidFill>
              </a:rPr>
              <a:t>BESIII, PRL118, 092002 (2017) </a:t>
            </a:r>
            <a:endParaRPr lang="it-I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t="26007" r="1683" b="-792"/>
          <a:stretch/>
        </p:blipFill>
        <p:spPr>
          <a:xfrm>
            <a:off x="4507364" y="3903338"/>
            <a:ext cx="4468837" cy="26182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619" y="6259436"/>
            <a:ext cx="510582" cy="239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051510" y="4430358"/>
                <a:ext cx="200990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∗−</m:t>
                          </m:r>
                        </m:sup>
                      </m:sSup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510" y="4430358"/>
                <a:ext cx="2009909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103" y="4194055"/>
                <a:ext cx="4304103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New BESIII data show a peculiar lineshape</a:t>
                </a:r>
                <a:br>
                  <a:rPr lang="it-IT" dirty="0" smtClean="0"/>
                </a:br>
                <a:r>
                  <a:rPr lang="it-IT" dirty="0" smtClean="0"/>
                  <a:t>for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(4260)</m:t>
                    </m:r>
                  </m:oMath>
                </a14:m>
                <a:endParaRPr lang="it-IT" dirty="0" smtClean="0"/>
              </a:p>
              <a:p>
                <a:r>
                  <a:rPr lang="it-IT" dirty="0" smtClean="0"/>
                  <a:t>The state appear lighter and narrower,</a:t>
                </a:r>
                <a:br>
                  <a:rPr lang="it-IT" dirty="0" smtClean="0"/>
                </a:br>
                <a:r>
                  <a:rPr lang="it-IT" dirty="0" smtClean="0"/>
                  <a:t>compatible with the ones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it-IT" dirty="0" smtClean="0"/>
              </a:p>
              <a:p>
                <a:r>
                  <a:rPr lang="it-IT" dirty="0" smtClean="0"/>
                  <a:t>A broader old-fashioned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(4260)</m:t>
                    </m:r>
                  </m:oMath>
                </a14:m>
                <a:r>
                  <a:rPr lang="it-IT" dirty="0" smtClean="0"/>
                  <a:t> is appearing in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dirty="0" smtClean="0"/>
                  <a:t>, maybe indicating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dirty="0"/>
              </a:p>
              <a:p>
                <a:r>
                  <a:rPr lang="it-IT" dirty="0" smtClean="0"/>
                  <a:t>dominance</a:t>
                </a:r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03" y="4194055"/>
                <a:ext cx="4304103" cy="2031325"/>
              </a:xfrm>
              <a:prstGeom prst="rect">
                <a:avLst/>
              </a:prstGeom>
              <a:blipFill rotWithShape="0">
                <a:blip r:embed="rId11"/>
                <a:stretch>
                  <a:fillRect l="-1275" t="-1502" r="-1133" b="-39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309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/>
              <p:cNvSpPr/>
              <p:nvPr/>
            </p:nvSpPr>
            <p:spPr>
              <a:xfrm>
                <a:off x="3623633" y="2187988"/>
                <a:ext cx="5456378" cy="127727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b="0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/>
                </a:r>
                <a:br>
                  <a:rPr lang="it-IT" b="0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=3888.7±3.4 </m:t>
                    </m:r>
                  </m:oMath>
                </a14:m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35±7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</a:t>
                </a: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4020</m:t>
                            </m:r>
                          </m:e>
                        </m:d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=4023.9±2.4 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=10±6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</a:t>
                </a:r>
                <a:endParaRPr lang="it-IT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633" y="2187988"/>
                <a:ext cx="5456378" cy="1277273"/>
              </a:xfrm>
              <a:prstGeom prst="rect">
                <a:avLst/>
              </a:prstGeom>
              <a:blipFill rotWithShape="0">
                <a:blip r:embed="rId3"/>
                <a:stretch>
                  <a:fillRect t="-2336" b="-5140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 smtClean="0"/>
                  <a:t>Charged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 smtClean="0"/>
                  <a:t> states: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(4020)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4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62082" y="1426488"/>
                <a:ext cx="6250192" cy="6587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 smtClean="0">
                    <a:latin typeface="Cambria Math" panose="02040503050406030204" pitchFamily="18" charset="0"/>
                  </a:rPr>
                  <a:t>Two states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𝐶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1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  <a:r>
                  <a:rPr lang="it-IT" dirty="0" smtClean="0">
                    <a:latin typeface="Cambria Math" panose="02040503050406030204" pitchFamily="18" charset="0"/>
                  </a:rPr>
                  <a:t>appear</a:t>
                </a:r>
                <a:br>
                  <a:rPr lang="it-IT" dirty="0" smtClean="0">
                    <a:latin typeface="Cambria Math" panose="02040503050406030204" pitchFamily="18" charset="0"/>
                  </a:rPr>
                </a:br>
                <a:r>
                  <a:rPr lang="it-IT" dirty="0" smtClean="0">
                    <a:latin typeface="Cambria Math" panose="02040503050406030204" pitchFamily="18" charset="0"/>
                  </a:rPr>
                  <a:t> </a:t>
                </a:r>
                <a:r>
                  <a:rPr lang="it-IT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slightly above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thresholds</a:t>
                </a:r>
                <a:endParaRPr lang="it-IT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082" y="1426488"/>
                <a:ext cx="6250192" cy="658706"/>
              </a:xfrm>
              <a:prstGeom prst="rect">
                <a:avLst/>
              </a:prstGeom>
              <a:blipFill rotWithShape="0">
                <a:blip r:embed="rId5"/>
                <a:stretch>
                  <a:fillRect l="-780" t="-5556" b="-138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00489"/>
            <a:ext cx="3030134" cy="2174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4" y="4051541"/>
            <a:ext cx="510582" cy="239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967373"/>
            <a:ext cx="889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Charged quarkonium-like resonances have been found, </a:t>
            </a:r>
            <a:r>
              <a:rPr lang="it-IT" b="1" dirty="0" smtClean="0">
                <a:solidFill>
                  <a:srgbClr val="FF0000"/>
                </a:solidFill>
              </a:rPr>
              <a:t>4q needed</a:t>
            </a:r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1356012"/>
            <a:ext cx="3465029" cy="24861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639" y="3752484"/>
            <a:ext cx="3633157" cy="26081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988" y="3972103"/>
            <a:ext cx="510582" cy="2393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63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199" y="-27384"/>
                <a:ext cx="8425543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 smtClean="0"/>
                  <a:t>Charged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 smtClean="0"/>
                  <a:t> states: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10610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(10650)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-27384"/>
                <a:ext cx="8425543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171" b="-210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tangolo 11"/>
              <p:cNvSpPr/>
              <p:nvPr/>
            </p:nvSpPr>
            <p:spPr>
              <a:xfrm>
                <a:off x="2963224" y="4088521"/>
                <a:ext cx="5723576" cy="183127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10610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𝑛𝑆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b="0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/>
                </a:r>
                <a:br>
                  <a:rPr lang="it-IT" b="0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=10607.2±2.0 </m:t>
                    </m:r>
                  </m:oMath>
                </a14:m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18.4±2.4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</a:t>
                </a: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10650</m:t>
                            </m:r>
                          </m:e>
                        </m:d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𝑛𝑆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=10652.2±1.5 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=11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.5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2.2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</a:t>
                </a:r>
                <a:endParaRPr lang="it-IT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3224" y="4088521"/>
                <a:ext cx="5723576" cy="1831271"/>
              </a:xfrm>
              <a:prstGeom prst="rect">
                <a:avLst/>
              </a:prstGeom>
              <a:blipFill rotWithShape="0">
                <a:blip r:embed="rId4"/>
                <a:stretch>
                  <a:fillRect b="-3279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896" y="1472891"/>
            <a:ext cx="2698433" cy="24765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9" y="1588898"/>
            <a:ext cx="2626117" cy="2058746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115140" y="1492646"/>
                <a:ext cx="4028860" cy="14773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Anomalous dipion width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it-IT" b="0" dirty="0" smtClean="0"/>
                  <a:t>,</a:t>
                </a:r>
              </a:p>
              <a:p>
                <a:r>
                  <a:rPr lang="it-IT" dirty="0" smtClean="0"/>
                  <a:t>2 orders of magnitude larger than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endParaRPr lang="it-IT" dirty="0" smtClean="0"/>
              </a:p>
              <a:p>
                <a:endParaRPr lang="it-IT" dirty="0"/>
              </a:p>
              <a:p>
                <a:r>
                  <a:rPr lang="it-IT" dirty="0" smtClean="0"/>
                  <a:t>Moreover, observed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dirty="0" smtClean="0"/>
                  <a:t/>
                </a:r>
                <a:br>
                  <a:rPr lang="it-IT" dirty="0" smtClean="0"/>
                </a:br>
                <a:r>
                  <a:rPr lang="it-IT" dirty="0" smtClean="0"/>
                  <a:t>which violates HQSS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5140" y="1492646"/>
                <a:ext cx="4028860" cy="1477328"/>
              </a:xfrm>
              <a:prstGeom prst="rect">
                <a:avLst/>
              </a:prstGeom>
              <a:blipFill rotWithShape="0">
                <a:blip r:embed="rId7"/>
                <a:stretch>
                  <a:fillRect l="-1210" t="-2479" b="-57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5706" y="4773323"/>
            <a:ext cx="2548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0000FF"/>
                </a:solidFill>
              </a:rPr>
              <a:t>2 twin resonances!</a:t>
            </a:r>
            <a:endParaRPr lang="it-IT" sz="2400" dirty="0">
              <a:solidFill>
                <a:srgbClr val="0000FF"/>
              </a:solidFill>
            </a:endParaRPr>
          </a:p>
        </p:txBody>
      </p:sp>
      <p:pic>
        <p:nvPicPr>
          <p:cNvPr id="10" name="Immagin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752093"/>
            <a:ext cx="520699" cy="42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8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57199" y="-27384"/>
            <a:ext cx="8425543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/>
              <a:t>Pentaquarks!</a:t>
            </a:r>
            <a:endParaRPr lang="it-IT" sz="3600" dirty="0"/>
          </a:p>
        </p:txBody>
      </p:sp>
      <p:sp>
        <p:nvSpPr>
          <p:cNvPr id="3" name="Rectangle 2"/>
          <p:cNvSpPr/>
          <p:nvPr/>
        </p:nvSpPr>
        <p:spPr>
          <a:xfrm>
            <a:off x="4572000" y="10494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LHCb, PRL 115, </a:t>
            </a:r>
            <a:r>
              <a:rPr lang="it-IT" dirty="0" smtClean="0">
                <a:solidFill>
                  <a:srgbClr val="C00000"/>
                </a:solidFill>
              </a:rPr>
              <a:t>072001</a:t>
            </a: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LHCb, PRL 117, 082003 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" y="1081820"/>
            <a:ext cx="5496805" cy="22517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 smtClean="0"/>
                  <a:t>Quantum numbers</a:t>
                </a:r>
                <a:br>
                  <a:rPr lang="it-IT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it-IT" dirty="0" smtClean="0"/>
              </a:p>
              <a:p>
                <a:pPr algn="ctr"/>
                <a:r>
                  <a:rPr lang="it-IT" dirty="0" smtClean="0"/>
                  <a:t>Opposite parities needed for the interference to correctly describe angular distributions,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low mass region contaminated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 (model dependence?)</a:t>
                </a:r>
                <a:endParaRPr lang="it-IT" dirty="0" smtClean="0"/>
              </a:p>
              <a:p>
                <a:pPr algn="ctr"/>
                <a:endParaRPr lang="it-IT" dirty="0"/>
              </a:p>
              <a:p>
                <a:pPr algn="ctr"/>
                <a:r>
                  <a:rPr lang="it-IT" dirty="0" smtClean="0"/>
                  <a:t>No obvious threshold nearby</a:t>
                </a:r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blipFill rotWithShape="0">
                <a:blip r:embed="rId4"/>
                <a:stretch>
                  <a:fillRect l="-144" t="-1139" b="-27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it-IT" dirty="0" smtClean="0"/>
                  <a:t>Two states seen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/>
                  <a:t>,</a:t>
                </a:r>
              </a:p>
              <a:p>
                <a:pPr algn="ctr"/>
                <a:r>
                  <a:rPr lang="it-IT" dirty="0"/>
                  <a:t>evidence in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=4380±8±29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=205±18±86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 smtClean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=4449.8±1.7±2.5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=39±5±19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  <a:blipFill rotWithShape="0">
                <a:blip r:embed="rId5"/>
                <a:stretch>
                  <a:fillRect l="-2906" t="-4762" r="-2564" b="-18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7" t="3839" r="3620" b="30689"/>
          <a:stretch/>
        </p:blipFill>
        <p:spPr>
          <a:xfrm>
            <a:off x="184920" y="3365917"/>
            <a:ext cx="4164595" cy="290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6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57199" y="-27384"/>
            <a:ext cx="8425543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/>
              <a:t>Pentaquarks!</a:t>
            </a:r>
            <a:endParaRPr lang="it-IT" sz="3600" dirty="0"/>
          </a:p>
        </p:txBody>
      </p:sp>
      <p:sp>
        <p:nvSpPr>
          <p:cNvPr id="3" name="Rectangle 2"/>
          <p:cNvSpPr/>
          <p:nvPr/>
        </p:nvSpPr>
        <p:spPr>
          <a:xfrm>
            <a:off x="4572000" y="10494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LHCb, PRL 115, </a:t>
            </a:r>
            <a:r>
              <a:rPr lang="it-IT" dirty="0" smtClean="0">
                <a:solidFill>
                  <a:srgbClr val="C00000"/>
                </a:solidFill>
              </a:rPr>
              <a:t>072001</a:t>
            </a: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LHCb, PRL 117, 082003 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" y="1081820"/>
            <a:ext cx="5496805" cy="22517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 smtClean="0"/>
                  <a:t>Quantum numbers</a:t>
                </a:r>
                <a:br>
                  <a:rPr lang="it-IT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it-IT" dirty="0" smtClean="0"/>
              </a:p>
              <a:p>
                <a:pPr algn="ctr"/>
                <a:r>
                  <a:rPr lang="it-IT" dirty="0" smtClean="0"/>
                  <a:t>Opposite parities needed for the interference to correctly describe angular distributions,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low mass region contaminated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 (model dependence?)</a:t>
                </a:r>
                <a:endParaRPr lang="it-IT" dirty="0" smtClean="0"/>
              </a:p>
              <a:p>
                <a:pPr algn="ctr"/>
                <a:endParaRPr lang="it-IT" dirty="0"/>
              </a:p>
              <a:p>
                <a:pPr algn="ctr"/>
                <a:r>
                  <a:rPr lang="it-IT" dirty="0" smtClean="0"/>
                  <a:t>No obvious threshold nearby</a:t>
                </a:r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blipFill rotWithShape="0">
                <a:blip r:embed="rId4"/>
                <a:stretch>
                  <a:fillRect l="-144" t="-1139" b="-27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it-IT" dirty="0" smtClean="0"/>
                  <a:t>Two states seen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/>
                  <a:t>,</a:t>
                </a:r>
              </a:p>
              <a:p>
                <a:pPr algn="ctr"/>
                <a:r>
                  <a:rPr lang="it-IT" dirty="0"/>
                  <a:t>evidence in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=4380±8±29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=205±18±86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 smtClean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=4449.8±1.7±2.5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=39±5±19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  <a:blipFill rotWithShape="0">
                <a:blip r:embed="rId5"/>
                <a:stretch>
                  <a:fillRect l="-2906" t="-4762" r="-2564" b="-18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0"/>
          <a:stretch/>
        </p:blipFill>
        <p:spPr>
          <a:xfrm>
            <a:off x="79180" y="3676617"/>
            <a:ext cx="3644315" cy="24200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3723" y="3965418"/>
            <a:ext cx="106318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MC simul.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88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New pentaquarks discovered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1506681"/>
            <a:ext cx="4114799" cy="397026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4627985" y="2019576"/>
                <a:ext cx="4257480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 smtClean="0"/>
                  <a:t>A higher statistics 1D analysis is able to resolve the fine structure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000" i="1">
                        <a:latin typeface="Cambria Math" panose="02040503050406030204" pitchFamily="18" charset="0"/>
                      </a:rPr>
                      <m:t>(4450)</m:t>
                    </m:r>
                  </m:oMath>
                </a14:m>
                <a:r>
                  <a:rPr lang="it-IT" sz="2000" dirty="0" smtClean="0"/>
                  <a:t> peak.</a:t>
                </a:r>
              </a:p>
              <a:p>
                <a:endParaRPr lang="it-IT" sz="2000" dirty="0"/>
              </a:p>
              <a:p>
                <a:r>
                  <a:rPr lang="it-IT" sz="2000" dirty="0" smtClean="0"/>
                  <a:t>Moreover, a new isolated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(4312)</m:t>
                    </m:r>
                  </m:oMath>
                </a14:m>
                <a:r>
                  <a:rPr lang="it-IT" sz="2000" dirty="0" smtClean="0"/>
                  <a:t> </a:t>
                </a:r>
                <a:r>
                  <a:rPr lang="it-IT" sz="2000" dirty="0"/>
                  <a:t>at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sz="200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sz="2000" dirty="0"/>
                  <a:t> </a:t>
                </a:r>
                <a:r>
                  <a:rPr lang="it-IT" sz="2000" dirty="0" smtClean="0"/>
                  <a:t>threshold appears</a:t>
                </a:r>
              </a:p>
              <a:p>
                <a:endParaRPr lang="it-IT" sz="2000" dirty="0"/>
              </a:p>
              <a:p>
                <a:r>
                  <a:rPr lang="it-IT" sz="2000" dirty="0" smtClean="0"/>
                  <a:t>The old assignment of quantum numbers might be jeopardized by this new finding</a:t>
                </a:r>
                <a:endParaRPr lang="it-IT" sz="2000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7985" y="2019576"/>
                <a:ext cx="4257480" cy="3170099"/>
              </a:xfrm>
              <a:prstGeom prst="rect">
                <a:avLst/>
              </a:prstGeom>
              <a:blipFill rotWithShape="0">
                <a:blip r:embed="rId4"/>
                <a:stretch>
                  <a:fillRect l="-1431" t="-962" r="-1288" b="-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6674196" y="1425948"/>
            <a:ext cx="2393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LHCb, PRL </a:t>
            </a:r>
            <a:r>
              <a:rPr lang="it-IT" dirty="0" smtClean="0">
                <a:solidFill>
                  <a:srgbClr val="C00000"/>
                </a:solidFill>
              </a:rPr>
              <a:t>122, 222001 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333" y="2220475"/>
            <a:ext cx="558548" cy="38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2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158620" y="2419163"/>
            <a:ext cx="4012164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821094" y="3723501"/>
            <a:ext cx="102636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821094" y="3536885"/>
            <a:ext cx="1026367" cy="811763"/>
          </a:xfrm>
          <a:custGeom>
            <a:avLst/>
            <a:gdLst>
              <a:gd name="connsiteX0" fmla="*/ 0 w 1026367"/>
              <a:gd name="connsiteY0" fmla="*/ 811763 h 811763"/>
              <a:gd name="connsiteX1" fmla="*/ 1026367 w 1026367"/>
              <a:gd name="connsiteY1" fmla="*/ 811763 h 811763"/>
              <a:gd name="connsiteX2" fmla="*/ 1026367 w 1026367"/>
              <a:gd name="connsiteY2" fmla="*/ 0 h 811763"/>
              <a:gd name="connsiteX3" fmla="*/ 1026367 w 1026367"/>
              <a:gd name="connsiteY3" fmla="*/ 0 h 81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367" h="811763">
                <a:moveTo>
                  <a:pt x="0" y="811763"/>
                </a:moveTo>
                <a:lnTo>
                  <a:pt x="1026367" y="811763"/>
                </a:lnTo>
                <a:lnTo>
                  <a:pt x="1026367" y="0"/>
                </a:lnTo>
                <a:lnTo>
                  <a:pt x="1026367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6490" y="2676595"/>
            <a:ext cx="2155371" cy="844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Bound and virtual states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/>
              <p:cNvSpPr txBox="1"/>
              <p:nvPr/>
            </p:nvSpPr>
            <p:spPr>
              <a:xfrm>
                <a:off x="1104900" y="1358920"/>
                <a:ext cx="639127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 smtClean="0"/>
                  <a:t>Example from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𝑝𝑛</m:t>
                    </m:r>
                  </m:oMath>
                </a14:m>
                <a:r>
                  <a:rPr lang="it-IT" sz="2400" dirty="0" smtClean="0"/>
                  <a:t> scattering</a:t>
                </a:r>
                <a:br>
                  <a:rPr lang="it-IT" sz="2400" dirty="0" smtClean="0"/>
                </a:br>
                <a:r>
                  <a:rPr lang="it-IT" sz="2400" dirty="0" smtClean="0"/>
                  <a:t>Bound state on the real axis 1st sheet (deuteron)</a:t>
                </a:r>
              </a:p>
            </p:txBody>
          </p:sp>
        </mc:Choice>
        <mc:Fallback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" y="1358920"/>
                <a:ext cx="6391275" cy="830997"/>
              </a:xfrm>
              <a:prstGeom prst="rect">
                <a:avLst/>
              </a:prstGeom>
              <a:blipFill rotWithShape="0">
                <a:blip r:embed="rId3"/>
                <a:stretch>
                  <a:fillRect l="-1430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/>
          <p:cNvCxnSpPr/>
          <p:nvPr/>
        </p:nvCxnSpPr>
        <p:spPr>
          <a:xfrm>
            <a:off x="821094" y="3515095"/>
            <a:ext cx="1026367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>
            <a:off x="1838130" y="3521003"/>
            <a:ext cx="587828" cy="59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821094" y="2676596"/>
            <a:ext cx="0" cy="24278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/>
              <p:cNvSpPr txBox="1"/>
              <p:nvPr/>
            </p:nvSpPr>
            <p:spPr>
              <a:xfrm>
                <a:off x="158620" y="2652425"/>
                <a:ext cx="6955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20" y="2652425"/>
                <a:ext cx="695575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/>
              <p:cNvSpPr txBox="1"/>
              <p:nvPr/>
            </p:nvSpPr>
            <p:spPr>
              <a:xfrm>
                <a:off x="2160036" y="3168622"/>
                <a:ext cx="3516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036" y="3168622"/>
                <a:ext cx="351635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/>
              <p:cNvSpPr txBox="1"/>
              <p:nvPr/>
            </p:nvSpPr>
            <p:spPr>
              <a:xfrm>
                <a:off x="1740060" y="4215815"/>
                <a:ext cx="528927" cy="398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sPre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0060" y="4215815"/>
                <a:ext cx="528927" cy="39895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/>
              <p:cNvSpPr txBox="1"/>
              <p:nvPr/>
            </p:nvSpPr>
            <p:spPr>
              <a:xfrm>
                <a:off x="1739285" y="3618977"/>
                <a:ext cx="528927" cy="398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sPre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285" y="3618977"/>
                <a:ext cx="528927" cy="39895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37"/>
          <p:cNvSpPr/>
          <p:nvPr/>
        </p:nvSpPr>
        <p:spPr>
          <a:xfrm>
            <a:off x="4883605" y="2419163"/>
            <a:ext cx="4012164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2" name="Oval 61"/>
          <p:cNvSpPr/>
          <p:nvPr/>
        </p:nvSpPr>
        <p:spPr>
          <a:xfrm>
            <a:off x="6665914" y="3859373"/>
            <a:ext cx="121298" cy="12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Freeform 38"/>
              <p:cNvSpPr/>
              <p:nvPr/>
            </p:nvSpPr>
            <p:spPr>
              <a:xfrm>
                <a:off x="5326809" y="3117486"/>
                <a:ext cx="3125755" cy="1912776"/>
              </a:xfrm>
              <a:custGeom>
                <a:avLst/>
                <a:gdLst>
                  <a:gd name="connsiteX0" fmla="*/ 0 w 3125755"/>
                  <a:gd name="connsiteY0" fmla="*/ 1912776 h 1912776"/>
                  <a:gd name="connsiteX1" fmla="*/ 0 w 3125755"/>
                  <a:gd name="connsiteY1" fmla="*/ 0 h 1912776"/>
                  <a:gd name="connsiteX2" fmla="*/ 3125755 w 3125755"/>
                  <a:gd name="connsiteY2" fmla="*/ 0 h 1912776"/>
                  <a:gd name="connsiteX3" fmla="*/ 3125755 w 3125755"/>
                  <a:gd name="connsiteY3" fmla="*/ 765110 h 1912776"/>
                  <a:gd name="connsiteX4" fmla="*/ 1408923 w 3125755"/>
                  <a:gd name="connsiteY4" fmla="*/ 765110 h 1912776"/>
                  <a:gd name="connsiteX5" fmla="*/ 1352939 w 3125755"/>
                  <a:gd name="connsiteY5" fmla="*/ 802433 h 1912776"/>
                  <a:gd name="connsiteX6" fmla="*/ 1418253 w 3125755"/>
                  <a:gd name="connsiteY6" fmla="*/ 849086 h 1912776"/>
                  <a:gd name="connsiteX7" fmla="*/ 3116425 w 3125755"/>
                  <a:gd name="connsiteY7" fmla="*/ 849086 h 1912776"/>
                  <a:gd name="connsiteX8" fmla="*/ 3116425 w 3125755"/>
                  <a:gd name="connsiteY8" fmla="*/ 1903445 h 1912776"/>
                  <a:gd name="connsiteX9" fmla="*/ 0 w 3125755"/>
                  <a:gd name="connsiteY9" fmla="*/ 1912776 h 19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5755" h="1912776">
                    <a:moveTo>
                      <a:pt x="0" y="1912776"/>
                    </a:moveTo>
                    <a:lnTo>
                      <a:pt x="0" y="0"/>
                    </a:lnTo>
                    <a:lnTo>
                      <a:pt x="3125755" y="0"/>
                    </a:lnTo>
                    <a:lnTo>
                      <a:pt x="3125755" y="765110"/>
                    </a:lnTo>
                    <a:lnTo>
                      <a:pt x="1408923" y="765110"/>
                    </a:lnTo>
                    <a:lnTo>
                      <a:pt x="1352939" y="802433"/>
                    </a:lnTo>
                    <a:lnTo>
                      <a:pt x="1418253" y="849086"/>
                    </a:lnTo>
                    <a:lnTo>
                      <a:pt x="3116425" y="849086"/>
                    </a:lnTo>
                    <a:lnTo>
                      <a:pt x="3116425" y="1903445"/>
                    </a:lnTo>
                    <a:lnTo>
                      <a:pt x="0" y="1912776"/>
                    </a:lnTo>
                    <a:close/>
                  </a:path>
                </a:pathLst>
              </a:custGeom>
              <a:solidFill>
                <a:schemeClr val="bg1"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39" name="Freeform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809" y="3117486"/>
                <a:ext cx="3125755" cy="1912776"/>
              </a:xfrm>
              <a:custGeom>
                <a:avLst/>
                <a:gdLst>
                  <a:gd name="connsiteX0" fmla="*/ 0 w 3125755"/>
                  <a:gd name="connsiteY0" fmla="*/ 1912776 h 1912776"/>
                  <a:gd name="connsiteX1" fmla="*/ 0 w 3125755"/>
                  <a:gd name="connsiteY1" fmla="*/ 0 h 1912776"/>
                  <a:gd name="connsiteX2" fmla="*/ 3125755 w 3125755"/>
                  <a:gd name="connsiteY2" fmla="*/ 0 h 1912776"/>
                  <a:gd name="connsiteX3" fmla="*/ 3125755 w 3125755"/>
                  <a:gd name="connsiteY3" fmla="*/ 765110 h 1912776"/>
                  <a:gd name="connsiteX4" fmla="*/ 1408923 w 3125755"/>
                  <a:gd name="connsiteY4" fmla="*/ 765110 h 1912776"/>
                  <a:gd name="connsiteX5" fmla="*/ 1352939 w 3125755"/>
                  <a:gd name="connsiteY5" fmla="*/ 802433 h 1912776"/>
                  <a:gd name="connsiteX6" fmla="*/ 1418253 w 3125755"/>
                  <a:gd name="connsiteY6" fmla="*/ 849086 h 1912776"/>
                  <a:gd name="connsiteX7" fmla="*/ 3116425 w 3125755"/>
                  <a:gd name="connsiteY7" fmla="*/ 849086 h 1912776"/>
                  <a:gd name="connsiteX8" fmla="*/ 3116425 w 3125755"/>
                  <a:gd name="connsiteY8" fmla="*/ 1903445 h 1912776"/>
                  <a:gd name="connsiteX9" fmla="*/ 0 w 3125755"/>
                  <a:gd name="connsiteY9" fmla="*/ 1912776 h 19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5755" h="1912776">
                    <a:moveTo>
                      <a:pt x="0" y="1912776"/>
                    </a:moveTo>
                    <a:lnTo>
                      <a:pt x="0" y="0"/>
                    </a:lnTo>
                    <a:lnTo>
                      <a:pt x="3125755" y="0"/>
                    </a:lnTo>
                    <a:lnTo>
                      <a:pt x="3125755" y="765110"/>
                    </a:lnTo>
                    <a:lnTo>
                      <a:pt x="1408923" y="765110"/>
                    </a:lnTo>
                    <a:lnTo>
                      <a:pt x="1352939" y="802433"/>
                    </a:lnTo>
                    <a:lnTo>
                      <a:pt x="1418253" y="849086"/>
                    </a:lnTo>
                    <a:lnTo>
                      <a:pt x="3116425" y="849086"/>
                    </a:lnTo>
                    <a:lnTo>
                      <a:pt x="3116425" y="1903445"/>
                    </a:lnTo>
                    <a:lnTo>
                      <a:pt x="0" y="1912776"/>
                    </a:lnTo>
                    <a:close/>
                  </a:path>
                </a:pathLst>
              </a:cu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Connector 47"/>
          <p:cNvCxnSpPr/>
          <p:nvPr/>
        </p:nvCxnSpPr>
        <p:spPr>
          <a:xfrm>
            <a:off x="6670417" y="3120615"/>
            <a:ext cx="0" cy="168523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5193619" y="3920386"/>
            <a:ext cx="147423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 40"/>
          <p:cNvSpPr/>
          <p:nvPr/>
        </p:nvSpPr>
        <p:spPr>
          <a:xfrm>
            <a:off x="5281127" y="3061024"/>
            <a:ext cx="3219061" cy="2034073"/>
          </a:xfrm>
          <a:custGeom>
            <a:avLst/>
            <a:gdLst>
              <a:gd name="connsiteX0" fmla="*/ 3135085 w 3219061"/>
              <a:gd name="connsiteY0" fmla="*/ 1903445 h 2034073"/>
              <a:gd name="connsiteX1" fmla="*/ 3135085 w 3219061"/>
              <a:gd name="connsiteY1" fmla="*/ 111967 h 2034073"/>
              <a:gd name="connsiteX2" fmla="*/ 102636 w 3219061"/>
              <a:gd name="connsiteY2" fmla="*/ 111967 h 2034073"/>
              <a:gd name="connsiteX3" fmla="*/ 102636 w 3219061"/>
              <a:gd name="connsiteY3" fmla="*/ 0 h 2034073"/>
              <a:gd name="connsiteX4" fmla="*/ 3219061 w 3219061"/>
              <a:gd name="connsiteY4" fmla="*/ 0 h 2034073"/>
              <a:gd name="connsiteX5" fmla="*/ 3219061 w 3219061"/>
              <a:gd name="connsiteY5" fmla="*/ 2034073 h 2034073"/>
              <a:gd name="connsiteX6" fmla="*/ 0 w 3219061"/>
              <a:gd name="connsiteY6" fmla="*/ 2034073 h 2034073"/>
              <a:gd name="connsiteX7" fmla="*/ 0 w 3219061"/>
              <a:gd name="connsiteY7" fmla="*/ 1894114 h 2034073"/>
              <a:gd name="connsiteX8" fmla="*/ 3135085 w 3219061"/>
              <a:gd name="connsiteY8" fmla="*/ 1903445 h 20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19061" h="2034073">
                <a:moveTo>
                  <a:pt x="3135085" y="1903445"/>
                </a:moveTo>
                <a:lnTo>
                  <a:pt x="3135085" y="111967"/>
                </a:lnTo>
                <a:lnTo>
                  <a:pt x="102636" y="111967"/>
                </a:lnTo>
                <a:lnTo>
                  <a:pt x="102636" y="0"/>
                </a:lnTo>
                <a:lnTo>
                  <a:pt x="3219061" y="0"/>
                </a:lnTo>
                <a:lnTo>
                  <a:pt x="3219061" y="2034073"/>
                </a:lnTo>
                <a:lnTo>
                  <a:pt x="0" y="2034073"/>
                </a:lnTo>
                <a:lnTo>
                  <a:pt x="0" y="1894114"/>
                </a:lnTo>
                <a:lnTo>
                  <a:pt x="3135085" y="19034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ctangle 41"/>
          <p:cNvSpPr/>
          <p:nvPr/>
        </p:nvSpPr>
        <p:spPr>
          <a:xfrm>
            <a:off x="5187819" y="3021757"/>
            <a:ext cx="233267" cy="2008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Oval 50"/>
          <p:cNvSpPr/>
          <p:nvPr/>
        </p:nvSpPr>
        <p:spPr>
          <a:xfrm>
            <a:off x="5915747" y="3859373"/>
            <a:ext cx="121298" cy="12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9" name="TextBox 48"/>
              <p:cNvSpPr txBox="1"/>
              <p:nvPr/>
            </p:nvSpPr>
            <p:spPr>
              <a:xfrm>
                <a:off x="7897921" y="3508780"/>
                <a:ext cx="7085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921" y="3508780"/>
                <a:ext cx="708527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0" name="TextBox 49"/>
              <p:cNvSpPr txBox="1"/>
              <p:nvPr/>
            </p:nvSpPr>
            <p:spPr>
              <a:xfrm>
                <a:off x="6637764" y="2856725"/>
                <a:ext cx="7098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764" y="2856725"/>
                <a:ext cx="709874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/>
          <p:cNvSpPr txBox="1"/>
          <p:nvPr/>
        </p:nvSpPr>
        <p:spPr>
          <a:xfrm>
            <a:off x="1847461" y="3556216"/>
            <a:ext cx="107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Deuteron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456085" y="3959654"/>
            <a:ext cx="107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Deuteron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pole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427820" y="3962879"/>
            <a:ext cx="1136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Dineutron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pole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104900" y="1351506"/>
            <a:ext cx="639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Decreasing the potential strength,</a:t>
            </a:r>
            <a:br>
              <a:rPr lang="it-IT" sz="2400" dirty="0" smtClean="0"/>
            </a:br>
            <a:r>
              <a:rPr lang="it-IT" sz="2400" dirty="0" smtClean="0"/>
              <a:t>the pole reaches threshold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104900" y="1358919"/>
            <a:ext cx="639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The pole jumps on the 2nd sheet (dineutron),</a:t>
            </a:r>
            <a:br>
              <a:rPr lang="it-IT" sz="2400" dirty="0" smtClean="0"/>
            </a:br>
            <a:r>
              <a:rPr lang="it-IT" sz="2400" dirty="0" smtClean="0"/>
              <a:t>it becomes a virtual state</a:t>
            </a:r>
          </a:p>
        </p:txBody>
      </p:sp>
    </p:spTree>
    <p:extLst>
      <p:ext uri="{BB962C8B-B14F-4D97-AF65-F5344CB8AC3E}">
        <p14:creationId xmlns:p14="http://schemas.microsoft.com/office/powerpoint/2010/main" val="277492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-3.33333E-6 -0.0377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9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3.33333E-6 -0.0314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7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22222E-6 L 0.08212 0.0004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3773 L -3.33333E-6 -0.0715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9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00046 L -0.08316 0.0004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6" grpId="0"/>
      <p:bldP spid="36" grpId="0"/>
      <p:bldP spid="37" grpId="0"/>
      <p:bldP spid="62" grpId="0" animBg="1"/>
      <p:bldP spid="62" grpId="1" animBg="1"/>
      <p:bldP spid="51" grpId="0" animBg="1"/>
      <p:bldP spid="51" grpId="1" animBg="1"/>
      <p:bldP spid="63" grpId="0"/>
      <p:bldP spid="64" grpId="0"/>
      <p:bldP spid="65" grpId="0"/>
      <p:bldP spid="66" grpId="0"/>
      <p:bldP spid="66" grpId="1"/>
      <p:bldP spid="67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158620" y="2419163"/>
            <a:ext cx="8909180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Bound and virtual states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83911" y="2666284"/>
            <a:ext cx="4495800" cy="302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61" y="2722672"/>
            <a:ext cx="4135230" cy="283263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2880727" y="4442725"/>
            <a:ext cx="199469" cy="27160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375120" y="3046518"/>
            <a:ext cx="108878" cy="499273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5000362" y="4442724"/>
            <a:ext cx="905347" cy="2716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348982" y="4640837"/>
            <a:ext cx="1309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Bound state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01867" y="2723392"/>
            <a:ext cx="132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18401"/>
                </a:solidFill>
              </a:rPr>
              <a:t>Virtual state</a:t>
            </a:r>
            <a:endParaRPr lang="it-IT" dirty="0">
              <a:solidFill>
                <a:srgbClr val="01840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87698" y="4648739"/>
            <a:ext cx="120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Resonance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82521" y="1384186"/>
            <a:ext cx="5163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The situation is more complicated when more channels are open</a:t>
            </a:r>
            <a:endParaRPr lang="it-IT" sz="2400" dirty="0"/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34498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t="72451" r="29526" b="-3212"/>
          <a:stretch/>
        </p:blipFill>
        <p:spPr>
          <a:xfrm>
            <a:off x="5093990" y="2922250"/>
            <a:ext cx="3211810" cy="167821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848" y="3013626"/>
            <a:ext cx="2733869" cy="27338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152" y="2135264"/>
            <a:ext cx="2143125" cy="2143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19" y="4691844"/>
            <a:ext cx="2967800" cy="1973327"/>
          </a:xfrm>
          <a:prstGeom prst="rect">
            <a:avLst/>
          </a:prstGeom>
        </p:spPr>
      </p:pic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We have E&amp;M theory: QED</a:t>
            </a:r>
            <a:endParaRPr lang="it-IT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9" y="1269771"/>
            <a:ext cx="7924241" cy="11558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341" y="3295323"/>
            <a:ext cx="3778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Linear at the classical level </a:t>
            </a:r>
            <a:r>
              <a:rPr lang="it-IT" sz="2400" b="1" dirty="0" smtClean="0"/>
              <a:t>→</a:t>
            </a:r>
            <a:r>
              <a:rPr lang="it-IT" sz="2400" dirty="0" smtClean="0"/>
              <a:t> Maxwell equations</a:t>
            </a:r>
            <a:endParaRPr lang="it-IT" sz="2400" dirty="0"/>
          </a:p>
        </p:txBody>
      </p:sp>
      <p:sp>
        <p:nvSpPr>
          <p:cNvPr id="8" name="Rectangle 7"/>
          <p:cNvSpPr/>
          <p:nvPr/>
        </p:nvSpPr>
        <p:spPr>
          <a:xfrm>
            <a:off x="115367" y="454716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dirty="0"/>
              <a:t>Any electromagnetic process</a:t>
            </a:r>
            <a:br>
              <a:rPr lang="it-IT" sz="2400" dirty="0"/>
            </a:br>
            <a:r>
              <a:rPr lang="it-IT" sz="2400" dirty="0"/>
              <a:t>is described by this equation</a:t>
            </a:r>
            <a:br>
              <a:rPr lang="it-IT" sz="2400" dirty="0"/>
            </a:br>
            <a:r>
              <a:rPr lang="it-IT" sz="2400" dirty="0"/>
              <a:t>(in principle)</a:t>
            </a:r>
          </a:p>
        </p:txBody>
      </p:sp>
    </p:spTree>
    <p:extLst>
      <p:ext uri="{BB962C8B-B14F-4D97-AF65-F5344CB8AC3E}">
        <p14:creationId xmlns:p14="http://schemas.microsoft.com/office/powerpoint/2010/main" val="291986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Minimal(istic) model</a:t>
            </a:r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 smtClean="0"/>
                  <a:t>Effective range expansion</a:t>
                </a:r>
                <a:br>
                  <a:rPr lang="it-IT" sz="2400" dirty="0" smtClean="0"/>
                </a:br>
                <a:r>
                  <a:rPr lang="it-IT" sz="2400" dirty="0" smtClean="0"/>
                  <a:t/>
                </a:r>
                <a:br>
                  <a:rPr lang="it-IT" sz="2400" dirty="0" smtClean="0"/>
                </a:br>
                <a:r>
                  <a:rPr lang="it-IT" sz="2400" dirty="0" smtClean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sz="2400" dirty="0" smtClean="0"/>
                  <a:t> to reduce</a:t>
                </a:r>
                <a:br>
                  <a:rPr lang="it-IT" sz="2400" dirty="0" smtClean="0"/>
                </a:br>
                <a:r>
                  <a:rPr lang="it-IT" sz="2400" dirty="0" smtClean="0"/>
                  <a:t>to the scattering length approximation</a:t>
                </a:r>
                <a:endParaRPr lang="it-IT" sz="24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4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73" y="3516220"/>
            <a:ext cx="4134083" cy="28009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438" y="3516220"/>
            <a:ext cx="4062361" cy="275236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90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469927" y="747868"/>
            <a:ext cx="1216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(         data)</a:t>
            </a:r>
            <a:endParaRPr lang="it-I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690" y="805798"/>
            <a:ext cx="355679" cy="24364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82331" y="1092926"/>
            <a:ext cx="5161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Fernandez-Ramirez, AP </a:t>
            </a:r>
            <a:r>
              <a:rPr lang="it-IT" i="1" dirty="0" smtClean="0">
                <a:solidFill>
                  <a:srgbClr val="C00000"/>
                </a:solidFill>
              </a:rPr>
              <a:t>et al.</a:t>
            </a:r>
            <a:r>
              <a:rPr lang="it-IT" dirty="0" smtClean="0">
                <a:solidFill>
                  <a:srgbClr val="C00000"/>
                </a:solidFill>
              </a:rPr>
              <a:t> (JPAC), PRL 123, 092001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33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Minimal(istic) model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 smtClean="0"/>
                  <a:t>Effective range expansion</a:t>
                </a:r>
                <a:br>
                  <a:rPr lang="it-IT" sz="2400" dirty="0" smtClean="0"/>
                </a:br>
                <a:r>
                  <a:rPr lang="it-IT" sz="2400" dirty="0" smtClean="0"/>
                  <a:t/>
                </a:r>
                <a:br>
                  <a:rPr lang="it-IT" sz="2400" dirty="0" smtClean="0"/>
                </a:br>
                <a:r>
                  <a:rPr lang="it-IT" sz="2400" dirty="0" smtClean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sz="2400" dirty="0" smtClean="0"/>
                  <a:t> to reduce</a:t>
                </a:r>
                <a:br>
                  <a:rPr lang="it-IT" sz="2400" dirty="0" smtClean="0"/>
                </a:br>
                <a:r>
                  <a:rPr lang="it-IT" sz="2400" dirty="0" smtClean="0"/>
                  <a:t>to the scattering length approximation</a:t>
                </a:r>
                <a:endParaRPr lang="it-IT" sz="2400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8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15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Minimal(istic) model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4" y="3508310"/>
            <a:ext cx="4206019" cy="285235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Points to a virtual state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 smtClean="0"/>
                  <a:t>Effective range expansion</a:t>
                </a:r>
                <a:br>
                  <a:rPr lang="it-IT" sz="2400" dirty="0" smtClean="0"/>
                </a:br>
                <a:r>
                  <a:rPr lang="it-IT" sz="2400" dirty="0" smtClean="0"/>
                  <a:t/>
                </a:r>
                <a:br>
                  <a:rPr lang="it-IT" sz="2400" dirty="0" smtClean="0"/>
                </a:br>
                <a:r>
                  <a:rPr lang="it-IT" sz="2400" dirty="0" smtClean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sz="2400" dirty="0" smtClean="0"/>
                  <a:t> to reduce</a:t>
                </a:r>
                <a:br>
                  <a:rPr lang="it-IT" sz="2400" dirty="0" smtClean="0"/>
                </a:br>
                <a:r>
                  <a:rPr lang="it-IT" sz="2400" dirty="0" smtClean="0"/>
                  <a:t>to the scattering length approximation</a:t>
                </a:r>
                <a:endParaRPr lang="it-IT" sz="2400" dirty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6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176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Minimal(istic) model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 smtClean="0"/>
                  <a:t>Effective range expansion</a:t>
                </a:r>
                <a:br>
                  <a:rPr lang="it-IT" sz="2400" dirty="0" smtClean="0"/>
                </a:br>
                <a:r>
                  <a:rPr lang="it-IT" sz="2400" dirty="0" smtClean="0"/>
                  <a:t/>
                </a:r>
                <a:br>
                  <a:rPr lang="it-IT" sz="2400" dirty="0" smtClean="0"/>
                </a:br>
                <a:r>
                  <a:rPr lang="it-IT" sz="2400" dirty="0" smtClean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sz="2400" dirty="0" smtClean="0"/>
                  <a:t> to reduce</a:t>
                </a:r>
                <a:br>
                  <a:rPr lang="it-IT" sz="2400" dirty="0" smtClean="0"/>
                </a:br>
                <a:r>
                  <a:rPr lang="it-IT" sz="2400" dirty="0" smtClean="0"/>
                  <a:t>to the scattering length approximation</a:t>
                </a:r>
                <a:endParaRPr lang="it-IT" sz="2400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6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86" y="3543366"/>
            <a:ext cx="4154326" cy="281730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315478" y="4343287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Doesn’t point to a resonance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Points to a virtual state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80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00" y="3542400"/>
            <a:ext cx="4204312" cy="2851200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Minimal(istic) model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 smtClean="0"/>
                  <a:t>Effective range expansion</a:t>
                </a:r>
                <a:br>
                  <a:rPr lang="it-IT" sz="2400" dirty="0" smtClean="0"/>
                </a:br>
                <a:r>
                  <a:rPr lang="it-IT" sz="2400" dirty="0" smtClean="0"/>
                  <a:t/>
                </a:r>
                <a:br>
                  <a:rPr lang="it-IT" sz="2400" dirty="0" smtClean="0"/>
                </a:br>
                <a:r>
                  <a:rPr lang="it-IT" sz="2400" dirty="0" smtClean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sz="2400" dirty="0" smtClean="0"/>
                  <a:t> to reduce</a:t>
                </a:r>
                <a:br>
                  <a:rPr lang="it-IT" sz="2400" dirty="0" smtClean="0"/>
                </a:br>
                <a:r>
                  <a:rPr lang="it-IT" sz="2400" dirty="0" smtClean="0"/>
                  <a:t>to the scattering length approximation</a:t>
                </a:r>
                <a:endParaRPr lang="it-IT" sz="2400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7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290345" y="3584207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Doesn’t point to a resonance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Points to a virtual state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27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045" y="4005330"/>
            <a:ext cx="3409555" cy="2310070"/>
          </a:xfrm>
          <a:prstGeom prst="rect">
            <a:avLst/>
          </a:prstGeom>
        </p:spPr>
      </p:pic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46487" y="1025092"/>
            <a:ext cx="51975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Karliner &amp; Rosner, PLB752, 329</a:t>
            </a: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Hiller </a:t>
            </a:r>
            <a:r>
              <a:rPr lang="it-IT" dirty="0">
                <a:solidFill>
                  <a:srgbClr val="C00000"/>
                </a:solidFill>
              </a:rPr>
              <a:t>Blin,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(JPAC), PRD94, </a:t>
            </a:r>
            <a:r>
              <a:rPr lang="it-IT" dirty="0" smtClean="0">
                <a:solidFill>
                  <a:srgbClr val="C00000"/>
                </a:solidFill>
              </a:rPr>
              <a:t>034002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D. Winney, </a:t>
            </a:r>
            <a:r>
              <a:rPr lang="it-IT" dirty="0" smtClean="0">
                <a:solidFill>
                  <a:srgbClr val="C00000"/>
                </a:solidFill>
              </a:rPr>
              <a:t>C. Fanelli, AP </a:t>
            </a:r>
            <a:r>
              <a:rPr lang="it-IT" i="1" dirty="0" smtClean="0">
                <a:solidFill>
                  <a:srgbClr val="C00000"/>
                </a:solidFill>
              </a:rPr>
              <a:t>et al.</a:t>
            </a:r>
            <a:r>
              <a:rPr lang="it-IT" dirty="0" smtClean="0">
                <a:solidFill>
                  <a:srgbClr val="C00000"/>
                </a:solidFill>
              </a:rPr>
              <a:t> (JPAC) PRD100</a:t>
            </a:r>
            <a:r>
              <a:rPr lang="it-IT" dirty="0">
                <a:solidFill>
                  <a:srgbClr val="C00000"/>
                </a:solidFill>
              </a:rPr>
              <a:t>, 034019</a:t>
            </a:r>
            <a:endParaRPr lang="it-IT" dirty="0" smtClean="0">
              <a:solidFill>
                <a:srgbClr val="C00000"/>
              </a:solidFill>
            </a:endParaRPr>
          </a:p>
          <a:p>
            <a:pPr algn="r"/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9" b="14648"/>
          <a:stretch/>
        </p:blipFill>
        <p:spPr>
          <a:xfrm>
            <a:off x="62545" y="1260806"/>
            <a:ext cx="2435732" cy="172039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3600" dirty="0" smtClean="0">
                    <a:solidFill>
                      <a:schemeClr val="tx2"/>
                    </a:solidFill>
                  </a:rPr>
                  <a:t> photoproduction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5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Predictive power of different theory approaches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544" y="3108336"/>
            <a:ext cx="6350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Vector meson dominance relates radiative width to hadronic one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09075" y="2159812"/>
            <a:ext cx="3610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The background is described</a:t>
            </a:r>
            <a:br>
              <a:rPr lang="it-IT" dirty="0" smtClean="0"/>
            </a:br>
            <a:r>
              <a:rPr lang="it-IT" dirty="0" smtClean="0"/>
              <a:t>via an </a:t>
            </a:r>
            <a:r>
              <a:rPr lang="it-IT" dirty="0" smtClean="0">
                <a:solidFill>
                  <a:srgbClr val="0000FF"/>
                </a:solidFill>
              </a:rPr>
              <a:t>Effective Vector Pomeron</a:t>
            </a:r>
            <a:endParaRPr lang="it-IT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" y="3903256"/>
            <a:ext cx="3682493" cy="249499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62544" y="3578482"/>
                <a:ext cx="7821772" cy="48660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Fit the model to GlueX and SLAC data, upper limit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&lt;4.3%</m:t>
                    </m:r>
                  </m:oMath>
                </a14:m>
                <a:r>
                  <a:rPr lang="it-IT" dirty="0" smtClean="0"/>
                  <a:t>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44" y="3578482"/>
                <a:ext cx="7821772" cy="486608"/>
              </a:xfrm>
              <a:prstGeom prst="rect">
                <a:avLst/>
              </a:prstGeom>
              <a:blipFill rotWithShape="0">
                <a:blip r:embed="rId7"/>
                <a:stretch>
                  <a:fillRect l="-624" b="-7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875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Polarization observables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Heavy quark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213" y="1813293"/>
            <a:ext cx="6288477" cy="64798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76200" y="1101264"/>
                <a:ext cx="80257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One can take advantage of the polarized beam at Jlab</a:t>
                </a:r>
                <a:br>
                  <a:rPr lang="it-IT" dirty="0" smtClean="0"/>
                </a:br>
                <a:r>
                  <a:rPr lang="it-IT" dirty="0" smtClean="0"/>
                  <a:t>Need polarized target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𝐿𝐿</m:t>
                        </m:r>
                      </m:sub>
                    </m:sSub>
                  </m:oMath>
                </a14:m>
                <a:r>
                  <a:rPr lang="it-IT" dirty="0" smtClean="0"/>
                  <a:t>) or polarization of recoiling proton </a:t>
                </a:r>
                <a:r>
                  <a:rPr lang="it-IT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𝐿𝐿</m:t>
                        </m:r>
                      </m:sub>
                    </m:sSub>
                  </m:oMath>
                </a14:m>
                <a:r>
                  <a:rPr lang="it-IT" dirty="0"/>
                  <a:t>)</a:t>
                </a: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1101264"/>
                <a:ext cx="8025788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684" t="-5660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6971"/>
            <a:ext cx="3963393" cy="199592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3015064" y="2578458"/>
                <a:ext cx="5777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it-I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𝐿𝐿</m:t>
                          </m:r>
                        </m:sub>
                      </m:sSub>
                    </m:oMath>
                  </m:oMathPara>
                </a14:m>
                <a:endParaRPr lang="it-IT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5064" y="2578458"/>
                <a:ext cx="577786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703" y="3153064"/>
            <a:ext cx="4284353" cy="29999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1" y="4461124"/>
            <a:ext cx="3459220" cy="23349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8922" y="4468380"/>
            <a:ext cx="2005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(in SBS acceptance)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2498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Two options for the EIC</a:t>
            </a:r>
            <a:endParaRPr lang="it-IT" sz="3600" dirty="0"/>
          </a:p>
        </p:txBody>
      </p:sp>
      <p:pic>
        <p:nvPicPr>
          <p:cNvPr id="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316" y="1049482"/>
            <a:ext cx="2172707" cy="2727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316" y="3937624"/>
            <a:ext cx="2172707" cy="2788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16249" y="3956213"/>
            <a:ext cx="4551550" cy="2656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16249" y="932035"/>
            <a:ext cx="4551551" cy="296212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arXiv:1409.1633…"/>
          <p:cNvSpPr txBox="1"/>
          <p:nvPr/>
        </p:nvSpPr>
        <p:spPr>
          <a:xfrm>
            <a:off x="2500604" y="1298957"/>
            <a:ext cx="2558187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457200">
              <a:defRPr sz="2000" b="0"/>
            </a:pPr>
            <a:r>
              <a:rPr lang="it-IT" dirty="0">
                <a:solidFill>
                  <a:srgbClr val="FF0000"/>
                </a:solidFill>
              </a:rPr>
              <a:t>eRHIC</a:t>
            </a:r>
          </a:p>
          <a:p>
            <a:pPr defTabSz="457200">
              <a:defRPr sz="2000" b="0"/>
            </a:pPr>
            <a:r>
              <a:rPr sz="2000" dirty="0" smtClean="0"/>
              <a:t>arXiv:1409.1633</a:t>
            </a:r>
            <a:endParaRPr sz="2000" dirty="0"/>
          </a:p>
          <a:p>
            <a:pPr defTabSz="457200">
              <a:defRPr sz="2500" b="0"/>
            </a:pPr>
            <a:r>
              <a:rPr sz="2000" dirty="0"/>
              <a:t>Energy range:</a:t>
            </a:r>
          </a:p>
          <a:p>
            <a:pPr defTabSz="457200">
              <a:defRPr sz="2500" b="0"/>
            </a:pPr>
            <a:r>
              <a:rPr sz="2000" dirty="0"/>
              <a:t>e-: 15-20 </a:t>
            </a:r>
            <a:r>
              <a:rPr sz="2000" dirty="0" err="1"/>
              <a:t>GeV</a:t>
            </a:r>
            <a:endParaRPr sz="2000" dirty="0"/>
          </a:p>
          <a:p>
            <a:pPr defTabSz="457200">
              <a:defRPr sz="2500" b="0"/>
            </a:pPr>
            <a:r>
              <a:rPr sz="2000" dirty="0"/>
              <a:t>p: 100-250 </a:t>
            </a:r>
            <a:r>
              <a:rPr sz="2000" dirty="0" err="1"/>
              <a:t>GeV</a:t>
            </a:r>
            <a:endParaRPr sz="2000" dirty="0"/>
          </a:p>
          <a:p>
            <a:pPr defTabSz="457200">
              <a:defRPr sz="2500" b="0"/>
            </a:pPr>
            <a:r>
              <a:rPr sz="2000" dirty="0"/>
              <a:t>W: 40-120 </a:t>
            </a:r>
            <a:r>
              <a:rPr sz="2000" dirty="0" err="1"/>
              <a:t>GeV</a:t>
            </a:r>
            <a:endParaRPr sz="2000" dirty="0"/>
          </a:p>
        </p:txBody>
      </p:sp>
      <p:sp>
        <p:nvSpPr>
          <p:cNvPr id="3" name="Rectangle 2"/>
          <p:cNvSpPr/>
          <p:nvPr/>
        </p:nvSpPr>
        <p:spPr>
          <a:xfrm>
            <a:off x="2500604" y="4016924"/>
            <a:ext cx="24446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FF0000"/>
                </a:solidFill>
              </a:rPr>
              <a:t>JLEIC</a:t>
            </a:r>
          </a:p>
          <a:p>
            <a:r>
              <a:rPr lang="it-IT" sz="2000" dirty="0"/>
              <a:t>arXiv:1504.07961</a:t>
            </a:r>
          </a:p>
          <a:p>
            <a:r>
              <a:rPr lang="it-IT" sz="2000" dirty="0"/>
              <a:t>Energy range:</a:t>
            </a:r>
          </a:p>
          <a:p>
            <a:r>
              <a:rPr lang="it-IT" sz="2000" dirty="0"/>
              <a:t>e-: 3-10 GeV</a:t>
            </a:r>
          </a:p>
          <a:p>
            <a:r>
              <a:rPr lang="it-IT" sz="2000" dirty="0"/>
              <a:t>p : 20-100 GeV</a:t>
            </a:r>
          </a:p>
          <a:p>
            <a:r>
              <a:rPr lang="it-IT" sz="2000" dirty="0"/>
              <a:t>W: 20-100 GeV</a:t>
            </a:r>
          </a:p>
        </p:txBody>
      </p:sp>
    </p:spTree>
    <p:extLst>
      <p:ext uri="{BB962C8B-B14F-4D97-AF65-F5344CB8AC3E}">
        <p14:creationId xmlns:p14="http://schemas.microsoft.com/office/powerpoint/2010/main" val="140424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Two options for the EIC</a:t>
            </a:r>
            <a:endParaRPr lang="it-IT" sz="3600" dirty="0"/>
          </a:p>
        </p:txBody>
      </p:sp>
      <p:pic>
        <p:nvPicPr>
          <p:cNvPr id="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316" y="1049482"/>
            <a:ext cx="2172707" cy="2727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316" y="3937624"/>
            <a:ext cx="2172707" cy="278816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arXiv:1409.1633…"/>
          <p:cNvSpPr txBox="1"/>
          <p:nvPr/>
        </p:nvSpPr>
        <p:spPr>
          <a:xfrm>
            <a:off x="2500604" y="1298957"/>
            <a:ext cx="2558187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457200">
              <a:defRPr sz="2000" b="0"/>
            </a:pPr>
            <a:r>
              <a:rPr lang="it-IT" dirty="0">
                <a:solidFill>
                  <a:srgbClr val="FF0000"/>
                </a:solidFill>
              </a:rPr>
              <a:t>eRHIC</a:t>
            </a:r>
          </a:p>
          <a:p>
            <a:pPr defTabSz="457200">
              <a:defRPr sz="2000" b="0"/>
            </a:pPr>
            <a:r>
              <a:rPr sz="2000" dirty="0" smtClean="0"/>
              <a:t>arXiv:1409.1633</a:t>
            </a:r>
            <a:endParaRPr sz="2000" dirty="0"/>
          </a:p>
          <a:p>
            <a:pPr defTabSz="457200">
              <a:defRPr sz="2500" b="0"/>
            </a:pPr>
            <a:r>
              <a:rPr sz="2000" dirty="0"/>
              <a:t>Energy range:</a:t>
            </a:r>
          </a:p>
          <a:p>
            <a:pPr defTabSz="457200">
              <a:defRPr sz="2500" b="0"/>
            </a:pPr>
            <a:r>
              <a:rPr sz="2000" dirty="0"/>
              <a:t>e-: 15-20 </a:t>
            </a:r>
            <a:r>
              <a:rPr sz="2000" dirty="0" err="1"/>
              <a:t>GeV</a:t>
            </a:r>
            <a:endParaRPr sz="2000" dirty="0"/>
          </a:p>
          <a:p>
            <a:pPr defTabSz="457200">
              <a:defRPr sz="2500" b="0"/>
            </a:pPr>
            <a:r>
              <a:rPr sz="2000" dirty="0"/>
              <a:t>p: 100-250 </a:t>
            </a:r>
            <a:r>
              <a:rPr sz="2000" dirty="0" err="1"/>
              <a:t>GeV</a:t>
            </a:r>
            <a:endParaRPr sz="2000" dirty="0"/>
          </a:p>
          <a:p>
            <a:pPr defTabSz="457200">
              <a:defRPr sz="2500" b="0"/>
            </a:pPr>
            <a:r>
              <a:rPr sz="2000" dirty="0"/>
              <a:t>W: 40-120 </a:t>
            </a:r>
            <a:r>
              <a:rPr sz="2000" dirty="0" err="1"/>
              <a:t>GeV</a:t>
            </a:r>
            <a:endParaRPr sz="2000" dirty="0"/>
          </a:p>
        </p:txBody>
      </p:sp>
      <p:sp>
        <p:nvSpPr>
          <p:cNvPr id="3" name="Rectangle 2"/>
          <p:cNvSpPr/>
          <p:nvPr/>
        </p:nvSpPr>
        <p:spPr>
          <a:xfrm>
            <a:off x="2500604" y="4016924"/>
            <a:ext cx="24446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FF0000"/>
                </a:solidFill>
              </a:rPr>
              <a:t>JLEIC</a:t>
            </a:r>
          </a:p>
          <a:p>
            <a:r>
              <a:rPr lang="it-IT" sz="2000" dirty="0"/>
              <a:t>arXiv:1504.07961</a:t>
            </a:r>
          </a:p>
          <a:p>
            <a:r>
              <a:rPr lang="it-IT" sz="2000" dirty="0"/>
              <a:t>Energy range:</a:t>
            </a:r>
          </a:p>
          <a:p>
            <a:r>
              <a:rPr lang="it-IT" sz="2000" dirty="0"/>
              <a:t>e-: 3-10 GeV</a:t>
            </a:r>
          </a:p>
          <a:p>
            <a:r>
              <a:rPr lang="it-IT" sz="2000" dirty="0"/>
              <a:t>p : 20-100 GeV</a:t>
            </a:r>
          </a:p>
          <a:p>
            <a:r>
              <a:rPr lang="it-IT" sz="2000" dirty="0"/>
              <a:t>W: 20-100 GeV</a:t>
            </a:r>
          </a:p>
        </p:txBody>
      </p:sp>
      <p:pic>
        <p:nvPicPr>
          <p:cNvPr id="12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t="22947"/>
          <a:stretch>
            <a:fillRect/>
          </a:stretch>
        </p:blipFill>
        <p:spPr>
          <a:xfrm>
            <a:off x="4509148" y="4114459"/>
            <a:ext cx="4634852" cy="2468418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Luminosity vs. center-of-mass energy"/>
          <p:cNvSpPr txBox="1"/>
          <p:nvPr/>
        </p:nvSpPr>
        <p:spPr>
          <a:xfrm>
            <a:off x="5363425" y="3735581"/>
            <a:ext cx="3505848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457200">
              <a:defRPr sz="3000" b="0">
                <a:solidFill>
                  <a:srgbClr val="000000"/>
                </a:solidFill>
              </a:defRPr>
            </a:lvl1pPr>
          </a:lstStyle>
          <a:p>
            <a:r>
              <a:rPr sz="2400" dirty="0">
                <a:solidFill>
                  <a:srgbClr val="0000FF"/>
                </a:solidFill>
              </a:rPr>
              <a:t>Luminosity vs. </a:t>
            </a:r>
            <a:r>
              <a:rPr lang="it-IT" sz="2400" dirty="0" smtClean="0">
                <a:solidFill>
                  <a:srgbClr val="0000FF"/>
                </a:solidFill>
              </a:rPr>
              <a:t>COM</a:t>
            </a:r>
            <a:r>
              <a:rPr sz="2400" dirty="0" smtClean="0">
                <a:solidFill>
                  <a:srgbClr val="0000FF"/>
                </a:solidFill>
              </a:rPr>
              <a:t> </a:t>
            </a:r>
            <a:r>
              <a:rPr sz="2400" dirty="0">
                <a:solidFill>
                  <a:srgbClr val="0000FF"/>
                </a:solidFill>
              </a:rPr>
              <a:t>energy</a:t>
            </a:r>
          </a:p>
        </p:txBody>
      </p:sp>
      <p:pic>
        <p:nvPicPr>
          <p:cNvPr id="14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2186" t="4009" r="575" b="3357"/>
          <a:stretch>
            <a:fillRect/>
          </a:stretch>
        </p:blipFill>
        <p:spPr>
          <a:xfrm>
            <a:off x="4509148" y="1088086"/>
            <a:ext cx="4558652" cy="265001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8568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EIC vs. </a:t>
            </a:r>
            <a:r>
              <a:rPr lang="it-IT" sz="3600" dirty="0"/>
              <a:t>r</a:t>
            </a:r>
            <a:r>
              <a:rPr lang="it-IT" sz="3600" dirty="0" smtClean="0"/>
              <a:t>est of the world</a:t>
            </a:r>
            <a:endParaRPr lang="it-IT" sz="3600" dirty="0"/>
          </a:p>
        </p:txBody>
      </p:sp>
      <p:grpSp>
        <p:nvGrpSpPr>
          <p:cNvPr id="11" name="Group"/>
          <p:cNvGrpSpPr/>
          <p:nvPr/>
        </p:nvGrpSpPr>
        <p:grpSpPr>
          <a:xfrm>
            <a:off x="5150498" y="1049482"/>
            <a:ext cx="3993502" cy="4709150"/>
            <a:chOff x="0" y="0"/>
            <a:chExt cx="5106306" cy="5503995"/>
          </a:xfrm>
        </p:grpSpPr>
        <p:sp>
          <p:nvSpPr>
            <p:cNvPr id="15" name="Rectangle"/>
            <p:cNvSpPr/>
            <p:nvPr/>
          </p:nvSpPr>
          <p:spPr>
            <a:xfrm>
              <a:off x="54146" y="12700"/>
              <a:ext cx="5052161" cy="5478595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 b="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pic>
          <p:nvPicPr>
            <p:cNvPr id="16" name="image14.tif" descr="image14.ti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077560" cy="55039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" name="Rectangle 1"/>
          <p:cNvSpPr/>
          <p:nvPr/>
        </p:nvSpPr>
        <p:spPr>
          <a:xfrm>
            <a:off x="22481" y="1060348"/>
            <a:ext cx="5062703" cy="5632311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Luminosity </a:t>
            </a:r>
            <a:r>
              <a:rPr lang="en-US" dirty="0">
                <a:solidFill>
                  <a:schemeClr val="accent1"/>
                </a:solidFill>
              </a:rPr>
              <a:t>100-1000 times that of </a:t>
            </a:r>
            <a:r>
              <a:rPr lang="en-US" dirty="0" smtClean="0">
                <a:solidFill>
                  <a:schemeClr val="accent1"/>
                </a:solidFill>
              </a:rPr>
              <a:t>HERA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Enable </a:t>
            </a:r>
            <a:r>
              <a:rPr lang="en-US" dirty="0"/>
              <a:t>3D tomography of gluons and sea quarks in </a:t>
            </a:r>
            <a:r>
              <a:rPr lang="en-US" dirty="0" smtClean="0"/>
              <a:t>protons</a:t>
            </a:r>
            <a:endParaRPr lang="en-US" dirty="0"/>
          </a:p>
          <a:p>
            <a:pPr marL="285750" indent="-28575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Polarized </a:t>
            </a:r>
            <a:r>
              <a:rPr lang="en-US" dirty="0">
                <a:solidFill>
                  <a:schemeClr val="accent1"/>
                </a:solidFill>
              </a:rPr>
              <a:t>protons and light nuclear </a:t>
            </a:r>
            <a:r>
              <a:rPr lang="en-US" dirty="0" smtClean="0">
                <a:solidFill>
                  <a:schemeClr val="accent1"/>
                </a:solidFill>
              </a:rPr>
              <a:t>beams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/>
              <a:t>Critical </a:t>
            </a:r>
            <a:r>
              <a:rPr lang="en-US" dirty="0"/>
              <a:t>to all spin physics related studies, including precise knowledge of </a:t>
            </a:r>
            <a:r>
              <a:rPr lang="en-US" dirty="0" smtClean="0"/>
              <a:t>gluon’s </a:t>
            </a:r>
            <a:r>
              <a:rPr lang="en-US" dirty="0"/>
              <a:t>spin &amp; angular momentum contributions from </a:t>
            </a:r>
            <a:r>
              <a:rPr lang="en-US" dirty="0" err="1"/>
              <a:t>partons</a:t>
            </a:r>
            <a:r>
              <a:rPr lang="en-US" dirty="0"/>
              <a:t> to the nucleon’s </a:t>
            </a:r>
            <a:r>
              <a:rPr lang="en-US" dirty="0" smtClean="0"/>
              <a:t>spin</a:t>
            </a:r>
            <a:endParaRPr lang="en-US" dirty="0"/>
          </a:p>
          <a:p>
            <a:pPr marL="285750" indent="-28575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Nuclear </a:t>
            </a:r>
            <a:r>
              <a:rPr lang="en-US" dirty="0">
                <a:solidFill>
                  <a:schemeClr val="accent1"/>
                </a:solidFill>
              </a:rPr>
              <a:t>beams of all A (</a:t>
            </a:r>
            <a:r>
              <a:rPr lang="en-US" dirty="0" err="1">
                <a:solidFill>
                  <a:schemeClr val="accent1"/>
                </a:solidFill>
              </a:rPr>
              <a:t>p→</a:t>
            </a:r>
            <a:r>
              <a:rPr lang="en-US" dirty="0" err="1" smtClean="0">
                <a:solidFill>
                  <a:schemeClr val="accent1"/>
                </a:solidFill>
              </a:rPr>
              <a:t>U</a:t>
            </a:r>
            <a:r>
              <a:rPr lang="en-US" dirty="0" smtClean="0">
                <a:solidFill>
                  <a:schemeClr val="accent1"/>
                </a:solidFill>
              </a:rPr>
              <a:t>)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/>
              <a:t>to </a:t>
            </a:r>
            <a:r>
              <a:rPr lang="en-US" dirty="0"/>
              <a:t>study gluon density at saturation scale and to search for coherent effects like the color glass condensate and test </a:t>
            </a:r>
            <a:r>
              <a:rPr lang="en-US" dirty="0" smtClean="0"/>
              <a:t>universality</a:t>
            </a:r>
            <a:endParaRPr lang="en-US" dirty="0"/>
          </a:p>
          <a:p>
            <a:pPr marL="285750" indent="-28575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Centre </a:t>
            </a:r>
            <a:r>
              <a:rPr lang="en-US" dirty="0">
                <a:solidFill>
                  <a:schemeClr val="accent1"/>
                </a:solidFill>
              </a:rPr>
              <a:t>of mass variability with minimal loss of </a:t>
            </a:r>
            <a:r>
              <a:rPr lang="en-US" dirty="0" smtClean="0">
                <a:solidFill>
                  <a:schemeClr val="accent1"/>
                </a:solidFill>
              </a:rPr>
              <a:t>luminosity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/>
              <a:t>Critical </a:t>
            </a:r>
            <a:r>
              <a:rPr lang="en-US" dirty="0"/>
              <a:t>to study onset of interesting QCD </a:t>
            </a:r>
            <a:r>
              <a:rPr lang="en-US" dirty="0" smtClean="0"/>
              <a:t>phenomena</a:t>
            </a:r>
            <a:endParaRPr lang="en-US" dirty="0"/>
          </a:p>
          <a:p>
            <a:pPr marL="285750" indent="-28575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Detector </a:t>
            </a:r>
            <a:r>
              <a:rPr lang="en-US" dirty="0">
                <a:solidFill>
                  <a:schemeClr val="accent1"/>
                </a:solidFill>
              </a:rPr>
              <a:t>&amp; IR designs mindful of “Lessons learned from </a:t>
            </a:r>
            <a:r>
              <a:rPr lang="en-US" dirty="0" smtClean="0">
                <a:solidFill>
                  <a:schemeClr val="accent1"/>
                </a:solidFill>
              </a:rPr>
              <a:t>HERA”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/>
              <a:t>No </a:t>
            </a:r>
            <a:r>
              <a:rPr lang="en-US" dirty="0"/>
              <a:t>bends in e-beam, maximal </a:t>
            </a:r>
            <a:r>
              <a:rPr lang="en-US" dirty="0" smtClean="0"/>
              <a:t>forward acceptance</a:t>
            </a:r>
            <a:r>
              <a:rPr lang="en-US" dirty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06441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We have E&amp;M theory: QED</a:t>
            </a:r>
            <a:endParaRPr lang="it-IT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9" y="1269771"/>
            <a:ext cx="7924241" cy="115580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554752" y="4810970"/>
                <a:ext cx="3513048" cy="833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137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≪1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752" y="4810970"/>
                <a:ext cx="3513048" cy="83343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64926" y="3092059"/>
                <a:ext cx="7614146" cy="1002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sz="24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926" y="3092059"/>
                <a:ext cx="7614146" cy="100264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509895" y="2612649"/>
            <a:ext cx="55794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/>
              <a:t>The electric charge is small, «Taylor» expansion</a:t>
            </a:r>
            <a:endParaRPr lang="it-IT" sz="22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883189" y="4114660"/>
            <a:ext cx="365489" cy="4666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792752" y="4112494"/>
            <a:ext cx="189795" cy="3292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59"/>
          <a:stretch/>
        </p:blipFill>
        <p:spPr>
          <a:xfrm>
            <a:off x="1072314" y="4441716"/>
            <a:ext cx="4367434" cy="173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4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EIC detector challenges</a:t>
            </a:r>
            <a:endParaRPr lang="it-IT" sz="3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15788" y="1282355"/>
                <a:ext cx="4717470" cy="507831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Resolve </a:t>
                </a:r>
                <a:r>
                  <a:rPr lang="en-US" dirty="0" err="1"/>
                  <a:t>partons</a:t>
                </a:r>
                <a:r>
                  <a:rPr lang="en-US" dirty="0"/>
                  <a:t> in </a:t>
                </a:r>
                <a:r>
                  <a:rPr lang="en-US" dirty="0" smtClean="0"/>
                  <a:t>nucleons</a:t>
                </a:r>
              </a:p>
              <a:p>
                <a:pPr marL="742950" lvl="1" indent="-28575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high beam energies and luminosities</a:t>
                </a:r>
              </a:p>
              <a:p>
                <a:pPr marL="742950" lvl="1" indent="-28575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up </a:t>
                </a:r>
                <a:r>
                  <a:rPr lang="en-US" dirty="0" smtClean="0"/>
                  <a:t>to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∼1000 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marL="285750" indent="-28575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Need </a:t>
                </a:r>
                <a:r>
                  <a:rPr lang="en-US" dirty="0"/>
                  <a:t>to resolve quantities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) of the order a few hundred MeV in the proton</a:t>
                </a:r>
              </a:p>
              <a:p>
                <a:pPr marL="742950" lvl="1" indent="-28575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/>
                  <a:t>Correlated quantities, multi-dim analyses</a:t>
                </a:r>
              </a:p>
              <a:p>
                <a:pPr marL="742950" lvl="1" indent="-28575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High </a:t>
                </a:r>
                <a:r>
                  <a:rPr lang="en-US" dirty="0"/>
                  <a:t>Granularity, wide dynamic range</a:t>
                </a:r>
              </a:p>
              <a:p>
                <a:pPr marL="285750" indent="-28575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Need </a:t>
                </a:r>
                <a:r>
                  <a:rPr lang="en-US" dirty="0"/>
                  <a:t>to detect all types of remnants to seek for correlations:</a:t>
                </a:r>
              </a:p>
              <a:p>
                <a:pPr marL="742950" lvl="1" indent="-28575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scattered </a:t>
                </a:r>
                <a:r>
                  <a:rPr lang="en-US" dirty="0"/>
                  <a:t>electron</a:t>
                </a:r>
              </a:p>
              <a:p>
                <a:pPr marL="742950" lvl="1" indent="-28575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particles </a:t>
                </a:r>
                <a:r>
                  <a:rPr lang="en-US" dirty="0"/>
                  <a:t>associated with initial ion</a:t>
                </a:r>
              </a:p>
              <a:p>
                <a:pPr marL="742950" lvl="1" indent="-28575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particles </a:t>
                </a:r>
                <a:r>
                  <a:rPr lang="en-US" dirty="0"/>
                  <a:t>associated with struck </a:t>
                </a:r>
                <a:r>
                  <a:rPr lang="en-US" dirty="0" err="1"/>
                  <a:t>parton</a:t>
                </a:r>
                <a:endParaRPr lang="en-US" dirty="0"/>
              </a:p>
              <a:p>
                <a:pPr marL="285750" indent="-28575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/>
                  <a:t>Large acceptance, Forward particle detection, Excellent </a:t>
                </a:r>
                <a:r>
                  <a:rPr lang="en-US" dirty="0" smtClean="0"/>
                  <a:t>PID</a:t>
                </a:r>
                <a:endParaRPr lang="en-US" dirty="0"/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88" y="1282355"/>
                <a:ext cx="4717470" cy="5078313"/>
              </a:xfrm>
              <a:prstGeom prst="rect">
                <a:avLst/>
              </a:prstGeom>
              <a:blipFill rotWithShape="0">
                <a:blip r:embed="rId2"/>
                <a:stretch>
                  <a:fillRect l="-1026" t="-954" r="-1410" b="-596"/>
                </a:stretch>
              </a:blipFill>
              <a:ln w="3810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48440" y="1198096"/>
            <a:ext cx="4295560" cy="4389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6605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EIC community worldwide</a:t>
            </a:r>
            <a:endParaRPr lang="it-IT" sz="3600" dirty="0"/>
          </a:p>
        </p:txBody>
      </p:sp>
      <p:pic>
        <p:nvPicPr>
          <p:cNvPr id="7" name="image31.png" descr="image31.png"/>
          <p:cNvPicPr>
            <a:picLocks noChangeAspect="1"/>
          </p:cNvPicPr>
          <p:nvPr/>
        </p:nvPicPr>
        <p:blipFill>
          <a:blip r:embed="rId2">
            <a:extLst/>
          </a:blip>
          <a:srcRect l="19362" t="22650" r="18969" b="18057"/>
          <a:stretch>
            <a:fillRect/>
          </a:stretch>
        </p:blipFill>
        <p:spPr>
          <a:xfrm>
            <a:off x="376458" y="1635247"/>
            <a:ext cx="8131250" cy="49487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32.png" descr="image3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76533" y="959425"/>
            <a:ext cx="2967467" cy="216337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802433" y="1769357"/>
            <a:ext cx="4572000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>
            <a:spAutoFit/>
          </a:bodyPr>
          <a:lstStyle/>
          <a:p>
            <a:r>
              <a:rPr lang="en-US" dirty="0"/>
              <a:t>734 collaborators, 29 countries, 167 institutions... (February 24, 2018)</a:t>
            </a:r>
          </a:p>
        </p:txBody>
      </p:sp>
    </p:spTree>
    <p:extLst>
      <p:ext uri="{BB962C8B-B14F-4D97-AF65-F5344CB8AC3E}">
        <p14:creationId xmlns:p14="http://schemas.microsoft.com/office/powerpoint/2010/main" val="321548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107644</TotalTime>
  <Words>5195</Words>
  <Application>Microsoft Office PowerPoint</Application>
  <PresentationFormat>On-screen Show (4:3)</PresentationFormat>
  <Paragraphs>1084</Paragraphs>
  <Slides>91</Slides>
  <Notes>58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8" baseType="lpstr">
      <vt:lpstr>Arial</vt:lpstr>
      <vt:lpstr>Calibri</vt:lpstr>
      <vt:lpstr>Cambria</vt:lpstr>
      <vt:lpstr>Cambria Math</vt:lpstr>
      <vt:lpstr>Helvetica</vt:lpstr>
      <vt:lpstr>Times New Roman</vt:lpstr>
      <vt:lpstr>NewsPrint</vt:lpstr>
      <vt:lpstr>Prospects for Hadron Spectroscopy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Prospects for Hadron Spectroscopy</dc:title>
  <dc:creator>Pillaus</dc:creator>
  <cp:lastModifiedBy>pillaus</cp:lastModifiedBy>
  <cp:revision>995</cp:revision>
  <dcterms:created xsi:type="dcterms:W3CDTF">2012-05-23T17:12:57Z</dcterms:created>
  <dcterms:modified xsi:type="dcterms:W3CDTF">2019-11-18T07:01:03Z</dcterms:modified>
</cp:coreProperties>
</file>