
<file path=[Content_Types].xml><?xml version="1.0" encoding="utf-8"?>
<Types xmlns="http://schemas.openxmlformats.org/package/2006/content-types">
  <Default Extension="jpeg" ContentType="image/jpeg"/>
  <Default Extension="jpg" ContentType="image/pn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media/image44.jpg" ContentType="image/jpeg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media/image116.jpg" ContentType="image/jpeg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05" r:id="rId1"/>
  </p:sldMasterIdLst>
  <p:notesMasterIdLst>
    <p:notesMasterId r:id="rId46"/>
  </p:notesMasterIdLst>
  <p:sldIdLst>
    <p:sldId id="682" r:id="rId2"/>
    <p:sldId id="681" r:id="rId3"/>
    <p:sldId id="597" r:id="rId4"/>
    <p:sldId id="644" r:id="rId5"/>
    <p:sldId id="683" r:id="rId6"/>
    <p:sldId id="620" r:id="rId7"/>
    <p:sldId id="685" r:id="rId8"/>
    <p:sldId id="687" r:id="rId9"/>
    <p:sldId id="478" r:id="rId10"/>
    <p:sldId id="665" r:id="rId11"/>
    <p:sldId id="645" r:id="rId12"/>
    <p:sldId id="688" r:id="rId13"/>
    <p:sldId id="606" r:id="rId14"/>
    <p:sldId id="646" r:id="rId15"/>
    <p:sldId id="710" r:id="rId16"/>
    <p:sldId id="727" r:id="rId17"/>
    <p:sldId id="655" r:id="rId18"/>
    <p:sldId id="724" r:id="rId19"/>
    <p:sldId id="628" r:id="rId20"/>
    <p:sldId id="629" r:id="rId21"/>
    <p:sldId id="823" r:id="rId22"/>
    <p:sldId id="726" r:id="rId23"/>
    <p:sldId id="814" r:id="rId24"/>
    <p:sldId id="815" r:id="rId25"/>
    <p:sldId id="635" r:id="rId26"/>
    <p:sldId id="817" r:id="rId27"/>
    <p:sldId id="818" r:id="rId28"/>
    <p:sldId id="723" r:id="rId29"/>
    <p:sldId id="711" r:id="rId30"/>
    <p:sldId id="728" r:id="rId31"/>
    <p:sldId id="725" r:id="rId32"/>
    <p:sldId id="730" r:id="rId33"/>
    <p:sldId id="811" r:id="rId34"/>
    <p:sldId id="729" r:id="rId35"/>
    <p:sldId id="813" r:id="rId36"/>
    <p:sldId id="652" r:id="rId37"/>
    <p:sldId id="812" r:id="rId38"/>
    <p:sldId id="625" r:id="rId39"/>
    <p:sldId id="277" r:id="rId40"/>
    <p:sldId id="619" r:id="rId41"/>
    <p:sldId id="618" r:id="rId42"/>
    <p:sldId id="571" r:id="rId43"/>
    <p:sldId id="484" r:id="rId44"/>
    <p:sldId id="617" r:id="rId45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CC00FF"/>
    <a:srgbClr val="33CC33"/>
    <a:srgbClr val="00FFFF"/>
    <a:srgbClr val="99CCFF"/>
    <a:srgbClr val="FF9900"/>
    <a:srgbClr val="FF00FF"/>
    <a:srgbClr val="00FF00"/>
    <a:srgbClr val="FFCC00"/>
    <a:srgbClr val="B2B2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Stile chiaro 2 - Colore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249" autoAdjust="0"/>
    <p:restoredTop sz="86545" autoAdjust="0"/>
  </p:normalViewPr>
  <p:slideViewPr>
    <p:cSldViewPr snapToGrid="0">
      <p:cViewPr varScale="1">
        <p:scale>
          <a:sx n="114" d="100"/>
          <a:sy n="114" d="100"/>
        </p:scale>
        <p:origin x="774" y="12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778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-54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notesMaster" Target="notesMasters/notes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A49CF29-CF73-4F2E-A172-B299FB3DCC6A}" type="datetimeFigureOut">
              <a:rPr lang="it-IT" smtClean="0"/>
              <a:t>19/05/2022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2E17905-6154-47DE-9E51-7B1BC081B3A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235182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E17905-6154-47DE-9E51-7B1BC081B3A9}" type="slidenum">
              <a:rPr lang="it-IT" smtClean="0"/>
              <a:t>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1546458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/>
              <a:t>Controlla la parte su Regge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E17905-6154-47DE-9E51-7B1BC081B3A9}" type="slidenum">
              <a:rPr lang="it-IT" smtClean="0"/>
              <a:t>20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8919604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/>
              <a:t>Controlla la parte su Regge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E17905-6154-47DE-9E51-7B1BC081B3A9}" type="slidenum">
              <a:rPr lang="it-IT" smtClean="0"/>
              <a:t>21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532643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/>
              <a:t>Controlla la parte su Regge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E17905-6154-47DE-9E51-7B1BC081B3A9}" type="slidenum">
              <a:rPr lang="it-IT" smtClean="0"/>
              <a:t>22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0760579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/>
              <a:t>Controlla la parte su Regge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E17905-6154-47DE-9E51-7B1BC081B3A9}" type="slidenum">
              <a:rPr lang="it-IT" smtClean="0"/>
              <a:t>23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1227391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/>
              <a:t>Controlla la parte su Regge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E17905-6154-47DE-9E51-7B1BC081B3A9}" type="slidenum">
              <a:rPr lang="it-IT" smtClean="0"/>
              <a:t>24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719473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/>
              <a:t>Controlla la parte su Regge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E17905-6154-47DE-9E51-7B1BC081B3A9}" type="slidenum">
              <a:rPr lang="it-IT" smtClean="0"/>
              <a:t>25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3665218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/>
              <a:t>Controlla la parte su Regge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E17905-6154-47DE-9E51-7B1BC081B3A9}" type="slidenum">
              <a:rPr lang="it-IT" smtClean="0"/>
              <a:t>26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3346200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/>
              <a:t>Controlla la parte su Regge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E17905-6154-47DE-9E51-7B1BC081B3A9}" type="slidenum">
              <a:rPr lang="it-IT" smtClean="0"/>
              <a:t>27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6215408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/>
              <a:t>Controlla la parte su Regge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E17905-6154-47DE-9E51-7B1BC081B3A9}" type="slidenum">
              <a:rPr lang="it-IT" smtClean="0"/>
              <a:t>29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3605324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/>
              <a:t>Controlla la parte su Regge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E17905-6154-47DE-9E51-7B1BC081B3A9}" type="slidenum">
              <a:rPr lang="it-IT" smtClean="0"/>
              <a:t>30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2049987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/>
              <a:t>2</a:t>
            </a:r>
            <a:r>
              <a:rPr lang="it-IT" baseline="0" dirty="0"/>
              <a:t> </a:t>
            </a:r>
            <a:r>
              <a:rPr lang="it-IT" baseline="0" dirty="0" err="1"/>
              <a:t>slides</a:t>
            </a:r>
            <a:r>
              <a:rPr lang="it-IT" baseline="0" dirty="0"/>
              <a:t> su </a:t>
            </a:r>
            <a:r>
              <a:rPr lang="it-IT" baseline="0" dirty="0" err="1"/>
              <a:t>Zc</a:t>
            </a:r>
            <a:r>
              <a:rPr lang="it-IT" baseline="0" dirty="0"/>
              <a:t>, a </a:t>
            </a:r>
            <a:r>
              <a:rPr lang="it-IT" baseline="0" dirty="0" err="1"/>
              <a:t>Bes</a:t>
            </a:r>
            <a:r>
              <a:rPr lang="it-IT" baseline="0" dirty="0"/>
              <a:t> e a Belle</a:t>
            </a:r>
          </a:p>
          <a:p>
            <a:r>
              <a:rPr lang="it-IT" baseline="0" dirty="0"/>
              <a:t>2 slide su </a:t>
            </a:r>
            <a:r>
              <a:rPr lang="it-IT" baseline="0" dirty="0" err="1"/>
              <a:t>tetraquark</a:t>
            </a:r>
            <a:r>
              <a:rPr lang="it-IT" baseline="0" dirty="0"/>
              <a:t> model: dall’hamiltoniana di </a:t>
            </a:r>
            <a:r>
              <a:rPr lang="it-IT" baseline="0" dirty="0" err="1"/>
              <a:t>Jaffe</a:t>
            </a:r>
            <a:r>
              <a:rPr lang="it-IT" baseline="0" dirty="0"/>
              <a:t> al calcolo delle masse</a:t>
            </a:r>
          </a:p>
          <a:p>
            <a:r>
              <a:rPr lang="it-IT" baseline="0" dirty="0"/>
              <a:t>1 slide su </a:t>
            </a:r>
            <a:r>
              <a:rPr lang="it-IT" baseline="0" dirty="0" err="1"/>
              <a:t>molecular</a:t>
            </a:r>
            <a:r>
              <a:rPr lang="it-IT" baseline="0" dirty="0"/>
              <a:t> </a:t>
            </a:r>
            <a:r>
              <a:rPr lang="it-IT" baseline="0" dirty="0" err="1"/>
              <a:t>models</a:t>
            </a:r>
            <a:r>
              <a:rPr lang="it-IT" baseline="0" dirty="0"/>
              <a:t>, dove sono i carichi? (non in </a:t>
            </a:r>
            <a:r>
              <a:rPr lang="it-IT" baseline="0" dirty="0" err="1"/>
              <a:t>Tornqvist</a:t>
            </a:r>
            <a:r>
              <a:rPr lang="it-IT" baseline="0" dirty="0"/>
              <a:t>, si in </a:t>
            </a:r>
            <a:r>
              <a:rPr lang="it-IT" baseline="0" dirty="0" err="1"/>
              <a:t>Hanhart</a:t>
            </a:r>
            <a:r>
              <a:rPr lang="it-IT" baseline="0" dirty="0"/>
              <a:t>, vedere </a:t>
            </a:r>
            <a:r>
              <a:rPr lang="it-IT" baseline="0" dirty="0" err="1"/>
              <a:t>Braaten</a:t>
            </a:r>
            <a:r>
              <a:rPr lang="it-IT" baseline="0" dirty="0"/>
              <a:t>, citare </a:t>
            </a:r>
            <a:r>
              <a:rPr lang="it-IT" baseline="0" dirty="0" err="1"/>
              <a:t>Nefediev</a:t>
            </a:r>
            <a:r>
              <a:rPr lang="it-IT" baseline="0" dirty="0"/>
              <a:t>)</a:t>
            </a:r>
          </a:p>
          <a:p>
            <a:r>
              <a:rPr lang="it-IT" baseline="0" dirty="0"/>
              <a:t>2 </a:t>
            </a:r>
            <a:r>
              <a:rPr lang="it-IT" baseline="0" dirty="0" err="1"/>
              <a:t>slides</a:t>
            </a:r>
            <a:r>
              <a:rPr lang="it-IT" baseline="0" dirty="0"/>
              <a:t> su </a:t>
            </a:r>
            <a:r>
              <a:rPr lang="it-IT" baseline="0" dirty="0" err="1"/>
              <a:t>decay</a:t>
            </a:r>
            <a:r>
              <a:rPr lang="it-IT" baseline="0" dirty="0"/>
              <a:t> </a:t>
            </a:r>
            <a:r>
              <a:rPr lang="it-IT" baseline="0" dirty="0" err="1"/>
              <a:t>channels</a:t>
            </a:r>
            <a:r>
              <a:rPr lang="it-IT" baseline="0" dirty="0"/>
              <a:t>, dove si dovrebbe vedere, e a seconda del modello, vedere qualche plot</a:t>
            </a:r>
          </a:p>
          <a:p>
            <a:r>
              <a:rPr lang="it-IT" baseline="0" dirty="0"/>
              <a:t>1 slide su Y(4260), </a:t>
            </a:r>
            <a:r>
              <a:rPr lang="it-IT" baseline="0" dirty="0" err="1"/>
              <a:t>tetraquark</a:t>
            </a:r>
            <a:r>
              <a:rPr lang="it-IT" baseline="0" dirty="0"/>
              <a:t>? C’è lo strano (si vede la f0)</a:t>
            </a:r>
          </a:p>
          <a:p>
            <a:r>
              <a:rPr lang="it-IT" baseline="0" dirty="0"/>
              <a:t>1 slide su </a:t>
            </a:r>
            <a:r>
              <a:rPr lang="it-IT" baseline="0" dirty="0" err="1"/>
              <a:t>Zc</a:t>
            </a:r>
            <a:r>
              <a:rPr lang="it-IT" baseline="0" dirty="0"/>
              <a:t> a </a:t>
            </a:r>
            <a:r>
              <a:rPr lang="it-IT" baseline="0" dirty="0" err="1"/>
              <a:t>cleo</a:t>
            </a:r>
            <a:r>
              <a:rPr lang="it-IT" baseline="0" dirty="0"/>
              <a:t> (anche il neutro)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E17905-6154-47DE-9E51-7B1BC081B3A9}" type="slidenum">
              <a:rPr lang="it-IT" smtClean="0"/>
              <a:t>7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3822095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/>
              <a:t>Controlla la parte su Regge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E17905-6154-47DE-9E51-7B1BC081B3A9}" type="slidenum">
              <a:rPr lang="it-IT" smtClean="0"/>
              <a:t>31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2826321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/>
              <a:t>Controlla la parte su Regge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E17905-6154-47DE-9E51-7B1BC081B3A9}" type="slidenum">
              <a:rPr lang="it-IT" smtClean="0"/>
              <a:t>32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2415192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E17905-6154-47DE-9E51-7B1BC081B3A9}" type="slidenum">
              <a:rPr lang="it-IT" smtClean="0"/>
              <a:t>33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4766553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/>
              <a:t>Controlla la parte su Regge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E17905-6154-47DE-9E51-7B1BC081B3A9}" type="slidenum">
              <a:rPr lang="it-IT" smtClean="0"/>
              <a:t>34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5273403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/>
              <a:t>2</a:t>
            </a:r>
            <a:r>
              <a:rPr lang="it-IT" baseline="0" dirty="0"/>
              <a:t> </a:t>
            </a:r>
            <a:r>
              <a:rPr lang="it-IT" baseline="0" dirty="0" err="1"/>
              <a:t>slides</a:t>
            </a:r>
            <a:r>
              <a:rPr lang="it-IT" baseline="0" dirty="0"/>
              <a:t> su </a:t>
            </a:r>
            <a:r>
              <a:rPr lang="it-IT" baseline="0" dirty="0" err="1"/>
              <a:t>Zc</a:t>
            </a:r>
            <a:r>
              <a:rPr lang="it-IT" baseline="0" dirty="0"/>
              <a:t>, a </a:t>
            </a:r>
            <a:r>
              <a:rPr lang="it-IT" baseline="0" dirty="0" err="1"/>
              <a:t>Bes</a:t>
            </a:r>
            <a:r>
              <a:rPr lang="it-IT" baseline="0" dirty="0"/>
              <a:t> e a Belle</a:t>
            </a:r>
          </a:p>
          <a:p>
            <a:r>
              <a:rPr lang="it-IT" baseline="0" dirty="0"/>
              <a:t>2 slide su </a:t>
            </a:r>
            <a:r>
              <a:rPr lang="it-IT" baseline="0" dirty="0" err="1"/>
              <a:t>tetraquark</a:t>
            </a:r>
            <a:r>
              <a:rPr lang="it-IT" baseline="0" dirty="0"/>
              <a:t> model: dall’hamiltoniana di </a:t>
            </a:r>
            <a:r>
              <a:rPr lang="it-IT" baseline="0" dirty="0" err="1"/>
              <a:t>Jaffe</a:t>
            </a:r>
            <a:r>
              <a:rPr lang="it-IT" baseline="0" dirty="0"/>
              <a:t> al calcolo delle masse</a:t>
            </a:r>
          </a:p>
          <a:p>
            <a:r>
              <a:rPr lang="it-IT" baseline="0" dirty="0"/>
              <a:t>1 slide su </a:t>
            </a:r>
            <a:r>
              <a:rPr lang="it-IT" baseline="0" dirty="0" err="1"/>
              <a:t>molecular</a:t>
            </a:r>
            <a:r>
              <a:rPr lang="it-IT" baseline="0" dirty="0"/>
              <a:t> </a:t>
            </a:r>
            <a:r>
              <a:rPr lang="it-IT" baseline="0" dirty="0" err="1"/>
              <a:t>models</a:t>
            </a:r>
            <a:r>
              <a:rPr lang="it-IT" baseline="0" dirty="0"/>
              <a:t>, dove sono i carichi? (non in </a:t>
            </a:r>
            <a:r>
              <a:rPr lang="it-IT" baseline="0" dirty="0" err="1"/>
              <a:t>Tornqvist</a:t>
            </a:r>
            <a:r>
              <a:rPr lang="it-IT" baseline="0" dirty="0"/>
              <a:t>, si in </a:t>
            </a:r>
            <a:r>
              <a:rPr lang="it-IT" baseline="0" dirty="0" err="1"/>
              <a:t>Hanhart</a:t>
            </a:r>
            <a:r>
              <a:rPr lang="it-IT" baseline="0" dirty="0"/>
              <a:t>, vedere </a:t>
            </a:r>
            <a:r>
              <a:rPr lang="it-IT" baseline="0" dirty="0" err="1"/>
              <a:t>Braaten</a:t>
            </a:r>
            <a:r>
              <a:rPr lang="it-IT" baseline="0" dirty="0"/>
              <a:t>, citare </a:t>
            </a:r>
            <a:r>
              <a:rPr lang="it-IT" baseline="0" dirty="0" err="1"/>
              <a:t>Nefediev</a:t>
            </a:r>
            <a:r>
              <a:rPr lang="it-IT" baseline="0" dirty="0"/>
              <a:t>)</a:t>
            </a:r>
          </a:p>
          <a:p>
            <a:r>
              <a:rPr lang="it-IT" baseline="0" dirty="0"/>
              <a:t>2 </a:t>
            </a:r>
            <a:r>
              <a:rPr lang="it-IT" baseline="0" dirty="0" err="1"/>
              <a:t>slides</a:t>
            </a:r>
            <a:r>
              <a:rPr lang="it-IT" baseline="0" dirty="0"/>
              <a:t> su </a:t>
            </a:r>
            <a:r>
              <a:rPr lang="it-IT" baseline="0" dirty="0" err="1"/>
              <a:t>decay</a:t>
            </a:r>
            <a:r>
              <a:rPr lang="it-IT" baseline="0" dirty="0"/>
              <a:t> </a:t>
            </a:r>
            <a:r>
              <a:rPr lang="it-IT" baseline="0" dirty="0" err="1"/>
              <a:t>channels</a:t>
            </a:r>
            <a:r>
              <a:rPr lang="it-IT" baseline="0" dirty="0"/>
              <a:t>, dove si dovrebbe vedere, e a seconda del modello, vedere qualche plot</a:t>
            </a:r>
          </a:p>
          <a:p>
            <a:r>
              <a:rPr lang="it-IT" baseline="0" dirty="0"/>
              <a:t>1 slide su Y(4260), </a:t>
            </a:r>
            <a:r>
              <a:rPr lang="it-IT" baseline="0" dirty="0" err="1"/>
              <a:t>tetraquark</a:t>
            </a:r>
            <a:r>
              <a:rPr lang="it-IT" baseline="0" dirty="0"/>
              <a:t>? C’è lo strano (si vede la f0)</a:t>
            </a:r>
          </a:p>
          <a:p>
            <a:r>
              <a:rPr lang="it-IT" baseline="0" dirty="0"/>
              <a:t>1 slide su </a:t>
            </a:r>
            <a:r>
              <a:rPr lang="it-IT" baseline="0" dirty="0" err="1"/>
              <a:t>Zc</a:t>
            </a:r>
            <a:r>
              <a:rPr lang="it-IT" baseline="0" dirty="0"/>
              <a:t> a </a:t>
            </a:r>
            <a:r>
              <a:rPr lang="it-IT" baseline="0" dirty="0" err="1"/>
              <a:t>cleo</a:t>
            </a:r>
            <a:r>
              <a:rPr lang="it-IT" baseline="0" dirty="0"/>
              <a:t> (anche il neutro)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E17905-6154-47DE-9E51-7B1BC081B3A9}" type="slidenum">
              <a:rPr lang="it-IT" smtClean="0"/>
              <a:t>35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5962648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/>
              <a:t>Controlla la parte su Regge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E17905-6154-47DE-9E51-7B1BC081B3A9}" type="slidenum">
              <a:rPr lang="it-IT" smtClean="0"/>
              <a:t>37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78599383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/>
              <a:t>2</a:t>
            </a:r>
            <a:r>
              <a:rPr lang="it-IT" baseline="0" dirty="0"/>
              <a:t> </a:t>
            </a:r>
            <a:r>
              <a:rPr lang="it-IT" baseline="0" dirty="0" err="1"/>
              <a:t>slides</a:t>
            </a:r>
            <a:r>
              <a:rPr lang="it-IT" baseline="0" dirty="0"/>
              <a:t> su </a:t>
            </a:r>
            <a:r>
              <a:rPr lang="it-IT" baseline="0" dirty="0" err="1"/>
              <a:t>Zc</a:t>
            </a:r>
            <a:r>
              <a:rPr lang="it-IT" baseline="0" dirty="0"/>
              <a:t>, a </a:t>
            </a:r>
            <a:r>
              <a:rPr lang="it-IT" baseline="0" dirty="0" err="1"/>
              <a:t>Bes</a:t>
            </a:r>
            <a:r>
              <a:rPr lang="it-IT" baseline="0" dirty="0"/>
              <a:t> e a Belle</a:t>
            </a:r>
          </a:p>
          <a:p>
            <a:r>
              <a:rPr lang="it-IT" baseline="0" dirty="0"/>
              <a:t>2 slide su </a:t>
            </a:r>
            <a:r>
              <a:rPr lang="it-IT" baseline="0" dirty="0" err="1"/>
              <a:t>tetraquark</a:t>
            </a:r>
            <a:r>
              <a:rPr lang="it-IT" baseline="0" dirty="0"/>
              <a:t> model: dall’hamiltoniana di </a:t>
            </a:r>
            <a:r>
              <a:rPr lang="it-IT" baseline="0" dirty="0" err="1"/>
              <a:t>Jaffe</a:t>
            </a:r>
            <a:r>
              <a:rPr lang="it-IT" baseline="0" dirty="0"/>
              <a:t> al calcolo delle masse</a:t>
            </a:r>
          </a:p>
          <a:p>
            <a:r>
              <a:rPr lang="it-IT" baseline="0" dirty="0"/>
              <a:t>1 slide su </a:t>
            </a:r>
            <a:r>
              <a:rPr lang="it-IT" baseline="0" dirty="0" err="1"/>
              <a:t>molecular</a:t>
            </a:r>
            <a:r>
              <a:rPr lang="it-IT" baseline="0" dirty="0"/>
              <a:t> </a:t>
            </a:r>
            <a:r>
              <a:rPr lang="it-IT" baseline="0" dirty="0" err="1"/>
              <a:t>models</a:t>
            </a:r>
            <a:r>
              <a:rPr lang="it-IT" baseline="0" dirty="0"/>
              <a:t>, dove sono i carichi? (non in </a:t>
            </a:r>
            <a:r>
              <a:rPr lang="it-IT" baseline="0" dirty="0" err="1"/>
              <a:t>Tornqvist</a:t>
            </a:r>
            <a:r>
              <a:rPr lang="it-IT" baseline="0" dirty="0"/>
              <a:t>, si in </a:t>
            </a:r>
            <a:r>
              <a:rPr lang="it-IT" baseline="0" dirty="0" err="1"/>
              <a:t>Hanhart</a:t>
            </a:r>
            <a:r>
              <a:rPr lang="it-IT" baseline="0" dirty="0"/>
              <a:t>, vedere </a:t>
            </a:r>
            <a:r>
              <a:rPr lang="it-IT" baseline="0" dirty="0" err="1"/>
              <a:t>Braaten</a:t>
            </a:r>
            <a:r>
              <a:rPr lang="it-IT" baseline="0" dirty="0"/>
              <a:t>, citare </a:t>
            </a:r>
            <a:r>
              <a:rPr lang="it-IT" baseline="0" dirty="0" err="1"/>
              <a:t>Nefediev</a:t>
            </a:r>
            <a:r>
              <a:rPr lang="it-IT" baseline="0" dirty="0"/>
              <a:t>)</a:t>
            </a:r>
          </a:p>
          <a:p>
            <a:r>
              <a:rPr lang="it-IT" baseline="0" dirty="0"/>
              <a:t>2 </a:t>
            </a:r>
            <a:r>
              <a:rPr lang="it-IT" baseline="0" dirty="0" err="1"/>
              <a:t>slides</a:t>
            </a:r>
            <a:r>
              <a:rPr lang="it-IT" baseline="0" dirty="0"/>
              <a:t> su </a:t>
            </a:r>
            <a:r>
              <a:rPr lang="it-IT" baseline="0" dirty="0" err="1"/>
              <a:t>decay</a:t>
            </a:r>
            <a:r>
              <a:rPr lang="it-IT" baseline="0" dirty="0"/>
              <a:t> </a:t>
            </a:r>
            <a:r>
              <a:rPr lang="it-IT" baseline="0" dirty="0" err="1"/>
              <a:t>channels</a:t>
            </a:r>
            <a:r>
              <a:rPr lang="it-IT" baseline="0" dirty="0"/>
              <a:t>, dove si dovrebbe vedere, e a seconda del modello, vedere qualche plot</a:t>
            </a:r>
          </a:p>
          <a:p>
            <a:r>
              <a:rPr lang="it-IT" baseline="0" dirty="0"/>
              <a:t>1 slide su Y(4260), </a:t>
            </a:r>
            <a:r>
              <a:rPr lang="it-IT" baseline="0" dirty="0" err="1"/>
              <a:t>tetraquark</a:t>
            </a:r>
            <a:r>
              <a:rPr lang="it-IT" baseline="0" dirty="0"/>
              <a:t>? C’è lo strano (si vede la f0)</a:t>
            </a:r>
          </a:p>
          <a:p>
            <a:r>
              <a:rPr lang="it-IT" baseline="0" dirty="0"/>
              <a:t>1 slide su </a:t>
            </a:r>
            <a:r>
              <a:rPr lang="it-IT" baseline="0" dirty="0" err="1"/>
              <a:t>Zc</a:t>
            </a:r>
            <a:r>
              <a:rPr lang="it-IT" baseline="0" dirty="0"/>
              <a:t> a </a:t>
            </a:r>
            <a:r>
              <a:rPr lang="it-IT" baseline="0" dirty="0" err="1"/>
              <a:t>cleo</a:t>
            </a:r>
            <a:r>
              <a:rPr lang="it-IT" baseline="0" dirty="0"/>
              <a:t> (anche il neutro)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E17905-6154-47DE-9E51-7B1BC081B3A9}" type="slidenum">
              <a:rPr lang="it-IT" smtClean="0"/>
              <a:t>38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91317062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/>
              <a:t>Y(4260), M=4263 +- 5, Gamma = 95+-14</a:t>
            </a:r>
          </a:p>
          <a:p>
            <a:r>
              <a:rPr lang="it-IT" dirty="0"/>
              <a:t>D_1(2420)^0,</a:t>
            </a:r>
            <a:r>
              <a:rPr lang="it-IT" baseline="0" dirty="0"/>
              <a:t> M=</a:t>
            </a:r>
            <a:r>
              <a:rPr lang="it-IT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2421.3</a:t>
            </a:r>
            <a:r>
              <a:rPr lang="it-IT" dirty="0"/>
              <a:t> </a:t>
            </a:r>
            <a:r>
              <a:rPr lang="it-IT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±0.6, Gamma =27.1</a:t>
            </a:r>
            <a:r>
              <a:rPr lang="it-IT" dirty="0"/>
              <a:t> </a:t>
            </a:r>
            <a:r>
              <a:rPr lang="it-IT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±2.7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dirty="0"/>
              <a:t>D_1(2420)^+-,</a:t>
            </a:r>
            <a:r>
              <a:rPr lang="it-IT" baseline="0" dirty="0"/>
              <a:t> M=</a:t>
            </a:r>
            <a:r>
              <a:rPr lang="it-IT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2423.4</a:t>
            </a:r>
            <a:r>
              <a:rPr lang="it-IT" dirty="0"/>
              <a:t> </a:t>
            </a:r>
            <a:r>
              <a:rPr lang="it-IT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±3.1, Gamma =25</a:t>
            </a:r>
            <a:r>
              <a:rPr lang="it-IT" dirty="0"/>
              <a:t> </a:t>
            </a:r>
            <a:r>
              <a:rPr lang="it-IT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±6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 D_1 hanno J^P</a:t>
            </a:r>
            <a:r>
              <a:rPr lang="it-IT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= 1^+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La molecola D_1 D sta 22 </a:t>
            </a:r>
            <a:r>
              <a:rPr lang="it-IT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MeV</a:t>
            </a:r>
            <a:r>
              <a:rPr lang="it-IT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sotto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 la Y è D_1 D, il pione lega fortemente, come fa la Y a essere così larga?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Come funziona lo scambio del pione???</a:t>
            </a:r>
            <a:endParaRPr lang="it-IT" dirty="0"/>
          </a:p>
          <a:p>
            <a:endParaRPr lang="it-IT" dirty="0"/>
          </a:p>
          <a:p>
            <a:r>
              <a:rPr lang="it-IT" dirty="0"/>
              <a:t>Close propone che la Y è D_1 D^* col pione scambiato in onda S,</a:t>
            </a:r>
          </a:p>
          <a:p>
            <a:r>
              <a:rPr lang="it-IT" dirty="0"/>
              <a:t>La Y però non va in Ds come se fosse</a:t>
            </a:r>
            <a:r>
              <a:rPr lang="it-IT" baseline="0" dirty="0"/>
              <a:t> </a:t>
            </a:r>
            <a:r>
              <a:rPr lang="it-IT" baseline="0" dirty="0" err="1"/>
              <a:t>tetraquark</a:t>
            </a:r>
            <a:endParaRPr lang="it-IT" dirty="0"/>
          </a:p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E17905-6154-47DE-9E51-7B1BC081B3A9}" type="slidenum">
              <a:rPr lang="it-IT" smtClean="0"/>
              <a:t>40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43470239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/>
              <a:t>Y(4260), M=4263 +- 5, Gamma = 95+-14</a:t>
            </a:r>
          </a:p>
          <a:p>
            <a:r>
              <a:rPr lang="it-IT" dirty="0"/>
              <a:t>D_1(2420)^0,</a:t>
            </a:r>
            <a:r>
              <a:rPr lang="it-IT" baseline="0" dirty="0"/>
              <a:t> M=</a:t>
            </a:r>
            <a:r>
              <a:rPr lang="it-IT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2421.3</a:t>
            </a:r>
            <a:r>
              <a:rPr lang="it-IT" dirty="0"/>
              <a:t> </a:t>
            </a:r>
            <a:r>
              <a:rPr lang="it-IT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±0.6, Gamma =27.1</a:t>
            </a:r>
            <a:r>
              <a:rPr lang="it-IT" dirty="0"/>
              <a:t> </a:t>
            </a:r>
            <a:r>
              <a:rPr lang="it-IT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±2.7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dirty="0"/>
              <a:t>D_1(2420)^+-,</a:t>
            </a:r>
            <a:r>
              <a:rPr lang="it-IT" baseline="0" dirty="0"/>
              <a:t> M=</a:t>
            </a:r>
            <a:r>
              <a:rPr lang="it-IT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2423.4</a:t>
            </a:r>
            <a:r>
              <a:rPr lang="it-IT" dirty="0"/>
              <a:t> </a:t>
            </a:r>
            <a:r>
              <a:rPr lang="it-IT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±3.1, Gamma =25</a:t>
            </a:r>
            <a:r>
              <a:rPr lang="it-IT" dirty="0"/>
              <a:t> </a:t>
            </a:r>
            <a:r>
              <a:rPr lang="it-IT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±6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 D_1 hanno J^P</a:t>
            </a:r>
            <a:r>
              <a:rPr lang="it-IT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= 1^+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La molecola D_1 D sta 22 </a:t>
            </a:r>
            <a:r>
              <a:rPr lang="it-IT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MeV</a:t>
            </a:r>
            <a:r>
              <a:rPr lang="it-IT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sotto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 la Y è D_1 D, il pione lega fortemente, come fa la Y a essere così larga?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Come funziona lo scambio del pione???</a:t>
            </a:r>
            <a:endParaRPr lang="it-IT" dirty="0"/>
          </a:p>
          <a:p>
            <a:endParaRPr lang="it-IT" dirty="0"/>
          </a:p>
          <a:p>
            <a:r>
              <a:rPr lang="it-IT" dirty="0"/>
              <a:t>Close propone che la Y è D_1 D^* col pione scambiato in onda S,</a:t>
            </a:r>
          </a:p>
          <a:p>
            <a:r>
              <a:rPr lang="it-IT" dirty="0"/>
              <a:t>La Y però non va in Ds come se fosse</a:t>
            </a:r>
            <a:r>
              <a:rPr lang="it-IT" baseline="0" dirty="0"/>
              <a:t> </a:t>
            </a:r>
            <a:r>
              <a:rPr lang="it-IT" baseline="0" dirty="0" err="1"/>
              <a:t>tetraquark</a:t>
            </a:r>
            <a:endParaRPr lang="it-IT" dirty="0"/>
          </a:p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E17905-6154-47DE-9E51-7B1BC081B3A9}" type="slidenum">
              <a:rPr lang="it-IT" smtClean="0"/>
              <a:t>41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67302828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/>
              <a:t>Y(4260), M=4263 +- 5, Gamma = 95+-14</a:t>
            </a:r>
          </a:p>
          <a:p>
            <a:r>
              <a:rPr lang="it-IT" dirty="0"/>
              <a:t>D_1(2420)^0,</a:t>
            </a:r>
            <a:r>
              <a:rPr lang="it-IT" baseline="0" dirty="0"/>
              <a:t> M=</a:t>
            </a:r>
            <a:r>
              <a:rPr lang="it-IT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2421.3</a:t>
            </a:r>
            <a:r>
              <a:rPr lang="it-IT" dirty="0"/>
              <a:t> </a:t>
            </a:r>
            <a:r>
              <a:rPr lang="it-IT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±0.6, Gamma =27.1</a:t>
            </a:r>
            <a:r>
              <a:rPr lang="it-IT" dirty="0"/>
              <a:t> </a:t>
            </a:r>
            <a:r>
              <a:rPr lang="it-IT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±2.7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dirty="0"/>
              <a:t>D_1(2420)^+-,</a:t>
            </a:r>
            <a:r>
              <a:rPr lang="it-IT" baseline="0" dirty="0"/>
              <a:t> M=</a:t>
            </a:r>
            <a:r>
              <a:rPr lang="it-IT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2423.4</a:t>
            </a:r>
            <a:r>
              <a:rPr lang="it-IT" dirty="0"/>
              <a:t> </a:t>
            </a:r>
            <a:r>
              <a:rPr lang="it-IT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±3.1, Gamma =25</a:t>
            </a:r>
            <a:r>
              <a:rPr lang="it-IT" dirty="0"/>
              <a:t> </a:t>
            </a:r>
            <a:r>
              <a:rPr lang="it-IT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±6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 D_1 hanno J^P</a:t>
            </a:r>
            <a:r>
              <a:rPr lang="it-IT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= 1^+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La molecola D_1 D sta 22 </a:t>
            </a:r>
            <a:r>
              <a:rPr lang="it-IT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MeV</a:t>
            </a:r>
            <a:r>
              <a:rPr lang="it-IT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sotto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 la Y è D_1 D, il pione lega fortemente, come fa la Y a essere così larga?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Come funziona lo scambio del pione???</a:t>
            </a:r>
            <a:endParaRPr lang="it-IT" dirty="0"/>
          </a:p>
          <a:p>
            <a:endParaRPr lang="it-IT" dirty="0"/>
          </a:p>
          <a:p>
            <a:r>
              <a:rPr lang="it-IT" dirty="0"/>
              <a:t>Close propone che la Y è D_1 D^* col pione scambiato in onda S,</a:t>
            </a:r>
          </a:p>
          <a:p>
            <a:r>
              <a:rPr lang="it-IT" dirty="0"/>
              <a:t>La Y però non va in Ds come se fosse</a:t>
            </a:r>
            <a:r>
              <a:rPr lang="it-IT" baseline="0" dirty="0"/>
              <a:t> </a:t>
            </a:r>
            <a:r>
              <a:rPr lang="it-IT" baseline="0" dirty="0" err="1"/>
              <a:t>tetraquark</a:t>
            </a:r>
            <a:endParaRPr lang="it-IT" dirty="0"/>
          </a:p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E17905-6154-47DE-9E51-7B1BC081B3A9}" type="slidenum">
              <a:rPr lang="it-IT" smtClean="0"/>
              <a:t>42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9267863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/>
              <a:t>2</a:t>
            </a:r>
            <a:r>
              <a:rPr lang="it-IT" baseline="0" dirty="0"/>
              <a:t> </a:t>
            </a:r>
            <a:r>
              <a:rPr lang="it-IT" baseline="0" dirty="0" err="1"/>
              <a:t>slides</a:t>
            </a:r>
            <a:r>
              <a:rPr lang="it-IT" baseline="0" dirty="0"/>
              <a:t> su </a:t>
            </a:r>
            <a:r>
              <a:rPr lang="it-IT" baseline="0" dirty="0" err="1"/>
              <a:t>Zc</a:t>
            </a:r>
            <a:r>
              <a:rPr lang="it-IT" baseline="0" dirty="0"/>
              <a:t>, a </a:t>
            </a:r>
            <a:r>
              <a:rPr lang="it-IT" baseline="0" dirty="0" err="1"/>
              <a:t>Bes</a:t>
            </a:r>
            <a:r>
              <a:rPr lang="it-IT" baseline="0" dirty="0"/>
              <a:t> e a Belle</a:t>
            </a:r>
          </a:p>
          <a:p>
            <a:r>
              <a:rPr lang="it-IT" baseline="0" dirty="0"/>
              <a:t>2 slide su </a:t>
            </a:r>
            <a:r>
              <a:rPr lang="it-IT" baseline="0" dirty="0" err="1"/>
              <a:t>tetraquark</a:t>
            </a:r>
            <a:r>
              <a:rPr lang="it-IT" baseline="0" dirty="0"/>
              <a:t> model: dall’hamiltoniana di </a:t>
            </a:r>
            <a:r>
              <a:rPr lang="it-IT" baseline="0" dirty="0" err="1"/>
              <a:t>Jaffe</a:t>
            </a:r>
            <a:r>
              <a:rPr lang="it-IT" baseline="0" dirty="0"/>
              <a:t> al calcolo delle masse</a:t>
            </a:r>
          </a:p>
          <a:p>
            <a:r>
              <a:rPr lang="it-IT" baseline="0" dirty="0"/>
              <a:t>1 slide su </a:t>
            </a:r>
            <a:r>
              <a:rPr lang="it-IT" baseline="0" dirty="0" err="1"/>
              <a:t>molecular</a:t>
            </a:r>
            <a:r>
              <a:rPr lang="it-IT" baseline="0" dirty="0"/>
              <a:t> </a:t>
            </a:r>
            <a:r>
              <a:rPr lang="it-IT" baseline="0" dirty="0" err="1"/>
              <a:t>models</a:t>
            </a:r>
            <a:r>
              <a:rPr lang="it-IT" baseline="0" dirty="0"/>
              <a:t>, dove sono i carichi? (non in </a:t>
            </a:r>
            <a:r>
              <a:rPr lang="it-IT" baseline="0" dirty="0" err="1"/>
              <a:t>Tornqvist</a:t>
            </a:r>
            <a:r>
              <a:rPr lang="it-IT" baseline="0" dirty="0"/>
              <a:t>, si in </a:t>
            </a:r>
            <a:r>
              <a:rPr lang="it-IT" baseline="0" dirty="0" err="1"/>
              <a:t>Hanhart</a:t>
            </a:r>
            <a:r>
              <a:rPr lang="it-IT" baseline="0" dirty="0"/>
              <a:t>, vedere </a:t>
            </a:r>
            <a:r>
              <a:rPr lang="it-IT" baseline="0" dirty="0" err="1"/>
              <a:t>Braaten</a:t>
            </a:r>
            <a:r>
              <a:rPr lang="it-IT" baseline="0" dirty="0"/>
              <a:t>, citare </a:t>
            </a:r>
            <a:r>
              <a:rPr lang="it-IT" baseline="0" dirty="0" err="1"/>
              <a:t>Nefediev</a:t>
            </a:r>
            <a:r>
              <a:rPr lang="it-IT" baseline="0" dirty="0"/>
              <a:t>)</a:t>
            </a:r>
          </a:p>
          <a:p>
            <a:r>
              <a:rPr lang="it-IT" baseline="0" dirty="0"/>
              <a:t>2 </a:t>
            </a:r>
            <a:r>
              <a:rPr lang="it-IT" baseline="0" dirty="0" err="1"/>
              <a:t>slides</a:t>
            </a:r>
            <a:r>
              <a:rPr lang="it-IT" baseline="0" dirty="0"/>
              <a:t> su </a:t>
            </a:r>
            <a:r>
              <a:rPr lang="it-IT" baseline="0" dirty="0" err="1"/>
              <a:t>decay</a:t>
            </a:r>
            <a:r>
              <a:rPr lang="it-IT" baseline="0" dirty="0"/>
              <a:t> </a:t>
            </a:r>
            <a:r>
              <a:rPr lang="it-IT" baseline="0" dirty="0" err="1"/>
              <a:t>channels</a:t>
            </a:r>
            <a:r>
              <a:rPr lang="it-IT" baseline="0" dirty="0"/>
              <a:t>, dove si dovrebbe vedere, e a seconda del modello, vedere qualche plot</a:t>
            </a:r>
          </a:p>
          <a:p>
            <a:r>
              <a:rPr lang="it-IT" baseline="0" dirty="0"/>
              <a:t>1 slide su Y(4260), </a:t>
            </a:r>
            <a:r>
              <a:rPr lang="it-IT" baseline="0" dirty="0" err="1"/>
              <a:t>tetraquark</a:t>
            </a:r>
            <a:r>
              <a:rPr lang="it-IT" baseline="0" dirty="0"/>
              <a:t>? C’è lo strano (si vede la f0)</a:t>
            </a:r>
          </a:p>
          <a:p>
            <a:r>
              <a:rPr lang="it-IT" baseline="0" dirty="0"/>
              <a:t>1 slide su </a:t>
            </a:r>
            <a:r>
              <a:rPr lang="it-IT" baseline="0" dirty="0" err="1"/>
              <a:t>Zc</a:t>
            </a:r>
            <a:r>
              <a:rPr lang="it-IT" baseline="0" dirty="0"/>
              <a:t> a </a:t>
            </a:r>
            <a:r>
              <a:rPr lang="it-IT" baseline="0" dirty="0" err="1"/>
              <a:t>cleo</a:t>
            </a:r>
            <a:r>
              <a:rPr lang="it-IT" baseline="0" dirty="0"/>
              <a:t> (anche il neutro)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E17905-6154-47DE-9E51-7B1BC081B3A9}" type="slidenum">
              <a:rPr lang="it-IT" smtClean="0"/>
              <a:t>8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77121170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/>
              <a:t>2</a:t>
            </a:r>
            <a:r>
              <a:rPr lang="it-IT" baseline="0" dirty="0"/>
              <a:t> </a:t>
            </a:r>
            <a:r>
              <a:rPr lang="it-IT" baseline="0" dirty="0" err="1"/>
              <a:t>slides</a:t>
            </a:r>
            <a:r>
              <a:rPr lang="it-IT" baseline="0" dirty="0"/>
              <a:t> su </a:t>
            </a:r>
            <a:r>
              <a:rPr lang="it-IT" baseline="0" dirty="0" err="1"/>
              <a:t>Zc</a:t>
            </a:r>
            <a:r>
              <a:rPr lang="it-IT" baseline="0" dirty="0"/>
              <a:t>, a </a:t>
            </a:r>
            <a:r>
              <a:rPr lang="it-IT" baseline="0" dirty="0" err="1"/>
              <a:t>Bes</a:t>
            </a:r>
            <a:r>
              <a:rPr lang="it-IT" baseline="0" dirty="0"/>
              <a:t> e a Belle</a:t>
            </a:r>
          </a:p>
          <a:p>
            <a:r>
              <a:rPr lang="it-IT" baseline="0" dirty="0"/>
              <a:t>2 slide su </a:t>
            </a:r>
            <a:r>
              <a:rPr lang="it-IT" baseline="0" dirty="0" err="1"/>
              <a:t>tetraquark</a:t>
            </a:r>
            <a:r>
              <a:rPr lang="it-IT" baseline="0" dirty="0"/>
              <a:t> model: dall’hamiltoniana di </a:t>
            </a:r>
            <a:r>
              <a:rPr lang="it-IT" baseline="0" dirty="0" err="1"/>
              <a:t>Jaffe</a:t>
            </a:r>
            <a:r>
              <a:rPr lang="it-IT" baseline="0" dirty="0"/>
              <a:t> al calcolo delle masse</a:t>
            </a:r>
          </a:p>
          <a:p>
            <a:r>
              <a:rPr lang="it-IT" baseline="0" dirty="0"/>
              <a:t>1 slide su </a:t>
            </a:r>
            <a:r>
              <a:rPr lang="it-IT" baseline="0" dirty="0" err="1"/>
              <a:t>molecular</a:t>
            </a:r>
            <a:r>
              <a:rPr lang="it-IT" baseline="0" dirty="0"/>
              <a:t> </a:t>
            </a:r>
            <a:r>
              <a:rPr lang="it-IT" baseline="0" dirty="0" err="1"/>
              <a:t>models</a:t>
            </a:r>
            <a:r>
              <a:rPr lang="it-IT" baseline="0" dirty="0"/>
              <a:t>, dove sono i carichi? (non in </a:t>
            </a:r>
            <a:r>
              <a:rPr lang="it-IT" baseline="0" dirty="0" err="1"/>
              <a:t>Tornqvist</a:t>
            </a:r>
            <a:r>
              <a:rPr lang="it-IT" baseline="0" dirty="0"/>
              <a:t>, si in </a:t>
            </a:r>
            <a:r>
              <a:rPr lang="it-IT" baseline="0" dirty="0" err="1"/>
              <a:t>Hanhart</a:t>
            </a:r>
            <a:r>
              <a:rPr lang="it-IT" baseline="0" dirty="0"/>
              <a:t>, vedere </a:t>
            </a:r>
            <a:r>
              <a:rPr lang="it-IT" baseline="0" dirty="0" err="1"/>
              <a:t>Braaten</a:t>
            </a:r>
            <a:r>
              <a:rPr lang="it-IT" baseline="0" dirty="0"/>
              <a:t>, citare </a:t>
            </a:r>
            <a:r>
              <a:rPr lang="it-IT" baseline="0" dirty="0" err="1"/>
              <a:t>Nefediev</a:t>
            </a:r>
            <a:r>
              <a:rPr lang="it-IT" baseline="0" dirty="0"/>
              <a:t>)</a:t>
            </a:r>
          </a:p>
          <a:p>
            <a:r>
              <a:rPr lang="it-IT" baseline="0" dirty="0"/>
              <a:t>2 </a:t>
            </a:r>
            <a:r>
              <a:rPr lang="it-IT" baseline="0" dirty="0" err="1"/>
              <a:t>slides</a:t>
            </a:r>
            <a:r>
              <a:rPr lang="it-IT" baseline="0" dirty="0"/>
              <a:t> su </a:t>
            </a:r>
            <a:r>
              <a:rPr lang="it-IT" baseline="0" dirty="0" err="1"/>
              <a:t>decay</a:t>
            </a:r>
            <a:r>
              <a:rPr lang="it-IT" baseline="0" dirty="0"/>
              <a:t> </a:t>
            </a:r>
            <a:r>
              <a:rPr lang="it-IT" baseline="0" dirty="0" err="1"/>
              <a:t>channels</a:t>
            </a:r>
            <a:r>
              <a:rPr lang="it-IT" baseline="0" dirty="0"/>
              <a:t>, dove si dovrebbe vedere, e a seconda del modello, vedere qualche plot</a:t>
            </a:r>
          </a:p>
          <a:p>
            <a:r>
              <a:rPr lang="it-IT" baseline="0" dirty="0"/>
              <a:t>1 slide su Y(4260), </a:t>
            </a:r>
            <a:r>
              <a:rPr lang="it-IT" baseline="0" dirty="0" err="1"/>
              <a:t>tetraquark</a:t>
            </a:r>
            <a:r>
              <a:rPr lang="it-IT" baseline="0" dirty="0"/>
              <a:t>? C’è lo strano (si vede la f0)</a:t>
            </a:r>
          </a:p>
          <a:p>
            <a:r>
              <a:rPr lang="it-IT" baseline="0" dirty="0"/>
              <a:t>1 slide su </a:t>
            </a:r>
            <a:r>
              <a:rPr lang="it-IT" baseline="0" dirty="0" err="1"/>
              <a:t>Zc</a:t>
            </a:r>
            <a:r>
              <a:rPr lang="it-IT" baseline="0" dirty="0"/>
              <a:t> a </a:t>
            </a:r>
            <a:r>
              <a:rPr lang="it-IT" baseline="0" dirty="0" err="1"/>
              <a:t>cleo</a:t>
            </a:r>
            <a:r>
              <a:rPr lang="it-IT" baseline="0" dirty="0"/>
              <a:t> (anche il neutro)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E17905-6154-47DE-9E51-7B1BC081B3A9}" type="slidenum">
              <a:rPr lang="it-IT" smtClean="0"/>
              <a:t>44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2446817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/>
              <a:t>2</a:t>
            </a:r>
            <a:r>
              <a:rPr lang="it-IT" baseline="0" dirty="0"/>
              <a:t> </a:t>
            </a:r>
            <a:r>
              <a:rPr lang="it-IT" baseline="0" dirty="0" err="1"/>
              <a:t>slides</a:t>
            </a:r>
            <a:r>
              <a:rPr lang="it-IT" baseline="0" dirty="0"/>
              <a:t> su </a:t>
            </a:r>
            <a:r>
              <a:rPr lang="it-IT" baseline="0" dirty="0" err="1"/>
              <a:t>Zc</a:t>
            </a:r>
            <a:r>
              <a:rPr lang="it-IT" baseline="0" dirty="0"/>
              <a:t>, a </a:t>
            </a:r>
            <a:r>
              <a:rPr lang="it-IT" baseline="0" dirty="0" err="1"/>
              <a:t>Bes</a:t>
            </a:r>
            <a:r>
              <a:rPr lang="it-IT" baseline="0" dirty="0"/>
              <a:t> e a Belle</a:t>
            </a:r>
          </a:p>
          <a:p>
            <a:r>
              <a:rPr lang="it-IT" baseline="0" dirty="0"/>
              <a:t>2 slide su </a:t>
            </a:r>
            <a:r>
              <a:rPr lang="it-IT" baseline="0" dirty="0" err="1"/>
              <a:t>tetraquark</a:t>
            </a:r>
            <a:r>
              <a:rPr lang="it-IT" baseline="0" dirty="0"/>
              <a:t> model: dall’hamiltoniana di </a:t>
            </a:r>
            <a:r>
              <a:rPr lang="it-IT" baseline="0" dirty="0" err="1"/>
              <a:t>Jaffe</a:t>
            </a:r>
            <a:r>
              <a:rPr lang="it-IT" baseline="0" dirty="0"/>
              <a:t> al calcolo delle masse</a:t>
            </a:r>
          </a:p>
          <a:p>
            <a:r>
              <a:rPr lang="it-IT" baseline="0" dirty="0"/>
              <a:t>1 slide su </a:t>
            </a:r>
            <a:r>
              <a:rPr lang="it-IT" baseline="0" dirty="0" err="1"/>
              <a:t>molecular</a:t>
            </a:r>
            <a:r>
              <a:rPr lang="it-IT" baseline="0" dirty="0"/>
              <a:t> </a:t>
            </a:r>
            <a:r>
              <a:rPr lang="it-IT" baseline="0" dirty="0" err="1"/>
              <a:t>models</a:t>
            </a:r>
            <a:r>
              <a:rPr lang="it-IT" baseline="0" dirty="0"/>
              <a:t>, dove sono i carichi? (non in </a:t>
            </a:r>
            <a:r>
              <a:rPr lang="it-IT" baseline="0" dirty="0" err="1"/>
              <a:t>Tornqvist</a:t>
            </a:r>
            <a:r>
              <a:rPr lang="it-IT" baseline="0" dirty="0"/>
              <a:t>, si in </a:t>
            </a:r>
            <a:r>
              <a:rPr lang="it-IT" baseline="0" dirty="0" err="1"/>
              <a:t>Hanhart</a:t>
            </a:r>
            <a:r>
              <a:rPr lang="it-IT" baseline="0" dirty="0"/>
              <a:t>, vedere </a:t>
            </a:r>
            <a:r>
              <a:rPr lang="it-IT" baseline="0" dirty="0" err="1"/>
              <a:t>Braaten</a:t>
            </a:r>
            <a:r>
              <a:rPr lang="it-IT" baseline="0" dirty="0"/>
              <a:t>, citare </a:t>
            </a:r>
            <a:r>
              <a:rPr lang="it-IT" baseline="0" dirty="0" err="1"/>
              <a:t>Nefediev</a:t>
            </a:r>
            <a:r>
              <a:rPr lang="it-IT" baseline="0" dirty="0"/>
              <a:t>)</a:t>
            </a:r>
          </a:p>
          <a:p>
            <a:r>
              <a:rPr lang="it-IT" baseline="0" dirty="0"/>
              <a:t>2 </a:t>
            </a:r>
            <a:r>
              <a:rPr lang="it-IT" baseline="0" dirty="0" err="1"/>
              <a:t>slides</a:t>
            </a:r>
            <a:r>
              <a:rPr lang="it-IT" baseline="0" dirty="0"/>
              <a:t> su </a:t>
            </a:r>
            <a:r>
              <a:rPr lang="it-IT" baseline="0" dirty="0" err="1"/>
              <a:t>decay</a:t>
            </a:r>
            <a:r>
              <a:rPr lang="it-IT" baseline="0" dirty="0"/>
              <a:t> </a:t>
            </a:r>
            <a:r>
              <a:rPr lang="it-IT" baseline="0" dirty="0" err="1"/>
              <a:t>channels</a:t>
            </a:r>
            <a:r>
              <a:rPr lang="it-IT" baseline="0" dirty="0"/>
              <a:t>, dove si dovrebbe vedere, e a seconda del modello, vedere qualche plot</a:t>
            </a:r>
          </a:p>
          <a:p>
            <a:r>
              <a:rPr lang="it-IT" baseline="0" dirty="0"/>
              <a:t>1 slide su Y(4260), </a:t>
            </a:r>
            <a:r>
              <a:rPr lang="it-IT" baseline="0" dirty="0" err="1"/>
              <a:t>tetraquark</a:t>
            </a:r>
            <a:r>
              <a:rPr lang="it-IT" baseline="0" dirty="0"/>
              <a:t>? C’è lo strano (si vede la f0)</a:t>
            </a:r>
          </a:p>
          <a:p>
            <a:r>
              <a:rPr lang="it-IT" baseline="0" dirty="0"/>
              <a:t>1 slide su </a:t>
            </a:r>
            <a:r>
              <a:rPr lang="it-IT" baseline="0" dirty="0" err="1"/>
              <a:t>Zc</a:t>
            </a:r>
            <a:r>
              <a:rPr lang="it-IT" baseline="0" dirty="0"/>
              <a:t> a </a:t>
            </a:r>
            <a:r>
              <a:rPr lang="it-IT" baseline="0" dirty="0" err="1"/>
              <a:t>cleo</a:t>
            </a:r>
            <a:r>
              <a:rPr lang="it-IT" baseline="0" dirty="0"/>
              <a:t> (anche il neutro)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E17905-6154-47DE-9E51-7B1BC081B3A9}" type="slidenum">
              <a:rPr lang="it-IT" smtClean="0"/>
              <a:t>10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2852061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/>
              <a:t>2</a:t>
            </a:r>
            <a:r>
              <a:rPr lang="it-IT" baseline="0" dirty="0"/>
              <a:t> </a:t>
            </a:r>
            <a:r>
              <a:rPr lang="it-IT" baseline="0" dirty="0" err="1"/>
              <a:t>slides</a:t>
            </a:r>
            <a:r>
              <a:rPr lang="it-IT" baseline="0" dirty="0"/>
              <a:t> su </a:t>
            </a:r>
            <a:r>
              <a:rPr lang="it-IT" baseline="0" dirty="0" err="1"/>
              <a:t>Zc</a:t>
            </a:r>
            <a:r>
              <a:rPr lang="it-IT" baseline="0" dirty="0"/>
              <a:t>, a </a:t>
            </a:r>
            <a:r>
              <a:rPr lang="it-IT" baseline="0" dirty="0" err="1"/>
              <a:t>Bes</a:t>
            </a:r>
            <a:r>
              <a:rPr lang="it-IT" baseline="0" dirty="0"/>
              <a:t> e a Belle</a:t>
            </a:r>
          </a:p>
          <a:p>
            <a:r>
              <a:rPr lang="it-IT" baseline="0" dirty="0"/>
              <a:t>2 slide su </a:t>
            </a:r>
            <a:r>
              <a:rPr lang="it-IT" baseline="0" dirty="0" err="1"/>
              <a:t>tetraquark</a:t>
            </a:r>
            <a:r>
              <a:rPr lang="it-IT" baseline="0" dirty="0"/>
              <a:t> model: dall’hamiltoniana di </a:t>
            </a:r>
            <a:r>
              <a:rPr lang="it-IT" baseline="0" dirty="0" err="1"/>
              <a:t>Jaffe</a:t>
            </a:r>
            <a:r>
              <a:rPr lang="it-IT" baseline="0" dirty="0"/>
              <a:t> al calcolo delle masse</a:t>
            </a:r>
          </a:p>
          <a:p>
            <a:r>
              <a:rPr lang="it-IT" baseline="0" dirty="0"/>
              <a:t>1 slide su </a:t>
            </a:r>
            <a:r>
              <a:rPr lang="it-IT" baseline="0" dirty="0" err="1"/>
              <a:t>molecular</a:t>
            </a:r>
            <a:r>
              <a:rPr lang="it-IT" baseline="0" dirty="0"/>
              <a:t> </a:t>
            </a:r>
            <a:r>
              <a:rPr lang="it-IT" baseline="0" dirty="0" err="1"/>
              <a:t>models</a:t>
            </a:r>
            <a:r>
              <a:rPr lang="it-IT" baseline="0" dirty="0"/>
              <a:t>, dove sono i carichi? (non in </a:t>
            </a:r>
            <a:r>
              <a:rPr lang="it-IT" baseline="0" dirty="0" err="1"/>
              <a:t>Tornqvist</a:t>
            </a:r>
            <a:r>
              <a:rPr lang="it-IT" baseline="0" dirty="0"/>
              <a:t>, si in </a:t>
            </a:r>
            <a:r>
              <a:rPr lang="it-IT" baseline="0" dirty="0" err="1"/>
              <a:t>Hanhart</a:t>
            </a:r>
            <a:r>
              <a:rPr lang="it-IT" baseline="0" dirty="0"/>
              <a:t>, vedere </a:t>
            </a:r>
            <a:r>
              <a:rPr lang="it-IT" baseline="0" dirty="0" err="1"/>
              <a:t>Braaten</a:t>
            </a:r>
            <a:r>
              <a:rPr lang="it-IT" baseline="0" dirty="0"/>
              <a:t>, citare </a:t>
            </a:r>
            <a:r>
              <a:rPr lang="it-IT" baseline="0" dirty="0" err="1"/>
              <a:t>Nefediev</a:t>
            </a:r>
            <a:r>
              <a:rPr lang="it-IT" baseline="0" dirty="0"/>
              <a:t>)</a:t>
            </a:r>
          </a:p>
          <a:p>
            <a:r>
              <a:rPr lang="it-IT" baseline="0" dirty="0"/>
              <a:t>2 </a:t>
            </a:r>
            <a:r>
              <a:rPr lang="it-IT" baseline="0" dirty="0" err="1"/>
              <a:t>slides</a:t>
            </a:r>
            <a:r>
              <a:rPr lang="it-IT" baseline="0" dirty="0"/>
              <a:t> su </a:t>
            </a:r>
            <a:r>
              <a:rPr lang="it-IT" baseline="0" dirty="0" err="1"/>
              <a:t>decay</a:t>
            </a:r>
            <a:r>
              <a:rPr lang="it-IT" baseline="0" dirty="0"/>
              <a:t> </a:t>
            </a:r>
            <a:r>
              <a:rPr lang="it-IT" baseline="0" dirty="0" err="1"/>
              <a:t>channels</a:t>
            </a:r>
            <a:r>
              <a:rPr lang="it-IT" baseline="0" dirty="0"/>
              <a:t>, dove si dovrebbe vedere, e a seconda del modello, vedere qualche plot</a:t>
            </a:r>
          </a:p>
          <a:p>
            <a:r>
              <a:rPr lang="it-IT" baseline="0" dirty="0"/>
              <a:t>1 slide su Y(4260), </a:t>
            </a:r>
            <a:r>
              <a:rPr lang="it-IT" baseline="0" dirty="0" err="1"/>
              <a:t>tetraquark</a:t>
            </a:r>
            <a:r>
              <a:rPr lang="it-IT" baseline="0" dirty="0"/>
              <a:t>? C’è lo strano (si vede la f0)</a:t>
            </a:r>
          </a:p>
          <a:p>
            <a:r>
              <a:rPr lang="it-IT" baseline="0" dirty="0"/>
              <a:t>1 slide su </a:t>
            </a:r>
            <a:r>
              <a:rPr lang="it-IT" baseline="0" dirty="0" err="1"/>
              <a:t>Zc</a:t>
            </a:r>
            <a:r>
              <a:rPr lang="it-IT" baseline="0" dirty="0"/>
              <a:t> a </a:t>
            </a:r>
            <a:r>
              <a:rPr lang="it-IT" baseline="0" dirty="0" err="1"/>
              <a:t>cleo</a:t>
            </a:r>
            <a:r>
              <a:rPr lang="it-IT" baseline="0" dirty="0"/>
              <a:t> (anche il neutro)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E17905-6154-47DE-9E51-7B1BC081B3A9}" type="slidenum">
              <a:rPr lang="it-IT" smtClean="0"/>
              <a:t>12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1340988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/>
              <a:t>Controlla la parte su Regge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E17905-6154-47DE-9E51-7B1BC081B3A9}" type="slidenum">
              <a:rPr lang="it-IT" smtClean="0"/>
              <a:t>14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4179497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/>
              <a:t>Controlla la parte su Regge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E17905-6154-47DE-9E51-7B1BC081B3A9}" type="slidenum">
              <a:rPr lang="it-IT" smtClean="0"/>
              <a:t>17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9879567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/>
              <a:t>Controlla la parte su Regge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E17905-6154-47DE-9E51-7B1BC081B3A9}" type="slidenum">
              <a:rPr lang="it-IT" smtClean="0"/>
              <a:t>18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5714795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/>
              <a:t>Controlla la parte su Regge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E17905-6154-47DE-9E51-7B1BC081B3A9}" type="slidenum">
              <a:rPr lang="it-IT" smtClean="0"/>
              <a:t>19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259986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3200400"/>
            <a:ext cx="7543800" cy="1524000"/>
          </a:xfrm>
        </p:spPr>
        <p:txBody>
          <a:bodyPr>
            <a:noAutofit/>
          </a:bodyPr>
          <a:lstStyle>
            <a:lvl1pPr>
              <a:defRPr sz="8000"/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4724400"/>
            <a:ext cx="6858000" cy="990600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28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EB1C1C-B687-46C2-9F1E-5AE7103D0192}" type="datetime1">
              <a:rPr lang="it-IT" smtClean="0"/>
              <a:t>19/05/2022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7A8607-F8D3-4FCF-AF8A-9CA68A1CDC70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7" name="Rectangle 6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85800"/>
            <a:ext cx="7239000" cy="3886200"/>
          </a:xfrm>
        </p:spPr>
        <p:txBody>
          <a:bodyPr vert="eaVert" anchor="t" anchorCtr="0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3EE219-FFF7-45DF-9FD0-EAE5F5C0F225}" type="datetime1">
              <a:rPr lang="it-IT" smtClean="0"/>
              <a:t>19/05/2022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7A8607-F8D3-4FCF-AF8A-9CA68A1CDC70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2000" y="685801"/>
            <a:ext cx="1828800" cy="5410199"/>
          </a:xfrm>
        </p:spPr>
        <p:txBody>
          <a:bodyPr vert="eaVert"/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90800" y="685801"/>
            <a:ext cx="5715000" cy="4876800"/>
          </a:xfrm>
        </p:spPr>
        <p:txBody>
          <a:bodyPr vert="eaVert" anchor="t" anchorCtr="0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33994D-2D44-4AFF-A618-B5498E4B67F0}" type="datetime1">
              <a:rPr lang="it-IT" smtClean="0"/>
              <a:t>19/05/2022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7A8607-F8D3-4FCF-AF8A-9CA68A1CDC70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EC3835-9E44-4521-B82B-BA8A7FA01625}" type="datetime1">
              <a:rPr lang="it-IT" smtClean="0"/>
              <a:t>19/05/2022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7A8607-F8D3-4FCF-AF8A-9CA68A1CDC70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276600"/>
            <a:ext cx="7543800" cy="1676400"/>
          </a:xfrm>
        </p:spPr>
        <p:txBody>
          <a:bodyPr anchor="b" anchorCtr="0"/>
          <a:lstStyle>
            <a:lvl1pPr algn="l">
              <a:defRPr sz="5400" b="0" cap="all"/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4953000"/>
            <a:ext cx="6858000" cy="914400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36073F-EDAA-48ED-8ADE-3F735FFF5F0C}" type="datetime1">
              <a:rPr lang="it-IT" smtClean="0"/>
              <a:t>19/05/2022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7A8607-F8D3-4FCF-AF8A-9CA68A1CDC70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8" name="Rectangle 7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F75069-1F3A-4C14-A126-BD1C95F27875}" type="datetime1">
              <a:rPr lang="it-IT" smtClean="0"/>
              <a:t>19/05/2022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7A8607-F8D3-4FCF-AF8A-9CA68A1CDC70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89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89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1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3066A8-655B-4B58-8790-BA935ECCF0EB}" type="datetime1">
              <a:rPr lang="it-IT" smtClean="0"/>
              <a:t>19/05/2022</a:t>
            </a:fld>
            <a:endParaRPr lang="it-I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7A8607-F8D3-4FCF-AF8A-9CA68A1CDC70}" type="slidenum">
              <a:rPr lang="it-IT" smtClean="0"/>
              <a:pPr/>
              <a:t>‹N›</a:t>
            </a:fld>
            <a:endParaRPr lang="it-IT"/>
          </a:p>
        </p:txBody>
      </p:sp>
      <p:cxnSp>
        <p:nvCxnSpPr>
          <p:cNvPr id="11" name="Straight Connector 10"/>
          <p:cNvCxnSpPr/>
          <p:nvPr/>
        </p:nvCxnSpPr>
        <p:spPr>
          <a:xfrm>
            <a:off x="7589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6451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5A6D32-72E9-46D5-B2F6-37BEFFE4174B}" type="datetime1">
              <a:rPr lang="it-IT" smtClean="0"/>
              <a:t>19/05/2022</a:t>
            </a:fld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7A8607-F8D3-4FCF-AF8A-9CA68A1CDC70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B31666-223F-4A5D-97C3-815C89B940AD}" type="datetime1">
              <a:rPr lang="it-IT" smtClean="0"/>
              <a:t>19/05/2022</a:t>
            </a:fld>
            <a:endParaRPr lang="it-I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7A8607-F8D3-4FCF-AF8A-9CA68A1CDC70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it-IT"/>
              <a:t>Fare clic per modificare lo stile del titolo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10866" y="457200"/>
            <a:ext cx="4594934" cy="4114799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2001" y="457200"/>
            <a:ext cx="2673657" cy="4114800"/>
          </a:xfrm>
        </p:spPr>
        <p:txBody>
          <a:bodyPr>
            <a:normAutofit/>
          </a:bodyPr>
          <a:lstStyle>
            <a:lvl1pPr marL="0" indent="0">
              <a:buNone/>
              <a:defRPr sz="21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95B1B3-5474-486E-BE46-880E83FD7C80}" type="datetime1">
              <a:rPr lang="it-IT" smtClean="0"/>
              <a:t>19/05/2022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7A8607-F8D3-4FCF-AF8A-9CA68A1CDC70}" type="slidenum">
              <a:rPr lang="it-IT" smtClean="0"/>
              <a:pPr/>
              <a:t>‹N›</a:t>
            </a:fld>
            <a:endParaRPr lang="it-IT"/>
          </a:p>
        </p:txBody>
      </p:sp>
      <p:cxnSp>
        <p:nvCxnSpPr>
          <p:cNvPr id="10" name="Straight Connector 9"/>
          <p:cNvCxnSpPr/>
          <p:nvPr/>
        </p:nvCxnSpPr>
        <p:spPr>
          <a:xfrm rot="5400000">
            <a:off x="1677194" y="2514600"/>
            <a:ext cx="3810000" cy="1588"/>
          </a:xfrm>
          <a:prstGeom prst="line">
            <a:avLst/>
          </a:prstGeom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8952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77240" y="457200"/>
            <a:ext cx="7543800" cy="2895600"/>
          </a:xfrm>
          <a:ln w="6350">
            <a:solidFill>
              <a:schemeClr val="tx2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 dirty="0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0392" y="3505200"/>
            <a:ext cx="7391400" cy="804862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E0FA2B-EE3C-48E3-80B1-6BC894887450}" type="datetime1">
              <a:rPr lang="it-IT" smtClean="0"/>
              <a:t>19/05/2022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7A8607-F8D3-4FCF-AF8A-9CA68A1CDC70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1800" cy="16002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685800"/>
            <a:ext cx="7543800" cy="388620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48400" y="620877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defRPr>
            </a:lvl1pPr>
          </a:lstStyle>
          <a:p>
            <a:fld id="{EE352E41-781C-4159-9926-4F7803F4BE83}" type="datetime1">
              <a:rPr lang="it-IT" smtClean="0"/>
              <a:t>19/05/2022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61999" y="6208776"/>
            <a:ext cx="487386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5687568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fld id="{757A8607-F8D3-4FCF-AF8A-9CA68A1CDC70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8" name="Rectangle 7"/>
          <p:cNvSpPr/>
          <p:nvPr/>
        </p:nvSpPr>
        <p:spPr>
          <a:xfrm>
            <a:off x="777240" y="0"/>
            <a:ext cx="7543800" cy="381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06" r:id="rId1"/>
    <p:sldLayoutId id="2147483907" r:id="rId2"/>
    <p:sldLayoutId id="2147483908" r:id="rId3"/>
    <p:sldLayoutId id="2147483909" r:id="rId4"/>
    <p:sldLayoutId id="2147483910" r:id="rId5"/>
    <p:sldLayoutId id="2147483911" r:id="rId6"/>
    <p:sldLayoutId id="2147483912" r:id="rId7"/>
    <p:sldLayoutId id="2147483913" r:id="rId8"/>
    <p:sldLayoutId id="2147483914" r:id="rId9"/>
    <p:sldLayoutId id="2147483915" r:id="rId10"/>
    <p:sldLayoutId id="2147483916" r:id="rId11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54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9436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686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4592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1901952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8pPr>
      <a:lvl9pPr marL="24688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10.png"/><Relationship Id="rId4" Type="http://schemas.openxmlformats.org/officeDocument/2006/relationships/image" Target="../media/image2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3.png"/><Relationship Id="rId3" Type="http://schemas.openxmlformats.org/officeDocument/2006/relationships/image" Target="../media/image58.png"/><Relationship Id="rId7" Type="http://schemas.openxmlformats.org/officeDocument/2006/relationships/image" Target="../media/image6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29.png"/><Relationship Id="rId4" Type="http://schemas.openxmlformats.org/officeDocument/2006/relationships/image" Target="../media/image31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image" Target="../media/image33.png"/><Relationship Id="rId7" Type="http://schemas.openxmlformats.org/officeDocument/2006/relationships/image" Target="../media/image37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10" Type="http://schemas.openxmlformats.org/officeDocument/2006/relationships/image" Target="../media/image40.png"/><Relationship Id="rId4" Type="http://schemas.openxmlformats.org/officeDocument/2006/relationships/image" Target="../media/image34.png"/><Relationship Id="rId9" Type="http://schemas.openxmlformats.org/officeDocument/2006/relationships/image" Target="../media/image39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jpg"/><Relationship Id="rId3" Type="http://schemas.openxmlformats.org/officeDocument/2006/relationships/image" Target="../media/image42.png"/><Relationship Id="rId7" Type="http://schemas.openxmlformats.org/officeDocument/2006/relationships/image" Target="../media/image87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png"/><Relationship Id="rId5" Type="http://schemas.openxmlformats.org/officeDocument/2006/relationships/image" Target="../media/image85.png"/><Relationship Id="rId4" Type="http://schemas.openxmlformats.org/officeDocument/2006/relationships/image" Target="../media/image8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0.png"/><Relationship Id="rId5" Type="http://schemas.openxmlformats.org/officeDocument/2006/relationships/image" Target="../media/image49.png"/><Relationship Id="rId4" Type="http://schemas.openxmlformats.org/officeDocument/2006/relationships/image" Target="../media/image48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30.png"/><Relationship Id="rId3" Type="http://schemas.openxmlformats.org/officeDocument/2006/relationships/image" Target="../media/image980.png"/><Relationship Id="rId7" Type="http://schemas.openxmlformats.org/officeDocument/2006/relationships/image" Target="../media/image102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11.png"/><Relationship Id="rId5" Type="http://schemas.openxmlformats.org/officeDocument/2006/relationships/image" Target="../media/image1000.png"/><Relationship Id="rId10" Type="http://schemas.openxmlformats.org/officeDocument/2006/relationships/image" Target="../media/image1050.png"/><Relationship Id="rId4" Type="http://schemas.openxmlformats.org/officeDocument/2006/relationships/image" Target="../media/image990.png"/><Relationship Id="rId9" Type="http://schemas.openxmlformats.org/officeDocument/2006/relationships/image" Target="../media/image1040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9" Type="http://schemas.openxmlformats.org/officeDocument/2006/relationships/image" Target="../media/image8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4.png"/><Relationship Id="rId4" Type="http://schemas.openxmlformats.org/officeDocument/2006/relationships/image" Target="../media/image53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7.png"/><Relationship Id="rId4" Type="http://schemas.openxmlformats.org/officeDocument/2006/relationships/image" Target="../media/image56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0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5.png"/><Relationship Id="rId4" Type="http://schemas.openxmlformats.org/officeDocument/2006/relationships/image" Target="../media/image64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2.jpeg"/><Relationship Id="rId3" Type="http://schemas.openxmlformats.org/officeDocument/2006/relationships/image" Target="../media/image650.png"/><Relationship Id="rId7" Type="http://schemas.openxmlformats.org/officeDocument/2006/relationships/image" Target="../media/image71.jpeg"/><Relationship Id="rId2" Type="http://schemas.openxmlformats.org/officeDocument/2006/relationships/image" Target="../media/image64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0.jpeg"/><Relationship Id="rId5" Type="http://schemas.openxmlformats.org/officeDocument/2006/relationships/image" Target="../media/image69.png"/><Relationship Id="rId10" Type="http://schemas.openxmlformats.org/officeDocument/2006/relationships/image" Target="../media/image74.png"/><Relationship Id="rId4" Type="http://schemas.openxmlformats.org/officeDocument/2006/relationships/image" Target="../media/image660.png"/><Relationship Id="rId9" Type="http://schemas.openxmlformats.org/officeDocument/2006/relationships/image" Target="../media/image73.jpe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80.png"/><Relationship Id="rId3" Type="http://schemas.openxmlformats.org/officeDocument/2006/relationships/image" Target="../media/image75.png"/><Relationship Id="rId7" Type="http://schemas.openxmlformats.org/officeDocument/2006/relationships/image" Target="../media/image79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8.png"/><Relationship Id="rId11" Type="http://schemas.openxmlformats.org/officeDocument/2006/relationships/image" Target="../media/image83.png"/><Relationship Id="rId5" Type="http://schemas.openxmlformats.org/officeDocument/2006/relationships/image" Target="../media/image77.png"/><Relationship Id="rId10" Type="http://schemas.openxmlformats.org/officeDocument/2006/relationships/image" Target="../media/image82.png"/><Relationship Id="rId4" Type="http://schemas.openxmlformats.org/officeDocument/2006/relationships/image" Target="../media/image76.png"/><Relationship Id="rId9" Type="http://schemas.openxmlformats.org/officeDocument/2006/relationships/image" Target="../media/image8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92.png"/><Relationship Id="rId3" Type="http://schemas.openxmlformats.org/officeDocument/2006/relationships/image" Target="../media/image86.png"/><Relationship Id="rId7" Type="http://schemas.openxmlformats.org/officeDocument/2006/relationships/image" Target="../media/image9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0.png"/><Relationship Id="rId5" Type="http://schemas.openxmlformats.org/officeDocument/2006/relationships/image" Target="../media/image89.png"/><Relationship Id="rId10" Type="http://schemas.openxmlformats.org/officeDocument/2006/relationships/image" Target="../media/image94.png"/><Relationship Id="rId4" Type="http://schemas.openxmlformats.org/officeDocument/2006/relationships/image" Target="../media/image88.png"/><Relationship Id="rId9" Type="http://schemas.openxmlformats.org/officeDocument/2006/relationships/image" Target="../media/image93.pn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0.png"/><Relationship Id="rId13" Type="http://schemas.openxmlformats.org/officeDocument/2006/relationships/image" Target="../media/image105.png"/><Relationship Id="rId18" Type="http://schemas.openxmlformats.org/officeDocument/2006/relationships/image" Target="../media/image108.png"/><Relationship Id="rId3" Type="http://schemas.openxmlformats.org/officeDocument/2006/relationships/image" Target="../media/image95.png"/><Relationship Id="rId7" Type="http://schemas.openxmlformats.org/officeDocument/2006/relationships/image" Target="../media/image99.png"/><Relationship Id="rId12" Type="http://schemas.openxmlformats.org/officeDocument/2006/relationships/image" Target="../media/image104.png"/><Relationship Id="rId17" Type="http://schemas.openxmlformats.org/officeDocument/2006/relationships/image" Target="../media/image70.jpeg"/><Relationship Id="rId2" Type="http://schemas.openxmlformats.org/officeDocument/2006/relationships/notesSlide" Target="../notesSlides/notesSlide20.xml"/><Relationship Id="rId16" Type="http://schemas.openxmlformats.org/officeDocument/2006/relationships/image" Target="../media/image69.png"/><Relationship Id="rId20" Type="http://schemas.openxmlformats.org/officeDocument/2006/relationships/image" Target="../media/image7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8.png"/><Relationship Id="rId11" Type="http://schemas.openxmlformats.org/officeDocument/2006/relationships/image" Target="../media/image103.png"/><Relationship Id="rId5" Type="http://schemas.openxmlformats.org/officeDocument/2006/relationships/image" Target="../media/image97.png"/><Relationship Id="rId15" Type="http://schemas.openxmlformats.org/officeDocument/2006/relationships/image" Target="../media/image107.png"/><Relationship Id="rId10" Type="http://schemas.openxmlformats.org/officeDocument/2006/relationships/image" Target="../media/image102.png"/><Relationship Id="rId19" Type="http://schemas.openxmlformats.org/officeDocument/2006/relationships/image" Target="../media/image109.png"/><Relationship Id="rId4" Type="http://schemas.openxmlformats.org/officeDocument/2006/relationships/image" Target="../media/image96.png"/><Relationship Id="rId9" Type="http://schemas.openxmlformats.org/officeDocument/2006/relationships/image" Target="../media/image101.png"/><Relationship Id="rId14" Type="http://schemas.openxmlformats.org/officeDocument/2006/relationships/image" Target="../media/image106.pn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1.jpeg"/><Relationship Id="rId3" Type="http://schemas.openxmlformats.org/officeDocument/2006/relationships/image" Target="../media/image110.png"/><Relationship Id="rId7" Type="http://schemas.openxmlformats.org/officeDocument/2006/relationships/image" Target="../media/image114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3.png"/><Relationship Id="rId5" Type="http://schemas.openxmlformats.org/officeDocument/2006/relationships/image" Target="../media/image112.png"/><Relationship Id="rId4" Type="http://schemas.openxmlformats.org/officeDocument/2006/relationships/image" Target="../media/image111.pn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0.png"/><Relationship Id="rId13" Type="http://schemas.openxmlformats.org/officeDocument/2006/relationships/image" Target="../media/image71.jpeg"/><Relationship Id="rId3" Type="http://schemas.openxmlformats.org/officeDocument/2006/relationships/image" Target="../media/image115.png"/><Relationship Id="rId7" Type="http://schemas.openxmlformats.org/officeDocument/2006/relationships/image" Target="../media/image119.png"/><Relationship Id="rId12" Type="http://schemas.openxmlformats.org/officeDocument/2006/relationships/image" Target="../media/image122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8.png"/><Relationship Id="rId11" Type="http://schemas.openxmlformats.org/officeDocument/2006/relationships/image" Target="../media/image123.png"/><Relationship Id="rId5" Type="http://schemas.openxmlformats.org/officeDocument/2006/relationships/image" Target="../media/image117.png"/><Relationship Id="rId10" Type="http://schemas.openxmlformats.org/officeDocument/2006/relationships/image" Target="../media/image116.jpg"/><Relationship Id="rId4" Type="http://schemas.openxmlformats.org/officeDocument/2006/relationships/image" Target="../media/image116.png"/><Relationship Id="rId9" Type="http://schemas.openxmlformats.org/officeDocument/2006/relationships/image" Target="../media/image121.png"/><Relationship Id="rId14" Type="http://schemas.openxmlformats.org/officeDocument/2006/relationships/image" Target="../media/image123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4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5.png"/><Relationship Id="rId4" Type="http://schemas.openxmlformats.org/officeDocument/2006/relationships/image" Target="../media/image127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6.png"/><Relationship Id="rId7" Type="http://schemas.openxmlformats.org/officeDocument/2006/relationships/image" Target="../media/image133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0.png"/><Relationship Id="rId5" Type="http://schemas.openxmlformats.org/officeDocument/2006/relationships/image" Target="../media/image129.png"/><Relationship Id="rId4" Type="http://schemas.openxmlformats.org/officeDocument/2006/relationships/image" Target="../media/image128.png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31.png"/><Relationship Id="rId7" Type="http://schemas.openxmlformats.org/officeDocument/2006/relationships/image" Target="../media/image92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11.png"/><Relationship Id="rId5" Type="http://schemas.openxmlformats.org/officeDocument/2006/relationships/image" Target="../media/image901.png"/><Relationship Id="rId10" Type="http://schemas.openxmlformats.org/officeDocument/2006/relationships/image" Target="../media/image952.png"/><Relationship Id="rId4" Type="http://schemas.openxmlformats.org/officeDocument/2006/relationships/image" Target="../media/image892.png"/><Relationship Id="rId9" Type="http://schemas.openxmlformats.org/officeDocument/2006/relationships/image" Target="../media/image942.png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1.png"/><Relationship Id="rId13" Type="http://schemas.openxmlformats.org/officeDocument/2006/relationships/image" Target="../media/image373.png"/><Relationship Id="rId3" Type="http://schemas.openxmlformats.org/officeDocument/2006/relationships/image" Target="../media/image131.png"/><Relationship Id="rId7" Type="http://schemas.openxmlformats.org/officeDocument/2006/relationships/image" Target="../media/image301.png"/><Relationship Id="rId12" Type="http://schemas.openxmlformats.org/officeDocument/2006/relationships/image" Target="../media/image360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11" Type="http://schemas.openxmlformats.org/officeDocument/2006/relationships/image" Target="../media/image350.png"/><Relationship Id="rId10" Type="http://schemas.openxmlformats.org/officeDocument/2006/relationships/image" Target="../media/image341.png"/><Relationship Id="rId9" Type="http://schemas.openxmlformats.org/officeDocument/2006/relationships/image" Target="../media/image330.png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0.png"/><Relationship Id="rId3" Type="http://schemas.openxmlformats.org/officeDocument/2006/relationships/image" Target="../media/image391.png"/><Relationship Id="rId7" Type="http://schemas.openxmlformats.org/officeDocument/2006/relationships/image" Target="../media/image460.png"/><Relationship Id="rId12" Type="http://schemas.openxmlformats.org/officeDocument/2006/relationships/image" Target="../media/image511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50.png"/><Relationship Id="rId11" Type="http://schemas.openxmlformats.org/officeDocument/2006/relationships/image" Target="../media/image132.png"/><Relationship Id="rId5" Type="http://schemas.openxmlformats.org/officeDocument/2006/relationships/image" Target="../media/image430.png"/><Relationship Id="rId10" Type="http://schemas.openxmlformats.org/officeDocument/2006/relationships/image" Target="../media/image490.png"/><Relationship Id="rId4" Type="http://schemas.openxmlformats.org/officeDocument/2006/relationships/image" Target="../media/image403.png"/><Relationship Id="rId9" Type="http://schemas.openxmlformats.org/officeDocument/2006/relationships/image" Target="../media/image481.png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0.png"/><Relationship Id="rId3" Type="http://schemas.openxmlformats.org/officeDocument/2006/relationships/image" Target="../media/image521.png"/><Relationship Id="rId7" Type="http://schemas.openxmlformats.org/officeDocument/2006/relationships/image" Target="../media/image460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50.png"/><Relationship Id="rId11" Type="http://schemas.openxmlformats.org/officeDocument/2006/relationships/image" Target="../media/image541.png"/><Relationship Id="rId5" Type="http://schemas.openxmlformats.org/officeDocument/2006/relationships/image" Target="../media/image430.png"/><Relationship Id="rId10" Type="http://schemas.openxmlformats.org/officeDocument/2006/relationships/image" Target="../media/image134.png"/><Relationship Id="rId4" Type="http://schemas.openxmlformats.org/officeDocument/2006/relationships/image" Target="../media/image403.png"/><Relationship Id="rId9" Type="http://schemas.openxmlformats.org/officeDocument/2006/relationships/image" Target="../media/image481.png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71.png"/><Relationship Id="rId3" Type="http://schemas.openxmlformats.org/officeDocument/2006/relationships/image" Target="../media/image135.png"/><Relationship Id="rId7" Type="http://schemas.openxmlformats.org/officeDocument/2006/relationships/image" Target="../media/image139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8.png"/><Relationship Id="rId5" Type="http://schemas.openxmlformats.org/officeDocument/2006/relationships/image" Target="../media/image137.png"/><Relationship Id="rId4" Type="http://schemas.openxmlformats.org/officeDocument/2006/relationships/image" Target="../media/image136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81.png"/><Relationship Id="rId2" Type="http://schemas.openxmlformats.org/officeDocument/2006/relationships/image" Target="../media/image107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00.png"/><Relationship Id="rId4" Type="http://schemas.openxmlformats.org/officeDocument/2006/relationships/image" Target="../media/image571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0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80.png"/><Relationship Id="rId5" Type="http://schemas.openxmlformats.org/officeDocument/2006/relationships/image" Target="../media/image1270.png"/><Relationship Id="rId4" Type="http://schemas.openxmlformats.org/officeDocument/2006/relationships/image" Target="../media/image1261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0.pn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5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40.png"/><Relationship Id="rId13" Type="http://schemas.openxmlformats.org/officeDocument/2006/relationships/image" Target="../media/image24.png"/><Relationship Id="rId7" Type="http://schemas.openxmlformats.org/officeDocument/2006/relationships/image" Target="../media/image730.png"/><Relationship Id="rId12" Type="http://schemas.openxmlformats.org/officeDocument/2006/relationships/image" Target="../media/image23.png"/><Relationship Id="rId2" Type="http://schemas.openxmlformats.org/officeDocument/2006/relationships/image" Target="../media/image68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20.png"/><Relationship Id="rId11" Type="http://schemas.openxmlformats.org/officeDocument/2006/relationships/image" Target="../media/image771.png"/><Relationship Id="rId5" Type="http://schemas.openxmlformats.org/officeDocument/2006/relationships/image" Target="../media/image711.png"/><Relationship Id="rId10" Type="http://schemas.openxmlformats.org/officeDocument/2006/relationships/image" Target="../media/image761.png"/><Relationship Id="rId9" Type="http://schemas.openxmlformats.org/officeDocument/2006/relationships/image" Target="../media/image75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/>
          <p:cNvSpPr>
            <a:spLocks noGrp="1"/>
          </p:cNvSpPr>
          <p:nvPr>
            <p:ph type="ctrTitle"/>
          </p:nvPr>
        </p:nvSpPr>
        <p:spPr>
          <a:xfrm>
            <a:off x="800100" y="1724880"/>
            <a:ext cx="7543800" cy="933384"/>
          </a:xfrm>
        </p:spPr>
        <p:txBody>
          <a:bodyPr/>
          <a:lstStyle/>
          <a:p>
            <a:pPr algn="ctr"/>
            <a:r>
              <a:rPr lang="en-US" sz="4800" dirty="0">
                <a:solidFill>
                  <a:schemeClr val="bg1"/>
                </a:solidFill>
              </a:rPr>
              <a:t>Exotic hadron spectroscopy</a:t>
            </a:r>
            <a:br>
              <a:rPr lang="en-US" sz="4800" dirty="0">
                <a:solidFill>
                  <a:schemeClr val="bg1"/>
                </a:solidFill>
              </a:rPr>
            </a:br>
            <a:r>
              <a:rPr lang="en-US" sz="3600" dirty="0">
                <a:solidFill>
                  <a:schemeClr val="bg1"/>
                </a:solidFill>
              </a:rPr>
              <a:t>I: From experiment to theory </a:t>
            </a:r>
          </a:p>
        </p:txBody>
      </p:sp>
      <p:sp>
        <p:nvSpPr>
          <p:cNvPr id="7" name="Sottotitolo 2"/>
          <p:cNvSpPr>
            <a:spLocks noGrp="1"/>
          </p:cNvSpPr>
          <p:nvPr>
            <p:ph type="subTitle" idx="1"/>
          </p:nvPr>
        </p:nvSpPr>
        <p:spPr>
          <a:xfrm>
            <a:off x="1371600" y="3179461"/>
            <a:ext cx="6400800" cy="665175"/>
          </a:xfrm>
        </p:spPr>
        <p:txBody>
          <a:bodyPr>
            <a:noAutofit/>
          </a:bodyPr>
          <a:lstStyle/>
          <a:p>
            <a:pPr marL="514350" indent="-514350" algn="ctr"/>
            <a:r>
              <a:rPr lang="it-IT" sz="4000" dirty="0">
                <a:solidFill>
                  <a:schemeClr val="tx1"/>
                </a:solidFill>
              </a:rPr>
              <a:t>Alessandro Pilloni</a:t>
            </a:r>
          </a:p>
        </p:txBody>
      </p:sp>
      <p:sp>
        <p:nvSpPr>
          <p:cNvPr id="8" name="CasellaDiTesto 1"/>
          <p:cNvSpPr txBox="1"/>
          <p:nvPr/>
        </p:nvSpPr>
        <p:spPr>
          <a:xfrm>
            <a:off x="1236518" y="4044220"/>
            <a:ext cx="66709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dirty="0"/>
              <a:t>DTP, </a:t>
            </a:r>
            <a:r>
              <a:rPr lang="it-IT" dirty="0" err="1"/>
              <a:t>May</a:t>
            </a:r>
            <a:r>
              <a:rPr lang="it-IT" dirty="0"/>
              <a:t> 3</a:t>
            </a:r>
            <a:r>
              <a:rPr lang="it-IT" baseline="30000" dirty="0"/>
              <a:t>rd</a:t>
            </a:r>
            <a:r>
              <a:rPr lang="it-IT" dirty="0"/>
              <a:t>, 2022</a:t>
            </a:r>
          </a:p>
        </p:txBody>
      </p:sp>
      <p:pic>
        <p:nvPicPr>
          <p:cNvPr id="10" name="Immagin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1603" y="4741296"/>
            <a:ext cx="2581593" cy="1431978"/>
          </a:xfrm>
          <a:prstGeom prst="rect">
            <a:avLst/>
          </a:prstGeom>
        </p:spPr>
      </p:pic>
      <p:pic>
        <p:nvPicPr>
          <p:cNvPr id="11" name="Picture 8">
            <a:extLst>
              <a:ext uri="{FF2B5EF4-FFF2-40B4-BE49-F238E27FC236}">
                <a16:creationId xmlns:a16="http://schemas.microsoft.com/office/drawing/2014/main" id="{B977893C-7489-42F6-8147-54D09032FF6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4741296"/>
            <a:ext cx="3724430" cy="1431978"/>
          </a:xfrm>
          <a:prstGeom prst="rect">
            <a:avLst/>
          </a:prstGeom>
        </p:spPr>
      </p:pic>
      <p:pic>
        <p:nvPicPr>
          <p:cNvPr id="3" name="Immagine 2">
            <a:extLst>
              <a:ext uri="{FF2B5EF4-FFF2-40B4-BE49-F238E27FC236}">
                <a16:creationId xmlns:a16="http://schemas.microsoft.com/office/drawing/2014/main" id="{77791C11-6A6B-BC7B-73D5-6F4690783FB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9427" y="0"/>
            <a:ext cx="2785145" cy="641619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253786381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egnaposto numero diapositiva 10"/>
          <p:cNvSpPr>
            <a:spLocks noGrp="1"/>
          </p:cNvSpPr>
          <p:nvPr>
            <p:ph type="sldNum" sz="quarter" idx="12"/>
          </p:nvPr>
        </p:nvSpPr>
        <p:spPr>
          <a:xfrm>
            <a:off x="8305800" y="6360668"/>
            <a:ext cx="762000" cy="365125"/>
          </a:xfrm>
        </p:spPr>
        <p:txBody>
          <a:bodyPr/>
          <a:lstStyle/>
          <a:p>
            <a:fld id="{35013BD1-9FAD-4D57-B763-17BBC29B6B5E}" type="slidenum">
              <a:rPr lang="it-IT" sz="2000" smtClean="0">
                <a:solidFill>
                  <a:schemeClr val="bg1">
                    <a:lumMod val="50000"/>
                  </a:schemeClr>
                </a:solidFill>
              </a:rPr>
              <a:t>10</a:t>
            </a:fld>
            <a:endParaRPr lang="it-IT" sz="2000" dirty="0">
              <a:solidFill>
                <a:schemeClr val="bg1">
                  <a:lumMod val="50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itolo 1"/>
              <p:cNvSpPr txBox="1">
                <a:spLocks/>
              </p:cNvSpPr>
              <p:nvPr/>
            </p:nvSpPr>
            <p:spPr>
              <a:xfrm>
                <a:off x="457200" y="-27384"/>
                <a:ext cx="8229600" cy="1076866"/>
              </a:xfrm>
              <a:prstGeom prst="rect">
                <a:avLst/>
              </a:prstGeom>
            </p:spPr>
            <p:txBody>
              <a:bodyPr vert="horz" lIns="91440" tIns="45720" rIns="91440" bIns="45720" rtlCol="0" anchor="b" anchorCtr="0">
                <a:normAutofit/>
              </a:bodyPr>
              <a:lstStyle>
                <a:lvl1pPr algn="l" defTabSz="914400" rtl="0" eaLnBrk="1" latinLnBrk="0" hangingPunct="1">
                  <a:spcBef>
                    <a:spcPct val="0"/>
                  </a:spcBef>
                  <a:buNone/>
                  <a:defRPr sz="5400" kern="120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j-lt"/>
                    <a:ea typeface="+mj-ea"/>
                    <a:cs typeface="+mj-cs"/>
                  </a:defRPr>
                </a:lvl1pPr>
                <a:lvl2pPr eaLnBrk="1" hangingPunct="1">
                  <a:defRPr>
                    <a:solidFill>
                      <a:schemeClr val="tx2"/>
                    </a:solidFill>
                  </a:defRPr>
                </a:lvl2pPr>
                <a:lvl3pPr eaLnBrk="1" hangingPunct="1">
                  <a:defRPr>
                    <a:solidFill>
                      <a:schemeClr val="tx2"/>
                    </a:solidFill>
                  </a:defRPr>
                </a:lvl3pPr>
                <a:lvl4pPr eaLnBrk="1" hangingPunct="1">
                  <a:defRPr>
                    <a:solidFill>
                      <a:schemeClr val="tx2"/>
                    </a:solidFill>
                  </a:defRPr>
                </a:lvl4pPr>
                <a:lvl5pPr eaLnBrk="1" hangingPunct="1">
                  <a:defRPr>
                    <a:solidFill>
                      <a:schemeClr val="tx2"/>
                    </a:solidFill>
                  </a:defRPr>
                </a:lvl5pPr>
                <a:lvl6pPr eaLnBrk="1" hangingPunct="1">
                  <a:defRPr>
                    <a:solidFill>
                      <a:schemeClr val="tx2"/>
                    </a:solidFill>
                  </a:defRPr>
                </a:lvl6pPr>
                <a:lvl7pPr eaLnBrk="1" hangingPunct="1">
                  <a:defRPr>
                    <a:solidFill>
                      <a:schemeClr val="tx2"/>
                    </a:solidFill>
                  </a:defRPr>
                </a:lvl7pPr>
                <a:lvl8pPr eaLnBrk="1" hangingPunct="1">
                  <a:defRPr>
                    <a:solidFill>
                      <a:schemeClr val="tx2"/>
                    </a:solidFill>
                  </a:defRPr>
                </a:lvl8pPr>
                <a:lvl9pPr eaLnBrk="1" hangingPunct="1">
                  <a:defRPr>
                    <a:solidFill>
                      <a:schemeClr val="tx2"/>
                    </a:solidFill>
                  </a:defRPr>
                </a:lvl9pPr>
              </a:lstStyle>
              <a:p>
                <a:r>
                  <a:rPr lang="it-IT" sz="3600" dirty="0"/>
                  <a:t>Exotic </a:t>
                </a:r>
                <a:r>
                  <a:rPr lang="it-IT" sz="3600" dirty="0" err="1"/>
                  <a:t>landscape</a:t>
                </a:r>
                <a:r>
                  <a:rPr lang="it-IT" sz="3600" dirty="0"/>
                  <a:t> in </a:t>
                </a:r>
                <a14:m>
                  <m:oMath xmlns:m="http://schemas.openxmlformats.org/officeDocument/2006/math">
                    <m:r>
                      <a:rPr lang="it-IT" sz="3600" b="0" i="1" smtClean="0">
                        <a:latin typeface="Cambria Math" panose="02040503050406030204" pitchFamily="18" charset="0"/>
                      </a:rPr>
                      <m:t>𝑐</m:t>
                    </m:r>
                    <m:acc>
                      <m:accPr>
                        <m:chr m:val="̅"/>
                        <m:ctrlPr>
                          <a:rPr lang="it-IT" sz="3600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it-IT" sz="3600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</m:acc>
                  </m:oMath>
                </a14:m>
                <a:endParaRPr lang="it-IT" sz="3600" dirty="0"/>
              </a:p>
            </p:txBody>
          </p:sp>
        </mc:Choice>
        <mc:Fallback xmlns="">
          <p:sp>
            <p:nvSpPr>
              <p:cNvPr id="8" name="Titolo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" y="-27384"/>
                <a:ext cx="8229600" cy="1076866"/>
              </a:xfrm>
              <a:prstGeom prst="rect">
                <a:avLst/>
              </a:prstGeom>
              <a:blipFill>
                <a:blip r:embed="rId3"/>
                <a:stretch>
                  <a:fillRect l="-2222" b="-21591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Rectangle 8"/>
          <p:cNvSpPr/>
          <p:nvPr/>
        </p:nvSpPr>
        <p:spPr>
          <a:xfrm>
            <a:off x="0" y="6360668"/>
            <a:ext cx="665018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>
                <a:solidFill>
                  <a:schemeClr val="bg1">
                    <a:lumMod val="50000"/>
                  </a:schemeClr>
                </a:solidFill>
              </a:rPr>
              <a:t>A. Pilloni – Exotic hadron spectroscopy</a:t>
            </a:r>
            <a:endParaRPr lang="it-IT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414765" y="486908"/>
            <a:ext cx="56530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dirty="0">
                <a:solidFill>
                  <a:srgbClr val="C00000"/>
                </a:solidFill>
              </a:rPr>
              <a:t>Esposito, AP, Polosa, Phys.Rept. 668</a:t>
            </a:r>
          </a:p>
          <a:p>
            <a:pPr algn="r"/>
            <a:r>
              <a:rPr lang="it-IT" dirty="0">
                <a:solidFill>
                  <a:srgbClr val="C00000"/>
                </a:solidFill>
              </a:rPr>
              <a:t>JPAC, arXiv:2112.13436</a:t>
            </a:r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A98AEE6A-F86A-4F1B-AE10-F56E8DB99A0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6927" y="1199128"/>
            <a:ext cx="7657925" cy="501189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3568855" y="4615417"/>
                <a:ext cx="4915997" cy="94776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it-IT" dirty="0"/>
                  <a:t>A host of </a:t>
                </a:r>
                <a:r>
                  <a:rPr lang="it-IT" dirty="0">
                    <a:solidFill>
                      <a:srgbClr val="FF0000"/>
                    </a:solidFill>
                  </a:rPr>
                  <a:t>unexpected resonances </a:t>
                </a:r>
                <a:r>
                  <a:rPr lang="it-IT" dirty="0"/>
                  <a:t>have appeared</a:t>
                </a:r>
              </a:p>
              <a:p>
                <a:pPr algn="r"/>
                <a:r>
                  <a:rPr lang="it-IT" dirty="0" err="1"/>
                  <a:t>decaying</a:t>
                </a:r>
                <a:r>
                  <a:rPr lang="it-IT" dirty="0"/>
                  <a:t> </a:t>
                </a:r>
                <a:r>
                  <a:rPr lang="it-IT" dirty="0" err="1"/>
                  <a:t>mostly</a:t>
                </a:r>
                <a:r>
                  <a:rPr lang="it-IT" dirty="0"/>
                  <a:t> </a:t>
                </a:r>
                <a:r>
                  <a:rPr lang="it-IT" dirty="0" err="1"/>
                  <a:t>into</a:t>
                </a:r>
                <a:r>
                  <a:rPr lang="it-IT" dirty="0"/>
                  <a:t> </a:t>
                </a:r>
                <a:r>
                  <a:rPr lang="it-IT" dirty="0" err="1"/>
                  <a:t>charmonium</a:t>
                </a:r>
                <a:r>
                  <a:rPr lang="it-IT" dirty="0"/>
                  <a:t> + light</a:t>
                </a:r>
                <a:br>
                  <a:rPr lang="it-IT" dirty="0"/>
                </a:br>
                <a:r>
                  <a:rPr lang="it-IT" dirty="0" err="1">
                    <a:solidFill>
                      <a:srgbClr val="0000FF"/>
                    </a:solidFill>
                  </a:rPr>
                  <a:t>Hardly</a:t>
                </a:r>
                <a:r>
                  <a:rPr lang="it-IT" dirty="0">
                    <a:solidFill>
                      <a:srgbClr val="0000FF"/>
                    </a:solidFill>
                  </a:rPr>
                  <a:t> reconciled </a:t>
                </a:r>
                <a:r>
                  <a:rPr lang="it-IT" dirty="0"/>
                  <a:t>with </a:t>
                </a:r>
                <a:r>
                  <a:rPr lang="it-IT" dirty="0" err="1"/>
                  <a:t>usual</a:t>
                </a:r>
                <a:r>
                  <a:rPr lang="it-IT" dirty="0"/>
                  <a:t> </a:t>
                </a:r>
                <a14:m>
                  <m:oMath xmlns:m="http://schemas.openxmlformats.org/officeDocument/2006/math">
                    <m:r>
                      <a:rPr lang="it-IT" b="0" i="1" smtClean="0">
                        <a:latin typeface="Cambria Math" panose="02040503050406030204" pitchFamily="18" charset="0"/>
                      </a:rPr>
                      <m:t>𝑞</m:t>
                    </m:r>
                    <m:acc>
                      <m:accPr>
                        <m:chr m:val="̅"/>
                        <m:ctrlPr>
                          <a:rPr lang="it-IT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it-IT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</m:acc>
                  </m:oMath>
                </a14:m>
                <a:r>
                  <a:rPr lang="it-IT" dirty="0"/>
                  <a:t> pheno</a:t>
                </a: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68855" y="4615417"/>
                <a:ext cx="4915997" cy="947760"/>
              </a:xfrm>
              <a:prstGeom prst="rect">
                <a:avLst/>
              </a:prstGeom>
              <a:blipFill>
                <a:blip r:embed="rId5"/>
                <a:stretch>
                  <a:fillRect t="-3205" r="-991" b="-6410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7239657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Segnaposto numero diapositiva 10"/>
          <p:cNvSpPr>
            <a:spLocks noGrp="1"/>
          </p:cNvSpPr>
          <p:nvPr>
            <p:ph type="sldNum" sz="quarter" idx="12"/>
          </p:nvPr>
        </p:nvSpPr>
        <p:spPr>
          <a:xfrm>
            <a:off x="8305800" y="6360668"/>
            <a:ext cx="762000" cy="365125"/>
          </a:xfrm>
        </p:spPr>
        <p:txBody>
          <a:bodyPr/>
          <a:lstStyle/>
          <a:p>
            <a:fld id="{BC0E0DCB-6EC9-406F-A712-AF8379E22AFD}" type="slidenum">
              <a:rPr lang="it-IT" sz="2000" smtClean="0">
                <a:solidFill>
                  <a:schemeClr val="bg1">
                    <a:lumMod val="50000"/>
                  </a:schemeClr>
                </a:solidFill>
              </a:rPr>
              <a:t>11</a:t>
            </a:fld>
            <a:endParaRPr lang="it-IT" sz="20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92" name="Titolo 1"/>
          <p:cNvSpPr txBox="1">
            <a:spLocks/>
          </p:cNvSpPr>
          <p:nvPr/>
        </p:nvSpPr>
        <p:spPr>
          <a:xfrm>
            <a:off x="457200" y="-27384"/>
            <a:ext cx="8229600" cy="1076866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it-IT" sz="3600" dirty="0"/>
              <a:t>Bottom-up approach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642400" y="2336173"/>
            <a:ext cx="288187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000" indent="-342000">
              <a:buFont typeface="+mj-lt"/>
              <a:buAutoNum type="arabicParenR" startAt="3"/>
            </a:pPr>
            <a:r>
              <a:rPr lang="it-IT" sz="2400" dirty="0"/>
              <a:t>You extract physics</a:t>
            </a:r>
          </a:p>
        </p:txBody>
      </p:sp>
      <p:sp>
        <p:nvSpPr>
          <p:cNvPr id="7" name="Down Arrow 6"/>
          <p:cNvSpPr/>
          <p:nvPr/>
        </p:nvSpPr>
        <p:spPr>
          <a:xfrm flipV="1">
            <a:off x="3963600" y="2880227"/>
            <a:ext cx="1217645" cy="686795"/>
          </a:xfrm>
          <a:prstGeom prst="downArrow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98" name="Picture 9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609" b="14039"/>
          <a:stretch/>
        </p:blipFill>
        <p:spPr>
          <a:xfrm>
            <a:off x="457200" y="4929191"/>
            <a:ext cx="1978969" cy="1431477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2642400" y="5303957"/>
            <a:ext cx="359112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000" indent="-342000">
              <a:buFont typeface="+mj-lt"/>
              <a:buAutoNum type="arabicParenR"/>
            </a:pPr>
            <a:r>
              <a:rPr lang="it-IT" sz="2400" dirty="0"/>
              <a:t>You start with data</a:t>
            </a:r>
          </a:p>
        </p:txBody>
      </p:sp>
      <p:sp>
        <p:nvSpPr>
          <p:cNvPr id="18" name="Rectangle 17"/>
          <p:cNvSpPr/>
          <p:nvPr/>
        </p:nvSpPr>
        <p:spPr>
          <a:xfrm>
            <a:off x="2642400" y="3758308"/>
            <a:ext cx="5379999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>
              <a:buFont typeface="+mj-lt"/>
              <a:buAutoNum type="arabicParenR" startAt="2"/>
            </a:pPr>
            <a:r>
              <a:rPr lang="it-IT" sz="2400" dirty="0"/>
              <a:t>You choose a set of </a:t>
            </a:r>
            <a:r>
              <a:rPr lang="it-IT" sz="2400" dirty="0" err="1"/>
              <a:t>generic</a:t>
            </a:r>
            <a:r>
              <a:rPr lang="it-IT" sz="2400" dirty="0"/>
              <a:t> </a:t>
            </a:r>
            <a:r>
              <a:rPr lang="it-IT" sz="2400" dirty="0" err="1"/>
              <a:t>amplitudes</a:t>
            </a:r>
            <a:br>
              <a:rPr lang="it-IT" sz="2400" dirty="0"/>
            </a:br>
            <a:r>
              <a:rPr lang="it-IT" sz="2400" dirty="0" err="1"/>
              <a:t>at</a:t>
            </a:r>
            <a:r>
              <a:rPr lang="it-IT" sz="2400" dirty="0"/>
              <a:t> the </a:t>
            </a:r>
            <a:r>
              <a:rPr lang="it-IT" sz="2400" dirty="0" err="1"/>
              <a:t>hadron</a:t>
            </a:r>
            <a:r>
              <a:rPr lang="it-IT" sz="2400" dirty="0"/>
              <a:t> </a:t>
            </a:r>
            <a:r>
              <a:rPr lang="it-IT" sz="2400" dirty="0" err="1"/>
              <a:t>level</a:t>
            </a:r>
            <a:endParaRPr lang="it-IT" sz="2400" dirty="0"/>
          </a:p>
        </p:txBody>
      </p:sp>
      <p:sp>
        <p:nvSpPr>
          <p:cNvPr id="100" name="Down Arrow 99"/>
          <p:cNvSpPr/>
          <p:nvPr/>
        </p:nvSpPr>
        <p:spPr>
          <a:xfrm flipV="1">
            <a:off x="3963600" y="4571920"/>
            <a:ext cx="1217645" cy="686795"/>
          </a:xfrm>
          <a:prstGeom prst="downArrow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1" name="Rounded Rectangle 30"/>
          <p:cNvSpPr/>
          <p:nvPr/>
        </p:nvSpPr>
        <p:spPr>
          <a:xfrm>
            <a:off x="4823927" y="837076"/>
            <a:ext cx="4243873" cy="1307811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it-IT" sz="2400" dirty="0">
                <a:solidFill>
                  <a:schemeClr val="tx1"/>
                </a:solidFill>
              </a:rPr>
              <a:t>Less predictive power </a:t>
            </a:r>
            <a:r>
              <a:rPr lang="it-IT" sz="2400" b="1" dirty="0">
                <a:solidFill>
                  <a:srgbClr val="FF0000"/>
                </a:solidFill>
                <a:sym typeface="Wingdings" panose="05000000000000000000" pitchFamily="2" charset="2"/>
              </a:rPr>
              <a:t></a:t>
            </a:r>
            <a:endParaRPr lang="it-IT" sz="2400" b="1" dirty="0">
              <a:solidFill>
                <a:srgbClr val="00B050"/>
              </a:solidFill>
            </a:endParaRPr>
          </a:p>
          <a:p>
            <a:r>
              <a:rPr lang="it-IT" sz="2400" dirty="0">
                <a:solidFill>
                  <a:schemeClr val="tx1"/>
                </a:solidFill>
              </a:rPr>
              <a:t>Some physical interpretation </a:t>
            </a:r>
            <a:r>
              <a:rPr lang="it-IT" sz="2400" b="1" dirty="0">
                <a:solidFill>
                  <a:srgbClr val="FF0000"/>
                </a:solidFill>
                <a:sym typeface="Wingdings" panose="05000000000000000000" pitchFamily="2" charset="2"/>
              </a:rPr>
              <a:t></a:t>
            </a:r>
            <a:br>
              <a:rPr lang="it-IT" sz="2400" b="1" dirty="0">
                <a:solidFill>
                  <a:srgbClr val="00B050"/>
                </a:solidFill>
                <a:sym typeface="Wingdings" panose="05000000000000000000" pitchFamily="2" charset="2"/>
              </a:rPr>
            </a:br>
            <a:r>
              <a:rPr lang="it-IT" sz="2400" dirty="0">
                <a:solidFill>
                  <a:schemeClr val="tx1"/>
                </a:solidFill>
              </a:rPr>
              <a:t>Minimally biased </a:t>
            </a:r>
            <a:r>
              <a:rPr lang="it-IT" sz="2400" b="1" dirty="0">
                <a:solidFill>
                  <a:srgbClr val="00B050"/>
                </a:solidFill>
                <a:sym typeface="Wingdings" panose="05000000000000000000" pitchFamily="2" charset="2"/>
              </a:rPr>
              <a:t></a:t>
            </a:r>
            <a:endParaRPr lang="it-IT" sz="2400" dirty="0">
              <a:solidFill>
                <a:schemeClr val="tx1"/>
              </a:solidFill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88" t="29405" r="68673" b="17957"/>
          <a:stretch/>
        </p:blipFill>
        <p:spPr>
          <a:xfrm>
            <a:off x="457200" y="1857692"/>
            <a:ext cx="1956380" cy="1507711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493"/>
          <a:stretch/>
        </p:blipFill>
        <p:spPr>
          <a:xfrm>
            <a:off x="469257" y="3497800"/>
            <a:ext cx="1944324" cy="1219418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0" y="6360668"/>
            <a:ext cx="6889687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>
                <a:solidFill>
                  <a:schemeClr val="bg1">
                    <a:lumMod val="50000"/>
                  </a:schemeClr>
                </a:solidFill>
              </a:rPr>
              <a:t>A. Pilloni – Exotic hadron spectroscopy</a:t>
            </a:r>
            <a:endParaRPr lang="it-IT" sz="16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17977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 animBg="1"/>
      <p:bldP spid="18" grpId="0"/>
      <p:bldP spid="100" grpId="0" animBg="1"/>
      <p:bldP spid="3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egnaposto numero diapositiva 10"/>
          <p:cNvSpPr>
            <a:spLocks noGrp="1"/>
          </p:cNvSpPr>
          <p:nvPr>
            <p:ph type="sldNum" sz="quarter" idx="12"/>
          </p:nvPr>
        </p:nvSpPr>
        <p:spPr>
          <a:xfrm>
            <a:off x="8305800" y="6360668"/>
            <a:ext cx="762000" cy="365125"/>
          </a:xfrm>
        </p:spPr>
        <p:txBody>
          <a:bodyPr/>
          <a:lstStyle/>
          <a:p>
            <a:fld id="{35013BD1-9FAD-4D57-B763-17BBC29B6B5E}" type="slidenum">
              <a:rPr lang="it-IT" sz="2000" smtClean="0">
                <a:solidFill>
                  <a:schemeClr val="bg1">
                    <a:lumMod val="50000"/>
                  </a:schemeClr>
                </a:solidFill>
              </a:rPr>
              <a:t>12</a:t>
            </a:fld>
            <a:endParaRPr lang="it-IT" sz="20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764" y="1766576"/>
            <a:ext cx="8950036" cy="3252674"/>
          </a:xfrm>
          <a:prstGeom prst="rect">
            <a:avLst/>
          </a:prstGeom>
        </p:spPr>
      </p:pic>
      <p:cxnSp>
        <p:nvCxnSpPr>
          <p:cNvPr id="5" name="Straight Arrow Connector 4"/>
          <p:cNvCxnSpPr/>
          <p:nvPr/>
        </p:nvCxnSpPr>
        <p:spPr>
          <a:xfrm flipH="1" flipV="1">
            <a:off x="7387628" y="4110273"/>
            <a:ext cx="1086416" cy="27161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H="1" flipV="1">
            <a:off x="7662249" y="5066787"/>
            <a:ext cx="988337" cy="314192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itolo 1"/>
          <p:cNvSpPr txBox="1">
            <a:spLocks/>
          </p:cNvSpPr>
          <p:nvPr/>
        </p:nvSpPr>
        <p:spPr>
          <a:xfrm>
            <a:off x="457200" y="-27384"/>
            <a:ext cx="8229600" cy="1076866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it-IT" sz="3600" dirty="0"/>
              <a:t>Life is not easy...</a:t>
            </a:r>
          </a:p>
        </p:txBody>
      </p:sp>
      <p:sp>
        <p:nvSpPr>
          <p:cNvPr id="8" name="Rectangle 7"/>
          <p:cNvSpPr/>
          <p:nvPr/>
        </p:nvSpPr>
        <p:spPr>
          <a:xfrm>
            <a:off x="0" y="6360668"/>
            <a:ext cx="665018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>
                <a:solidFill>
                  <a:schemeClr val="bg1">
                    <a:lumMod val="50000"/>
                  </a:schemeClr>
                </a:solidFill>
              </a:rPr>
              <a:t>A. Pilloni – Exotic hadron spectroscopy</a:t>
            </a:r>
            <a:endParaRPr lang="it-IT" sz="16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72392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Segnaposto numero diapositiva 10"/>
          <p:cNvSpPr>
            <a:spLocks noGrp="1"/>
          </p:cNvSpPr>
          <p:nvPr>
            <p:ph type="sldNum" sz="quarter" idx="12"/>
          </p:nvPr>
        </p:nvSpPr>
        <p:spPr>
          <a:xfrm>
            <a:off x="8305800" y="6360668"/>
            <a:ext cx="762000" cy="365125"/>
          </a:xfrm>
        </p:spPr>
        <p:txBody>
          <a:bodyPr/>
          <a:lstStyle/>
          <a:p>
            <a:fld id="{BC0E0DCB-6EC9-406F-A712-AF8379E22AFD}" type="slidenum">
              <a:rPr lang="it-IT" sz="2000" smtClean="0">
                <a:solidFill>
                  <a:schemeClr val="bg1">
                    <a:lumMod val="50000"/>
                  </a:schemeClr>
                </a:solidFill>
              </a:rPr>
              <a:t>13</a:t>
            </a:fld>
            <a:endParaRPr lang="it-IT" sz="20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1" name="Titolo 1"/>
          <p:cNvSpPr txBox="1">
            <a:spLocks/>
          </p:cNvSpPr>
          <p:nvPr/>
        </p:nvSpPr>
        <p:spPr>
          <a:xfrm>
            <a:off x="457200" y="-27384"/>
            <a:ext cx="8229600" cy="1076866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it-IT" sz="3600" dirty="0"/>
              <a:t>The </a:t>
            </a:r>
            <a:r>
              <a:rPr lang="it-IT" sz="3600" i="1" dirty="0"/>
              <a:t>S</a:t>
            </a:r>
            <a:r>
              <a:rPr lang="it-IT" sz="3600" dirty="0"/>
              <a:t>-Matrix principles</a:t>
            </a:r>
          </a:p>
        </p:txBody>
      </p:sp>
      <p:sp>
        <p:nvSpPr>
          <p:cNvPr id="4" name="Rectangle 3"/>
          <p:cNvSpPr/>
          <p:nvPr/>
        </p:nvSpPr>
        <p:spPr>
          <a:xfrm>
            <a:off x="283408" y="1241873"/>
            <a:ext cx="819338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Clr>
                <a:schemeClr val="accent1"/>
              </a:buClr>
              <a:buSzPct val="150000"/>
              <a:buFont typeface="Arial" panose="020B0604020202020204" pitchFamily="34" charset="0"/>
              <a:buChar char="•"/>
            </a:pPr>
            <a:r>
              <a:rPr lang="it-IT" sz="2400" dirty="0"/>
              <a:t>Future cannot change the past</a:t>
            </a:r>
            <a:endParaRPr lang="it-IT" sz="2400" dirty="0">
              <a:solidFill>
                <a:srgbClr val="FF0000"/>
              </a:solidFill>
            </a:endParaRPr>
          </a:p>
          <a:p>
            <a:pPr marL="285750" indent="-285750">
              <a:buClr>
                <a:schemeClr val="accent1"/>
              </a:buClr>
              <a:buSzPct val="150000"/>
              <a:buFont typeface="Arial" panose="020B0604020202020204" pitchFamily="34" charset="0"/>
              <a:buChar char="•"/>
            </a:pPr>
            <a:r>
              <a:rPr lang="it-IT" sz="2400" dirty="0"/>
              <a:t>100%, something will happen</a:t>
            </a:r>
            <a:endParaRPr lang="it-IT" sz="2400" dirty="0">
              <a:solidFill>
                <a:srgbClr val="FF0000"/>
              </a:solidFill>
            </a:endParaRPr>
          </a:p>
          <a:p>
            <a:pPr marL="285750" indent="-285750">
              <a:buClr>
                <a:schemeClr val="accent1"/>
              </a:buClr>
              <a:buSzPct val="150000"/>
              <a:buFont typeface="Arial" panose="020B0604020202020204" pitchFamily="34" charset="0"/>
              <a:buChar char="•"/>
            </a:pPr>
            <a:r>
              <a:rPr lang="it-IT" sz="2400" dirty="0"/>
              <a:t>The anti-particle is an anti-particle </a:t>
            </a:r>
            <a:br>
              <a:rPr lang="it-IT" sz="2400" dirty="0"/>
            </a:br>
            <a:r>
              <a:rPr lang="it-IT" sz="2400" dirty="0"/>
              <a:t>and not just a different particle</a:t>
            </a:r>
            <a:endParaRPr lang="it-IT" sz="2400" dirty="0">
              <a:solidFill>
                <a:srgbClr val="FF000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272629" y="2686694"/>
            <a:ext cx="226376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b="1" dirty="0"/>
              <a:t>Sherlock Holmes, QFT</a:t>
            </a:r>
          </a:p>
        </p:txBody>
      </p:sp>
      <p:sp>
        <p:nvSpPr>
          <p:cNvPr id="7" name="Rectangle 6"/>
          <p:cNvSpPr/>
          <p:nvPr/>
        </p:nvSpPr>
        <p:spPr>
          <a:xfrm>
            <a:off x="0" y="6360668"/>
            <a:ext cx="665018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>
                <a:solidFill>
                  <a:schemeClr val="bg1">
                    <a:lumMod val="50000"/>
                  </a:schemeClr>
                </a:solidFill>
              </a:rPr>
              <a:t>A. Pilloni – Exotic hadron spectroscopy</a:t>
            </a:r>
            <a:endParaRPr lang="it-IT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77679" y="5664789"/>
            <a:ext cx="382958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400" b="1" dirty="0">
                <a:solidFill>
                  <a:srgbClr val="FF0000"/>
                </a:solidFill>
              </a:rPr>
              <a:t>Parametrize your ignorance. </a:t>
            </a:r>
          </a:p>
        </p:txBody>
      </p:sp>
      <p:sp>
        <p:nvSpPr>
          <p:cNvPr id="6" name="Rectangle 5"/>
          <p:cNvSpPr/>
          <p:nvPr/>
        </p:nvSpPr>
        <p:spPr>
          <a:xfrm>
            <a:off x="4407260" y="1243201"/>
            <a:ext cx="165449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Clr>
                <a:schemeClr val="accent1"/>
              </a:buClr>
              <a:buSzPct val="150000"/>
            </a:pPr>
            <a:r>
              <a:rPr lang="it-IT" sz="2400" dirty="0">
                <a:solidFill>
                  <a:srgbClr val="FF0000"/>
                </a:solidFill>
              </a:rPr>
              <a:t>(analyticity)</a:t>
            </a:r>
          </a:p>
        </p:txBody>
      </p:sp>
      <p:sp>
        <p:nvSpPr>
          <p:cNvPr id="11" name="Rectangle 10"/>
          <p:cNvSpPr/>
          <p:nvPr/>
        </p:nvSpPr>
        <p:spPr>
          <a:xfrm>
            <a:off x="4269949" y="1605890"/>
            <a:ext cx="143122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Clr>
                <a:schemeClr val="accent1"/>
              </a:buClr>
              <a:buSzPct val="150000"/>
            </a:pPr>
            <a:r>
              <a:rPr lang="it-IT" sz="2400" dirty="0">
                <a:solidFill>
                  <a:srgbClr val="FF0000"/>
                </a:solidFill>
              </a:rPr>
              <a:t>(unitarity)</a:t>
            </a:r>
          </a:p>
        </p:txBody>
      </p:sp>
      <p:sp>
        <p:nvSpPr>
          <p:cNvPr id="12" name="Rectangle 11"/>
          <p:cNvSpPr/>
          <p:nvPr/>
        </p:nvSpPr>
        <p:spPr>
          <a:xfrm>
            <a:off x="4468246" y="2332185"/>
            <a:ext cx="269868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Clr>
                <a:schemeClr val="accent1"/>
              </a:buClr>
              <a:buSzPct val="150000"/>
            </a:pPr>
            <a:r>
              <a:rPr lang="it-IT" sz="2400" dirty="0">
                <a:solidFill>
                  <a:srgbClr val="FF0000"/>
                </a:solidFill>
              </a:rPr>
              <a:t>(crossing symmetry)</a:t>
            </a:r>
          </a:p>
        </p:txBody>
      </p:sp>
      <p:grpSp>
        <p:nvGrpSpPr>
          <p:cNvPr id="25" name="Group 24"/>
          <p:cNvGrpSpPr/>
          <p:nvPr/>
        </p:nvGrpSpPr>
        <p:grpSpPr>
          <a:xfrm>
            <a:off x="0" y="3251349"/>
            <a:ext cx="9144000" cy="2205549"/>
            <a:chOff x="0" y="3779713"/>
            <a:chExt cx="9144000" cy="2205549"/>
          </a:xfrm>
        </p:grpSpPr>
        <p:sp>
          <p:nvSpPr>
            <p:cNvPr id="24" name="Rectangle 23"/>
            <p:cNvSpPr/>
            <p:nvPr/>
          </p:nvSpPr>
          <p:spPr>
            <a:xfrm>
              <a:off x="0" y="3779713"/>
              <a:ext cx="9144000" cy="216124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pic>
          <p:nvPicPr>
            <p:cNvPr id="17" name="Picture 16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973" t="4535" r="5753" b="24303"/>
            <a:stretch/>
          </p:blipFill>
          <p:spPr>
            <a:xfrm>
              <a:off x="405798" y="3860727"/>
              <a:ext cx="1582696" cy="1730508"/>
            </a:xfrm>
            <a:prstGeom prst="rect">
              <a:avLst/>
            </a:prstGeom>
          </p:spPr>
        </p:pic>
        <p:sp>
          <p:nvSpPr>
            <p:cNvPr id="16" name="TextBox 15"/>
            <p:cNvSpPr txBox="1"/>
            <p:nvPr/>
          </p:nvSpPr>
          <p:spPr>
            <a:xfrm>
              <a:off x="457200" y="5585152"/>
              <a:ext cx="1479892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sz="2000" b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Analyticity</a:t>
              </a:r>
            </a:p>
          </p:txBody>
        </p:sp>
        <p:pic>
          <p:nvPicPr>
            <p:cNvPr id="14" name="Picture 13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5715" t="29228" b="17452"/>
            <a:stretch/>
          </p:blipFill>
          <p:spPr>
            <a:xfrm>
              <a:off x="2897071" y="3884162"/>
              <a:ext cx="2865283" cy="1528667"/>
            </a:xfrm>
            <a:prstGeom prst="rect">
              <a:avLst/>
            </a:prstGeom>
          </p:spPr>
        </p:pic>
        <p:pic>
          <p:nvPicPr>
            <p:cNvPr id="13" name="Picture 12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31906"/>
            <a:stretch/>
          </p:blipFill>
          <p:spPr>
            <a:xfrm>
              <a:off x="6181534" y="3966132"/>
              <a:ext cx="2842559" cy="1398735"/>
            </a:xfrm>
            <a:prstGeom prst="rect">
              <a:avLst/>
            </a:prstGeom>
          </p:spPr>
        </p:pic>
        <p:sp>
          <p:nvSpPr>
            <p:cNvPr id="20" name="Rectangle 19"/>
            <p:cNvSpPr/>
            <p:nvPr/>
          </p:nvSpPr>
          <p:spPr>
            <a:xfrm>
              <a:off x="7320535" y="3943681"/>
              <a:ext cx="744911" cy="27126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3658243" y="5558830"/>
              <a:ext cx="1223412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sz="2000" b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Unitarity</a:t>
              </a: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6954239" y="5564889"/>
              <a:ext cx="129715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sz="2000" b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Crossing</a:t>
              </a:r>
            </a:p>
          </p:txBody>
        </p:sp>
      </p:grpSp>
      <p:sp>
        <p:nvSpPr>
          <p:cNvPr id="31" name="Rectangle 30"/>
          <p:cNvSpPr/>
          <p:nvPr/>
        </p:nvSpPr>
        <p:spPr>
          <a:xfrm>
            <a:off x="4173149" y="5668426"/>
            <a:ext cx="204651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2400" b="1" dirty="0">
                <a:solidFill>
                  <a:srgbClr val="FF0000"/>
                </a:solidFill>
              </a:rPr>
              <a:t>Build a model. </a:t>
            </a:r>
          </a:p>
        </p:txBody>
      </p:sp>
      <p:sp>
        <p:nvSpPr>
          <p:cNvPr id="32" name="Rectangle 31"/>
          <p:cNvSpPr/>
          <p:nvPr/>
        </p:nvSpPr>
        <p:spPr>
          <a:xfrm>
            <a:off x="6030867" y="5664789"/>
            <a:ext cx="132131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2400" b="1" dirty="0">
                <a:solidFill>
                  <a:srgbClr val="FF0000"/>
                </a:solidFill>
              </a:rPr>
              <a:t>Fit data.</a:t>
            </a:r>
          </a:p>
        </p:txBody>
      </p:sp>
      <p:sp>
        <p:nvSpPr>
          <p:cNvPr id="33" name="Rectangle 32"/>
          <p:cNvSpPr/>
          <p:nvPr/>
        </p:nvSpPr>
        <p:spPr>
          <a:xfrm>
            <a:off x="7102134" y="5664870"/>
            <a:ext cx="154991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2400" b="1" dirty="0">
                <a:solidFill>
                  <a:srgbClr val="FF0000"/>
                </a:solidFill>
              </a:rPr>
              <a:t>Have fun. </a:t>
            </a:r>
          </a:p>
        </p:txBody>
      </p:sp>
    </p:spTree>
    <p:extLst>
      <p:ext uri="{BB962C8B-B14F-4D97-AF65-F5344CB8AC3E}">
        <p14:creationId xmlns:p14="http://schemas.microsoft.com/office/powerpoint/2010/main" val="14619613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  <p:bldP spid="11" grpId="0"/>
      <p:bldP spid="12" grpId="0"/>
      <p:bldP spid="31" grpId="0"/>
      <p:bldP spid="32" grpId="0"/>
      <p:bldP spid="3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egnaposto numero diapositiva 10"/>
          <p:cNvSpPr>
            <a:spLocks noGrp="1"/>
          </p:cNvSpPr>
          <p:nvPr>
            <p:ph type="sldNum" sz="quarter" idx="12"/>
          </p:nvPr>
        </p:nvSpPr>
        <p:spPr>
          <a:xfrm>
            <a:off x="8305800" y="6360668"/>
            <a:ext cx="762000" cy="365125"/>
          </a:xfrm>
        </p:spPr>
        <p:txBody>
          <a:bodyPr/>
          <a:lstStyle/>
          <a:p>
            <a:fld id="{757A8607-F8D3-4FCF-AF8A-9CA68A1CDC70}" type="slidenum">
              <a:rPr lang="it-IT" sz="2000" smtClean="0">
                <a:solidFill>
                  <a:schemeClr val="bg1">
                    <a:lumMod val="50000"/>
                  </a:schemeClr>
                </a:solidFill>
              </a:rPr>
              <a:pPr/>
              <a:t>14</a:t>
            </a:fld>
            <a:endParaRPr lang="it-IT" sz="2000" dirty="0">
              <a:solidFill>
                <a:schemeClr val="bg1">
                  <a:lumMod val="50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itolo 1"/>
              <p:cNvSpPr txBox="1">
                <a:spLocks/>
              </p:cNvSpPr>
              <p:nvPr/>
            </p:nvSpPr>
            <p:spPr>
              <a:xfrm>
                <a:off x="457200" y="-27384"/>
                <a:ext cx="8229600" cy="1052502"/>
              </a:xfrm>
              <a:prstGeom prst="rect">
                <a:avLst/>
              </a:prstGeom>
            </p:spPr>
            <p:txBody>
              <a:bodyPr vert="horz" lIns="91440" tIns="45720" rIns="91440" bIns="45720" rtlCol="0" anchor="b" anchorCtr="0">
                <a:normAutofit/>
              </a:bodyPr>
              <a:lstStyle>
                <a:lvl1pPr algn="l" defTabSz="914400" rtl="0" eaLnBrk="1" latinLnBrk="0" hangingPunct="1">
                  <a:spcBef>
                    <a:spcPct val="0"/>
                  </a:spcBef>
                  <a:buNone/>
                  <a:defRPr sz="5400" kern="120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j-lt"/>
                    <a:ea typeface="+mj-ea"/>
                    <a:cs typeface="+mj-cs"/>
                  </a:defRPr>
                </a:lvl1pPr>
                <a:lvl2pPr eaLnBrk="1" hangingPunct="1">
                  <a:defRPr>
                    <a:solidFill>
                      <a:schemeClr val="tx2"/>
                    </a:solidFill>
                  </a:defRPr>
                </a:lvl2pPr>
                <a:lvl3pPr eaLnBrk="1" hangingPunct="1">
                  <a:defRPr>
                    <a:solidFill>
                      <a:schemeClr val="tx2"/>
                    </a:solidFill>
                  </a:defRPr>
                </a:lvl3pPr>
                <a:lvl4pPr eaLnBrk="1" hangingPunct="1">
                  <a:defRPr>
                    <a:solidFill>
                      <a:schemeClr val="tx2"/>
                    </a:solidFill>
                  </a:defRPr>
                </a:lvl4pPr>
                <a:lvl5pPr eaLnBrk="1" hangingPunct="1">
                  <a:defRPr>
                    <a:solidFill>
                      <a:schemeClr val="tx2"/>
                    </a:solidFill>
                  </a:defRPr>
                </a:lvl5pPr>
                <a:lvl6pPr eaLnBrk="1" hangingPunct="1">
                  <a:defRPr>
                    <a:solidFill>
                      <a:schemeClr val="tx2"/>
                    </a:solidFill>
                  </a:defRPr>
                </a:lvl6pPr>
                <a:lvl7pPr eaLnBrk="1" hangingPunct="1">
                  <a:defRPr>
                    <a:solidFill>
                      <a:schemeClr val="tx2"/>
                    </a:solidFill>
                  </a:defRPr>
                </a:lvl7pPr>
                <a:lvl8pPr eaLnBrk="1" hangingPunct="1">
                  <a:defRPr>
                    <a:solidFill>
                      <a:schemeClr val="tx2"/>
                    </a:solidFill>
                  </a:defRPr>
                </a:lvl8pPr>
                <a:lvl9pPr eaLnBrk="1" hangingPunct="1">
                  <a:defRPr>
                    <a:solidFill>
                      <a:schemeClr val="tx2"/>
                    </a:solidFill>
                  </a:defRPr>
                </a:lvl9pPr>
              </a:lstStyle>
              <a:p>
                <a14:m>
                  <m:oMath xmlns:m="http://schemas.openxmlformats.org/officeDocument/2006/math">
                    <m:r>
                      <a:rPr lang="it-IT" sz="3600" i="1" dirty="0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it-IT" sz="3600" dirty="0">
                    <a:solidFill>
                      <a:schemeClr val="tx2"/>
                    </a:solidFill>
                  </a:rPr>
                  <a:t>-Matrix principles</a:t>
                </a:r>
              </a:p>
            </p:txBody>
          </p:sp>
        </mc:Choice>
        <mc:Fallback xmlns="">
          <p:sp>
            <p:nvSpPr>
              <p:cNvPr id="8" name="Titolo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" y="-27384"/>
                <a:ext cx="8229600" cy="1052502"/>
              </a:xfrm>
              <a:prstGeom prst="rect">
                <a:avLst/>
              </a:prstGeom>
              <a:blipFill rotWithShape="0">
                <a:blip r:embed="rId3"/>
                <a:stretch>
                  <a:fillRect b="-22093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900" y="1045218"/>
            <a:ext cx="3800253" cy="24372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731" y="3484412"/>
            <a:ext cx="3801600" cy="2064899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0" y="6360668"/>
            <a:ext cx="6889687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>
                <a:solidFill>
                  <a:schemeClr val="bg1">
                    <a:lumMod val="50000"/>
                  </a:schemeClr>
                </a:solidFill>
              </a:rPr>
              <a:t>A. Pilloni – Exotic hadron spectroscopy</a:t>
            </a:r>
            <a:endParaRPr lang="it-IT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572000" y="1050604"/>
            <a:ext cx="4163348" cy="242333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5" name="TextBox 4"/>
          <p:cNvSpPr txBox="1"/>
          <p:nvPr/>
        </p:nvSpPr>
        <p:spPr>
          <a:xfrm>
            <a:off x="5994744" y="3062363"/>
            <a:ext cx="1488501" cy="39724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Analyticity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17287" y="5660021"/>
            <a:ext cx="38799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>
                <a:solidFill>
                  <a:srgbClr val="FF0000"/>
                </a:solidFill>
              </a:rPr>
              <a:t>+ Lorentz, discrete &amp; global symmetries</a:t>
            </a: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73" t="4535" r="5753" b="24303"/>
          <a:stretch/>
        </p:blipFill>
        <p:spPr>
          <a:xfrm>
            <a:off x="4572000" y="1045218"/>
            <a:ext cx="2163778" cy="204608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6115529" y="2709212"/>
                <a:ext cx="2832489" cy="49321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it-IT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sz="20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it-IT" sz="2000" b="0" i="1" smtClean="0">
                              <a:latin typeface="Cambria Math" panose="02040503050406030204" pitchFamily="18" charset="0"/>
                            </a:rPr>
                            <m:t>𝑙</m:t>
                          </m:r>
                        </m:sub>
                      </m:sSub>
                      <m:d>
                        <m:dPr>
                          <m:ctrlPr>
                            <a:rPr lang="it-IT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it-IT" sz="2000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</m:d>
                      <m:r>
                        <a:rPr lang="it-IT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limLow>
                        <m:limLowPr>
                          <m:ctrlPr>
                            <a:rPr lang="it-IT" sz="2000" b="0" i="1" smtClean="0">
                              <a:latin typeface="Cambria Math" panose="02040503050406030204" pitchFamily="18" charset="0"/>
                            </a:rPr>
                          </m:ctrlPr>
                        </m:limLowPr>
                        <m:e>
                          <m:r>
                            <m:rPr>
                              <m:sty m:val="p"/>
                            </m:rPr>
                            <a:rPr lang="it-IT" sz="2000" b="0" i="0" smtClean="0">
                              <a:latin typeface="Cambria Math" panose="02040503050406030204" pitchFamily="18" charset="0"/>
                            </a:rPr>
                            <m:t>lim</m:t>
                          </m:r>
                        </m:e>
                        <m:lim>
                          <m:r>
                            <a:rPr lang="it-IT" sz="2000" b="0" i="1" smtClean="0">
                              <a:latin typeface="Cambria Math" panose="02040503050406030204" pitchFamily="18" charset="0"/>
                            </a:rPr>
                            <m:t>𝜖</m:t>
                          </m:r>
                          <m:r>
                            <a:rPr lang="it-IT" sz="2000" b="0" i="1" smtClean="0">
                              <a:latin typeface="Cambria Math" panose="02040503050406030204" pitchFamily="18" charset="0"/>
                            </a:rPr>
                            <m:t>→</m:t>
                          </m:r>
                          <m:r>
                            <a:rPr lang="it-IT" sz="20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lim>
                      </m:limLow>
                      <m:sSub>
                        <m:sSubPr>
                          <m:ctrlPr>
                            <a:rPr lang="it-IT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sz="20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it-IT" sz="2000" b="0" i="1" smtClean="0">
                              <a:latin typeface="Cambria Math" panose="02040503050406030204" pitchFamily="18" charset="0"/>
                            </a:rPr>
                            <m:t>𝑙</m:t>
                          </m:r>
                        </m:sub>
                      </m:sSub>
                      <m:r>
                        <a:rPr lang="it-IT" sz="20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it-IT" sz="2000" b="0" i="1" smtClean="0">
                          <a:latin typeface="Cambria Math" panose="02040503050406030204" pitchFamily="18" charset="0"/>
                        </a:rPr>
                        <m:t>𝑠</m:t>
                      </m:r>
                      <m:r>
                        <a:rPr lang="it-IT" sz="20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it-IT" sz="2000" b="0" i="1" smtClean="0">
                          <a:latin typeface="Cambria Math" panose="02040503050406030204" pitchFamily="18" charset="0"/>
                        </a:rPr>
                        <m:t>𝑖</m:t>
                      </m:r>
                      <m:r>
                        <a:rPr lang="it-IT" sz="2000" b="0" i="1" smtClean="0">
                          <a:latin typeface="Cambria Math" panose="02040503050406030204" pitchFamily="18" charset="0"/>
                        </a:rPr>
                        <m:t>𝜖</m:t>
                      </m:r>
                      <m:r>
                        <a:rPr lang="it-IT" sz="2000" b="0" i="1" smtClean="0">
                          <a:latin typeface="Cambria Math" panose="02040503050406030204" pitchFamily="18" charset="0"/>
                        </a:rPr>
                        <m:t>)⁡</m:t>
                      </m:r>
                    </m:oMath>
                  </m:oMathPara>
                </a14:m>
                <a:endParaRPr lang="it-IT" sz="2000" dirty="0"/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15529" y="2709212"/>
                <a:ext cx="2832489" cy="493212"/>
              </a:xfrm>
              <a:prstGeom prst="rect">
                <a:avLst/>
              </a:prstGeom>
              <a:blipFill rotWithShape="0">
                <a:blip r:embed="rId7"/>
                <a:stretch>
                  <a:fillRect b="-2469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Rectangle 1"/>
          <p:cNvSpPr/>
          <p:nvPr/>
        </p:nvSpPr>
        <p:spPr>
          <a:xfrm>
            <a:off x="1162050" y="3619500"/>
            <a:ext cx="2647950" cy="3619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4" name="Rectangle 13"/>
          <p:cNvSpPr/>
          <p:nvPr/>
        </p:nvSpPr>
        <p:spPr>
          <a:xfrm>
            <a:off x="4290078" y="3723488"/>
            <a:ext cx="4727191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dirty="0"/>
              <a:t>These are </a:t>
            </a:r>
            <a:r>
              <a:rPr lang="it-IT" dirty="0">
                <a:solidFill>
                  <a:srgbClr val="3333FF"/>
                </a:solidFill>
              </a:rPr>
              <a:t>constraints</a:t>
            </a:r>
            <a:r>
              <a:rPr lang="it-IT" dirty="0"/>
              <a:t> the amplitudes have to satisfy, but </a:t>
            </a:r>
            <a:r>
              <a:rPr lang="it-IT" dirty="0">
                <a:solidFill>
                  <a:srgbClr val="3333FF"/>
                </a:solidFill>
              </a:rPr>
              <a:t>do not fix the dynamics</a:t>
            </a:r>
          </a:p>
          <a:p>
            <a:endParaRPr lang="it-IT" dirty="0"/>
          </a:p>
          <a:p>
            <a:r>
              <a:rPr lang="it-IT" dirty="0"/>
              <a:t>They can be imposed with an </a:t>
            </a:r>
            <a:r>
              <a:rPr lang="it-IT" dirty="0">
                <a:solidFill>
                  <a:srgbClr val="3333FF"/>
                </a:solidFill>
              </a:rPr>
              <a:t>increasing amount of rigor</a:t>
            </a:r>
            <a:r>
              <a:rPr lang="it-IT" dirty="0"/>
              <a:t>, to extract robust physics information</a:t>
            </a:r>
            <a:br>
              <a:rPr lang="it-IT" dirty="0"/>
            </a:br>
            <a:r>
              <a:rPr lang="it-IT" dirty="0">
                <a:solidFill>
                  <a:srgbClr val="3333FF"/>
                </a:solidFill>
              </a:rPr>
              <a:t> </a:t>
            </a:r>
            <a:endParaRPr lang="it-IT" dirty="0"/>
          </a:p>
          <a:p>
            <a:r>
              <a:rPr lang="it-IT" dirty="0"/>
              <a:t>The «background» phenomena can be effectively parameterized in a </a:t>
            </a:r>
            <a:r>
              <a:rPr lang="it-IT" dirty="0">
                <a:solidFill>
                  <a:srgbClr val="3333FF"/>
                </a:solidFill>
              </a:rPr>
              <a:t>controlled way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1648139" y="3666183"/>
                <a:ext cx="2832489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it-IT" sz="2000" b="0" i="0" smtClean="0">
                          <a:latin typeface="Cambria Math" panose="02040503050406030204" pitchFamily="18" charset="0"/>
                        </a:rPr>
                        <m:t>Im</m:t>
                      </m:r>
                      <m:r>
                        <a:rPr lang="it-IT" sz="2000" b="0" i="1" smtClean="0"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it-IT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sz="20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it-IT" sz="2000" b="0" i="1" smtClean="0">
                              <a:latin typeface="Cambria Math" panose="02040503050406030204" pitchFamily="18" charset="0"/>
                            </a:rPr>
                            <m:t>𝑙</m:t>
                          </m:r>
                        </m:sub>
                      </m:sSub>
                      <m:r>
                        <a:rPr lang="it-IT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it-IT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sz="2000" b="0" i="1" smtClean="0">
                              <a:latin typeface="Cambria Math" panose="02040503050406030204" pitchFamily="18" charset="0"/>
                            </a:rPr>
                            <m:t>𝜌</m:t>
                          </m:r>
                        </m:e>
                        <m:sub>
                          <m:r>
                            <a:rPr lang="it-IT" sz="2000" b="0" i="1" smtClean="0">
                              <a:latin typeface="Cambria Math" panose="02040503050406030204" pitchFamily="18" charset="0"/>
                            </a:rPr>
                            <m:t>𝑙</m:t>
                          </m:r>
                        </m:sub>
                      </m:sSub>
                      <m:sSup>
                        <m:sSupPr>
                          <m:ctrlPr>
                            <a:rPr lang="it-IT" sz="2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lang="it-IT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it-IT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it-IT" sz="2000" i="1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  <m:sub>
                                  <m:r>
                                    <a:rPr lang="it-IT" sz="2000" i="1">
                                      <a:latin typeface="Cambria Math" panose="02040503050406030204" pitchFamily="18" charset="0"/>
                                    </a:rPr>
                                    <m:t>𝑙</m:t>
                                  </m:r>
                                </m:sub>
                              </m:sSub>
                            </m:e>
                          </m:d>
                        </m:e>
                        <m:sup>
                          <m:r>
                            <a:rPr lang="it-IT" sz="2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it-IT" sz="2000" b="0" i="1" smtClean="0">
                          <a:latin typeface="Cambria Math" panose="02040503050406030204" pitchFamily="18" charset="0"/>
                        </a:rPr>
                        <m:t> ⁡</m:t>
                      </m:r>
                    </m:oMath>
                  </m:oMathPara>
                </a14:m>
                <a:endParaRPr lang="it-IT" sz="2000" dirty="0"/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48139" y="3666183"/>
                <a:ext cx="2832489" cy="400110"/>
              </a:xfrm>
              <a:prstGeom prst="rect">
                <a:avLst/>
              </a:prstGeom>
              <a:blipFill rotWithShape="0">
                <a:blip r:embed="rId8"/>
                <a:stretch>
                  <a:fillRect b="-7576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8316382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Rectangle 87"/>
          <p:cNvSpPr/>
          <p:nvPr/>
        </p:nvSpPr>
        <p:spPr>
          <a:xfrm>
            <a:off x="0" y="6360668"/>
            <a:ext cx="665018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>
                <a:solidFill>
                  <a:schemeClr val="bg1">
                    <a:lumMod val="50000"/>
                  </a:schemeClr>
                </a:solidFill>
              </a:rPr>
              <a:t>A. Pilloni – Exotic hadron spectroscopy</a:t>
            </a:r>
            <a:endParaRPr lang="it-IT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2" name="Segnaposto numero diapositiva 10"/>
          <p:cNvSpPr>
            <a:spLocks noGrp="1"/>
          </p:cNvSpPr>
          <p:nvPr>
            <p:ph type="sldNum" sz="quarter" idx="12"/>
          </p:nvPr>
        </p:nvSpPr>
        <p:spPr>
          <a:xfrm>
            <a:off x="8305800" y="6360668"/>
            <a:ext cx="762000" cy="365125"/>
          </a:xfrm>
        </p:spPr>
        <p:txBody>
          <a:bodyPr/>
          <a:lstStyle/>
          <a:p>
            <a:fld id="{BC0E0DCB-6EC9-406F-A712-AF8379E22AFD}" type="slidenum">
              <a:rPr lang="it-IT" sz="2000" smtClean="0">
                <a:solidFill>
                  <a:schemeClr val="bg1">
                    <a:lumMod val="50000"/>
                  </a:schemeClr>
                </a:solidFill>
              </a:rPr>
              <a:t>15</a:t>
            </a:fld>
            <a:endParaRPr lang="it-IT" sz="2000" dirty="0">
              <a:solidFill>
                <a:schemeClr val="bg1">
                  <a:lumMod val="50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1" name="Titolo 1"/>
              <p:cNvSpPr txBox="1">
                <a:spLocks/>
              </p:cNvSpPr>
              <p:nvPr/>
            </p:nvSpPr>
            <p:spPr>
              <a:xfrm>
                <a:off x="457200" y="-27384"/>
                <a:ext cx="8229600" cy="1076866"/>
              </a:xfrm>
              <a:prstGeom prst="rect">
                <a:avLst/>
              </a:prstGeom>
            </p:spPr>
            <p:txBody>
              <a:bodyPr vert="horz" lIns="91440" tIns="45720" rIns="91440" bIns="45720" rtlCol="0" anchor="b" anchorCtr="0">
                <a:normAutofit/>
              </a:bodyPr>
              <a:lstStyle>
                <a:lvl1pPr algn="l" defTabSz="914400" rtl="0" eaLnBrk="1" latinLnBrk="0" hangingPunct="1">
                  <a:spcBef>
                    <a:spcPct val="0"/>
                  </a:spcBef>
                  <a:buNone/>
                  <a:defRPr sz="5400" kern="120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j-lt"/>
                    <a:ea typeface="+mj-ea"/>
                    <a:cs typeface="+mj-cs"/>
                  </a:defRPr>
                </a:lvl1pPr>
                <a:lvl2pPr eaLnBrk="1" hangingPunct="1">
                  <a:defRPr>
                    <a:solidFill>
                      <a:schemeClr val="tx2"/>
                    </a:solidFill>
                  </a:defRPr>
                </a:lvl2pPr>
                <a:lvl3pPr eaLnBrk="1" hangingPunct="1">
                  <a:defRPr>
                    <a:solidFill>
                      <a:schemeClr val="tx2"/>
                    </a:solidFill>
                  </a:defRPr>
                </a:lvl3pPr>
                <a:lvl4pPr eaLnBrk="1" hangingPunct="1">
                  <a:defRPr>
                    <a:solidFill>
                      <a:schemeClr val="tx2"/>
                    </a:solidFill>
                  </a:defRPr>
                </a:lvl4pPr>
                <a:lvl5pPr eaLnBrk="1" hangingPunct="1">
                  <a:defRPr>
                    <a:solidFill>
                      <a:schemeClr val="tx2"/>
                    </a:solidFill>
                  </a:defRPr>
                </a:lvl5pPr>
                <a:lvl6pPr eaLnBrk="1" hangingPunct="1">
                  <a:defRPr>
                    <a:solidFill>
                      <a:schemeClr val="tx2"/>
                    </a:solidFill>
                  </a:defRPr>
                </a:lvl6pPr>
                <a:lvl7pPr eaLnBrk="1" hangingPunct="1">
                  <a:defRPr>
                    <a:solidFill>
                      <a:schemeClr val="tx2"/>
                    </a:solidFill>
                  </a:defRPr>
                </a:lvl7pPr>
                <a:lvl8pPr eaLnBrk="1" hangingPunct="1">
                  <a:defRPr>
                    <a:solidFill>
                      <a:schemeClr val="tx2"/>
                    </a:solidFill>
                  </a:defRPr>
                </a:lvl8pPr>
                <a:lvl9pPr eaLnBrk="1" hangingPunct="1">
                  <a:defRPr>
                    <a:solidFill>
                      <a:schemeClr val="tx2"/>
                    </a:solidFill>
                  </a:defRPr>
                </a:lvl9pPr>
              </a:lstStyle>
              <a:p>
                <a:r>
                  <a:rPr lang="it-IT" sz="3600" dirty="0"/>
                  <a:t>Basics of </a:t>
                </a:r>
                <a14:m>
                  <m:oMath xmlns:m="http://schemas.openxmlformats.org/officeDocument/2006/math">
                    <m:r>
                      <a:rPr lang="it-IT" sz="3600" b="0" i="1" smtClean="0">
                        <a:latin typeface="Cambria Math" panose="02040503050406030204" pitchFamily="18" charset="0"/>
                      </a:rPr>
                      <m:t>2→2</m:t>
                    </m:r>
                  </m:oMath>
                </a14:m>
                <a:r>
                  <a:rPr lang="it-IT" sz="3600" dirty="0"/>
                  <a:t> </a:t>
                </a:r>
                <a:r>
                  <a:rPr lang="it-IT" sz="3600" dirty="0" err="1"/>
                  <a:t>elastic</a:t>
                </a:r>
                <a:r>
                  <a:rPr lang="it-IT" sz="3600" dirty="0"/>
                  <a:t> scattering</a:t>
                </a:r>
              </a:p>
            </p:txBody>
          </p:sp>
        </mc:Choice>
        <mc:Fallback xmlns="">
          <p:sp>
            <p:nvSpPr>
              <p:cNvPr id="61" name="Titolo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" y="-27384"/>
                <a:ext cx="8229600" cy="1076866"/>
              </a:xfrm>
              <a:prstGeom prst="rect">
                <a:avLst/>
              </a:prstGeom>
              <a:blipFill>
                <a:blip r:embed="rId2"/>
                <a:stretch>
                  <a:fillRect l="-2222" b="-21591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" name="Connettore 2 2">
            <a:extLst>
              <a:ext uri="{FF2B5EF4-FFF2-40B4-BE49-F238E27FC236}">
                <a16:creationId xmlns:a16="http://schemas.microsoft.com/office/drawing/2014/main" id="{D4B1E7C5-0054-FE92-7722-594874679FFF}"/>
              </a:ext>
            </a:extLst>
          </p:cNvPr>
          <p:cNvCxnSpPr/>
          <p:nvPr/>
        </p:nvCxnSpPr>
        <p:spPr>
          <a:xfrm>
            <a:off x="293615" y="2452715"/>
            <a:ext cx="1057013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nettore 2 15">
            <a:extLst>
              <a:ext uri="{FF2B5EF4-FFF2-40B4-BE49-F238E27FC236}">
                <a16:creationId xmlns:a16="http://schemas.microsoft.com/office/drawing/2014/main" id="{27FF4529-189C-ED78-A99A-2B60198E4F6E}"/>
              </a:ext>
            </a:extLst>
          </p:cNvPr>
          <p:cNvCxnSpPr/>
          <p:nvPr/>
        </p:nvCxnSpPr>
        <p:spPr>
          <a:xfrm>
            <a:off x="1536584" y="2452715"/>
            <a:ext cx="1057013" cy="0"/>
          </a:xfrm>
          <a:prstGeom prst="straightConnector1">
            <a:avLst/>
          </a:prstGeom>
          <a:ln w="38100">
            <a:solidFill>
              <a:schemeClr val="tx1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nettore 2 16">
            <a:extLst>
              <a:ext uri="{FF2B5EF4-FFF2-40B4-BE49-F238E27FC236}">
                <a16:creationId xmlns:a16="http://schemas.microsoft.com/office/drawing/2014/main" id="{B2B1AA62-C643-E620-5B92-EFA5C7D77644}"/>
              </a:ext>
            </a:extLst>
          </p:cNvPr>
          <p:cNvCxnSpPr>
            <a:cxnSpLocks/>
          </p:cNvCxnSpPr>
          <p:nvPr/>
        </p:nvCxnSpPr>
        <p:spPr>
          <a:xfrm rot="-2100000">
            <a:off x="1382282" y="2101006"/>
            <a:ext cx="1057013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nettore 2 17">
            <a:extLst>
              <a:ext uri="{FF2B5EF4-FFF2-40B4-BE49-F238E27FC236}">
                <a16:creationId xmlns:a16="http://schemas.microsoft.com/office/drawing/2014/main" id="{7DB02E61-5609-B30A-597E-D358C11FDF8D}"/>
              </a:ext>
            </a:extLst>
          </p:cNvPr>
          <p:cNvCxnSpPr>
            <a:cxnSpLocks/>
          </p:cNvCxnSpPr>
          <p:nvPr/>
        </p:nvCxnSpPr>
        <p:spPr>
          <a:xfrm rot="-2100000">
            <a:off x="389194" y="2840635"/>
            <a:ext cx="1057013" cy="0"/>
          </a:xfrm>
          <a:prstGeom prst="straightConnector1">
            <a:avLst/>
          </a:prstGeom>
          <a:ln w="38100">
            <a:solidFill>
              <a:schemeClr val="tx1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asellaDiTesto 3">
                <a:extLst>
                  <a:ext uri="{FF2B5EF4-FFF2-40B4-BE49-F238E27FC236}">
                    <a16:creationId xmlns:a16="http://schemas.microsoft.com/office/drawing/2014/main" id="{029B050A-DDAC-166D-42EF-D88349F26A15}"/>
                  </a:ext>
                </a:extLst>
              </p:cNvPr>
              <p:cNvSpPr txBox="1"/>
              <p:nvPr/>
            </p:nvSpPr>
            <p:spPr>
              <a:xfrm>
                <a:off x="152965" y="2034813"/>
                <a:ext cx="36580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i="1" dirty="0" smtClean="0"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it-IT" dirty="0"/>
              </a:p>
            </p:txBody>
          </p:sp>
        </mc:Choice>
        <mc:Fallback xmlns="">
          <p:sp>
            <p:nvSpPr>
              <p:cNvPr id="4" name="CasellaDiTesto 3">
                <a:extLst>
                  <a:ext uri="{FF2B5EF4-FFF2-40B4-BE49-F238E27FC236}">
                    <a16:creationId xmlns:a16="http://schemas.microsoft.com/office/drawing/2014/main" id="{029B050A-DDAC-166D-42EF-D88349F26A1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965" y="2034813"/>
                <a:ext cx="365806" cy="36933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CasellaDiTesto 20">
                <a:extLst>
                  <a:ext uri="{FF2B5EF4-FFF2-40B4-BE49-F238E27FC236}">
                    <a16:creationId xmlns:a16="http://schemas.microsoft.com/office/drawing/2014/main" id="{953F223F-CA09-D9DB-0CFF-CFDE3774FB94}"/>
                  </a:ext>
                </a:extLst>
              </p:cNvPr>
              <p:cNvSpPr txBox="1"/>
              <p:nvPr/>
            </p:nvSpPr>
            <p:spPr>
              <a:xfrm>
                <a:off x="2538181" y="2034813"/>
                <a:ext cx="297809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b="0" i="1" dirty="0" smtClean="0">
                          <a:latin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it-IT" dirty="0"/>
              </a:p>
            </p:txBody>
          </p:sp>
        </mc:Choice>
        <mc:Fallback xmlns="">
          <p:sp>
            <p:nvSpPr>
              <p:cNvPr id="21" name="CasellaDiTesto 20">
                <a:extLst>
                  <a:ext uri="{FF2B5EF4-FFF2-40B4-BE49-F238E27FC236}">
                    <a16:creationId xmlns:a16="http://schemas.microsoft.com/office/drawing/2014/main" id="{953F223F-CA09-D9DB-0CFF-CFDE3774FB9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38181" y="2034813"/>
                <a:ext cx="297809" cy="369332"/>
              </a:xfrm>
              <a:prstGeom prst="rect">
                <a:avLst/>
              </a:prstGeom>
              <a:blipFill>
                <a:blip r:embed="rId4"/>
                <a:stretch>
                  <a:fillRect r="-2041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CasellaDiTesto 22">
                <a:extLst>
                  <a:ext uri="{FF2B5EF4-FFF2-40B4-BE49-F238E27FC236}">
                    <a16:creationId xmlns:a16="http://schemas.microsoft.com/office/drawing/2014/main" id="{D8DC1805-1C3E-48DD-F542-83D1DAE4F7DA}"/>
                  </a:ext>
                </a:extLst>
              </p:cNvPr>
              <p:cNvSpPr txBox="1"/>
              <p:nvPr/>
            </p:nvSpPr>
            <p:spPr>
              <a:xfrm>
                <a:off x="2355278" y="1532689"/>
                <a:ext cx="365806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b="0" i="1" dirty="0" smtClean="0">
                          <a:latin typeface="Cambria Math" panose="02040503050406030204" pitchFamily="18" charset="0"/>
                        </a:rPr>
                        <m:t>3</m:t>
                      </m:r>
                    </m:oMath>
                  </m:oMathPara>
                </a14:m>
                <a:endParaRPr lang="it-IT" dirty="0"/>
              </a:p>
            </p:txBody>
          </p:sp>
        </mc:Choice>
        <mc:Fallback xmlns="">
          <p:sp>
            <p:nvSpPr>
              <p:cNvPr id="23" name="CasellaDiTesto 22">
                <a:extLst>
                  <a:ext uri="{FF2B5EF4-FFF2-40B4-BE49-F238E27FC236}">
                    <a16:creationId xmlns:a16="http://schemas.microsoft.com/office/drawing/2014/main" id="{D8DC1805-1C3E-48DD-F542-83D1DAE4F7D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55278" y="1532689"/>
                <a:ext cx="365806" cy="36933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CasellaDiTesto 24">
                <a:extLst>
                  <a:ext uri="{FF2B5EF4-FFF2-40B4-BE49-F238E27FC236}">
                    <a16:creationId xmlns:a16="http://schemas.microsoft.com/office/drawing/2014/main" id="{B0443A4E-686E-822A-09E3-291D59B4E937}"/>
                  </a:ext>
                </a:extLst>
              </p:cNvPr>
              <p:cNvSpPr txBox="1"/>
              <p:nvPr/>
            </p:nvSpPr>
            <p:spPr>
              <a:xfrm>
                <a:off x="186964" y="3187708"/>
                <a:ext cx="297809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b="0" i="1" dirty="0" smtClean="0">
                          <a:latin typeface="Cambria Math" panose="02040503050406030204" pitchFamily="18" charset="0"/>
                        </a:rPr>
                        <m:t>4</m:t>
                      </m:r>
                    </m:oMath>
                  </m:oMathPara>
                </a14:m>
                <a:endParaRPr lang="it-IT" dirty="0"/>
              </a:p>
            </p:txBody>
          </p:sp>
        </mc:Choice>
        <mc:Fallback xmlns="">
          <p:sp>
            <p:nvSpPr>
              <p:cNvPr id="25" name="CasellaDiTesto 24">
                <a:extLst>
                  <a:ext uri="{FF2B5EF4-FFF2-40B4-BE49-F238E27FC236}">
                    <a16:creationId xmlns:a16="http://schemas.microsoft.com/office/drawing/2014/main" id="{B0443A4E-686E-822A-09E3-291D59B4E93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6964" y="3187708"/>
                <a:ext cx="297809" cy="36933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CasellaDiTesto 14">
                <a:extLst>
                  <a:ext uri="{FF2B5EF4-FFF2-40B4-BE49-F238E27FC236}">
                    <a16:creationId xmlns:a16="http://schemas.microsoft.com/office/drawing/2014/main" id="{5C0ACD70-5597-2D7C-6C07-6E9773E7C50F}"/>
                  </a:ext>
                </a:extLst>
              </p:cNvPr>
              <p:cNvSpPr txBox="1"/>
              <p:nvPr/>
            </p:nvSpPr>
            <p:spPr>
              <a:xfrm>
                <a:off x="3595756" y="1221273"/>
                <a:ext cx="5548244" cy="175432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it-IT" dirty="0"/>
                  <a:t>Let </a:t>
                </a:r>
                <a:r>
                  <a:rPr lang="it-IT" dirty="0" err="1"/>
                  <a:t>us</a:t>
                </a:r>
                <a:r>
                  <a:rPr lang="it-IT" dirty="0"/>
                  <a:t> </a:t>
                </a:r>
                <a:r>
                  <a:rPr lang="it-IT" dirty="0" err="1"/>
                  <a:t>consider</a:t>
                </a:r>
                <a:r>
                  <a:rPr lang="it-IT" dirty="0"/>
                  <a:t> the </a:t>
                </a:r>
                <a:r>
                  <a:rPr lang="it-IT" dirty="0" err="1"/>
                  <a:t>elastic</a:t>
                </a:r>
                <a:r>
                  <a:rPr lang="it-IT" dirty="0"/>
                  <a:t> scattering of </a:t>
                </a:r>
                <a:br>
                  <a:rPr lang="it-IT" dirty="0"/>
                </a:br>
                <a:r>
                  <a:rPr lang="it-IT" dirty="0" err="1"/>
                  <a:t>two</a:t>
                </a:r>
                <a:r>
                  <a:rPr lang="it-IT" dirty="0"/>
                  <a:t> </a:t>
                </a:r>
                <a:r>
                  <a:rPr lang="it-IT" dirty="0" err="1"/>
                  <a:t>equal</a:t>
                </a:r>
                <a:r>
                  <a:rPr lang="it-IT" dirty="0"/>
                  <a:t> mass </a:t>
                </a:r>
                <a:r>
                  <a:rPr lang="it-IT" dirty="0" err="1"/>
                  <a:t>spinless</a:t>
                </a:r>
                <a:r>
                  <a:rPr lang="it-IT" dirty="0"/>
                  <a:t> </a:t>
                </a:r>
                <a:r>
                  <a:rPr lang="it-IT" dirty="0" err="1"/>
                  <a:t>particles</a:t>
                </a:r>
                <a:endParaRPr lang="it-IT" dirty="0"/>
              </a:p>
              <a:p>
                <a:endParaRPr lang="it-IT" dirty="0"/>
              </a:p>
              <a:p>
                <a14:m>
                  <m:oMath xmlns:m="http://schemas.openxmlformats.org/officeDocument/2006/math">
                    <m:r>
                      <a:rPr lang="it-IT" i="1" dirty="0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it-IT" b="0" i="1" dirty="0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it-IT" b="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it-IT" b="0" i="1" dirty="0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it-IT" b="0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it-IT" b="0" i="1" dirty="0" smtClean="0"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</m:e>
                              <m:sub>
                                <m:r>
                                  <a:rPr lang="it-IT" b="0" i="1" dirty="0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it-IT" b="0" i="1" dirty="0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sSub>
                              <m:sSubPr>
                                <m:ctrlPr>
                                  <a:rPr lang="it-IT" b="0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it-IT" b="0" i="1" dirty="0" smtClean="0"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</m:e>
                              <m:sub>
                                <m:r>
                                  <a:rPr lang="it-IT" b="0" i="1" dirty="0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</m:e>
                        </m:d>
                      </m:e>
                      <m:sup>
                        <m:r>
                          <a:rPr lang="it-IT" b="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it-IT" b="0" i="1" dirty="0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it-IT" dirty="0"/>
                  <a:t> energy </a:t>
                </a:r>
                <a:r>
                  <a:rPr lang="it-IT" dirty="0" err="1"/>
                  <a:t>squared</a:t>
                </a:r>
                <a:endParaRPr lang="it-IT" dirty="0"/>
              </a:p>
              <a:p>
                <a14:m>
                  <m:oMath xmlns:m="http://schemas.openxmlformats.org/officeDocument/2006/math">
                    <m:r>
                      <a:rPr lang="it-IT" b="0" i="1" dirty="0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it-IT" b="0" i="1" dirty="0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it-IT" b="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it-IT" b="0" i="1" dirty="0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it-IT" b="0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it-IT" b="0" i="1" dirty="0" smtClean="0"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</m:e>
                              <m:sub>
                                <m:r>
                                  <a:rPr lang="it-IT" b="0" i="1" dirty="0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it-IT" b="0" i="1" dirty="0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it-IT" b="0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it-IT" b="0" i="1" dirty="0" smtClean="0"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</m:e>
                              <m:sub>
                                <m:r>
                                  <a:rPr lang="it-IT" b="0" i="1" dirty="0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sub>
                            </m:sSub>
                          </m:e>
                        </m:d>
                      </m:e>
                      <m:sup>
                        <m:r>
                          <a:rPr lang="it-IT" b="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it-IT" b="0" i="1" dirty="0" smtClean="0">
                        <a:latin typeface="Cambria Math" panose="02040503050406030204" pitchFamily="18" charset="0"/>
                      </a:rPr>
                      <m:t>∝</m:t>
                    </m:r>
                    <m:func>
                      <m:funcPr>
                        <m:ctrlPr>
                          <a:rPr lang="it-IT" b="0" i="1" dirty="0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it-IT" b="0" i="0" dirty="0" smtClean="0">
                            <a:latin typeface="Cambria Math" panose="02040503050406030204" pitchFamily="18" charset="0"/>
                          </a:rPr>
                          <m:t>cos</m:t>
                        </m:r>
                      </m:fName>
                      <m:e>
                        <m:r>
                          <a:rPr lang="it-IT" b="0" i="1" dirty="0" smtClean="0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</m:func>
                    <m:r>
                      <a:rPr lang="it-IT" b="0" i="1" dirty="0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it-IT" dirty="0"/>
                  <a:t> </a:t>
                </a:r>
                <a:r>
                  <a:rPr lang="it-IT" dirty="0" err="1"/>
                  <a:t>momentum</a:t>
                </a:r>
                <a:r>
                  <a:rPr lang="it-IT" dirty="0"/>
                  <a:t> </a:t>
                </a:r>
                <a:r>
                  <a:rPr lang="it-IT" dirty="0" err="1"/>
                  <a:t>transferred</a:t>
                </a:r>
                <a:endParaRPr lang="it-IT" dirty="0"/>
              </a:p>
              <a:p>
                <a:endParaRPr lang="it-IT" dirty="0"/>
              </a:p>
            </p:txBody>
          </p:sp>
        </mc:Choice>
        <mc:Fallback xmlns="">
          <p:sp>
            <p:nvSpPr>
              <p:cNvPr id="15" name="CasellaDiTesto 14">
                <a:extLst>
                  <a:ext uri="{FF2B5EF4-FFF2-40B4-BE49-F238E27FC236}">
                    <a16:creationId xmlns:a16="http://schemas.microsoft.com/office/drawing/2014/main" id="{5C0ACD70-5597-2D7C-6C07-6E9773E7C50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95756" y="1221273"/>
                <a:ext cx="5548244" cy="1754326"/>
              </a:xfrm>
              <a:prstGeom prst="rect">
                <a:avLst/>
              </a:prstGeom>
              <a:blipFill>
                <a:blip r:embed="rId7"/>
                <a:stretch>
                  <a:fillRect l="-989" t="-1736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Arco 18">
            <a:extLst>
              <a:ext uri="{FF2B5EF4-FFF2-40B4-BE49-F238E27FC236}">
                <a16:creationId xmlns:a16="http://schemas.microsoft.com/office/drawing/2014/main" id="{C0EF9C67-1C35-C333-33E6-1BBD0F5E386F}"/>
              </a:ext>
            </a:extLst>
          </p:cNvPr>
          <p:cNvSpPr/>
          <p:nvPr/>
        </p:nvSpPr>
        <p:spPr>
          <a:xfrm>
            <a:off x="946598" y="1810536"/>
            <a:ext cx="1264709" cy="1264709"/>
          </a:xfrm>
          <a:prstGeom prst="arc">
            <a:avLst>
              <a:gd name="adj1" fmla="val 19045148"/>
              <a:gd name="adj2" fmla="val 0"/>
            </a:avLst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CasellaDiTesto 28">
                <a:extLst>
                  <a:ext uri="{FF2B5EF4-FFF2-40B4-BE49-F238E27FC236}">
                    <a16:creationId xmlns:a16="http://schemas.microsoft.com/office/drawing/2014/main" id="{27BB418C-419F-C934-24CE-B2DD86DABDB0}"/>
                  </a:ext>
                </a:extLst>
              </p:cNvPr>
              <p:cNvSpPr txBox="1"/>
              <p:nvPr/>
            </p:nvSpPr>
            <p:spPr>
              <a:xfrm>
                <a:off x="2126901" y="1963281"/>
                <a:ext cx="307597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𝜃</m:t>
                      </m:r>
                    </m:oMath>
                  </m:oMathPara>
                </a14:m>
                <a:endParaRPr lang="it-IT" dirty="0"/>
              </a:p>
            </p:txBody>
          </p:sp>
        </mc:Choice>
        <mc:Fallback xmlns="">
          <p:sp>
            <p:nvSpPr>
              <p:cNvPr id="29" name="CasellaDiTesto 28">
                <a:extLst>
                  <a:ext uri="{FF2B5EF4-FFF2-40B4-BE49-F238E27FC236}">
                    <a16:creationId xmlns:a16="http://schemas.microsoft.com/office/drawing/2014/main" id="{27BB418C-419F-C934-24CE-B2DD86DABDB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26901" y="1963281"/>
                <a:ext cx="307597" cy="369332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CasellaDiTesto 25">
                <a:extLst>
                  <a:ext uri="{FF2B5EF4-FFF2-40B4-BE49-F238E27FC236}">
                    <a16:creationId xmlns:a16="http://schemas.microsoft.com/office/drawing/2014/main" id="{B936CA84-7FF4-BFBE-DF70-C71020448E50}"/>
                  </a:ext>
                </a:extLst>
              </p:cNvPr>
              <p:cNvSpPr txBox="1"/>
              <p:nvPr/>
            </p:nvSpPr>
            <p:spPr>
              <a:xfrm>
                <a:off x="1852065" y="3384652"/>
                <a:ext cx="5052922" cy="128734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sz="3200" b="0" i="1" smtClean="0">
                          <a:latin typeface="Cambria Math" panose="02040503050406030204" pitchFamily="18" charset="0"/>
                        </a:rPr>
                        <m:t>𝐴</m:t>
                      </m:r>
                      <m:d>
                        <m:dPr>
                          <m:ctrlPr>
                            <a:rPr lang="it-IT" sz="3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it-IT" sz="3200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it-IT" sz="32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it-IT" sz="32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it-IT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it-IT" sz="32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it-IT" sz="3200" b="0" i="1" smtClean="0">
                              <a:latin typeface="Cambria Math" panose="02040503050406030204" pitchFamily="18" charset="0"/>
                            </a:rPr>
                            <m:t>𝑙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it-IT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it-IT" sz="3200" b="0" i="1" smtClean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it-IT" sz="3200" b="0" i="1" smtClean="0">
                                  <a:latin typeface="Cambria Math" panose="02040503050406030204" pitchFamily="18" charset="0"/>
                                </a:rPr>
                                <m:t>𝑙</m:t>
                              </m:r>
                            </m:sub>
                          </m:sSub>
                          <m:d>
                            <m:dPr>
                              <m:ctrlPr>
                                <a:rPr lang="it-IT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it-IT" sz="3200" b="0" i="1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</m:d>
                          <m:sSub>
                            <m:sSubPr>
                              <m:ctrlPr>
                                <a:rPr lang="it-IT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it-IT" sz="3200" b="0" i="1" smtClean="0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it-IT" sz="3200" b="0" i="1" smtClean="0">
                                  <a:latin typeface="Cambria Math" panose="02040503050406030204" pitchFamily="18" charset="0"/>
                                </a:rPr>
                                <m:t>𝑙</m:t>
                              </m:r>
                            </m:sub>
                          </m:sSub>
                          <m:r>
                            <a:rPr lang="it-IT" sz="32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func>
                            <m:funcPr>
                              <m:ctrlPr>
                                <a:rPr lang="it-IT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it-IT" sz="3200" b="0" i="0" smtClean="0">
                                  <a:latin typeface="Cambria Math" panose="02040503050406030204" pitchFamily="18" charset="0"/>
                                </a:rPr>
                                <m:t>cos</m:t>
                              </m:r>
                            </m:fName>
                            <m:e>
                              <m:r>
                                <a:rPr lang="it-IT" sz="3200" b="0" i="1" smtClean="0"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e>
                          </m:func>
                          <m:r>
                            <a:rPr lang="it-IT" sz="32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nary>
                    </m:oMath>
                  </m:oMathPara>
                </a14:m>
                <a:endParaRPr lang="it-IT" sz="3200" dirty="0"/>
              </a:p>
            </p:txBody>
          </p:sp>
        </mc:Choice>
        <mc:Fallback xmlns="">
          <p:sp>
            <p:nvSpPr>
              <p:cNvPr id="26" name="CasellaDiTesto 25">
                <a:extLst>
                  <a:ext uri="{FF2B5EF4-FFF2-40B4-BE49-F238E27FC236}">
                    <a16:creationId xmlns:a16="http://schemas.microsoft.com/office/drawing/2014/main" id="{B936CA84-7FF4-BFBE-DF70-C71020448E5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52065" y="3384652"/>
                <a:ext cx="5052922" cy="1287340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8" name="Connettore 2 27">
            <a:extLst>
              <a:ext uri="{FF2B5EF4-FFF2-40B4-BE49-F238E27FC236}">
                <a16:creationId xmlns:a16="http://schemas.microsoft.com/office/drawing/2014/main" id="{9492C814-5DD3-6338-07AC-9212504CD809}"/>
              </a:ext>
            </a:extLst>
          </p:cNvPr>
          <p:cNvCxnSpPr>
            <a:cxnSpLocks/>
          </p:cNvCxnSpPr>
          <p:nvPr/>
        </p:nvCxnSpPr>
        <p:spPr>
          <a:xfrm flipH="1" flipV="1">
            <a:off x="4731391" y="4320872"/>
            <a:ext cx="234892" cy="19677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Connettore 2 32">
            <a:extLst>
              <a:ext uri="{FF2B5EF4-FFF2-40B4-BE49-F238E27FC236}">
                <a16:creationId xmlns:a16="http://schemas.microsoft.com/office/drawing/2014/main" id="{D4595D36-2A5B-0EA7-FB45-F5AD8604DA54}"/>
              </a:ext>
            </a:extLst>
          </p:cNvPr>
          <p:cNvCxnSpPr>
            <a:cxnSpLocks/>
          </p:cNvCxnSpPr>
          <p:nvPr/>
        </p:nvCxnSpPr>
        <p:spPr>
          <a:xfrm flipH="1">
            <a:off x="5700555" y="3384652"/>
            <a:ext cx="314351" cy="31126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CasellaDiTesto 31">
            <a:extLst>
              <a:ext uri="{FF2B5EF4-FFF2-40B4-BE49-F238E27FC236}">
                <a16:creationId xmlns:a16="http://schemas.microsoft.com/office/drawing/2014/main" id="{B8DB95AE-B3CB-7CE6-F289-093C2EAD6287}"/>
              </a:ext>
            </a:extLst>
          </p:cNvPr>
          <p:cNvSpPr txBox="1"/>
          <p:nvPr/>
        </p:nvSpPr>
        <p:spPr>
          <a:xfrm>
            <a:off x="4378526" y="4571084"/>
            <a:ext cx="13220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err="1"/>
              <a:t>Partial</a:t>
            </a:r>
            <a:r>
              <a:rPr lang="it-IT" dirty="0"/>
              <a:t> </a:t>
            </a:r>
            <a:r>
              <a:rPr lang="it-IT" dirty="0" err="1"/>
              <a:t>wave</a:t>
            </a:r>
            <a:endParaRPr lang="it-IT" dirty="0"/>
          </a:p>
        </p:txBody>
      </p:sp>
      <p:sp>
        <p:nvSpPr>
          <p:cNvPr id="38" name="CasellaDiTesto 37">
            <a:extLst>
              <a:ext uri="{FF2B5EF4-FFF2-40B4-BE49-F238E27FC236}">
                <a16:creationId xmlns:a16="http://schemas.microsoft.com/office/drawing/2014/main" id="{1817F805-D8FC-2612-9EB3-B3DCC764554A}"/>
              </a:ext>
            </a:extLst>
          </p:cNvPr>
          <p:cNvSpPr txBox="1"/>
          <p:nvPr/>
        </p:nvSpPr>
        <p:spPr>
          <a:xfrm>
            <a:off x="6014906" y="3059668"/>
            <a:ext cx="21546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/>
              <a:t>Legendre </a:t>
            </a:r>
            <a:r>
              <a:rPr lang="it-IT" dirty="0" err="1"/>
              <a:t>polynomial</a:t>
            </a:r>
            <a:endParaRPr lang="it-IT" dirty="0"/>
          </a:p>
        </p:txBody>
      </p:sp>
      <p:sp>
        <p:nvSpPr>
          <p:cNvPr id="35" name="CasellaDiTesto 34">
            <a:extLst>
              <a:ext uri="{FF2B5EF4-FFF2-40B4-BE49-F238E27FC236}">
                <a16:creationId xmlns:a16="http://schemas.microsoft.com/office/drawing/2014/main" id="{1A1F888F-41C0-6E02-A0C2-846F82D98799}"/>
              </a:ext>
            </a:extLst>
          </p:cNvPr>
          <p:cNvSpPr txBox="1"/>
          <p:nvPr/>
        </p:nvSpPr>
        <p:spPr>
          <a:xfrm>
            <a:off x="311791" y="5452061"/>
            <a:ext cx="63347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 err="1">
                <a:solidFill>
                  <a:srgbClr val="FF0000"/>
                </a:solidFill>
              </a:rPr>
              <a:t>Remember</a:t>
            </a:r>
            <a:r>
              <a:rPr lang="it-IT" dirty="0"/>
              <a:t>: I can </a:t>
            </a:r>
            <a:r>
              <a:rPr lang="it-IT" dirty="0" err="1"/>
              <a:t>only</a:t>
            </a:r>
            <a:r>
              <a:rPr lang="it-IT" dirty="0"/>
              <a:t> </a:t>
            </a:r>
            <a:r>
              <a:rPr lang="it-IT" dirty="0" err="1"/>
              <a:t>measure</a:t>
            </a:r>
            <a:r>
              <a:rPr lang="it-IT" dirty="0"/>
              <a:t> cross </a:t>
            </a:r>
            <a:r>
              <a:rPr lang="it-IT" dirty="0" err="1"/>
              <a:t>section</a:t>
            </a:r>
            <a:r>
              <a:rPr lang="it-IT" dirty="0"/>
              <a:t> (</a:t>
            </a:r>
            <a:r>
              <a:rPr lang="it-IT" dirty="0" err="1"/>
              <a:t>amplitude</a:t>
            </a:r>
            <a:r>
              <a:rPr lang="it-IT" dirty="0"/>
              <a:t> </a:t>
            </a:r>
            <a:r>
              <a:rPr lang="it-IT" dirty="0" err="1"/>
              <a:t>squared</a:t>
            </a:r>
            <a:r>
              <a:rPr lang="it-IT" dirty="0"/>
              <a:t>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0" name="CasellaDiTesto 39">
                <a:extLst>
                  <a:ext uri="{FF2B5EF4-FFF2-40B4-BE49-F238E27FC236}">
                    <a16:creationId xmlns:a16="http://schemas.microsoft.com/office/drawing/2014/main" id="{E383D776-CE52-1A82-D0D3-A65D4AAAA69C}"/>
                  </a:ext>
                </a:extLst>
              </p:cNvPr>
              <p:cNvSpPr txBox="1"/>
              <p:nvPr/>
            </p:nvSpPr>
            <p:spPr>
              <a:xfrm>
                <a:off x="2355278" y="3645367"/>
                <a:ext cx="4463466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it-IT" sz="3200" b="0" i="0" smtClean="0">
                          <a:latin typeface="Cambria Math" panose="02040503050406030204" pitchFamily="18" charset="0"/>
                        </a:rPr>
                        <m:t>Im</m:t>
                      </m:r>
                      <m:r>
                        <a:rPr lang="it-IT" sz="3200" b="0" i="1" smtClean="0"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it-IT" sz="32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sz="3200" i="1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it-IT" sz="3200" i="1">
                              <a:latin typeface="Cambria Math" panose="02040503050406030204" pitchFamily="18" charset="0"/>
                            </a:rPr>
                            <m:t>𝑙</m:t>
                          </m:r>
                        </m:sub>
                      </m:sSub>
                      <m:d>
                        <m:dPr>
                          <m:ctrlPr>
                            <a:rPr lang="it-IT" sz="32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it-IT" sz="3200" i="1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</m:d>
                      <m:r>
                        <a:rPr lang="it-IT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it-IT" sz="3200" i="1">
                          <a:latin typeface="Cambria Math" panose="02040503050406030204" pitchFamily="18" charset="0"/>
                        </a:rPr>
                        <m:t>𝜌</m:t>
                      </m:r>
                      <m:d>
                        <m:dPr>
                          <m:ctrlPr>
                            <a:rPr lang="it-IT" sz="32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it-IT" sz="3200" i="1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</m:d>
                      <m:sSup>
                        <m:sSupPr>
                          <m:ctrlPr>
                            <a:rPr lang="it-IT" sz="32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lang="it-IT" sz="32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it-IT" sz="32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it-IT" sz="3200" i="1">
                                      <a:latin typeface="Cambria Math" panose="02040503050406030204" pitchFamily="18" charset="0"/>
                                    </a:rPr>
                                    <m:t>𝐴</m:t>
                                  </m:r>
                                </m:e>
                                <m:sub>
                                  <m:r>
                                    <a:rPr lang="it-IT" sz="3200" i="1">
                                      <a:latin typeface="Cambria Math" panose="02040503050406030204" pitchFamily="18" charset="0"/>
                                    </a:rPr>
                                    <m:t>𝑙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it-IT" sz="32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it-IT" sz="3200" i="1"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e>
                              </m:d>
                            </m:e>
                          </m:d>
                        </m:e>
                        <m:sup>
                          <m:r>
                            <a:rPr lang="it-IT" sz="32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it-IT" sz="3200" dirty="0"/>
              </a:p>
            </p:txBody>
          </p:sp>
        </mc:Choice>
        <mc:Fallback xmlns="">
          <p:sp>
            <p:nvSpPr>
              <p:cNvPr id="40" name="CasellaDiTesto 39">
                <a:extLst>
                  <a:ext uri="{FF2B5EF4-FFF2-40B4-BE49-F238E27FC236}">
                    <a16:creationId xmlns:a16="http://schemas.microsoft.com/office/drawing/2014/main" id="{E383D776-CE52-1A82-D0D3-A65D4AAAA69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55278" y="3645367"/>
                <a:ext cx="4463466" cy="584775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1" name="CasellaDiTesto 40">
            <a:extLst>
              <a:ext uri="{FF2B5EF4-FFF2-40B4-BE49-F238E27FC236}">
                <a16:creationId xmlns:a16="http://schemas.microsoft.com/office/drawing/2014/main" id="{A7CF2A18-3F2E-506F-92AF-F11E472D976E}"/>
              </a:ext>
            </a:extLst>
          </p:cNvPr>
          <p:cNvSpPr txBox="1"/>
          <p:nvPr/>
        </p:nvSpPr>
        <p:spPr>
          <a:xfrm>
            <a:off x="311791" y="5329333"/>
            <a:ext cx="697832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err="1"/>
              <a:t>Partial</a:t>
            </a:r>
            <a:r>
              <a:rPr lang="it-IT" dirty="0"/>
              <a:t> </a:t>
            </a:r>
            <a:r>
              <a:rPr lang="it-IT" dirty="0" err="1"/>
              <a:t>waves</a:t>
            </a:r>
            <a:r>
              <a:rPr lang="it-IT" dirty="0"/>
              <a:t> </a:t>
            </a:r>
            <a:r>
              <a:rPr lang="it-IT" dirty="0" err="1"/>
              <a:t>diagonalize</a:t>
            </a:r>
            <a:r>
              <a:rPr lang="it-IT" dirty="0"/>
              <a:t> </a:t>
            </a:r>
            <a:r>
              <a:rPr lang="it-IT" dirty="0" err="1"/>
              <a:t>unitarity</a:t>
            </a:r>
            <a:r>
              <a:rPr lang="it-IT" dirty="0"/>
              <a:t>: </a:t>
            </a:r>
            <a:r>
              <a:rPr lang="it-IT" dirty="0" err="1"/>
              <a:t>each</a:t>
            </a:r>
            <a:r>
              <a:rPr lang="it-IT" dirty="0"/>
              <a:t> one </a:t>
            </a:r>
            <a:r>
              <a:rPr lang="it-IT" dirty="0" err="1"/>
              <a:t>statisfy</a:t>
            </a:r>
            <a:r>
              <a:rPr lang="it-IT" dirty="0"/>
              <a:t> a separate </a:t>
            </a:r>
            <a:r>
              <a:rPr lang="it-IT" dirty="0" err="1"/>
              <a:t>equation</a:t>
            </a:r>
            <a:br>
              <a:rPr lang="it-IT" dirty="0"/>
            </a:br>
            <a:r>
              <a:rPr lang="it-IT" dirty="0" err="1"/>
              <a:t>Each</a:t>
            </a:r>
            <a:r>
              <a:rPr lang="it-IT" dirty="0"/>
              <a:t> </a:t>
            </a:r>
            <a:r>
              <a:rPr lang="it-IT" dirty="0" err="1"/>
              <a:t>partial</a:t>
            </a:r>
            <a:r>
              <a:rPr lang="it-IT" dirty="0"/>
              <a:t> </a:t>
            </a:r>
            <a:r>
              <a:rPr lang="it-IT" dirty="0" err="1"/>
              <a:t>wave</a:t>
            </a:r>
            <a:r>
              <a:rPr lang="it-IT" dirty="0"/>
              <a:t> </a:t>
            </a:r>
            <a:r>
              <a:rPr lang="it-IT" dirty="0" err="1"/>
              <a:t>has</a:t>
            </a:r>
            <a:r>
              <a:rPr lang="it-IT" dirty="0"/>
              <a:t> definite </a:t>
            </a:r>
            <a:r>
              <a:rPr lang="it-IT" dirty="0" err="1"/>
              <a:t>orbital</a:t>
            </a:r>
            <a:r>
              <a:rPr lang="it-IT" dirty="0"/>
              <a:t> </a:t>
            </a:r>
            <a:r>
              <a:rPr lang="it-IT" dirty="0" err="1"/>
              <a:t>angular</a:t>
            </a:r>
            <a:r>
              <a:rPr lang="it-IT" dirty="0"/>
              <a:t> </a:t>
            </a:r>
            <a:r>
              <a:rPr lang="it-IT" dirty="0" err="1"/>
              <a:t>momentum</a:t>
            </a:r>
            <a:r>
              <a:rPr lang="it-IT" dirty="0"/>
              <a:t> = spin</a:t>
            </a:r>
          </a:p>
        </p:txBody>
      </p:sp>
      <p:cxnSp>
        <p:nvCxnSpPr>
          <p:cNvPr id="42" name="Connettore 2 41">
            <a:extLst>
              <a:ext uri="{FF2B5EF4-FFF2-40B4-BE49-F238E27FC236}">
                <a16:creationId xmlns:a16="http://schemas.microsoft.com/office/drawing/2014/main" id="{12DC860F-33A5-98D9-FAFB-F0E73389DAAE}"/>
              </a:ext>
            </a:extLst>
          </p:cNvPr>
          <p:cNvCxnSpPr>
            <a:cxnSpLocks/>
          </p:cNvCxnSpPr>
          <p:nvPr/>
        </p:nvCxnSpPr>
        <p:spPr>
          <a:xfrm flipH="1" flipV="1">
            <a:off x="4966283" y="4230142"/>
            <a:ext cx="234892" cy="19677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CasellaDiTesto 42">
            <a:extLst>
              <a:ext uri="{FF2B5EF4-FFF2-40B4-BE49-F238E27FC236}">
                <a16:creationId xmlns:a16="http://schemas.microsoft.com/office/drawing/2014/main" id="{7D72D8ED-A1B9-87A7-C01A-9A9B013E713E}"/>
              </a:ext>
            </a:extLst>
          </p:cNvPr>
          <p:cNvSpPr txBox="1"/>
          <p:nvPr/>
        </p:nvSpPr>
        <p:spPr>
          <a:xfrm>
            <a:off x="5172435" y="4305091"/>
            <a:ext cx="21570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err="1"/>
              <a:t>Phase</a:t>
            </a:r>
            <a:r>
              <a:rPr lang="it-IT" dirty="0"/>
              <a:t> </a:t>
            </a:r>
            <a:r>
              <a:rPr lang="it-IT" dirty="0" err="1"/>
              <a:t>space</a:t>
            </a:r>
            <a:r>
              <a:rPr lang="it-IT" dirty="0"/>
              <a:t> (</a:t>
            </a:r>
            <a:r>
              <a:rPr lang="it-IT" dirty="0" err="1"/>
              <a:t>known</a:t>
            </a:r>
            <a:r>
              <a:rPr lang="it-IT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6456484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32" grpId="0"/>
      <p:bldP spid="38" grpId="0"/>
      <p:bldP spid="35" grpId="0"/>
      <p:bldP spid="40" grpId="0"/>
      <p:bldP spid="41" grpId="0"/>
      <p:bldP spid="4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Rectangle 87"/>
          <p:cNvSpPr/>
          <p:nvPr/>
        </p:nvSpPr>
        <p:spPr>
          <a:xfrm>
            <a:off x="0" y="6360668"/>
            <a:ext cx="665018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>
                <a:solidFill>
                  <a:schemeClr val="bg1">
                    <a:lumMod val="50000"/>
                  </a:schemeClr>
                </a:solidFill>
              </a:rPr>
              <a:t>A. Pilloni – Exotic hadron spectroscopy</a:t>
            </a:r>
            <a:endParaRPr lang="it-IT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2" name="Segnaposto numero diapositiva 10"/>
          <p:cNvSpPr>
            <a:spLocks noGrp="1"/>
          </p:cNvSpPr>
          <p:nvPr>
            <p:ph type="sldNum" sz="quarter" idx="12"/>
          </p:nvPr>
        </p:nvSpPr>
        <p:spPr>
          <a:xfrm>
            <a:off x="8305800" y="6360668"/>
            <a:ext cx="762000" cy="365125"/>
          </a:xfrm>
        </p:spPr>
        <p:txBody>
          <a:bodyPr/>
          <a:lstStyle/>
          <a:p>
            <a:fld id="{BC0E0DCB-6EC9-406F-A712-AF8379E22AFD}" type="slidenum">
              <a:rPr lang="it-IT" sz="2000" smtClean="0">
                <a:solidFill>
                  <a:schemeClr val="bg1">
                    <a:lumMod val="50000"/>
                  </a:schemeClr>
                </a:solidFill>
              </a:rPr>
              <a:t>16</a:t>
            </a:fld>
            <a:endParaRPr lang="it-IT" sz="20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1" name="Titolo 1"/>
          <p:cNvSpPr txBox="1">
            <a:spLocks/>
          </p:cNvSpPr>
          <p:nvPr/>
        </p:nvSpPr>
        <p:spPr>
          <a:xfrm>
            <a:off x="457200" y="-27384"/>
            <a:ext cx="8229600" cy="1076866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it-IT" sz="3600" dirty="0"/>
              <a:t>Resonances = Unstable states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265" y="1224147"/>
            <a:ext cx="4338735" cy="259601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7942" y="1224147"/>
            <a:ext cx="4189445" cy="256254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1759297" y="1202040"/>
                <a:ext cx="2948564" cy="63575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sz="2400" b="0" i="1" smtClean="0">
                          <a:latin typeface="Cambria Math" panose="02040503050406030204" pitchFamily="18" charset="0"/>
                        </a:rPr>
                        <m:t>𝜓</m:t>
                      </m:r>
                      <m:r>
                        <a:rPr lang="it-IT" sz="24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it-IT" sz="2400" b="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it-IT" sz="2400" b="0" i="1" smtClean="0">
                          <a:latin typeface="Cambria Math" panose="02040503050406030204" pitchFamily="18" charset="0"/>
                        </a:rPr>
                        <m:t>)=</m:t>
                      </m:r>
                      <m:sSup>
                        <m:sSupPr>
                          <m:ctrlPr>
                            <a:rPr lang="it-IT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it-IT" sz="24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it-IT" sz="24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it-IT" sz="24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it-IT" sz="24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sSub>
                            <m:sSubPr>
                              <m:ctrlPr>
                                <a:rPr lang="it-IT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it-IT" sz="2400" b="0" i="1" smtClean="0"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</m:e>
                            <m:sub>
                              <m:r>
                                <a:rPr lang="it-IT" sz="24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r>
                            <a:rPr lang="it-IT" sz="24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it-IT" sz="24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p>
                      </m:sSup>
                      <m:r>
                        <a:rPr lang="it-IT" sz="2400" b="0" i="1" smtClean="0">
                          <a:latin typeface="Cambria Math" panose="02040503050406030204" pitchFamily="18" charset="0"/>
                        </a:rPr>
                        <m:t> </m:t>
                      </m:r>
                      <m:sSup>
                        <m:sSupPr>
                          <m:ctrlPr>
                            <a:rPr lang="it-IT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it-IT" sz="24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it-IT" sz="2400" b="0" i="1" smtClean="0">
                              <a:latin typeface="Cambria Math" panose="02040503050406030204" pitchFamily="18" charset="0"/>
                            </a:rPr>
                            <m:t>− </m:t>
                          </m:r>
                          <m:f>
                            <m:fPr>
                              <m:ctrlPr>
                                <a:rPr lang="it-IT" sz="24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m:rPr>
                                  <m:sty m:val="p"/>
                                </m:rPr>
                                <a:rPr lang="it-IT" sz="2400">
                                  <a:latin typeface="Cambria Math" panose="02040503050406030204" pitchFamily="18" charset="0"/>
                                </a:rPr>
                                <m:t>Γ</m:t>
                              </m:r>
                            </m:num>
                            <m:den>
                              <m:r>
                                <a:rPr lang="it-IT" sz="24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  <m:r>
                            <a:rPr lang="it-IT" sz="24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it-IT" sz="24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it-IT" sz="24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</m:sup>
                      </m:sSup>
                    </m:oMath>
                  </m:oMathPara>
                </a14:m>
                <a:endParaRPr lang="it-IT" sz="2400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59297" y="1202040"/>
                <a:ext cx="2948564" cy="635751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6098032" y="1134262"/>
                <a:ext cx="2919261" cy="108010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sz="2400" b="0" i="1" smtClean="0">
                          <a:latin typeface="Cambria Math" panose="02040503050406030204" pitchFamily="18" charset="0"/>
                        </a:rPr>
                        <m:t>𝜓</m:t>
                      </m:r>
                      <m:r>
                        <a:rPr lang="it-IT" sz="24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it-IT" sz="2400" b="0" i="1" smtClean="0">
                          <a:latin typeface="Cambria Math" panose="02040503050406030204" pitchFamily="18" charset="0"/>
                        </a:rPr>
                        <m:t>𝐸</m:t>
                      </m:r>
                      <m:r>
                        <a:rPr lang="it-IT" sz="2400" b="0" i="1" smtClean="0">
                          <a:latin typeface="Cambria Math" panose="02040503050406030204" pitchFamily="18" charset="0"/>
                        </a:rPr>
                        <m:t>)=</m:t>
                      </m:r>
                      <m:f>
                        <m:fPr>
                          <m:ctrlPr>
                            <a:rPr lang="it-IT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it-IT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it-IT" sz="2400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  <m:r>
                            <a:rPr lang="it-IT" sz="24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it-IT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it-IT" sz="2400" b="0" i="1" smtClean="0"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</m:e>
                            <m:sub>
                              <m:r>
                                <a:rPr lang="it-IT" sz="24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r>
                            <a:rPr lang="it-IT" sz="24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it-IT" sz="24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f>
                            <m:fPr>
                              <m:ctrlPr>
                                <a:rPr lang="it-IT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m:rPr>
                                  <m:sty m:val="p"/>
                                </m:rPr>
                                <a:rPr lang="it-IT" sz="2400" b="0" i="0" smtClean="0">
                                  <a:latin typeface="Cambria Math" panose="02040503050406030204" pitchFamily="18" charset="0"/>
                                </a:rPr>
                                <m:t>Γ</m:t>
                              </m:r>
                            </m:num>
                            <m:den>
                              <m:r>
                                <a:rPr lang="it-IT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den>
                      </m:f>
                    </m:oMath>
                  </m:oMathPara>
                </a14:m>
                <a:endParaRPr lang="it-IT" sz="2400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8032" y="1134262"/>
                <a:ext cx="2919261" cy="1080104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2" name="Picture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265" y="972503"/>
            <a:ext cx="4218746" cy="284765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4922210" y="4199818"/>
                <a:ext cx="3455946" cy="174772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it-IT" sz="2200" dirty="0"/>
                  <a:t>The function explodes for</a:t>
                </a:r>
                <a:br>
                  <a:rPr lang="it-IT" sz="2200" dirty="0"/>
                </a:br>
                <a:r>
                  <a:rPr lang="it-IT" sz="2200" dirty="0"/>
                  <a:t>value of energy </a:t>
                </a:r>
                <a14:m>
                  <m:oMath xmlns:m="http://schemas.openxmlformats.org/officeDocument/2006/math">
                    <m:r>
                      <a:rPr lang="it-IT" sz="2200" i="1">
                        <a:latin typeface="Cambria Math" panose="02040503050406030204" pitchFamily="18" charset="0"/>
                      </a:rPr>
                      <m:t>𝐸</m:t>
                    </m:r>
                    <m:r>
                      <a:rPr lang="it-IT" sz="2200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it-IT" sz="2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sz="2200" i="1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it-IT" sz="2200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it-IT" sz="2200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it-IT" sz="2200" i="1">
                        <a:latin typeface="Cambria Math" panose="02040503050406030204" pitchFamily="18" charset="0"/>
                      </a:rPr>
                      <m:t>𝑖</m:t>
                    </m:r>
                    <m:f>
                      <m:fPr>
                        <m:ctrlPr>
                          <a:rPr lang="it-IT" sz="22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it-IT" sz="2200">
                            <a:latin typeface="Cambria Math" panose="02040503050406030204" pitchFamily="18" charset="0"/>
                          </a:rPr>
                          <m:t>Γ</m:t>
                        </m:r>
                      </m:num>
                      <m:den>
                        <m:r>
                          <a:rPr lang="it-IT" sz="2200" i="1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endParaRPr lang="it-IT" sz="2200" dirty="0"/>
              </a:p>
              <a:p>
                <a:pPr>
                  <a:spcBef>
                    <a:spcPts val="1200"/>
                  </a:spcBef>
                </a:pPr>
                <a:r>
                  <a:rPr lang="it-IT" sz="2200" dirty="0"/>
                  <a:t>Resonances are </a:t>
                </a:r>
                <a:r>
                  <a:rPr lang="it-IT" sz="2200" dirty="0">
                    <a:solidFill>
                      <a:srgbClr val="FF0000"/>
                    </a:solidFill>
                  </a:rPr>
                  <a:t>poles</a:t>
                </a:r>
                <a:r>
                  <a:rPr lang="it-IT" sz="2200" dirty="0"/>
                  <a:t> </a:t>
                </a:r>
                <a:br>
                  <a:rPr lang="it-IT" sz="2200" dirty="0"/>
                </a:br>
                <a:r>
                  <a:rPr lang="it-IT" sz="2200" dirty="0"/>
                  <a:t>in the complex energy plane</a:t>
                </a:r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22210" y="4199818"/>
                <a:ext cx="3455946" cy="1747723"/>
              </a:xfrm>
              <a:prstGeom prst="rect">
                <a:avLst/>
              </a:prstGeom>
              <a:blipFill rotWithShape="0">
                <a:blip r:embed="rId7"/>
                <a:stretch>
                  <a:fillRect l="-2293" t="-2439" r="-353" b="-5923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49" t="6653" r="16204" b="5673"/>
          <a:stretch/>
        </p:blipFill>
        <p:spPr>
          <a:xfrm>
            <a:off x="1007706" y="4071801"/>
            <a:ext cx="1950098" cy="1904004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4907705" y="4650101"/>
            <a:ext cx="390991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200" dirty="0"/>
              <a:t>Excited states are </a:t>
            </a:r>
            <a:r>
              <a:rPr lang="it-IT" sz="2200" dirty="0">
                <a:solidFill>
                  <a:srgbClr val="FF0000"/>
                </a:solidFill>
              </a:rPr>
              <a:t>unstable</a:t>
            </a:r>
          </a:p>
          <a:p>
            <a:pPr>
              <a:spcBef>
                <a:spcPts val="1200"/>
              </a:spcBef>
            </a:pPr>
            <a:r>
              <a:rPr lang="it-IT" sz="2200" dirty="0"/>
              <a:t>They manifest as </a:t>
            </a:r>
            <a:r>
              <a:rPr lang="it-IT" sz="2200" dirty="0">
                <a:solidFill>
                  <a:srgbClr val="FF0000"/>
                </a:solidFill>
              </a:rPr>
              <a:t>resonant peaks</a:t>
            </a:r>
          </a:p>
        </p:txBody>
      </p:sp>
    </p:spTree>
    <p:extLst>
      <p:ext uri="{BB962C8B-B14F-4D97-AF65-F5344CB8AC3E}">
        <p14:creationId xmlns:p14="http://schemas.microsoft.com/office/powerpoint/2010/main" val="9371921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3" grpId="0"/>
      <p:bldP spid="2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egnaposto numero diapositiva 10"/>
          <p:cNvSpPr>
            <a:spLocks noGrp="1"/>
          </p:cNvSpPr>
          <p:nvPr>
            <p:ph type="sldNum" sz="quarter" idx="12"/>
          </p:nvPr>
        </p:nvSpPr>
        <p:spPr>
          <a:xfrm>
            <a:off x="8305800" y="6360668"/>
            <a:ext cx="762000" cy="365125"/>
          </a:xfrm>
        </p:spPr>
        <p:txBody>
          <a:bodyPr/>
          <a:lstStyle/>
          <a:p>
            <a:fld id="{757A8607-F8D3-4FCF-AF8A-9CA68A1CDC70}" type="slidenum">
              <a:rPr lang="it-IT" sz="2000" smtClean="0">
                <a:solidFill>
                  <a:schemeClr val="bg1">
                    <a:lumMod val="50000"/>
                  </a:schemeClr>
                </a:solidFill>
              </a:rPr>
              <a:pPr/>
              <a:t>17</a:t>
            </a:fld>
            <a:endParaRPr lang="it-IT" sz="20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" name="Titolo 1"/>
          <p:cNvSpPr txBox="1">
            <a:spLocks/>
          </p:cNvSpPr>
          <p:nvPr/>
        </p:nvSpPr>
        <p:spPr>
          <a:xfrm>
            <a:off x="457200" y="-27384"/>
            <a:ext cx="8229600" cy="1052502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it-IT" sz="3600" dirty="0">
                <a:solidFill>
                  <a:schemeClr val="tx2"/>
                </a:solidFill>
              </a:rPr>
              <a:t>Unitarity &amp; Pole hunting</a:t>
            </a: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130" y="2029510"/>
            <a:ext cx="4122005" cy="3242645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8684" y="2029510"/>
            <a:ext cx="4122005" cy="3242645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263130" y="4902822"/>
            <a:ext cx="8134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>
                <a:solidFill>
                  <a:srgbClr val="0000FF"/>
                </a:solidFill>
              </a:rPr>
              <a:t>I sheet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4828683" y="4902823"/>
            <a:ext cx="8711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>
                <a:solidFill>
                  <a:srgbClr val="0000FF"/>
                </a:solidFill>
              </a:rPr>
              <a:t>II sheet</a:t>
            </a:r>
          </a:p>
        </p:txBody>
      </p:sp>
      <p:sp>
        <p:nvSpPr>
          <p:cNvPr id="22" name="Rectangle 21"/>
          <p:cNvSpPr/>
          <p:nvPr/>
        </p:nvSpPr>
        <p:spPr>
          <a:xfrm>
            <a:off x="0" y="6360668"/>
            <a:ext cx="6889687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>
                <a:solidFill>
                  <a:schemeClr val="bg1">
                    <a:lumMod val="50000"/>
                  </a:schemeClr>
                </a:solidFill>
              </a:rPr>
              <a:t>A. Pilloni – Exotic hadron spectroscopy</a:t>
            </a:r>
            <a:endParaRPr lang="it-IT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514680" y="5422984"/>
            <a:ext cx="638591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200" dirty="0"/>
              <a:t>Finding resonances means writing analytic amplitude, </a:t>
            </a:r>
            <a:br>
              <a:rPr lang="it-IT" sz="2200" dirty="0"/>
            </a:br>
            <a:r>
              <a:rPr lang="it-IT" sz="2200" dirty="0"/>
              <a:t>and </a:t>
            </a:r>
            <a:r>
              <a:rPr lang="it-IT" sz="2200" dirty="0">
                <a:solidFill>
                  <a:srgbClr val="FF0000"/>
                </a:solidFill>
              </a:rPr>
              <a:t>hunting for poles </a:t>
            </a:r>
            <a:r>
              <a:rPr lang="it-IT" sz="2200" dirty="0"/>
              <a:t>in the complex plane</a:t>
            </a:r>
          </a:p>
        </p:txBody>
      </p:sp>
      <p:sp>
        <p:nvSpPr>
          <p:cNvPr id="10" name="Rectangle 9"/>
          <p:cNvSpPr/>
          <p:nvPr/>
        </p:nvSpPr>
        <p:spPr>
          <a:xfrm>
            <a:off x="1803745" y="1175947"/>
            <a:ext cx="5425588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2200" dirty="0"/>
              <a:t>Unitarity creates a </a:t>
            </a:r>
            <a:r>
              <a:rPr lang="it-IT" sz="2200" dirty="0">
                <a:solidFill>
                  <a:srgbClr val="FF0000"/>
                </a:solidFill>
              </a:rPr>
              <a:t>branch cut </a:t>
            </a:r>
            <a:r>
              <a:rPr lang="it-IT" sz="2200" dirty="0"/>
              <a:t>on the real axis,</a:t>
            </a:r>
            <a:br>
              <a:rPr lang="it-IT" sz="2200" dirty="0"/>
            </a:br>
            <a:r>
              <a:rPr lang="it-IT" sz="2200" dirty="0"/>
              <a:t>two sheets continuosly connected</a:t>
            </a:r>
          </a:p>
        </p:txBody>
      </p:sp>
    </p:spTree>
    <p:extLst>
      <p:ext uri="{BB962C8B-B14F-4D97-AF65-F5344CB8AC3E}">
        <p14:creationId xmlns:p14="http://schemas.microsoft.com/office/powerpoint/2010/main" val="415714776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egnaposto numero diapositiva 10"/>
          <p:cNvSpPr>
            <a:spLocks noGrp="1"/>
          </p:cNvSpPr>
          <p:nvPr>
            <p:ph type="sldNum" sz="quarter" idx="12"/>
          </p:nvPr>
        </p:nvSpPr>
        <p:spPr>
          <a:xfrm>
            <a:off x="8305800" y="6360668"/>
            <a:ext cx="762000" cy="365125"/>
          </a:xfrm>
        </p:spPr>
        <p:txBody>
          <a:bodyPr/>
          <a:lstStyle/>
          <a:p>
            <a:fld id="{757A8607-F8D3-4FCF-AF8A-9CA68A1CDC70}" type="slidenum">
              <a:rPr lang="it-IT" sz="2000" smtClean="0">
                <a:solidFill>
                  <a:schemeClr val="bg1">
                    <a:lumMod val="50000"/>
                  </a:schemeClr>
                </a:solidFill>
              </a:rPr>
              <a:pPr/>
              <a:t>18</a:t>
            </a:fld>
            <a:endParaRPr lang="it-IT" sz="20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" name="Titolo 1"/>
          <p:cNvSpPr txBox="1">
            <a:spLocks/>
          </p:cNvSpPr>
          <p:nvPr/>
        </p:nvSpPr>
        <p:spPr>
          <a:xfrm>
            <a:off x="457200" y="-27384"/>
            <a:ext cx="8229600" cy="1052502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it-IT" sz="3600" dirty="0" err="1">
                <a:solidFill>
                  <a:schemeClr val="tx2"/>
                </a:solidFill>
              </a:rPr>
              <a:t>You</a:t>
            </a:r>
            <a:r>
              <a:rPr lang="it-IT" sz="3600" dirty="0">
                <a:solidFill>
                  <a:schemeClr val="tx2"/>
                </a:solidFill>
              </a:rPr>
              <a:t> </a:t>
            </a:r>
            <a:r>
              <a:rPr lang="it-IT" sz="3600" dirty="0" err="1">
                <a:solidFill>
                  <a:schemeClr val="tx2"/>
                </a:solidFill>
              </a:rPr>
              <a:t>shall</a:t>
            </a:r>
            <a:r>
              <a:rPr lang="it-IT" sz="3600" dirty="0">
                <a:solidFill>
                  <a:schemeClr val="tx2"/>
                </a:solidFill>
              </a:rPr>
              <a:t> </a:t>
            </a:r>
            <a:r>
              <a:rPr lang="it-IT" sz="3600" dirty="0" err="1">
                <a:solidFill>
                  <a:schemeClr val="tx2"/>
                </a:solidFill>
              </a:rPr>
              <a:t>not</a:t>
            </a:r>
            <a:r>
              <a:rPr lang="it-IT" sz="3600" dirty="0">
                <a:solidFill>
                  <a:schemeClr val="tx2"/>
                </a:solidFill>
              </a:rPr>
              <a:t> sum!</a:t>
            </a:r>
          </a:p>
        </p:txBody>
      </p:sp>
      <p:sp>
        <p:nvSpPr>
          <p:cNvPr id="22" name="Rectangle 21"/>
          <p:cNvSpPr/>
          <p:nvPr/>
        </p:nvSpPr>
        <p:spPr>
          <a:xfrm>
            <a:off x="0" y="6360668"/>
            <a:ext cx="6889687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>
                <a:solidFill>
                  <a:schemeClr val="bg1">
                    <a:lumMod val="50000"/>
                  </a:schemeClr>
                </a:solidFill>
              </a:rPr>
              <a:t>A. Pilloni – Exotic hadron spectroscopy</a:t>
            </a:r>
            <a:endParaRPr lang="it-IT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B94B2FBC-8F87-7DC6-8F8D-AD4C1091A902}"/>
              </a:ext>
            </a:extLst>
          </p:cNvPr>
          <p:cNvSpPr txBox="1"/>
          <p:nvPr/>
        </p:nvSpPr>
        <p:spPr>
          <a:xfrm>
            <a:off x="864066" y="1237359"/>
            <a:ext cx="753841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dirty="0"/>
              <a:t>The </a:t>
            </a:r>
            <a:r>
              <a:rPr lang="it-IT" sz="2400" dirty="0" err="1"/>
              <a:t>simplest</a:t>
            </a:r>
            <a:r>
              <a:rPr lang="it-IT" sz="2400" dirty="0"/>
              <a:t> </a:t>
            </a:r>
            <a:r>
              <a:rPr lang="it-IT" sz="2400" dirty="0" err="1"/>
              <a:t>ansatz</a:t>
            </a:r>
            <a:r>
              <a:rPr lang="it-IT" sz="2400" dirty="0"/>
              <a:t> for a PW </a:t>
            </a:r>
            <a:r>
              <a:rPr lang="it-IT" sz="2400" dirty="0" err="1"/>
              <a:t>amplitude</a:t>
            </a:r>
            <a:r>
              <a:rPr lang="it-IT" sz="2400" dirty="0"/>
              <a:t> </a:t>
            </a:r>
            <a:r>
              <a:rPr lang="it-IT" sz="2400" dirty="0" err="1"/>
              <a:t>is</a:t>
            </a:r>
            <a:r>
              <a:rPr lang="it-IT" sz="2400" dirty="0"/>
              <a:t> the </a:t>
            </a:r>
            <a:r>
              <a:rPr lang="it-IT" sz="2400" dirty="0" err="1"/>
              <a:t>Breit-Wigner</a:t>
            </a:r>
            <a:endParaRPr lang="it-IT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asellaDiTesto 3">
                <a:extLst>
                  <a:ext uri="{FF2B5EF4-FFF2-40B4-BE49-F238E27FC236}">
                    <a16:creationId xmlns:a16="http://schemas.microsoft.com/office/drawing/2014/main" id="{85CC5A44-2E52-49A3-1763-D000386A2302}"/>
                  </a:ext>
                </a:extLst>
              </p:cNvPr>
              <p:cNvSpPr txBox="1"/>
              <p:nvPr/>
            </p:nvSpPr>
            <p:spPr>
              <a:xfrm>
                <a:off x="4547567" y="1970426"/>
                <a:ext cx="3732367" cy="89896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it-IT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sz="24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it-IT" sz="2400" b="0" i="1" smtClean="0">
                              <a:latin typeface="Cambria Math" panose="02040503050406030204" pitchFamily="18" charset="0"/>
                            </a:rPr>
                            <m:t>𝑙</m:t>
                          </m:r>
                        </m:sub>
                      </m:sSub>
                      <m:d>
                        <m:dPr>
                          <m:ctrlPr>
                            <a:rPr lang="it-IT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it-IT" sz="2400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</m:d>
                      <m:r>
                        <a:rPr lang="it-IT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it-IT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it-IT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it-IT" sz="2400" b="0" i="1" smtClean="0">
                                  <a:latin typeface="Cambria Math" panose="02040503050406030204" pitchFamily="18" charset="0"/>
                                </a:rPr>
                                <m:t>𝑔</m:t>
                              </m:r>
                            </m:e>
                            <m:sup>
                              <m:r>
                                <a:rPr lang="it-IT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sSup>
                            <m:sSupPr>
                              <m:ctrlPr>
                                <a:rPr lang="it-IT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it-IT" sz="2400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p>
                              <m:r>
                                <a:rPr lang="it-IT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it-IT" sz="24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it-IT" sz="2400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it-IT" sz="24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it-IT" sz="24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it-IT" sz="24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sSup>
                            <m:sSupPr>
                              <m:ctrlPr>
                                <a:rPr lang="it-IT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it-IT" sz="2400" b="0" i="1" smtClean="0">
                                  <a:latin typeface="Cambria Math" panose="02040503050406030204" pitchFamily="18" charset="0"/>
                                </a:rPr>
                                <m:t>𝑔</m:t>
                              </m:r>
                            </m:e>
                            <m:sup>
                              <m:r>
                                <a:rPr lang="it-IT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it-IT" sz="2400" b="0" i="1" smtClean="0">
                              <a:latin typeface="Cambria Math" panose="02040503050406030204" pitchFamily="18" charset="0"/>
                            </a:rPr>
                            <m:t>𝜌</m:t>
                          </m:r>
                          <m:r>
                            <a:rPr lang="it-IT" sz="24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it-IT" sz="2400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it-IT" sz="24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den>
                      </m:f>
                    </m:oMath>
                  </m:oMathPara>
                </a14:m>
                <a:endParaRPr lang="it-IT" sz="2400" dirty="0"/>
              </a:p>
            </p:txBody>
          </p:sp>
        </mc:Choice>
        <mc:Fallback xmlns="">
          <p:sp>
            <p:nvSpPr>
              <p:cNvPr id="4" name="CasellaDiTesto 3">
                <a:extLst>
                  <a:ext uri="{FF2B5EF4-FFF2-40B4-BE49-F238E27FC236}">
                    <a16:creationId xmlns:a16="http://schemas.microsoft.com/office/drawing/2014/main" id="{85CC5A44-2E52-49A3-1763-D000386A230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47567" y="1970426"/>
                <a:ext cx="3732367" cy="898964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CasellaDiTesto 9">
                <a:extLst>
                  <a:ext uri="{FF2B5EF4-FFF2-40B4-BE49-F238E27FC236}">
                    <a16:creationId xmlns:a16="http://schemas.microsoft.com/office/drawing/2014/main" id="{6AA4FE8D-F090-BE96-9B7F-219014101B5E}"/>
                  </a:ext>
                </a:extLst>
              </p:cNvPr>
              <p:cNvSpPr txBox="1"/>
              <p:nvPr/>
            </p:nvSpPr>
            <p:spPr>
              <a:xfrm>
                <a:off x="191489" y="3515443"/>
                <a:ext cx="8759736" cy="71333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it-IT" sz="2400" b="0" dirty="0"/>
                  <a:t>Unitarity </a:t>
                </a:r>
                <a:r>
                  <a:rPr lang="it-IT" sz="2400" b="0" dirty="0" err="1"/>
                  <a:t>is</a:t>
                </a:r>
                <a:r>
                  <a:rPr lang="it-IT" sz="2400" b="0" dirty="0"/>
                  <a:t> </a:t>
                </a:r>
                <a:r>
                  <a:rPr lang="it-IT" sz="2400" b="0" dirty="0" err="1"/>
                  <a:t>saturated</a:t>
                </a:r>
                <a:r>
                  <a:rPr lang="it-IT" sz="2400" b="0" dirty="0"/>
                  <a:t>,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it-IT" sz="2400" b="0" i="0" smtClean="0">
                        <a:latin typeface="Cambria Math" panose="02040503050406030204" pitchFamily="18" charset="0"/>
                      </a:rPr>
                      <m:t>Im</m:t>
                    </m:r>
                    <m:r>
                      <a:rPr lang="it-IT" sz="2400" b="0" i="1" smtClean="0"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it-IT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sz="2400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it-IT" sz="2400" b="0" i="1" smtClean="0">
                            <a:latin typeface="Cambria Math" panose="02040503050406030204" pitchFamily="18" charset="0"/>
                          </a:rPr>
                          <m:t>𝑙</m:t>
                        </m:r>
                      </m:sub>
                    </m:sSub>
                    <m:d>
                      <m:dPr>
                        <m:ctrlPr>
                          <a:rPr lang="it-IT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it-IT" sz="2400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d>
                    <m:r>
                      <a:rPr lang="it-IT" sz="24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nor/>
                      </m:rPr>
                      <a:rPr lang="it-IT" sz="2400">
                        <a:latin typeface="Cambria Math" panose="02040503050406030204" pitchFamily="18" charset="0"/>
                      </a:rPr>
                      <m:t>Im</m:t>
                    </m:r>
                    <m:f>
                      <m:fPr>
                        <m:ctrlPr>
                          <a:rPr lang="it-IT" sz="24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it-IT" sz="24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it-IT" sz="2400" i="1"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  <m:sup>
                            <m:r>
                              <a:rPr lang="it-IT" sz="24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it-IT" sz="2400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it-IT" sz="2400" i="1"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it-IT" sz="2400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it-IT" sz="2400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it-IT" sz="2400" i="1">
                            <a:latin typeface="Cambria Math" panose="02040503050406030204" pitchFamily="18" charset="0"/>
                          </a:rPr>
                          <m:t> </m:t>
                        </m:r>
                        <m:sSup>
                          <m:sSupPr>
                            <m:ctrlPr>
                              <a:rPr lang="it-IT" sz="24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it-IT" sz="2400" b="0" i="1" smtClean="0">
                                <a:latin typeface="Cambria Math" panose="02040503050406030204" pitchFamily="18" charset="0"/>
                              </a:rPr>
                              <m:t>𝑔</m:t>
                            </m:r>
                          </m:e>
                          <m:sup>
                            <m:r>
                              <a:rPr lang="it-IT" sz="24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it-IT" sz="2400" i="1">
                            <a:latin typeface="Cambria Math" panose="02040503050406030204" pitchFamily="18" charset="0"/>
                          </a:rPr>
                          <m:t>𝜌</m:t>
                        </m:r>
                        <m:r>
                          <a:rPr lang="it-IT" sz="2400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it-IT" sz="2400" i="1"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it-IT" sz="2400" i="1">
                            <a:latin typeface="Cambria Math" panose="02040503050406030204" pitchFamily="18" charset="0"/>
                          </a:rPr>
                          <m:t>)</m:t>
                        </m:r>
                      </m:num>
                      <m:den>
                        <m:sSup>
                          <m:sSupPr>
                            <m:ctrlPr>
                              <a:rPr lang="it-IT" sz="24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begChr m:val="|"/>
                                <m:endChr m:val="|"/>
                                <m:ctrlPr>
                                  <a:rPr lang="it-IT" sz="2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p>
                                  <m:sSupPr>
                                    <m:ctrlPr>
                                      <a:rPr lang="it-IT" sz="2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it-IT" sz="2400" b="0" i="1" smtClean="0">
                                        <a:latin typeface="Cambria Math" panose="02040503050406030204" pitchFamily="18" charset="0"/>
                                      </a:rPr>
                                      <m:t>𝑚</m:t>
                                    </m:r>
                                  </m:e>
                                  <m:sup>
                                    <m:r>
                                      <a:rPr lang="it-IT" sz="24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a:rPr lang="it-IT" sz="2400" b="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it-IT" sz="2400" b="0" i="1" smtClean="0">
                                    <a:latin typeface="Cambria Math" panose="02040503050406030204" pitchFamily="18" charset="0"/>
                                  </a:rPr>
                                  <m:t>𝑠</m:t>
                                </m:r>
                                <m:r>
                                  <a:rPr lang="it-IT" sz="2400" b="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it-IT" sz="2400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  <m:r>
                                  <a:rPr lang="it-IT" sz="2400" b="0" i="1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sSup>
                                  <m:sSupPr>
                                    <m:ctrlPr>
                                      <a:rPr lang="it-IT" sz="2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it-IT" sz="2400" b="0" i="1" smtClean="0">
                                        <a:latin typeface="Cambria Math" panose="02040503050406030204" pitchFamily="18" charset="0"/>
                                      </a:rPr>
                                      <m:t>𝑔</m:t>
                                    </m:r>
                                  </m:e>
                                  <m:sup>
                                    <m:r>
                                      <a:rPr lang="it-IT" sz="24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a:rPr lang="it-IT" sz="2400" b="0" i="1" smtClean="0">
                                    <a:latin typeface="Cambria Math" panose="02040503050406030204" pitchFamily="18" charset="0"/>
                                  </a:rPr>
                                  <m:t>𝜌</m:t>
                                </m:r>
                                <m:d>
                                  <m:dPr>
                                    <m:ctrlPr>
                                      <a:rPr lang="it-IT" sz="2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it-IT" sz="2400" b="0" i="1" smtClean="0">
                                        <a:latin typeface="Cambria Math" panose="02040503050406030204" pitchFamily="18" charset="0"/>
                                      </a:rPr>
                                      <m:t>𝑠</m:t>
                                    </m:r>
                                  </m:e>
                                </m:d>
                              </m:e>
                            </m:d>
                          </m:e>
                          <m:sup>
                            <m:r>
                              <a:rPr lang="it-IT" sz="24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  <m:r>
                      <a:rPr lang="it-IT" sz="24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it-IT" sz="2400" b="0" i="1" smtClean="0">
                        <a:latin typeface="Cambria Math" panose="02040503050406030204" pitchFamily="18" charset="0"/>
                      </a:rPr>
                      <m:t>𝜌</m:t>
                    </m:r>
                    <m:d>
                      <m:dPr>
                        <m:ctrlPr>
                          <a:rPr lang="it-IT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it-IT" sz="2400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d>
                    <m:sSup>
                      <m:sSupPr>
                        <m:ctrlPr>
                          <a:rPr lang="it-IT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|"/>
                            <m:endChr m:val="|"/>
                            <m:ctrlPr>
                              <a:rPr lang="it-IT" sz="2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it-IT" sz="2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it-IT" sz="2400" b="0" i="1" smtClean="0">
                                    <a:latin typeface="Cambria Math" panose="02040503050406030204" pitchFamily="18" charset="0"/>
                                  </a:rPr>
                                  <m:t>𝐴</m:t>
                                </m:r>
                              </m:e>
                              <m:sub>
                                <m:r>
                                  <a:rPr lang="it-IT" sz="2400" b="0" i="1" smtClean="0">
                                    <a:latin typeface="Cambria Math" panose="02040503050406030204" pitchFamily="18" charset="0"/>
                                  </a:rPr>
                                  <m:t>𝑙</m:t>
                                </m:r>
                              </m:sub>
                            </m:sSub>
                            <m:d>
                              <m:dPr>
                                <m:ctrlPr>
                                  <a:rPr lang="it-IT" sz="2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it-IT" sz="2400" b="0" i="1" smtClean="0">
                                    <a:latin typeface="Cambria Math" panose="02040503050406030204" pitchFamily="18" charset="0"/>
                                  </a:rPr>
                                  <m:t>𝑠</m:t>
                                </m:r>
                              </m:e>
                            </m:d>
                          </m:e>
                        </m:d>
                      </m:e>
                      <m:sup>
                        <m:r>
                          <a:rPr lang="it-IT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it-IT" sz="2400" dirty="0"/>
              </a:p>
            </p:txBody>
          </p:sp>
        </mc:Choice>
        <mc:Fallback xmlns="">
          <p:sp>
            <p:nvSpPr>
              <p:cNvPr id="10" name="CasellaDiTesto 9">
                <a:extLst>
                  <a:ext uri="{FF2B5EF4-FFF2-40B4-BE49-F238E27FC236}">
                    <a16:creationId xmlns:a16="http://schemas.microsoft.com/office/drawing/2014/main" id="{6AA4FE8D-F090-BE96-9B7F-219014101B5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1489" y="3515443"/>
                <a:ext cx="8759736" cy="713337"/>
              </a:xfrm>
              <a:prstGeom prst="rect">
                <a:avLst/>
              </a:prstGeom>
              <a:blipFill>
                <a:blip r:embed="rId4"/>
                <a:stretch>
                  <a:fillRect l="-1044" b="-1709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1" name="Connettore 2 10">
            <a:extLst>
              <a:ext uri="{FF2B5EF4-FFF2-40B4-BE49-F238E27FC236}">
                <a16:creationId xmlns:a16="http://schemas.microsoft.com/office/drawing/2014/main" id="{4BE41502-587A-C73A-14DF-AA9FA75E56B5}"/>
              </a:ext>
            </a:extLst>
          </p:cNvPr>
          <p:cNvCxnSpPr/>
          <p:nvPr/>
        </p:nvCxnSpPr>
        <p:spPr>
          <a:xfrm>
            <a:off x="383565" y="1955073"/>
            <a:ext cx="480501" cy="49889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nettore 2 12">
            <a:extLst>
              <a:ext uri="{FF2B5EF4-FFF2-40B4-BE49-F238E27FC236}">
                <a16:creationId xmlns:a16="http://schemas.microsoft.com/office/drawing/2014/main" id="{DF7FA7AF-301B-2968-447A-37B977413A63}"/>
              </a:ext>
            </a:extLst>
          </p:cNvPr>
          <p:cNvCxnSpPr>
            <a:cxnSpLocks/>
          </p:cNvCxnSpPr>
          <p:nvPr/>
        </p:nvCxnSpPr>
        <p:spPr>
          <a:xfrm flipV="1">
            <a:off x="383565" y="2467173"/>
            <a:ext cx="480501" cy="49889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nettore 2 13">
            <a:extLst>
              <a:ext uri="{FF2B5EF4-FFF2-40B4-BE49-F238E27FC236}">
                <a16:creationId xmlns:a16="http://schemas.microsoft.com/office/drawing/2014/main" id="{DC791CD1-1225-BD41-1787-54DE862D5A05}"/>
              </a:ext>
            </a:extLst>
          </p:cNvPr>
          <p:cNvCxnSpPr>
            <a:cxnSpLocks/>
          </p:cNvCxnSpPr>
          <p:nvPr/>
        </p:nvCxnSpPr>
        <p:spPr>
          <a:xfrm flipH="1">
            <a:off x="1668479" y="1955073"/>
            <a:ext cx="480501" cy="498892"/>
          </a:xfrm>
          <a:prstGeom prst="straightConnector1">
            <a:avLst/>
          </a:prstGeom>
          <a:ln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nettore 2 14">
            <a:extLst>
              <a:ext uri="{FF2B5EF4-FFF2-40B4-BE49-F238E27FC236}">
                <a16:creationId xmlns:a16="http://schemas.microsoft.com/office/drawing/2014/main" id="{BB4F4221-2706-2353-76A6-478A57EDEBED}"/>
              </a:ext>
            </a:extLst>
          </p:cNvPr>
          <p:cNvCxnSpPr>
            <a:cxnSpLocks/>
          </p:cNvCxnSpPr>
          <p:nvPr/>
        </p:nvCxnSpPr>
        <p:spPr>
          <a:xfrm flipH="1" flipV="1">
            <a:off x="1668479" y="2467173"/>
            <a:ext cx="480501" cy="498892"/>
          </a:xfrm>
          <a:prstGeom prst="straightConnector1">
            <a:avLst/>
          </a:prstGeom>
          <a:ln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nettore diritto 15">
            <a:extLst>
              <a:ext uri="{FF2B5EF4-FFF2-40B4-BE49-F238E27FC236}">
                <a16:creationId xmlns:a16="http://schemas.microsoft.com/office/drawing/2014/main" id="{A098048B-441D-A733-BC0E-6B830C6B2D7B}"/>
              </a:ext>
            </a:extLst>
          </p:cNvPr>
          <p:cNvCxnSpPr/>
          <p:nvPr/>
        </p:nvCxnSpPr>
        <p:spPr>
          <a:xfrm>
            <a:off x="864066" y="2453965"/>
            <a:ext cx="80441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CasellaDiTesto 23">
                <a:extLst>
                  <a:ext uri="{FF2B5EF4-FFF2-40B4-BE49-F238E27FC236}">
                    <a16:creationId xmlns:a16="http://schemas.microsoft.com/office/drawing/2014/main" id="{AB4F7759-E078-519D-863F-3521D4EF21D3}"/>
                  </a:ext>
                </a:extLst>
              </p:cNvPr>
              <p:cNvSpPr txBox="1"/>
              <p:nvPr/>
            </p:nvSpPr>
            <p:spPr>
              <a:xfrm>
                <a:off x="1308539" y="2440758"/>
                <a:ext cx="6478055" cy="93705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it-IT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sz="24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it-IT" sz="2400" b="0" i="1" smtClean="0">
                              <a:latin typeface="Cambria Math" panose="02040503050406030204" pitchFamily="18" charset="0"/>
                            </a:rPr>
                            <m:t>𝑙</m:t>
                          </m:r>
                        </m:sub>
                      </m:sSub>
                      <m:d>
                        <m:dPr>
                          <m:ctrlPr>
                            <a:rPr lang="it-IT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it-IT" sz="2400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</m:d>
                      <m:r>
                        <a:rPr lang="it-IT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it-IT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Sup>
                            <m:sSubSupPr>
                              <m:ctrlPr>
                                <a:rPr lang="it-IT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it-IT" sz="2400" b="0" i="1" smtClean="0">
                                  <a:latin typeface="Cambria Math" panose="02040503050406030204" pitchFamily="18" charset="0"/>
                                </a:rPr>
                                <m:t>𝑔</m:t>
                              </m:r>
                            </m:e>
                            <m:sub>
                              <m:r>
                                <a:rPr lang="it-IT" sz="24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  <m:sup>
                              <m:r>
                                <a:rPr lang="it-IT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</m:num>
                        <m:den>
                          <m:sSubSup>
                            <m:sSubSupPr>
                              <m:ctrlPr>
                                <a:rPr lang="it-IT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it-IT" sz="2400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it-IT" sz="24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  <m:sup>
                              <m:r>
                                <a:rPr lang="it-IT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  <m:r>
                            <a:rPr lang="it-IT" sz="24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it-IT" sz="2400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it-IT" sz="24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it-IT" sz="24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it-IT" sz="24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sSubSup>
                            <m:sSubSupPr>
                              <m:ctrlPr>
                                <a:rPr lang="it-IT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it-IT" sz="2400" b="0" i="1" smtClean="0">
                                  <a:latin typeface="Cambria Math" panose="02040503050406030204" pitchFamily="18" charset="0"/>
                                </a:rPr>
                                <m:t>𝑔</m:t>
                              </m:r>
                            </m:e>
                            <m:sub>
                              <m:r>
                                <a:rPr lang="it-IT" sz="24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  <m:sup>
                              <m:r>
                                <a:rPr lang="it-IT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  <m:r>
                            <a:rPr lang="it-IT" sz="2400" b="0" i="1" smtClean="0">
                              <a:latin typeface="Cambria Math" panose="02040503050406030204" pitchFamily="18" charset="0"/>
                            </a:rPr>
                            <m:t>𝜌</m:t>
                          </m:r>
                          <m:r>
                            <a:rPr lang="it-IT" sz="24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it-IT" sz="2400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it-IT" sz="24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den>
                      </m:f>
                      <m:r>
                        <a:rPr lang="it-IT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it-IT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Sup>
                            <m:sSubSupPr>
                              <m:ctrlPr>
                                <a:rPr lang="it-IT" sz="240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it-IT" sz="2400" i="1">
                                  <a:latin typeface="Cambria Math" panose="02040503050406030204" pitchFamily="18" charset="0"/>
                                </a:rPr>
                                <m:t>𝑔</m:t>
                              </m:r>
                            </m:e>
                            <m:sub>
                              <m:r>
                                <a:rPr lang="it-IT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  <m:sup>
                              <m:r>
                                <a:rPr lang="it-IT" sz="24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  <m:r>
                            <a:rPr lang="it-IT" sz="24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sSup>
                            <m:sSupPr>
                              <m:ctrlPr>
                                <a:rPr lang="it-IT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it-IT" sz="2400" b="0" i="1" smtClean="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it-IT" sz="24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it-IT" sz="2400" b="0" i="1" smtClean="0">
                                  <a:latin typeface="Cambria Math" panose="02040503050406030204" pitchFamily="18" charset="0"/>
                                </a:rPr>
                                <m:t>𝛼</m:t>
                              </m:r>
                            </m:sup>
                          </m:sSup>
                        </m:num>
                        <m:den>
                          <m:sSubSup>
                            <m:sSubSupPr>
                              <m:ctrlPr>
                                <a:rPr lang="it-IT" sz="240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it-IT" sz="2400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it-IT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  <m:sup>
                              <m:r>
                                <a:rPr lang="it-IT" sz="24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  <m:r>
                            <a:rPr lang="it-IT" sz="2400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it-IT" sz="2400" i="1"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it-IT" sz="2400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it-IT" sz="2400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it-IT" sz="2400" i="1">
                              <a:latin typeface="Cambria Math" panose="02040503050406030204" pitchFamily="18" charset="0"/>
                            </a:rPr>
                            <m:t> </m:t>
                          </m:r>
                          <m:sSubSup>
                            <m:sSubSupPr>
                              <m:ctrlPr>
                                <a:rPr lang="it-IT" sz="240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it-IT" sz="2400" i="1">
                                  <a:latin typeface="Cambria Math" panose="02040503050406030204" pitchFamily="18" charset="0"/>
                                </a:rPr>
                                <m:t>𝑔</m:t>
                              </m:r>
                            </m:e>
                            <m:sub>
                              <m:r>
                                <a:rPr lang="it-IT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  <m:sup>
                              <m:r>
                                <a:rPr lang="it-IT" sz="24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  <m:r>
                            <a:rPr lang="it-IT" sz="2400" i="1">
                              <a:latin typeface="Cambria Math" panose="02040503050406030204" pitchFamily="18" charset="0"/>
                            </a:rPr>
                            <m:t>𝜌</m:t>
                          </m:r>
                          <m:r>
                            <a:rPr lang="it-IT" sz="2400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it-IT" sz="2400" i="1"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it-IT" sz="2400" i="1">
                              <a:latin typeface="Cambria Math" panose="02040503050406030204" pitchFamily="18" charset="0"/>
                            </a:rPr>
                            <m:t>)</m:t>
                          </m:r>
                        </m:den>
                      </m:f>
                    </m:oMath>
                  </m:oMathPara>
                </a14:m>
                <a:endParaRPr lang="it-IT" sz="2400" dirty="0"/>
              </a:p>
            </p:txBody>
          </p:sp>
        </mc:Choice>
        <mc:Fallback xmlns="">
          <p:sp>
            <p:nvSpPr>
              <p:cNvPr id="24" name="CasellaDiTesto 23">
                <a:extLst>
                  <a:ext uri="{FF2B5EF4-FFF2-40B4-BE49-F238E27FC236}">
                    <a16:creationId xmlns:a16="http://schemas.microsoft.com/office/drawing/2014/main" id="{AB4F7759-E078-519D-863F-3521D4EF21D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08539" y="2440758"/>
                <a:ext cx="6478055" cy="937051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CasellaDiTesto 24">
                <a:extLst>
                  <a:ext uri="{FF2B5EF4-FFF2-40B4-BE49-F238E27FC236}">
                    <a16:creationId xmlns:a16="http://schemas.microsoft.com/office/drawing/2014/main" id="{9DD0B329-9956-8698-BF8B-369CCD48E503}"/>
                  </a:ext>
                </a:extLst>
              </p:cNvPr>
              <p:cNvSpPr txBox="1"/>
              <p:nvPr/>
            </p:nvSpPr>
            <p:spPr>
              <a:xfrm>
                <a:off x="1862132" y="3510389"/>
                <a:ext cx="6149211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it-IT" sz="2400" b="0" dirty="0"/>
                  <a:t>Unitarity </a:t>
                </a:r>
                <a:r>
                  <a:rPr lang="it-IT" sz="2400" b="0" dirty="0" err="1"/>
                  <a:t>is</a:t>
                </a:r>
                <a:r>
                  <a:rPr lang="it-IT" sz="2400" b="0" dirty="0"/>
                  <a:t> </a:t>
                </a:r>
                <a:r>
                  <a:rPr lang="it-IT" sz="2400" b="0" dirty="0" err="1"/>
                  <a:t>broken</a:t>
                </a:r>
                <a:r>
                  <a:rPr lang="it-IT" sz="2400" b="0" dirty="0"/>
                  <a:t>,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it-IT" sz="2400" b="0" i="0" smtClean="0">
                        <a:latin typeface="Cambria Math" panose="02040503050406030204" pitchFamily="18" charset="0"/>
                      </a:rPr>
                      <m:t>Im</m:t>
                    </m:r>
                    <m:r>
                      <a:rPr lang="it-IT" sz="2400" b="0" i="1" smtClean="0"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it-IT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sz="2400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it-IT" sz="2400" b="0" i="1" smtClean="0">
                            <a:latin typeface="Cambria Math" panose="02040503050406030204" pitchFamily="18" charset="0"/>
                          </a:rPr>
                          <m:t>𝑙</m:t>
                        </m:r>
                      </m:sub>
                    </m:sSub>
                    <m:d>
                      <m:dPr>
                        <m:ctrlPr>
                          <a:rPr lang="it-IT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it-IT" sz="2400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d>
                    <m:r>
                      <a:rPr lang="it-IT" sz="2400" b="0" i="1" smtClean="0">
                        <a:latin typeface="Cambria Math" panose="02040503050406030204" pitchFamily="18" charset="0"/>
                      </a:rPr>
                      <m:t>≠</m:t>
                    </m:r>
                    <m:r>
                      <a:rPr lang="it-IT" sz="2400" b="0" i="1" smtClean="0">
                        <a:latin typeface="Cambria Math" panose="02040503050406030204" pitchFamily="18" charset="0"/>
                      </a:rPr>
                      <m:t>𝜌</m:t>
                    </m:r>
                    <m:d>
                      <m:dPr>
                        <m:ctrlPr>
                          <a:rPr lang="it-IT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it-IT" sz="2400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d>
                    <m:sSup>
                      <m:sSupPr>
                        <m:ctrlPr>
                          <a:rPr lang="it-IT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|"/>
                            <m:endChr m:val="|"/>
                            <m:ctrlPr>
                              <a:rPr lang="it-IT" sz="2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it-IT" sz="2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it-IT" sz="2400" b="0" i="1" smtClean="0">
                                    <a:latin typeface="Cambria Math" panose="02040503050406030204" pitchFamily="18" charset="0"/>
                                  </a:rPr>
                                  <m:t>𝐴</m:t>
                                </m:r>
                              </m:e>
                              <m:sub>
                                <m:r>
                                  <a:rPr lang="it-IT" sz="2400" b="0" i="1" smtClean="0">
                                    <a:latin typeface="Cambria Math" panose="02040503050406030204" pitchFamily="18" charset="0"/>
                                  </a:rPr>
                                  <m:t>𝑙</m:t>
                                </m:r>
                              </m:sub>
                            </m:sSub>
                            <m:d>
                              <m:dPr>
                                <m:ctrlPr>
                                  <a:rPr lang="it-IT" sz="2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it-IT" sz="2400" b="0" i="1" smtClean="0">
                                    <a:latin typeface="Cambria Math" panose="02040503050406030204" pitchFamily="18" charset="0"/>
                                  </a:rPr>
                                  <m:t>𝑠</m:t>
                                </m:r>
                              </m:e>
                            </m:d>
                          </m:e>
                        </m:d>
                      </m:e>
                      <m:sup>
                        <m:r>
                          <a:rPr lang="it-IT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it-IT" sz="2400" dirty="0"/>
              </a:p>
            </p:txBody>
          </p:sp>
        </mc:Choice>
        <mc:Fallback xmlns="">
          <p:sp>
            <p:nvSpPr>
              <p:cNvPr id="25" name="CasellaDiTesto 24">
                <a:extLst>
                  <a:ext uri="{FF2B5EF4-FFF2-40B4-BE49-F238E27FC236}">
                    <a16:creationId xmlns:a16="http://schemas.microsoft.com/office/drawing/2014/main" id="{9DD0B329-9956-8698-BF8B-369CCD48E50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62132" y="3510389"/>
                <a:ext cx="6149211" cy="461665"/>
              </a:xfrm>
              <a:prstGeom prst="rect">
                <a:avLst/>
              </a:prstGeom>
              <a:blipFill>
                <a:blip r:embed="rId6"/>
                <a:stretch>
                  <a:fillRect l="-1487" t="-10526" b="-28947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CasellaDiTesto 25">
            <a:extLst>
              <a:ext uri="{FF2B5EF4-FFF2-40B4-BE49-F238E27FC236}">
                <a16:creationId xmlns:a16="http://schemas.microsoft.com/office/drawing/2014/main" id="{9A9EF533-0441-2D18-D31C-0CB8D4FC37C1}"/>
              </a:ext>
            </a:extLst>
          </p:cNvPr>
          <p:cNvSpPr txBox="1"/>
          <p:nvPr/>
        </p:nvSpPr>
        <p:spPr>
          <a:xfrm>
            <a:off x="864066" y="1702035"/>
            <a:ext cx="875973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2400" b="0" dirty="0" err="1"/>
              <a:t>What</a:t>
            </a:r>
            <a:r>
              <a:rPr lang="it-IT" sz="2400" b="0" dirty="0"/>
              <a:t> </a:t>
            </a:r>
            <a:r>
              <a:rPr lang="it-IT" sz="2400" b="0" dirty="0" err="1"/>
              <a:t>if</a:t>
            </a:r>
            <a:r>
              <a:rPr lang="it-IT" sz="2400" b="0" dirty="0"/>
              <a:t> I </a:t>
            </a:r>
            <a:r>
              <a:rPr lang="it-IT" sz="2400" b="0" dirty="0" err="1"/>
              <a:t>have</a:t>
            </a:r>
            <a:r>
              <a:rPr lang="it-IT" sz="2400" b="0" dirty="0"/>
              <a:t> </a:t>
            </a:r>
            <a:r>
              <a:rPr lang="it-IT" sz="2400" b="0" dirty="0" err="1"/>
              <a:t>two</a:t>
            </a:r>
            <a:r>
              <a:rPr lang="it-IT" sz="2400" b="0" dirty="0"/>
              <a:t> </a:t>
            </a:r>
            <a:r>
              <a:rPr lang="it-IT" sz="2400" b="0" dirty="0" err="1"/>
              <a:t>resonances</a:t>
            </a:r>
            <a:r>
              <a:rPr lang="it-IT" sz="2400" b="0" dirty="0"/>
              <a:t>? Can I </a:t>
            </a:r>
            <a:r>
              <a:rPr lang="it-IT" sz="2400" b="0" dirty="0" err="1"/>
              <a:t>add</a:t>
            </a:r>
            <a:r>
              <a:rPr lang="it-IT" sz="2400" b="0" dirty="0"/>
              <a:t> </a:t>
            </a:r>
            <a:r>
              <a:rPr lang="it-IT" sz="2400" b="0" dirty="0" err="1"/>
              <a:t>two</a:t>
            </a:r>
            <a:r>
              <a:rPr lang="it-IT" sz="2400" b="0" dirty="0"/>
              <a:t> </a:t>
            </a:r>
            <a:r>
              <a:rPr lang="it-IT" sz="2400" b="0" dirty="0" err="1"/>
              <a:t>BWs</a:t>
            </a:r>
            <a:r>
              <a:rPr lang="it-IT" sz="2400" b="0" dirty="0"/>
              <a:t>?</a:t>
            </a:r>
            <a:endParaRPr lang="it-IT" sz="2400" dirty="0"/>
          </a:p>
        </p:txBody>
      </p:sp>
      <p:sp>
        <p:nvSpPr>
          <p:cNvPr id="17" name="CasellaDiTesto 16">
            <a:extLst>
              <a:ext uri="{FF2B5EF4-FFF2-40B4-BE49-F238E27FC236}">
                <a16:creationId xmlns:a16="http://schemas.microsoft.com/office/drawing/2014/main" id="{A899F2B2-CFC4-1A23-8CF0-8CE6706FDCB7}"/>
              </a:ext>
            </a:extLst>
          </p:cNvPr>
          <p:cNvSpPr txBox="1"/>
          <p:nvPr/>
        </p:nvSpPr>
        <p:spPr>
          <a:xfrm>
            <a:off x="250212" y="5202832"/>
            <a:ext cx="794114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/>
              <a:t>Of </a:t>
            </a:r>
            <a:r>
              <a:rPr lang="it-IT" dirty="0" err="1"/>
              <a:t>course</a:t>
            </a:r>
            <a:r>
              <a:rPr lang="it-IT" dirty="0"/>
              <a:t> </a:t>
            </a:r>
            <a:r>
              <a:rPr lang="it-IT" dirty="0" err="1"/>
              <a:t>they</a:t>
            </a:r>
            <a:r>
              <a:rPr lang="it-IT" dirty="0"/>
              <a:t> are </a:t>
            </a:r>
            <a:r>
              <a:rPr lang="it-IT" dirty="0" err="1"/>
              <a:t>not</a:t>
            </a:r>
            <a:r>
              <a:rPr lang="it-IT" dirty="0"/>
              <a:t> </a:t>
            </a:r>
            <a:r>
              <a:rPr lang="it-IT" dirty="0" err="1"/>
              <a:t>stupid</a:t>
            </a:r>
            <a:r>
              <a:rPr lang="it-IT" dirty="0"/>
              <a:t>, </a:t>
            </a:r>
            <a:r>
              <a:rPr lang="it-IT" dirty="0" err="1"/>
              <a:t>this</a:t>
            </a:r>
            <a:r>
              <a:rPr lang="it-IT" dirty="0"/>
              <a:t> works </a:t>
            </a:r>
            <a:r>
              <a:rPr lang="it-IT" dirty="0" err="1"/>
              <a:t>if</a:t>
            </a:r>
            <a:r>
              <a:rPr lang="it-IT" dirty="0"/>
              <a:t> the </a:t>
            </a:r>
            <a:r>
              <a:rPr lang="it-IT" dirty="0" err="1"/>
              <a:t>two</a:t>
            </a:r>
            <a:r>
              <a:rPr lang="it-IT" dirty="0"/>
              <a:t> </a:t>
            </a:r>
            <a:r>
              <a:rPr lang="it-IT" dirty="0" err="1"/>
              <a:t>resonances</a:t>
            </a:r>
            <a:r>
              <a:rPr lang="it-IT" dirty="0"/>
              <a:t> are </a:t>
            </a:r>
            <a:r>
              <a:rPr lang="it-IT" dirty="0" err="1"/>
              <a:t>well</a:t>
            </a:r>
            <a:r>
              <a:rPr lang="it-IT" dirty="0"/>
              <a:t> </a:t>
            </a:r>
            <a:r>
              <a:rPr lang="it-IT" dirty="0" err="1"/>
              <a:t>isolated</a:t>
            </a:r>
            <a:r>
              <a:rPr lang="it-IT" dirty="0"/>
              <a:t>.</a:t>
            </a:r>
            <a:br>
              <a:rPr lang="it-IT" dirty="0"/>
            </a:br>
            <a:r>
              <a:rPr lang="it-IT" dirty="0" err="1"/>
              <a:t>Unfortunately</a:t>
            </a:r>
            <a:r>
              <a:rPr lang="it-IT" dirty="0"/>
              <a:t> </a:t>
            </a:r>
            <a:r>
              <a:rPr lang="it-IT" dirty="0" err="1"/>
              <a:t>we</a:t>
            </a:r>
            <a:r>
              <a:rPr lang="it-IT" dirty="0"/>
              <a:t> </a:t>
            </a:r>
            <a:r>
              <a:rPr lang="it-IT" dirty="0" err="1"/>
              <a:t>have</a:t>
            </a:r>
            <a:r>
              <a:rPr lang="it-IT" dirty="0"/>
              <a:t> no </a:t>
            </a:r>
            <a:r>
              <a:rPr lang="it-IT" dirty="0" err="1"/>
              <a:t>simple</a:t>
            </a:r>
            <a:r>
              <a:rPr lang="it-IT" dirty="0"/>
              <a:t> alternative </a:t>
            </a:r>
            <a:r>
              <a:rPr lang="it-IT" dirty="0" err="1"/>
              <a:t>solution</a:t>
            </a:r>
            <a:r>
              <a:rPr lang="it-IT" dirty="0"/>
              <a:t> </a:t>
            </a:r>
            <a:r>
              <a:rPr lang="it-IT" dirty="0" err="1"/>
              <a:t>that</a:t>
            </a:r>
            <a:r>
              <a:rPr lang="it-IT" dirty="0"/>
              <a:t> can work in </a:t>
            </a:r>
            <a:r>
              <a:rPr lang="it-IT" dirty="0" err="1"/>
              <a:t>all</a:t>
            </a:r>
            <a:r>
              <a:rPr lang="it-IT" dirty="0"/>
              <a:t> situation,</a:t>
            </a:r>
            <a:br>
              <a:rPr lang="it-IT" dirty="0"/>
            </a:br>
            <a:r>
              <a:rPr lang="it-IT" dirty="0" err="1"/>
              <a:t>we</a:t>
            </a:r>
            <a:r>
              <a:rPr lang="it-IT" dirty="0"/>
              <a:t> </a:t>
            </a:r>
            <a:r>
              <a:rPr lang="it-IT" dirty="0" err="1"/>
              <a:t>have</a:t>
            </a:r>
            <a:r>
              <a:rPr lang="it-IT" dirty="0"/>
              <a:t> to </a:t>
            </a:r>
            <a:r>
              <a:rPr lang="it-IT" dirty="0" err="1"/>
              <a:t>proceed</a:t>
            </a:r>
            <a:r>
              <a:rPr lang="it-IT" dirty="0"/>
              <a:t> case by case and </a:t>
            </a:r>
            <a:r>
              <a:rPr lang="it-IT" dirty="0" err="1"/>
              <a:t>we</a:t>
            </a:r>
            <a:r>
              <a:rPr lang="it-IT" dirty="0"/>
              <a:t> live on </a:t>
            </a:r>
            <a:r>
              <a:rPr lang="it-IT" dirty="0" err="1"/>
              <a:t>different</a:t>
            </a:r>
            <a:r>
              <a:rPr lang="it-IT" dirty="0"/>
              <a:t> </a:t>
            </a:r>
            <a:r>
              <a:rPr lang="it-IT" dirty="0" err="1"/>
              <a:t>timescales</a:t>
            </a:r>
            <a:endParaRPr lang="it-IT" dirty="0"/>
          </a:p>
        </p:txBody>
      </p:sp>
      <p:sp>
        <p:nvSpPr>
          <p:cNvPr id="27" name="CasellaDiTesto 26">
            <a:extLst>
              <a:ext uri="{FF2B5EF4-FFF2-40B4-BE49-F238E27FC236}">
                <a16:creationId xmlns:a16="http://schemas.microsoft.com/office/drawing/2014/main" id="{012702E9-5766-71DE-FEB1-2F9CF88B51CF}"/>
              </a:ext>
            </a:extLst>
          </p:cNvPr>
          <p:cNvSpPr txBox="1"/>
          <p:nvPr/>
        </p:nvSpPr>
        <p:spPr>
          <a:xfrm>
            <a:off x="268448" y="4648834"/>
            <a:ext cx="862534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it-IT" b="1" dirty="0"/>
          </a:p>
          <a:p>
            <a:br>
              <a:rPr lang="it-IT" dirty="0"/>
            </a:br>
            <a:r>
              <a:rPr lang="it-IT" dirty="0" err="1"/>
              <a:t>Phases</a:t>
            </a:r>
            <a:r>
              <a:rPr lang="it-IT" dirty="0"/>
              <a:t> take </a:t>
            </a:r>
            <a:r>
              <a:rPr lang="it-IT" dirty="0" err="1"/>
              <a:t>partially</a:t>
            </a:r>
            <a:r>
              <a:rPr lang="it-IT" dirty="0"/>
              <a:t> </a:t>
            </a:r>
            <a:r>
              <a:rPr lang="it-IT" dirty="0" err="1"/>
              <a:t>into</a:t>
            </a:r>
            <a:r>
              <a:rPr lang="it-IT" dirty="0"/>
              <a:t> account the </a:t>
            </a:r>
            <a:r>
              <a:rPr lang="it-IT" dirty="0" err="1"/>
              <a:t>modifications</a:t>
            </a:r>
            <a:r>
              <a:rPr lang="it-IT" dirty="0"/>
              <a:t> of </a:t>
            </a:r>
            <a:r>
              <a:rPr lang="it-IT" dirty="0" err="1"/>
              <a:t>unitarity</a:t>
            </a:r>
            <a:r>
              <a:rPr lang="it-IT" dirty="0"/>
              <a:t> due to </a:t>
            </a:r>
            <a:r>
              <a:rPr lang="it-IT" dirty="0" err="1"/>
              <a:t>inelastic</a:t>
            </a:r>
            <a:r>
              <a:rPr lang="it-IT" dirty="0"/>
              <a:t> </a:t>
            </a:r>
            <a:r>
              <a:rPr lang="it-IT" dirty="0" err="1"/>
              <a:t>channels</a:t>
            </a:r>
            <a:r>
              <a:rPr lang="it-IT" dirty="0"/>
              <a:t>.</a:t>
            </a:r>
            <a:br>
              <a:rPr lang="it-IT" dirty="0"/>
            </a:br>
            <a:r>
              <a:rPr lang="it-IT" dirty="0" err="1"/>
              <a:t>However</a:t>
            </a:r>
            <a:r>
              <a:rPr lang="it-IT" dirty="0"/>
              <a:t>, </a:t>
            </a:r>
            <a:r>
              <a:rPr lang="it-IT" dirty="0" err="1"/>
              <a:t>when</a:t>
            </a:r>
            <a:r>
              <a:rPr lang="it-IT" dirty="0"/>
              <a:t> </a:t>
            </a:r>
            <a:r>
              <a:rPr lang="it-IT" dirty="0" err="1"/>
              <a:t>we</a:t>
            </a:r>
            <a:r>
              <a:rPr lang="it-IT" dirty="0"/>
              <a:t> </a:t>
            </a:r>
            <a:r>
              <a:rPr lang="it-IT" dirty="0" err="1"/>
              <a:t>shoot</a:t>
            </a:r>
            <a:r>
              <a:rPr lang="it-IT" dirty="0"/>
              <a:t> for </a:t>
            </a:r>
            <a:r>
              <a:rPr lang="it-IT" dirty="0" err="1"/>
              <a:t>precision</a:t>
            </a:r>
            <a:r>
              <a:rPr lang="it-IT" dirty="0"/>
              <a:t>, </a:t>
            </a:r>
            <a:r>
              <a:rPr lang="it-IT" dirty="0" err="1"/>
              <a:t>we</a:t>
            </a:r>
            <a:r>
              <a:rPr lang="it-IT" dirty="0"/>
              <a:t> </a:t>
            </a:r>
            <a:r>
              <a:rPr lang="it-IT" dirty="0" err="1"/>
              <a:t>need</a:t>
            </a:r>
            <a:r>
              <a:rPr lang="it-IT" dirty="0"/>
              <a:t> </a:t>
            </a:r>
            <a:r>
              <a:rPr lang="it-IT" dirty="0" err="1"/>
              <a:t>better</a:t>
            </a:r>
            <a:r>
              <a:rPr lang="it-IT" dirty="0"/>
              <a:t> </a:t>
            </a:r>
            <a:r>
              <a:rPr lang="it-IT" dirty="0" err="1"/>
              <a:t>ansätze</a:t>
            </a:r>
            <a:r>
              <a:rPr lang="it-IT" dirty="0"/>
              <a:t> </a:t>
            </a:r>
            <a:br>
              <a:rPr lang="it-IT" dirty="0"/>
            </a:br>
            <a:r>
              <a:rPr lang="it-IT" dirty="0"/>
              <a:t>(</a:t>
            </a:r>
            <a:r>
              <a:rPr lang="it-IT" dirty="0" err="1"/>
              <a:t>will</a:t>
            </a:r>
            <a:r>
              <a:rPr lang="it-IT" dirty="0"/>
              <a:t> show </a:t>
            </a:r>
            <a:r>
              <a:rPr lang="it-IT" dirty="0" err="1"/>
              <a:t>examples</a:t>
            </a:r>
            <a:r>
              <a:rPr lang="it-IT" dirty="0"/>
              <a:t> in the </a:t>
            </a:r>
            <a:r>
              <a:rPr lang="it-IT" dirty="0" err="1"/>
              <a:t>next</a:t>
            </a:r>
            <a:r>
              <a:rPr lang="it-IT" dirty="0"/>
              <a:t> </a:t>
            </a:r>
            <a:r>
              <a:rPr lang="it-IT" dirty="0" err="1"/>
              <a:t>lectures</a:t>
            </a:r>
            <a:r>
              <a:rPr lang="it-IT" dirty="0"/>
              <a:t>)</a:t>
            </a:r>
          </a:p>
        </p:txBody>
      </p:sp>
      <p:sp>
        <p:nvSpPr>
          <p:cNvPr id="29" name="CasellaDiTesto 28">
            <a:extLst>
              <a:ext uri="{FF2B5EF4-FFF2-40B4-BE49-F238E27FC236}">
                <a16:creationId xmlns:a16="http://schemas.microsoft.com/office/drawing/2014/main" id="{8AD0F366-86F3-A9A4-3D6E-C10F9738448A}"/>
              </a:ext>
            </a:extLst>
          </p:cNvPr>
          <p:cNvSpPr txBox="1"/>
          <p:nvPr/>
        </p:nvSpPr>
        <p:spPr>
          <a:xfrm>
            <a:off x="1668479" y="4603922"/>
            <a:ext cx="488239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it-IT" b="1" dirty="0"/>
              <a:t>But </a:t>
            </a:r>
            <a:r>
              <a:rPr lang="it-IT" b="1" dirty="0" err="1"/>
              <a:t>that’s</a:t>
            </a:r>
            <a:r>
              <a:rPr lang="it-IT" b="1" dirty="0"/>
              <a:t> </a:t>
            </a:r>
            <a:r>
              <a:rPr lang="it-IT" b="1" dirty="0" err="1"/>
              <a:t>precisely</a:t>
            </a:r>
            <a:r>
              <a:rPr lang="it-IT" b="1" dirty="0"/>
              <a:t> </a:t>
            </a:r>
            <a:r>
              <a:rPr lang="it-IT" b="1" dirty="0" err="1"/>
              <a:t>what</a:t>
            </a:r>
            <a:r>
              <a:rPr lang="it-IT" b="1" dirty="0"/>
              <a:t> </a:t>
            </a:r>
            <a:r>
              <a:rPr lang="it-IT" b="1" dirty="0" err="1"/>
              <a:t>experimentalists</a:t>
            </a:r>
            <a:r>
              <a:rPr lang="it-IT" b="1" dirty="0"/>
              <a:t> do! </a:t>
            </a:r>
          </a:p>
        </p:txBody>
      </p:sp>
    </p:spTree>
    <p:extLst>
      <p:ext uri="{BB962C8B-B14F-4D97-AF65-F5344CB8AC3E}">
        <p14:creationId xmlns:p14="http://schemas.microsoft.com/office/powerpoint/2010/main" val="2669541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0" grpId="0"/>
      <p:bldP spid="24" grpId="0"/>
      <p:bldP spid="25" grpId="0"/>
      <p:bldP spid="26" grpId="0"/>
      <p:bldP spid="17" grpId="0"/>
      <p:bldP spid="17" grpId="1"/>
      <p:bldP spid="27" grpId="0"/>
      <p:bldP spid="29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ounded Rectangle 32"/>
          <p:cNvSpPr/>
          <p:nvPr/>
        </p:nvSpPr>
        <p:spPr>
          <a:xfrm>
            <a:off x="158620" y="2419163"/>
            <a:ext cx="4012164" cy="3459706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cxnSp>
        <p:nvCxnSpPr>
          <p:cNvPr id="17" name="Straight Connector 16"/>
          <p:cNvCxnSpPr/>
          <p:nvPr/>
        </p:nvCxnSpPr>
        <p:spPr>
          <a:xfrm>
            <a:off x="821094" y="3723501"/>
            <a:ext cx="1026367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Freeform 8"/>
          <p:cNvSpPr/>
          <p:nvPr/>
        </p:nvSpPr>
        <p:spPr>
          <a:xfrm>
            <a:off x="821094" y="3536885"/>
            <a:ext cx="1026367" cy="811763"/>
          </a:xfrm>
          <a:custGeom>
            <a:avLst/>
            <a:gdLst>
              <a:gd name="connsiteX0" fmla="*/ 0 w 1026367"/>
              <a:gd name="connsiteY0" fmla="*/ 811763 h 811763"/>
              <a:gd name="connsiteX1" fmla="*/ 1026367 w 1026367"/>
              <a:gd name="connsiteY1" fmla="*/ 811763 h 811763"/>
              <a:gd name="connsiteX2" fmla="*/ 1026367 w 1026367"/>
              <a:gd name="connsiteY2" fmla="*/ 0 h 811763"/>
              <a:gd name="connsiteX3" fmla="*/ 1026367 w 1026367"/>
              <a:gd name="connsiteY3" fmla="*/ 0 h 8117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26367" h="811763">
                <a:moveTo>
                  <a:pt x="0" y="811763"/>
                </a:moveTo>
                <a:lnTo>
                  <a:pt x="1026367" y="811763"/>
                </a:lnTo>
                <a:lnTo>
                  <a:pt x="1026367" y="0"/>
                </a:lnTo>
                <a:lnTo>
                  <a:pt x="1026367" y="0"/>
                </a:lnTo>
              </a:path>
            </a:pathLst>
          </a:cu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tx1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606490" y="2676595"/>
            <a:ext cx="2155371" cy="84440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" name="Segnaposto numero diapositiva 10"/>
          <p:cNvSpPr>
            <a:spLocks noGrp="1"/>
          </p:cNvSpPr>
          <p:nvPr>
            <p:ph type="sldNum" sz="quarter" idx="12"/>
          </p:nvPr>
        </p:nvSpPr>
        <p:spPr>
          <a:xfrm>
            <a:off x="8305800" y="6360668"/>
            <a:ext cx="762000" cy="365125"/>
          </a:xfrm>
        </p:spPr>
        <p:txBody>
          <a:bodyPr/>
          <a:lstStyle/>
          <a:p>
            <a:fld id="{757A8607-F8D3-4FCF-AF8A-9CA68A1CDC70}" type="slidenum">
              <a:rPr lang="it-IT" sz="2000" smtClean="0">
                <a:solidFill>
                  <a:schemeClr val="bg1">
                    <a:lumMod val="50000"/>
                  </a:schemeClr>
                </a:solidFill>
              </a:rPr>
              <a:pPr/>
              <a:t>19</a:t>
            </a:fld>
            <a:endParaRPr lang="it-IT" sz="20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" name="Titolo 1"/>
          <p:cNvSpPr txBox="1">
            <a:spLocks/>
          </p:cNvSpPr>
          <p:nvPr/>
        </p:nvSpPr>
        <p:spPr>
          <a:xfrm>
            <a:off x="457200" y="-27384"/>
            <a:ext cx="8229600" cy="1052502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it-IT" sz="3600" dirty="0">
                <a:solidFill>
                  <a:schemeClr val="tx2"/>
                </a:solidFill>
              </a:rPr>
              <a:t>Bound and virtual states</a:t>
            </a:r>
          </a:p>
        </p:txBody>
      </p:sp>
      <p:sp>
        <p:nvSpPr>
          <p:cNvPr id="22" name="Rectangle 21"/>
          <p:cNvSpPr/>
          <p:nvPr/>
        </p:nvSpPr>
        <p:spPr>
          <a:xfrm>
            <a:off x="0" y="6360668"/>
            <a:ext cx="6889687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>
                <a:solidFill>
                  <a:schemeClr val="bg1">
                    <a:lumMod val="50000"/>
                  </a:schemeClr>
                </a:solidFill>
              </a:rPr>
              <a:t>A. Pilloni – Exotic hadron spectroscopy</a:t>
            </a:r>
            <a:endParaRPr lang="it-IT" sz="1600" dirty="0">
              <a:solidFill>
                <a:schemeClr val="bg1">
                  <a:lumMod val="50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1104900" y="1358920"/>
                <a:ext cx="6391275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it-IT" sz="2400" dirty="0"/>
                  <a:t>Example from </a:t>
                </a:r>
                <a14:m>
                  <m:oMath xmlns:m="http://schemas.openxmlformats.org/officeDocument/2006/math">
                    <m:r>
                      <a:rPr lang="it-IT" sz="2400" b="0" i="1" smtClean="0">
                        <a:latin typeface="Cambria Math" panose="02040503050406030204" pitchFamily="18" charset="0"/>
                      </a:rPr>
                      <m:t>𝑝𝑛</m:t>
                    </m:r>
                  </m:oMath>
                </a14:m>
                <a:r>
                  <a:rPr lang="it-IT" sz="2400" dirty="0"/>
                  <a:t> scattering</a:t>
                </a:r>
                <a:br>
                  <a:rPr lang="it-IT" sz="2400" dirty="0"/>
                </a:br>
                <a:r>
                  <a:rPr lang="it-IT" sz="2400" dirty="0"/>
                  <a:t>Bound state on the real axis 1st sheet (deuteron)</a:t>
                </a:r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04900" y="1358920"/>
                <a:ext cx="6391275" cy="830997"/>
              </a:xfrm>
              <a:prstGeom prst="rect">
                <a:avLst/>
              </a:prstGeom>
              <a:blipFill rotWithShape="0">
                <a:blip r:embed="rId3"/>
                <a:stretch>
                  <a:fillRect l="-1430" t="-5882" b="-16176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9" name="Straight Arrow Connector 28"/>
          <p:cNvCxnSpPr/>
          <p:nvPr/>
        </p:nvCxnSpPr>
        <p:spPr>
          <a:xfrm>
            <a:off x="821094" y="3515095"/>
            <a:ext cx="1026367" cy="0"/>
          </a:xfrm>
          <a:prstGeom prst="straightConnector1">
            <a:avLst/>
          </a:prstGeom>
          <a:ln w="28575">
            <a:solidFill>
              <a:schemeClr val="bg1">
                <a:lumMod val="65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Straight Arrow Connector 2"/>
          <p:cNvCxnSpPr/>
          <p:nvPr/>
        </p:nvCxnSpPr>
        <p:spPr>
          <a:xfrm>
            <a:off x="1838130" y="3521003"/>
            <a:ext cx="587828" cy="5908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/>
          <p:nvPr/>
        </p:nvCxnSpPr>
        <p:spPr>
          <a:xfrm flipV="1">
            <a:off x="821094" y="2676596"/>
            <a:ext cx="0" cy="2427832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/>
              <p:cNvSpPr txBox="1"/>
              <p:nvPr/>
            </p:nvSpPr>
            <p:spPr>
              <a:xfrm>
                <a:off x="158620" y="2652425"/>
                <a:ext cx="69557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𝑉</m:t>
                      </m:r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𝑟</m:t>
                      </m:r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it-IT" dirty="0"/>
              </a:p>
            </p:txBody>
          </p:sp>
        </mc:Choice>
        <mc:Fallback xmlns="">
          <p:sp>
            <p:nvSpPr>
              <p:cNvPr id="34" name="TextBox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8620" y="2652425"/>
                <a:ext cx="695575" cy="369332"/>
              </a:xfrm>
              <a:prstGeom prst="rect">
                <a:avLst/>
              </a:prstGeom>
              <a:blipFill rotWithShape="0">
                <a:blip r:embed="rId4"/>
                <a:stretch>
                  <a:fillRect b="-13115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/>
              <p:cNvSpPr txBox="1"/>
              <p:nvPr/>
            </p:nvSpPr>
            <p:spPr>
              <a:xfrm>
                <a:off x="2160036" y="3168622"/>
                <a:ext cx="35163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𝑟</m:t>
                      </m:r>
                    </m:oMath>
                  </m:oMathPara>
                </a14:m>
                <a:endParaRPr lang="it-IT" dirty="0"/>
              </a:p>
            </p:txBody>
          </p:sp>
        </mc:Choice>
        <mc:Fallback xmlns="">
          <p:sp>
            <p:nvSpPr>
              <p:cNvPr id="35" name="TextBox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60036" y="3168622"/>
                <a:ext cx="351635" cy="369332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/>
              <p:cNvSpPr txBox="1"/>
              <p:nvPr/>
            </p:nvSpPr>
            <p:spPr>
              <a:xfrm>
                <a:off x="1740060" y="4215815"/>
                <a:ext cx="528927" cy="39895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Pre>
                        <m:sPrePr>
                          <m:ctrlPr>
                            <a:rPr lang="it-IT" b="0" i="1" smtClean="0">
                              <a:latin typeface="Cambria Math" panose="02040503050406030204" pitchFamily="18" charset="0"/>
                            </a:rPr>
                          </m:ctrlPr>
                        </m:sPrePr>
                        <m:sub/>
                        <m:sup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  <m:e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</m:sPre>
                    </m:oMath>
                  </m:oMathPara>
                </a14:m>
                <a:endParaRPr lang="it-IT" dirty="0"/>
              </a:p>
            </p:txBody>
          </p:sp>
        </mc:Choice>
        <mc:Fallback xmlns="">
          <p:sp>
            <p:nvSpPr>
              <p:cNvPr id="36" name="TextBox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40060" y="4215815"/>
                <a:ext cx="528927" cy="398955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/>
              <p:cNvSpPr txBox="1"/>
              <p:nvPr/>
            </p:nvSpPr>
            <p:spPr>
              <a:xfrm>
                <a:off x="1739285" y="3618977"/>
                <a:ext cx="528927" cy="39895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Pre>
                        <m:sPrePr>
                          <m:ctrlPr>
                            <a:rPr lang="it-IT" b="0" i="1" smtClean="0">
                              <a:latin typeface="Cambria Math" panose="02040503050406030204" pitchFamily="18" charset="0"/>
                            </a:rPr>
                          </m:ctrlPr>
                        </m:sPrePr>
                        <m:sub/>
                        <m:sup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p>
                        <m:e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</m:sPre>
                    </m:oMath>
                  </m:oMathPara>
                </a14:m>
                <a:endParaRPr lang="it-IT" dirty="0"/>
              </a:p>
            </p:txBody>
          </p:sp>
        </mc:Choice>
        <mc:Fallback xmlns="">
          <p:sp>
            <p:nvSpPr>
              <p:cNvPr id="37" name="TextBox 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39285" y="3618977"/>
                <a:ext cx="528927" cy="398955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8" name="Rounded Rectangle 37"/>
          <p:cNvSpPr/>
          <p:nvPr/>
        </p:nvSpPr>
        <p:spPr>
          <a:xfrm>
            <a:off x="4883605" y="2419163"/>
            <a:ext cx="4012164" cy="3459706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62" name="Oval 61"/>
          <p:cNvSpPr/>
          <p:nvPr/>
        </p:nvSpPr>
        <p:spPr>
          <a:xfrm>
            <a:off x="6665914" y="3859373"/>
            <a:ext cx="121298" cy="121298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9" name="Freeform 38"/>
              <p:cNvSpPr/>
              <p:nvPr/>
            </p:nvSpPr>
            <p:spPr>
              <a:xfrm>
                <a:off x="5326809" y="3117486"/>
                <a:ext cx="3125755" cy="1912776"/>
              </a:xfrm>
              <a:custGeom>
                <a:avLst/>
                <a:gdLst>
                  <a:gd name="connsiteX0" fmla="*/ 0 w 3125755"/>
                  <a:gd name="connsiteY0" fmla="*/ 1912776 h 1912776"/>
                  <a:gd name="connsiteX1" fmla="*/ 0 w 3125755"/>
                  <a:gd name="connsiteY1" fmla="*/ 0 h 1912776"/>
                  <a:gd name="connsiteX2" fmla="*/ 3125755 w 3125755"/>
                  <a:gd name="connsiteY2" fmla="*/ 0 h 1912776"/>
                  <a:gd name="connsiteX3" fmla="*/ 3125755 w 3125755"/>
                  <a:gd name="connsiteY3" fmla="*/ 765110 h 1912776"/>
                  <a:gd name="connsiteX4" fmla="*/ 1408923 w 3125755"/>
                  <a:gd name="connsiteY4" fmla="*/ 765110 h 1912776"/>
                  <a:gd name="connsiteX5" fmla="*/ 1352939 w 3125755"/>
                  <a:gd name="connsiteY5" fmla="*/ 802433 h 1912776"/>
                  <a:gd name="connsiteX6" fmla="*/ 1418253 w 3125755"/>
                  <a:gd name="connsiteY6" fmla="*/ 849086 h 1912776"/>
                  <a:gd name="connsiteX7" fmla="*/ 3116425 w 3125755"/>
                  <a:gd name="connsiteY7" fmla="*/ 849086 h 1912776"/>
                  <a:gd name="connsiteX8" fmla="*/ 3116425 w 3125755"/>
                  <a:gd name="connsiteY8" fmla="*/ 1903445 h 1912776"/>
                  <a:gd name="connsiteX9" fmla="*/ 0 w 3125755"/>
                  <a:gd name="connsiteY9" fmla="*/ 1912776 h 19127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3125755" h="1912776">
                    <a:moveTo>
                      <a:pt x="0" y="1912776"/>
                    </a:moveTo>
                    <a:lnTo>
                      <a:pt x="0" y="0"/>
                    </a:lnTo>
                    <a:lnTo>
                      <a:pt x="3125755" y="0"/>
                    </a:lnTo>
                    <a:lnTo>
                      <a:pt x="3125755" y="765110"/>
                    </a:lnTo>
                    <a:lnTo>
                      <a:pt x="1408923" y="765110"/>
                    </a:lnTo>
                    <a:lnTo>
                      <a:pt x="1352939" y="802433"/>
                    </a:lnTo>
                    <a:lnTo>
                      <a:pt x="1418253" y="849086"/>
                    </a:lnTo>
                    <a:lnTo>
                      <a:pt x="3116425" y="849086"/>
                    </a:lnTo>
                    <a:lnTo>
                      <a:pt x="3116425" y="1903445"/>
                    </a:lnTo>
                    <a:lnTo>
                      <a:pt x="0" y="1912776"/>
                    </a:lnTo>
                    <a:close/>
                  </a:path>
                </a:pathLst>
              </a:custGeom>
              <a:solidFill>
                <a:schemeClr val="bg1">
                  <a:alpha val="4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i="1">
                          <a:latin typeface="Cambria Math" panose="02040503050406030204" pitchFamily="18" charset="0"/>
                        </a:rPr>
                        <m:t>𝑉</m:t>
                      </m:r>
                    </m:oMath>
                  </m:oMathPara>
                </a14:m>
                <a:endParaRPr lang="it-IT" dirty="0"/>
              </a:p>
            </p:txBody>
          </p:sp>
        </mc:Choice>
        <mc:Fallback xmlns="">
          <p:sp>
            <p:nvSpPr>
              <p:cNvPr id="39" name="Freeform 3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26809" y="3117486"/>
                <a:ext cx="3125755" cy="1912776"/>
              </a:xfrm>
              <a:custGeom>
                <a:avLst/>
                <a:gdLst>
                  <a:gd name="connsiteX0" fmla="*/ 0 w 3125755"/>
                  <a:gd name="connsiteY0" fmla="*/ 1912776 h 1912776"/>
                  <a:gd name="connsiteX1" fmla="*/ 0 w 3125755"/>
                  <a:gd name="connsiteY1" fmla="*/ 0 h 1912776"/>
                  <a:gd name="connsiteX2" fmla="*/ 3125755 w 3125755"/>
                  <a:gd name="connsiteY2" fmla="*/ 0 h 1912776"/>
                  <a:gd name="connsiteX3" fmla="*/ 3125755 w 3125755"/>
                  <a:gd name="connsiteY3" fmla="*/ 765110 h 1912776"/>
                  <a:gd name="connsiteX4" fmla="*/ 1408923 w 3125755"/>
                  <a:gd name="connsiteY4" fmla="*/ 765110 h 1912776"/>
                  <a:gd name="connsiteX5" fmla="*/ 1352939 w 3125755"/>
                  <a:gd name="connsiteY5" fmla="*/ 802433 h 1912776"/>
                  <a:gd name="connsiteX6" fmla="*/ 1418253 w 3125755"/>
                  <a:gd name="connsiteY6" fmla="*/ 849086 h 1912776"/>
                  <a:gd name="connsiteX7" fmla="*/ 3116425 w 3125755"/>
                  <a:gd name="connsiteY7" fmla="*/ 849086 h 1912776"/>
                  <a:gd name="connsiteX8" fmla="*/ 3116425 w 3125755"/>
                  <a:gd name="connsiteY8" fmla="*/ 1903445 h 1912776"/>
                  <a:gd name="connsiteX9" fmla="*/ 0 w 3125755"/>
                  <a:gd name="connsiteY9" fmla="*/ 1912776 h 19127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3125755" h="1912776">
                    <a:moveTo>
                      <a:pt x="0" y="1912776"/>
                    </a:moveTo>
                    <a:lnTo>
                      <a:pt x="0" y="0"/>
                    </a:lnTo>
                    <a:lnTo>
                      <a:pt x="3125755" y="0"/>
                    </a:lnTo>
                    <a:lnTo>
                      <a:pt x="3125755" y="765110"/>
                    </a:lnTo>
                    <a:lnTo>
                      <a:pt x="1408923" y="765110"/>
                    </a:lnTo>
                    <a:lnTo>
                      <a:pt x="1352939" y="802433"/>
                    </a:lnTo>
                    <a:lnTo>
                      <a:pt x="1418253" y="849086"/>
                    </a:lnTo>
                    <a:lnTo>
                      <a:pt x="3116425" y="849086"/>
                    </a:lnTo>
                    <a:lnTo>
                      <a:pt x="3116425" y="1903445"/>
                    </a:lnTo>
                    <a:lnTo>
                      <a:pt x="0" y="1912776"/>
                    </a:lnTo>
                    <a:close/>
                  </a:path>
                </a:pathLst>
              </a:custGeom>
              <a:blipFill rotWithShape="0">
                <a:blip r:embed="rId8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8" name="Straight Connector 47"/>
          <p:cNvCxnSpPr/>
          <p:nvPr/>
        </p:nvCxnSpPr>
        <p:spPr>
          <a:xfrm>
            <a:off x="6670417" y="3120615"/>
            <a:ext cx="0" cy="1685233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/>
          <p:cNvCxnSpPr/>
          <p:nvPr/>
        </p:nvCxnSpPr>
        <p:spPr>
          <a:xfrm flipH="1">
            <a:off x="5193619" y="3920386"/>
            <a:ext cx="1474237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Freeform 40"/>
          <p:cNvSpPr/>
          <p:nvPr/>
        </p:nvSpPr>
        <p:spPr>
          <a:xfrm>
            <a:off x="5281127" y="3061024"/>
            <a:ext cx="3219061" cy="2034073"/>
          </a:xfrm>
          <a:custGeom>
            <a:avLst/>
            <a:gdLst>
              <a:gd name="connsiteX0" fmla="*/ 3135085 w 3219061"/>
              <a:gd name="connsiteY0" fmla="*/ 1903445 h 2034073"/>
              <a:gd name="connsiteX1" fmla="*/ 3135085 w 3219061"/>
              <a:gd name="connsiteY1" fmla="*/ 111967 h 2034073"/>
              <a:gd name="connsiteX2" fmla="*/ 102636 w 3219061"/>
              <a:gd name="connsiteY2" fmla="*/ 111967 h 2034073"/>
              <a:gd name="connsiteX3" fmla="*/ 102636 w 3219061"/>
              <a:gd name="connsiteY3" fmla="*/ 0 h 2034073"/>
              <a:gd name="connsiteX4" fmla="*/ 3219061 w 3219061"/>
              <a:gd name="connsiteY4" fmla="*/ 0 h 2034073"/>
              <a:gd name="connsiteX5" fmla="*/ 3219061 w 3219061"/>
              <a:gd name="connsiteY5" fmla="*/ 2034073 h 2034073"/>
              <a:gd name="connsiteX6" fmla="*/ 0 w 3219061"/>
              <a:gd name="connsiteY6" fmla="*/ 2034073 h 2034073"/>
              <a:gd name="connsiteX7" fmla="*/ 0 w 3219061"/>
              <a:gd name="connsiteY7" fmla="*/ 1894114 h 2034073"/>
              <a:gd name="connsiteX8" fmla="*/ 3135085 w 3219061"/>
              <a:gd name="connsiteY8" fmla="*/ 1903445 h 20340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219061" h="2034073">
                <a:moveTo>
                  <a:pt x="3135085" y="1903445"/>
                </a:moveTo>
                <a:lnTo>
                  <a:pt x="3135085" y="111967"/>
                </a:lnTo>
                <a:lnTo>
                  <a:pt x="102636" y="111967"/>
                </a:lnTo>
                <a:lnTo>
                  <a:pt x="102636" y="0"/>
                </a:lnTo>
                <a:lnTo>
                  <a:pt x="3219061" y="0"/>
                </a:lnTo>
                <a:lnTo>
                  <a:pt x="3219061" y="2034073"/>
                </a:lnTo>
                <a:lnTo>
                  <a:pt x="0" y="2034073"/>
                </a:lnTo>
                <a:lnTo>
                  <a:pt x="0" y="1894114"/>
                </a:lnTo>
                <a:lnTo>
                  <a:pt x="3135085" y="190344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2" name="Rectangle 41"/>
          <p:cNvSpPr/>
          <p:nvPr/>
        </p:nvSpPr>
        <p:spPr>
          <a:xfrm>
            <a:off x="5187819" y="3021757"/>
            <a:ext cx="233267" cy="200850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1" name="Oval 50"/>
          <p:cNvSpPr/>
          <p:nvPr/>
        </p:nvSpPr>
        <p:spPr>
          <a:xfrm>
            <a:off x="5915747" y="3859373"/>
            <a:ext cx="121298" cy="121298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9" name="TextBox 48"/>
              <p:cNvSpPr txBox="1"/>
              <p:nvPr/>
            </p:nvSpPr>
            <p:spPr>
              <a:xfrm>
                <a:off x="7897921" y="3508780"/>
                <a:ext cx="70852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it-IT" b="0" i="0" smtClean="0">
                          <a:latin typeface="Cambria Math" panose="02040503050406030204" pitchFamily="18" charset="0"/>
                        </a:rPr>
                        <m:t>Re</m:t>
                      </m:r>
                      <m:r>
                        <m:rPr>
                          <m:nor/>
                        </m:rPr>
                        <a:rPr lang="it-IT" b="0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𝐸</m:t>
                      </m:r>
                    </m:oMath>
                  </m:oMathPara>
                </a14:m>
                <a:endParaRPr lang="it-IT" dirty="0"/>
              </a:p>
            </p:txBody>
          </p:sp>
        </mc:Choice>
        <mc:Fallback xmlns="">
          <p:sp>
            <p:nvSpPr>
              <p:cNvPr id="49" name="TextBox 4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97921" y="3508780"/>
                <a:ext cx="708527" cy="369332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" name="TextBox 49"/>
              <p:cNvSpPr txBox="1"/>
              <p:nvPr/>
            </p:nvSpPr>
            <p:spPr>
              <a:xfrm>
                <a:off x="6637764" y="2856725"/>
                <a:ext cx="70987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it-IT" b="0" i="0" smtClean="0">
                          <a:latin typeface="Cambria Math" panose="02040503050406030204" pitchFamily="18" charset="0"/>
                        </a:rPr>
                        <m:t>Im</m:t>
                      </m:r>
                      <m:r>
                        <m:rPr>
                          <m:nor/>
                        </m:rPr>
                        <a:rPr lang="it-IT" b="0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𝐸</m:t>
                      </m:r>
                    </m:oMath>
                  </m:oMathPara>
                </a14:m>
                <a:endParaRPr lang="it-IT" dirty="0"/>
              </a:p>
            </p:txBody>
          </p:sp>
        </mc:Choice>
        <mc:Fallback xmlns="">
          <p:sp>
            <p:nvSpPr>
              <p:cNvPr id="50" name="TextBox 4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37764" y="2856725"/>
                <a:ext cx="709874" cy="369332"/>
              </a:xfrm>
              <a:prstGeom prst="rect">
                <a:avLst/>
              </a:prstGeom>
              <a:blipFill rotWithShape="0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3" name="TextBox 62"/>
          <p:cNvSpPr txBox="1"/>
          <p:nvPr/>
        </p:nvSpPr>
        <p:spPr>
          <a:xfrm>
            <a:off x="1847461" y="3556216"/>
            <a:ext cx="10745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>
                <a:solidFill>
                  <a:srgbClr val="FF0000"/>
                </a:solidFill>
              </a:rPr>
              <a:t>Deuteron</a:t>
            </a:r>
          </a:p>
        </p:txBody>
      </p:sp>
      <p:sp>
        <p:nvSpPr>
          <p:cNvPr id="64" name="TextBox 63"/>
          <p:cNvSpPr txBox="1"/>
          <p:nvPr/>
        </p:nvSpPr>
        <p:spPr>
          <a:xfrm>
            <a:off x="5456085" y="3959654"/>
            <a:ext cx="107452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dirty="0">
                <a:solidFill>
                  <a:srgbClr val="FF0000"/>
                </a:solidFill>
              </a:rPr>
              <a:t>Deuteron</a:t>
            </a:r>
            <a:br>
              <a:rPr lang="it-IT" dirty="0">
                <a:solidFill>
                  <a:srgbClr val="FF0000"/>
                </a:solidFill>
              </a:rPr>
            </a:br>
            <a:r>
              <a:rPr lang="it-IT" dirty="0">
                <a:solidFill>
                  <a:srgbClr val="FF0000"/>
                </a:solidFill>
              </a:rPr>
              <a:t>pole</a:t>
            </a:r>
          </a:p>
        </p:txBody>
      </p:sp>
      <p:sp>
        <p:nvSpPr>
          <p:cNvPr id="65" name="TextBox 64"/>
          <p:cNvSpPr txBox="1"/>
          <p:nvPr/>
        </p:nvSpPr>
        <p:spPr>
          <a:xfrm>
            <a:off x="5427820" y="3962879"/>
            <a:ext cx="113633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dirty="0">
                <a:solidFill>
                  <a:srgbClr val="FF0000"/>
                </a:solidFill>
              </a:rPr>
              <a:t>Dineutron</a:t>
            </a:r>
            <a:br>
              <a:rPr lang="it-IT" dirty="0">
                <a:solidFill>
                  <a:srgbClr val="FF0000"/>
                </a:solidFill>
              </a:rPr>
            </a:br>
            <a:r>
              <a:rPr lang="it-IT" dirty="0">
                <a:solidFill>
                  <a:srgbClr val="FF0000"/>
                </a:solidFill>
              </a:rPr>
              <a:t>pole</a:t>
            </a:r>
          </a:p>
        </p:txBody>
      </p:sp>
      <p:sp>
        <p:nvSpPr>
          <p:cNvPr id="66" name="TextBox 65"/>
          <p:cNvSpPr txBox="1"/>
          <p:nvPr/>
        </p:nvSpPr>
        <p:spPr>
          <a:xfrm>
            <a:off x="1104900" y="1351506"/>
            <a:ext cx="639127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/>
              <a:t>Decreasing the potential strength,</a:t>
            </a:r>
            <a:br>
              <a:rPr lang="it-IT" sz="2400" dirty="0"/>
            </a:br>
            <a:r>
              <a:rPr lang="it-IT" sz="2400" dirty="0"/>
              <a:t>the pole reaches threshold</a:t>
            </a:r>
          </a:p>
        </p:txBody>
      </p:sp>
      <p:sp>
        <p:nvSpPr>
          <p:cNvPr id="67" name="TextBox 66"/>
          <p:cNvSpPr txBox="1"/>
          <p:nvPr/>
        </p:nvSpPr>
        <p:spPr>
          <a:xfrm>
            <a:off x="1104900" y="1358919"/>
            <a:ext cx="639127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/>
              <a:t>The pole jumps on the 2nd sheet (dineutron),</a:t>
            </a:r>
            <a:br>
              <a:rPr lang="it-IT" sz="2400" dirty="0"/>
            </a:br>
            <a:r>
              <a:rPr lang="it-IT" sz="2400" dirty="0"/>
              <a:t>it becomes a virtual state</a:t>
            </a:r>
          </a:p>
        </p:txBody>
      </p:sp>
    </p:spTree>
    <p:extLst>
      <p:ext uri="{BB962C8B-B14F-4D97-AF65-F5344CB8AC3E}">
        <p14:creationId xmlns:p14="http://schemas.microsoft.com/office/powerpoint/2010/main" val="6608821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1.48148E-6 L -3.33333E-6 -0.03773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898"/>
                                    </p:animMotion>
                                  </p:childTnLst>
                                </p:cTn>
                              </p:par>
                              <p:par>
                                <p:cTn id="22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4.44444E-6 L -3.33333E-6 -0.03149 " pathEditMode="relative" rAng="0" ptsTypes="AA">
                                      <p:cBhvr>
                                        <p:cTn id="23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574"/>
                                    </p:animMotion>
                                  </p:childTnLst>
                                </p:cTn>
                              </p:par>
                              <p:par>
                                <p:cTn id="24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2.22222E-6 L 0.08212 0.00046 " pathEditMode="relative" rAng="0" ptsTypes="AA">
                                      <p:cBhvr>
                                        <p:cTn id="25" dur="2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097" y="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0.03773 L -3.33333E-6 -0.07153 " pathEditMode="relative" rAng="0" ptsTypes="AA">
                                      <p:cBhvr>
                                        <p:cTn id="3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690"/>
                                    </p:animMotion>
                                  </p:childTnLst>
                                </p:cTn>
                              </p:par>
                              <p:par>
                                <p:cTn id="40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0.00046 L -0.08316 0.00046 " pathEditMode="relative" rAng="0" ptsTypes="AA">
                                      <p:cBhvr>
                                        <p:cTn id="41" dur="2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167" y="0"/>
                                    </p:animMotion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  <p:bldP spid="26" grpId="0"/>
      <p:bldP spid="36" grpId="0"/>
      <p:bldP spid="37" grpId="0"/>
      <p:bldP spid="62" grpId="0" animBg="1"/>
      <p:bldP spid="62" grpId="1" animBg="1"/>
      <p:bldP spid="51" grpId="0" animBg="1"/>
      <p:bldP spid="51" grpId="1" animBg="1"/>
      <p:bldP spid="63" grpId="0"/>
      <p:bldP spid="64" grpId="0"/>
      <p:bldP spid="65" grpId="0"/>
      <p:bldP spid="66" grpId="0"/>
      <p:bldP spid="66" grpId="1"/>
      <p:bldP spid="6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Segnaposto numero diapositiva 10"/>
          <p:cNvSpPr>
            <a:spLocks noGrp="1"/>
          </p:cNvSpPr>
          <p:nvPr>
            <p:ph type="sldNum" sz="quarter" idx="12"/>
          </p:nvPr>
        </p:nvSpPr>
        <p:spPr>
          <a:xfrm>
            <a:off x="8305800" y="6360668"/>
            <a:ext cx="762000" cy="365125"/>
          </a:xfrm>
        </p:spPr>
        <p:txBody>
          <a:bodyPr/>
          <a:lstStyle/>
          <a:p>
            <a:fld id="{BC0E0DCB-6EC9-406F-A712-AF8379E22AFD}" type="slidenum">
              <a:rPr lang="it-IT" sz="2000" smtClean="0">
                <a:solidFill>
                  <a:schemeClr val="bg1">
                    <a:lumMod val="50000"/>
                  </a:schemeClr>
                </a:solidFill>
              </a:rPr>
              <a:t>2</a:t>
            </a:fld>
            <a:endParaRPr lang="it-IT" sz="20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92" name="Titolo 1"/>
          <p:cNvSpPr txBox="1">
            <a:spLocks/>
          </p:cNvSpPr>
          <p:nvPr/>
        </p:nvSpPr>
        <p:spPr>
          <a:xfrm>
            <a:off x="457200" y="-27384"/>
            <a:ext cx="8229600" cy="1076866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it-IT" sz="3600" dirty="0"/>
              <a:t>How </a:t>
            </a:r>
            <a:r>
              <a:rPr lang="it-IT" sz="3600" dirty="0" err="1"/>
              <a:t>theorists</a:t>
            </a:r>
            <a:r>
              <a:rPr lang="it-IT" sz="3600" dirty="0"/>
              <a:t> </a:t>
            </a:r>
            <a:r>
              <a:rPr lang="it-IT" sz="3600" dirty="0" err="1"/>
              <a:t>think</a:t>
            </a:r>
            <a:r>
              <a:rPr lang="it-IT" sz="3600" dirty="0"/>
              <a:t> of </a:t>
            </a:r>
            <a:r>
              <a:rPr lang="it-IT" sz="3600" dirty="0" err="1"/>
              <a:t>experiments</a:t>
            </a:r>
            <a:endParaRPr lang="it-IT" sz="3600" dirty="0"/>
          </a:p>
        </p:txBody>
      </p:sp>
      <p:sp>
        <p:nvSpPr>
          <p:cNvPr id="14" name="Rectangle 13"/>
          <p:cNvSpPr/>
          <p:nvPr/>
        </p:nvSpPr>
        <p:spPr>
          <a:xfrm>
            <a:off x="0" y="6360668"/>
            <a:ext cx="6889687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>
                <a:solidFill>
                  <a:schemeClr val="bg1">
                    <a:lumMod val="50000"/>
                  </a:schemeClr>
                </a:solidFill>
              </a:rPr>
              <a:t>A. Pilloni – Exotic hadron spectroscopy</a:t>
            </a:r>
            <a:endParaRPr lang="it-IT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16" name="Picture 1">
            <a:extLst>
              <a:ext uri="{FF2B5EF4-FFF2-40B4-BE49-F238E27FC236}">
                <a16:creationId xmlns:a16="http://schemas.microsoft.com/office/drawing/2014/main" id="{A9B1E51F-5589-4BBC-AB63-F3AA5428917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778" y="2525813"/>
            <a:ext cx="4825497" cy="3619123"/>
          </a:xfrm>
          <a:prstGeom prst="rect">
            <a:avLst/>
          </a:prstGeom>
        </p:spPr>
      </p:pic>
      <p:sp>
        <p:nvSpPr>
          <p:cNvPr id="17" name="Freeform 12">
            <a:extLst>
              <a:ext uri="{FF2B5EF4-FFF2-40B4-BE49-F238E27FC236}">
                <a16:creationId xmlns:a16="http://schemas.microsoft.com/office/drawing/2014/main" id="{193D68AB-3091-4945-BB33-124DEC3FB62C}"/>
              </a:ext>
            </a:extLst>
          </p:cNvPr>
          <p:cNvSpPr/>
          <p:nvPr/>
        </p:nvSpPr>
        <p:spPr>
          <a:xfrm>
            <a:off x="125592" y="2898816"/>
            <a:ext cx="2112264" cy="877824"/>
          </a:xfrm>
          <a:custGeom>
            <a:avLst/>
            <a:gdLst>
              <a:gd name="connsiteX0" fmla="*/ 164592 w 2112264"/>
              <a:gd name="connsiteY0" fmla="*/ 877824 h 877824"/>
              <a:gd name="connsiteX1" fmla="*/ 18288 w 2112264"/>
              <a:gd name="connsiteY1" fmla="*/ 585216 h 877824"/>
              <a:gd name="connsiteX2" fmla="*/ 0 w 2112264"/>
              <a:gd name="connsiteY2" fmla="*/ 0 h 877824"/>
              <a:gd name="connsiteX3" fmla="*/ 2112264 w 2112264"/>
              <a:gd name="connsiteY3" fmla="*/ 18288 h 877824"/>
              <a:gd name="connsiteX4" fmla="*/ 1362456 w 2112264"/>
              <a:gd name="connsiteY4" fmla="*/ 374904 h 877824"/>
              <a:gd name="connsiteX5" fmla="*/ 1408176 w 2112264"/>
              <a:gd name="connsiteY5" fmla="*/ 502920 h 877824"/>
              <a:gd name="connsiteX6" fmla="*/ 1773936 w 2112264"/>
              <a:gd name="connsiteY6" fmla="*/ 731520 h 877824"/>
              <a:gd name="connsiteX7" fmla="*/ 164592 w 2112264"/>
              <a:gd name="connsiteY7" fmla="*/ 877824 h 8778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112264" h="877824">
                <a:moveTo>
                  <a:pt x="164592" y="877824"/>
                </a:moveTo>
                <a:lnTo>
                  <a:pt x="18288" y="585216"/>
                </a:lnTo>
                <a:lnTo>
                  <a:pt x="0" y="0"/>
                </a:lnTo>
                <a:lnTo>
                  <a:pt x="2112264" y="18288"/>
                </a:lnTo>
                <a:lnTo>
                  <a:pt x="1362456" y="374904"/>
                </a:lnTo>
                <a:lnTo>
                  <a:pt x="1408176" y="502920"/>
                </a:lnTo>
                <a:lnTo>
                  <a:pt x="1773936" y="731520"/>
                </a:lnTo>
                <a:lnTo>
                  <a:pt x="164592" y="877824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19" name="Picture 3">
            <a:extLst>
              <a:ext uri="{FF2B5EF4-FFF2-40B4-BE49-F238E27FC236}">
                <a16:creationId xmlns:a16="http://schemas.microsoft.com/office/drawing/2014/main" id="{BE64D5F8-9D24-4896-B27F-D898DDFE626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601277">
            <a:off x="2082523" y="3016346"/>
            <a:ext cx="2515615" cy="2252047"/>
          </a:xfrm>
          <a:prstGeom prst="rect">
            <a:avLst/>
          </a:prstGeom>
        </p:spPr>
      </p:pic>
      <p:grpSp>
        <p:nvGrpSpPr>
          <p:cNvPr id="20" name="Group 14">
            <a:extLst>
              <a:ext uri="{FF2B5EF4-FFF2-40B4-BE49-F238E27FC236}">
                <a16:creationId xmlns:a16="http://schemas.microsoft.com/office/drawing/2014/main" id="{C64F35F6-51B6-4917-8A4A-74CAB950714A}"/>
              </a:ext>
            </a:extLst>
          </p:cNvPr>
          <p:cNvGrpSpPr/>
          <p:nvPr/>
        </p:nvGrpSpPr>
        <p:grpSpPr>
          <a:xfrm>
            <a:off x="321435" y="2605534"/>
            <a:ext cx="1507845" cy="1200329"/>
            <a:chOff x="4447803" y="3450627"/>
            <a:chExt cx="1507845" cy="1200329"/>
          </a:xfrm>
        </p:grpSpPr>
        <p:sp>
          <p:nvSpPr>
            <p:cNvPr id="21" name="TextBox 6">
              <a:extLst>
                <a:ext uri="{FF2B5EF4-FFF2-40B4-BE49-F238E27FC236}">
                  <a16:creationId xmlns:a16="http://schemas.microsoft.com/office/drawing/2014/main" id="{8820DF76-D74F-4D65-A7E1-83604FAFAE2E}"/>
                </a:ext>
              </a:extLst>
            </p:cNvPr>
            <p:cNvSpPr txBox="1"/>
            <p:nvPr/>
          </p:nvSpPr>
          <p:spPr>
            <a:xfrm>
              <a:off x="4447803" y="3611880"/>
              <a:ext cx="526106" cy="86177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sz="5000" b="1" dirty="0">
                  <a:solidFill>
                    <a:srgbClr val="33358E"/>
                  </a:solidFill>
                </a:rPr>
                <a:t>P</a:t>
              </a:r>
              <a:endParaRPr lang="it-IT" sz="3000" dirty="0">
                <a:solidFill>
                  <a:srgbClr val="33358E"/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2" name="Rectangle 10">
                  <a:extLst>
                    <a:ext uri="{FF2B5EF4-FFF2-40B4-BE49-F238E27FC236}">
                      <a16:creationId xmlns:a16="http://schemas.microsoft.com/office/drawing/2014/main" id="{0E021174-96F3-4989-B600-B2908E6A5F56}"/>
                    </a:ext>
                  </a:extLst>
                </p:cNvPr>
                <p:cNvSpPr/>
                <p:nvPr/>
              </p:nvSpPr>
              <p:spPr>
                <a:xfrm>
                  <a:off x="4940114" y="3450627"/>
                  <a:ext cx="1015534" cy="1200329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it-IT" sz="7200" i="1" dirty="0" smtClean="0">
                            <a:solidFill>
                              <a:srgbClr val="CC2229"/>
                            </a:solidFill>
                            <a:latin typeface="Cambria Math" panose="02040503050406030204" pitchFamily="18" charset="0"/>
                          </a:rPr>
                          <m:t>𝐺</m:t>
                        </m:r>
                      </m:oMath>
                    </m:oMathPara>
                  </a14:m>
                  <a:endParaRPr lang="it-IT" sz="7200" dirty="0">
                    <a:solidFill>
                      <a:srgbClr val="CC2229"/>
                    </a:solidFill>
                  </a:endParaRPr>
                </a:p>
              </p:txBody>
            </p:sp>
          </mc:Choice>
          <mc:Fallback xmlns="">
            <p:sp>
              <p:nvSpPr>
                <p:cNvPr id="11" name="Rectangle 10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940114" y="3450627"/>
                  <a:ext cx="1015534" cy="1200329"/>
                </a:xfrm>
                <a:prstGeom prst="rect">
                  <a:avLst/>
                </a:prstGeom>
                <a:blipFill rotWithShape="0"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it-IT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3" name="Rectangle 11">
              <a:extLst>
                <a:ext uri="{FF2B5EF4-FFF2-40B4-BE49-F238E27FC236}">
                  <a16:creationId xmlns:a16="http://schemas.microsoft.com/office/drawing/2014/main" id="{07645D31-A073-455B-8BB5-AA3C2FA45014}"/>
                </a:ext>
              </a:extLst>
            </p:cNvPr>
            <p:cNvSpPr/>
            <p:nvPr/>
          </p:nvSpPr>
          <p:spPr>
            <a:xfrm>
              <a:off x="4791517" y="3775525"/>
              <a:ext cx="468398" cy="63094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it-IT" sz="3500" b="1" dirty="0">
                  <a:solidFill>
                    <a:srgbClr val="33358E"/>
                  </a:solidFill>
                </a:rPr>
                <a:t>D</a:t>
              </a:r>
              <a:endParaRPr lang="it-IT" sz="3500" b="1" dirty="0"/>
            </a:p>
          </p:txBody>
        </p:sp>
      </p:grpSp>
      <p:pic>
        <p:nvPicPr>
          <p:cNvPr id="24" name="Picture 1">
            <a:extLst>
              <a:ext uri="{FF2B5EF4-FFF2-40B4-BE49-F238E27FC236}">
                <a16:creationId xmlns:a16="http://schemas.microsoft.com/office/drawing/2014/main" id="{42BC6787-340A-4E84-99A4-2DE4EEA9EFE2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0939"/>
          <a:stretch/>
        </p:blipFill>
        <p:spPr>
          <a:xfrm>
            <a:off x="5114118" y="3628561"/>
            <a:ext cx="3748389" cy="2306528"/>
          </a:xfrm>
          <a:prstGeom prst="rect">
            <a:avLst/>
          </a:prstGeom>
        </p:spPr>
      </p:pic>
      <p:sp>
        <p:nvSpPr>
          <p:cNvPr id="2" name="CasellaDiTesto 1">
            <a:extLst>
              <a:ext uri="{FF2B5EF4-FFF2-40B4-BE49-F238E27FC236}">
                <a16:creationId xmlns:a16="http://schemas.microsoft.com/office/drawing/2014/main" id="{09DFEF61-43DD-4220-9BEB-EB66CFE5763B}"/>
              </a:ext>
            </a:extLst>
          </p:cNvPr>
          <p:cNvSpPr txBox="1"/>
          <p:nvPr/>
        </p:nvSpPr>
        <p:spPr>
          <a:xfrm>
            <a:off x="5261989" y="2506731"/>
            <a:ext cx="361887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dirty="0" err="1"/>
              <a:t>Changing</a:t>
            </a:r>
            <a:r>
              <a:rPr lang="it-IT" sz="2400" dirty="0"/>
              <a:t> </a:t>
            </a:r>
            <a:r>
              <a:rPr lang="it-IT" sz="2400" dirty="0" err="1"/>
              <a:t>beam</a:t>
            </a:r>
            <a:r>
              <a:rPr lang="it-IT" sz="2400" dirty="0"/>
              <a:t> and target, </a:t>
            </a:r>
            <a:br>
              <a:rPr lang="it-IT" sz="2400" dirty="0"/>
            </a:br>
            <a:r>
              <a:rPr lang="it-IT" sz="2400" dirty="0" err="1"/>
              <a:t>you</a:t>
            </a:r>
            <a:r>
              <a:rPr lang="it-IT" sz="2400" dirty="0"/>
              <a:t> can </a:t>
            </a:r>
            <a:r>
              <a:rPr lang="it-IT" sz="2400" dirty="0" err="1"/>
              <a:t>change</a:t>
            </a:r>
            <a:r>
              <a:rPr lang="it-IT" sz="2400" dirty="0"/>
              <a:t> the font</a:t>
            </a:r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D2F2303F-4B2A-4EA4-AC81-32D252E57E92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322067" y="3429000"/>
            <a:ext cx="3364733" cy="2689871"/>
          </a:xfrm>
          <a:prstGeom prst="rect">
            <a:avLst/>
          </a:prstGeom>
        </p:spPr>
      </p:pic>
      <p:sp>
        <p:nvSpPr>
          <p:cNvPr id="9" name="CasellaDiTesto 8">
            <a:extLst>
              <a:ext uri="{FF2B5EF4-FFF2-40B4-BE49-F238E27FC236}">
                <a16:creationId xmlns:a16="http://schemas.microsoft.com/office/drawing/2014/main" id="{8BD9D0ED-1861-4799-BCF5-8B10FCA6B34D}"/>
              </a:ext>
            </a:extLst>
          </p:cNvPr>
          <p:cNvSpPr txBox="1"/>
          <p:nvPr/>
        </p:nvSpPr>
        <p:spPr>
          <a:xfrm>
            <a:off x="1427162" y="1275620"/>
            <a:ext cx="595272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dirty="0" err="1"/>
              <a:t>All</a:t>
            </a:r>
            <a:r>
              <a:rPr lang="it-IT" sz="2400" dirty="0"/>
              <a:t> the information </a:t>
            </a:r>
            <a:r>
              <a:rPr lang="it-IT" sz="2400" dirty="0" err="1"/>
              <a:t>about</a:t>
            </a:r>
            <a:r>
              <a:rPr lang="it-IT" sz="2400" dirty="0"/>
              <a:t> </a:t>
            </a:r>
            <a:r>
              <a:rPr lang="it-IT" sz="2400" dirty="0" err="1"/>
              <a:t>hadrons</a:t>
            </a:r>
            <a:r>
              <a:rPr lang="it-IT" sz="2400" dirty="0"/>
              <a:t> </a:t>
            </a:r>
            <a:r>
              <a:rPr lang="it-IT" sz="2400" dirty="0" err="1"/>
              <a:t>is</a:t>
            </a:r>
            <a:r>
              <a:rPr lang="it-IT" sz="2400" dirty="0"/>
              <a:t> </a:t>
            </a:r>
            <a:r>
              <a:rPr lang="it-IT" sz="2400" dirty="0" err="1"/>
              <a:t>collected</a:t>
            </a:r>
            <a:r>
              <a:rPr lang="it-IT" sz="2400" dirty="0"/>
              <a:t> </a:t>
            </a:r>
            <a:br>
              <a:rPr lang="it-IT" sz="2400" dirty="0"/>
            </a:br>
            <a:r>
              <a:rPr lang="it-IT" sz="2400" dirty="0"/>
              <a:t>by the </a:t>
            </a:r>
            <a:r>
              <a:rPr lang="it-IT" sz="2400" dirty="0" err="1"/>
              <a:t>Particle</a:t>
            </a:r>
            <a:r>
              <a:rPr lang="it-IT" sz="2400" dirty="0"/>
              <a:t> Data Group</a:t>
            </a:r>
          </a:p>
        </p:txBody>
      </p:sp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73CCF35A-4C47-43A6-91F0-1D2EFE3CB0C9}"/>
              </a:ext>
            </a:extLst>
          </p:cNvPr>
          <p:cNvSpPr txBox="1"/>
          <p:nvPr/>
        </p:nvSpPr>
        <p:spPr>
          <a:xfrm>
            <a:off x="1721029" y="5800142"/>
            <a:ext cx="21051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err="1">
                <a:solidFill>
                  <a:srgbClr val="FF0000"/>
                </a:solidFill>
              </a:rPr>
              <a:t>What</a:t>
            </a:r>
            <a:r>
              <a:rPr lang="it-IT" dirty="0">
                <a:solidFill>
                  <a:srgbClr val="FF0000"/>
                </a:solidFill>
              </a:rPr>
              <a:t> </a:t>
            </a:r>
            <a:r>
              <a:rPr lang="it-IT" dirty="0" err="1">
                <a:solidFill>
                  <a:srgbClr val="FF0000"/>
                </a:solidFill>
              </a:rPr>
              <a:t>theorists</a:t>
            </a:r>
            <a:r>
              <a:rPr lang="it-IT" dirty="0">
                <a:solidFill>
                  <a:srgbClr val="FF0000"/>
                </a:solidFill>
              </a:rPr>
              <a:t> </a:t>
            </a:r>
            <a:r>
              <a:rPr lang="it-IT" dirty="0" err="1">
                <a:solidFill>
                  <a:srgbClr val="FF0000"/>
                </a:solidFill>
              </a:rPr>
              <a:t>see</a:t>
            </a:r>
            <a:r>
              <a:rPr lang="it-IT" dirty="0">
                <a:solidFill>
                  <a:srgbClr val="FF0000"/>
                </a:solidFill>
              </a:rPr>
              <a:t>…</a:t>
            </a:r>
          </a:p>
        </p:txBody>
      </p:sp>
      <p:sp>
        <p:nvSpPr>
          <p:cNvPr id="29" name="CasellaDiTesto 28">
            <a:extLst>
              <a:ext uri="{FF2B5EF4-FFF2-40B4-BE49-F238E27FC236}">
                <a16:creationId xmlns:a16="http://schemas.microsoft.com/office/drawing/2014/main" id="{CB392B94-497E-4DBB-8698-D2BAFC3ABFA3}"/>
              </a:ext>
            </a:extLst>
          </p:cNvPr>
          <p:cNvSpPr txBox="1"/>
          <p:nvPr/>
        </p:nvSpPr>
        <p:spPr>
          <a:xfrm>
            <a:off x="1721029" y="5803907"/>
            <a:ext cx="32378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err="1">
                <a:solidFill>
                  <a:srgbClr val="FF0000"/>
                </a:solidFill>
              </a:rPr>
              <a:t>What</a:t>
            </a:r>
            <a:r>
              <a:rPr lang="it-IT" dirty="0">
                <a:solidFill>
                  <a:srgbClr val="FF0000"/>
                </a:solidFill>
              </a:rPr>
              <a:t> </a:t>
            </a:r>
            <a:r>
              <a:rPr lang="it-IT" dirty="0" err="1">
                <a:solidFill>
                  <a:srgbClr val="FF0000"/>
                </a:solidFill>
              </a:rPr>
              <a:t>experimentalists</a:t>
            </a:r>
            <a:r>
              <a:rPr lang="it-IT" dirty="0">
                <a:solidFill>
                  <a:srgbClr val="FF0000"/>
                </a:solidFill>
              </a:rPr>
              <a:t> </a:t>
            </a:r>
            <a:r>
              <a:rPr lang="it-IT" dirty="0" err="1">
                <a:solidFill>
                  <a:srgbClr val="FF0000"/>
                </a:solidFill>
              </a:rPr>
              <a:t>present</a:t>
            </a:r>
            <a:r>
              <a:rPr lang="it-IT" dirty="0">
                <a:solidFill>
                  <a:srgbClr val="FF0000"/>
                </a:solidFill>
              </a:rPr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2776225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2" grpId="0"/>
      <p:bldP spid="11" grpId="0"/>
      <p:bldP spid="29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ounded Rectangle 16"/>
          <p:cNvSpPr/>
          <p:nvPr/>
        </p:nvSpPr>
        <p:spPr>
          <a:xfrm>
            <a:off x="158620" y="2419163"/>
            <a:ext cx="8909180" cy="3459706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7" name="Segnaposto numero diapositiva 10"/>
          <p:cNvSpPr>
            <a:spLocks noGrp="1"/>
          </p:cNvSpPr>
          <p:nvPr>
            <p:ph type="sldNum" sz="quarter" idx="12"/>
          </p:nvPr>
        </p:nvSpPr>
        <p:spPr>
          <a:xfrm>
            <a:off x="8305800" y="6360668"/>
            <a:ext cx="762000" cy="365125"/>
          </a:xfrm>
        </p:spPr>
        <p:txBody>
          <a:bodyPr/>
          <a:lstStyle/>
          <a:p>
            <a:fld id="{757A8607-F8D3-4FCF-AF8A-9CA68A1CDC70}" type="slidenum">
              <a:rPr lang="it-IT" sz="2000" smtClean="0">
                <a:solidFill>
                  <a:schemeClr val="bg1">
                    <a:lumMod val="50000"/>
                  </a:schemeClr>
                </a:solidFill>
              </a:rPr>
              <a:pPr/>
              <a:t>20</a:t>
            </a:fld>
            <a:endParaRPr lang="it-IT" sz="20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" name="Titolo 1"/>
          <p:cNvSpPr txBox="1">
            <a:spLocks/>
          </p:cNvSpPr>
          <p:nvPr/>
        </p:nvSpPr>
        <p:spPr>
          <a:xfrm>
            <a:off x="457200" y="-27384"/>
            <a:ext cx="8229600" cy="1052502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it-IT" sz="3600" dirty="0">
                <a:solidFill>
                  <a:schemeClr val="tx2"/>
                </a:solidFill>
              </a:rPr>
              <a:t>Bound and virtual states</a:t>
            </a:r>
          </a:p>
        </p:txBody>
      </p:sp>
      <p:sp>
        <p:nvSpPr>
          <p:cNvPr id="22" name="Rectangle 21"/>
          <p:cNvSpPr/>
          <p:nvPr/>
        </p:nvSpPr>
        <p:spPr>
          <a:xfrm>
            <a:off x="0" y="6360668"/>
            <a:ext cx="6889687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>
                <a:solidFill>
                  <a:schemeClr val="bg1">
                    <a:lumMod val="50000"/>
                  </a:schemeClr>
                </a:solidFill>
              </a:rPr>
              <a:t>A. Pilloni – Exotic hadron spectroscopy</a:t>
            </a:r>
            <a:endParaRPr lang="it-IT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383911" y="2666284"/>
            <a:ext cx="4495800" cy="302581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6261" y="2722672"/>
            <a:ext cx="4135230" cy="2832633"/>
          </a:xfrm>
          <a:prstGeom prst="rect">
            <a:avLst/>
          </a:prstGeom>
        </p:spPr>
      </p:pic>
      <p:cxnSp>
        <p:nvCxnSpPr>
          <p:cNvPr id="14" name="Straight Arrow Connector 13"/>
          <p:cNvCxnSpPr/>
          <p:nvPr/>
        </p:nvCxnSpPr>
        <p:spPr>
          <a:xfrm flipV="1">
            <a:off x="2880727" y="4442725"/>
            <a:ext cx="199469" cy="271603"/>
          </a:xfrm>
          <a:prstGeom prst="straightConnector1">
            <a:avLst/>
          </a:prstGeom>
          <a:ln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flipH="1">
            <a:off x="4375120" y="3046518"/>
            <a:ext cx="108878" cy="499273"/>
          </a:xfrm>
          <a:prstGeom prst="straightConnector1">
            <a:avLst/>
          </a:prstGeom>
          <a:ln>
            <a:solidFill>
              <a:srgbClr val="01840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flipH="1" flipV="1">
            <a:off x="5000362" y="4442724"/>
            <a:ext cx="905347" cy="271604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2348982" y="4640837"/>
            <a:ext cx="13095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>
                <a:solidFill>
                  <a:srgbClr val="0000FF"/>
                </a:solidFill>
              </a:rPr>
              <a:t>Bound state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3901867" y="2723392"/>
            <a:ext cx="13240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>
                <a:solidFill>
                  <a:srgbClr val="018401"/>
                </a:solidFill>
              </a:rPr>
              <a:t>Virtual state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5687698" y="4648739"/>
            <a:ext cx="12001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>
                <a:solidFill>
                  <a:srgbClr val="FF0000"/>
                </a:solidFill>
              </a:rPr>
              <a:t>Resonance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1582521" y="1384186"/>
            <a:ext cx="51635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/>
              <a:t>The situation is more complicated when more channels are open</a:t>
            </a:r>
          </a:p>
          <a:p>
            <a:endParaRPr lang="it-IT" sz="2400" dirty="0"/>
          </a:p>
        </p:txBody>
      </p:sp>
    </p:spTree>
    <p:extLst>
      <p:ext uri="{BB962C8B-B14F-4D97-AF65-F5344CB8AC3E}">
        <p14:creationId xmlns:p14="http://schemas.microsoft.com/office/powerpoint/2010/main" val="336159515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egnaposto numero diapositiva 10"/>
          <p:cNvSpPr>
            <a:spLocks noGrp="1"/>
          </p:cNvSpPr>
          <p:nvPr>
            <p:ph type="sldNum" sz="quarter" idx="12"/>
          </p:nvPr>
        </p:nvSpPr>
        <p:spPr>
          <a:xfrm>
            <a:off x="8305800" y="6360668"/>
            <a:ext cx="762000" cy="365125"/>
          </a:xfrm>
        </p:spPr>
        <p:txBody>
          <a:bodyPr/>
          <a:lstStyle/>
          <a:p>
            <a:fld id="{757A8607-F8D3-4FCF-AF8A-9CA68A1CDC70}" type="slidenum">
              <a:rPr lang="it-IT" sz="2000" smtClean="0">
                <a:solidFill>
                  <a:schemeClr val="bg1">
                    <a:lumMod val="50000"/>
                  </a:schemeClr>
                </a:solidFill>
              </a:rPr>
              <a:pPr/>
              <a:t>21</a:t>
            </a:fld>
            <a:endParaRPr lang="it-IT" sz="20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" name="Titolo 1"/>
          <p:cNvSpPr txBox="1">
            <a:spLocks/>
          </p:cNvSpPr>
          <p:nvPr/>
        </p:nvSpPr>
        <p:spPr>
          <a:xfrm>
            <a:off x="457200" y="-27384"/>
            <a:ext cx="8229600" cy="1052502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it-IT" sz="3600" dirty="0" err="1">
                <a:solidFill>
                  <a:schemeClr val="tx2"/>
                </a:solidFill>
              </a:rPr>
              <a:t>Bound</a:t>
            </a:r>
            <a:r>
              <a:rPr lang="it-IT" sz="3600" dirty="0">
                <a:solidFill>
                  <a:schemeClr val="tx2"/>
                </a:solidFill>
              </a:rPr>
              <a:t> and </a:t>
            </a:r>
            <a:r>
              <a:rPr lang="it-IT" sz="3600" dirty="0" err="1">
                <a:solidFill>
                  <a:schemeClr val="tx2"/>
                </a:solidFill>
              </a:rPr>
              <a:t>virtual</a:t>
            </a:r>
            <a:r>
              <a:rPr lang="it-IT" sz="3600" dirty="0">
                <a:solidFill>
                  <a:schemeClr val="tx2"/>
                </a:solidFill>
              </a:rPr>
              <a:t> </a:t>
            </a:r>
            <a:r>
              <a:rPr lang="it-IT" sz="3600" dirty="0" err="1">
                <a:solidFill>
                  <a:schemeClr val="tx2"/>
                </a:solidFill>
              </a:rPr>
              <a:t>states</a:t>
            </a:r>
            <a:endParaRPr lang="it-IT" sz="3600" dirty="0">
              <a:solidFill>
                <a:schemeClr val="tx2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0" y="6360668"/>
            <a:ext cx="6889687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>
                <a:solidFill>
                  <a:schemeClr val="bg1">
                    <a:lumMod val="50000"/>
                  </a:schemeClr>
                </a:solidFill>
              </a:rPr>
              <a:t>A. Pilloni – Exotic hadron spectroscopy</a:t>
            </a:r>
            <a:endParaRPr lang="it-IT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20" name="Immagine 19">
            <a:extLst>
              <a:ext uri="{FF2B5EF4-FFF2-40B4-BE49-F238E27FC236}">
                <a16:creationId xmlns:a16="http://schemas.microsoft.com/office/drawing/2014/main" id="{BCCC685B-F443-0CEE-99C1-F5DFAD84C05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0989" y="1450013"/>
            <a:ext cx="3801005" cy="379147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9" name="CasellaDiTesto 18">
                <a:extLst>
                  <a:ext uri="{FF2B5EF4-FFF2-40B4-BE49-F238E27FC236}">
                    <a16:creationId xmlns:a16="http://schemas.microsoft.com/office/drawing/2014/main" id="{3F9D95B4-2A54-C430-9F3A-8BB77361D497}"/>
                  </a:ext>
                </a:extLst>
              </p:cNvPr>
              <p:cNvSpPr txBox="1"/>
              <p:nvPr/>
            </p:nvSpPr>
            <p:spPr>
              <a:xfrm>
                <a:off x="4154213" y="2418918"/>
                <a:ext cx="4532587" cy="108420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sz="2400" b="0" i="1" smtClean="0">
                          <a:latin typeface="Cambria Math" panose="02040503050406030204" pitchFamily="18" charset="0"/>
                        </a:rPr>
                        <m:t>𝐴</m:t>
                      </m:r>
                      <m:d>
                        <m:dPr>
                          <m:ctrlPr>
                            <a:rPr lang="it-IT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it-IT" sz="2400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</m:d>
                      <m:r>
                        <a:rPr lang="it-IT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it-IT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it-IT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f>
                            <m:fPr>
                              <m:ctrlPr>
                                <a:rPr lang="it-IT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it-IT" sz="24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it-IT" sz="2400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den>
                          </m:f>
                          <m:r>
                            <a:rPr lang="it-IT" sz="24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it-IT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it-IT" sz="24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it-IT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  <m:sSub>
                            <m:sSubPr>
                              <m:ctrlPr>
                                <a:rPr lang="it-IT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it-IT" sz="2400" b="0" i="1" smtClean="0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it-IT" sz="24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sSup>
                            <m:sSupPr>
                              <m:ctrlPr>
                                <a:rPr lang="it-IT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it-IT" sz="2400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  <m:sup>
                              <m:r>
                                <a:rPr lang="it-IT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it-IT" sz="24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it-IT" sz="2400" b="0" i="1" smtClean="0">
                              <a:latin typeface="Cambria Math" panose="02040503050406030204" pitchFamily="18" charset="0"/>
                            </a:rPr>
                            <m:t>𝑖𝑘</m:t>
                          </m:r>
                          <m:r>
                            <a:rPr lang="it-IT" sz="24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it-IT" sz="2400" b="0" i="1" smtClean="0">
                              <a:latin typeface="Cambria Math" panose="02040503050406030204" pitchFamily="18" charset="0"/>
                            </a:rPr>
                            <m:t>𝑂</m:t>
                          </m:r>
                          <m:d>
                            <m:dPr>
                              <m:ctrlPr>
                                <a:rPr lang="it-IT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it-IT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it-IT" sz="2400" b="0" i="1" smtClean="0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e>
                                <m:sup>
                                  <m:r>
                                    <a:rPr lang="it-IT" sz="2400" b="0" i="1" smtClean="0"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sup>
                              </m:sSup>
                            </m:e>
                          </m:d>
                        </m:den>
                      </m:f>
                    </m:oMath>
                  </m:oMathPara>
                </a14:m>
                <a:endParaRPr lang="it-IT" sz="2400" dirty="0"/>
              </a:p>
            </p:txBody>
          </p:sp>
        </mc:Choice>
        <mc:Fallback xmlns="">
          <p:sp>
            <p:nvSpPr>
              <p:cNvPr id="19" name="CasellaDiTesto 18">
                <a:extLst>
                  <a:ext uri="{FF2B5EF4-FFF2-40B4-BE49-F238E27FC236}">
                    <a16:creationId xmlns:a16="http://schemas.microsoft.com/office/drawing/2014/main" id="{3F9D95B4-2A54-C430-9F3A-8BB77361D49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54213" y="2418918"/>
                <a:ext cx="4532587" cy="1084208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CasellaDiTesto 2">
            <a:extLst>
              <a:ext uri="{FF2B5EF4-FFF2-40B4-BE49-F238E27FC236}">
                <a16:creationId xmlns:a16="http://schemas.microsoft.com/office/drawing/2014/main" id="{886FE308-3064-42C6-6216-6DA921436819}"/>
              </a:ext>
            </a:extLst>
          </p:cNvPr>
          <p:cNvSpPr txBox="1"/>
          <p:nvPr/>
        </p:nvSpPr>
        <p:spPr>
          <a:xfrm>
            <a:off x="4154213" y="1383562"/>
            <a:ext cx="453258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/>
              <a:t>The </a:t>
            </a:r>
            <a:r>
              <a:rPr lang="it-IT" sz="2400" dirty="0" err="1"/>
              <a:t>amplitude</a:t>
            </a:r>
            <a:r>
              <a:rPr lang="it-IT" sz="2400" dirty="0"/>
              <a:t> close to </a:t>
            </a:r>
            <a:r>
              <a:rPr lang="it-IT" sz="2400" dirty="0" err="1"/>
              <a:t>threshold</a:t>
            </a:r>
            <a:r>
              <a:rPr lang="it-IT" sz="2400" dirty="0"/>
              <a:t> can be </a:t>
            </a:r>
            <a:r>
              <a:rPr lang="it-IT" sz="2400" dirty="0" err="1"/>
              <a:t>expanded</a:t>
            </a:r>
            <a:r>
              <a:rPr lang="it-IT" sz="2400" dirty="0"/>
              <a:t> </a:t>
            </a:r>
            <a:r>
              <a:rPr lang="it-IT" sz="2400" dirty="0" err="1"/>
              <a:t>as</a:t>
            </a:r>
            <a:endParaRPr lang="it-IT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CasellaDiTesto 20">
                <a:extLst>
                  <a:ext uri="{FF2B5EF4-FFF2-40B4-BE49-F238E27FC236}">
                    <a16:creationId xmlns:a16="http://schemas.microsoft.com/office/drawing/2014/main" id="{524DB433-6B4E-1278-559B-DFF864A9113F}"/>
                  </a:ext>
                </a:extLst>
              </p:cNvPr>
              <p:cNvSpPr txBox="1"/>
              <p:nvPr/>
            </p:nvSpPr>
            <p:spPr>
              <a:xfrm>
                <a:off x="4154212" y="3882660"/>
                <a:ext cx="4532587" cy="230832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it-IT" sz="2400" b="0" i="1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it-IT" sz="2400" dirty="0"/>
                  <a:t> </a:t>
                </a:r>
                <a:r>
                  <a:rPr lang="it-IT" sz="2400" dirty="0" err="1"/>
                  <a:t>is</a:t>
                </a:r>
                <a:r>
                  <a:rPr lang="it-IT" sz="2400" dirty="0"/>
                  <a:t> the scattering </a:t>
                </a:r>
                <a:r>
                  <a:rPr lang="it-IT" sz="2400" dirty="0" err="1"/>
                  <a:t>length</a:t>
                </a:r>
                <a:endParaRPr lang="it-IT" sz="2400" dirty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it-IT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sz="2400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it-IT" sz="24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it-IT" sz="2400" dirty="0" err="1"/>
                  <a:t>is</a:t>
                </a:r>
                <a:r>
                  <a:rPr lang="it-IT" sz="2400" dirty="0"/>
                  <a:t> the </a:t>
                </a:r>
                <a:r>
                  <a:rPr lang="it-IT" sz="2400" dirty="0" err="1"/>
                  <a:t>effective</a:t>
                </a:r>
                <a:r>
                  <a:rPr lang="it-IT" sz="2400" dirty="0"/>
                  <a:t> range</a:t>
                </a:r>
              </a:p>
              <a:p>
                <a:endParaRPr lang="it-IT" sz="2400" dirty="0"/>
              </a:p>
              <a:p>
                <a:r>
                  <a:rPr lang="it-IT" sz="2400" dirty="0"/>
                  <a:t>The </a:t>
                </a:r>
                <a:r>
                  <a:rPr lang="it-IT" sz="2400" dirty="0" err="1"/>
                  <a:t>sign</a:t>
                </a:r>
                <a:r>
                  <a:rPr lang="it-IT" sz="2400" dirty="0"/>
                  <a:t> of </a:t>
                </a:r>
                <a14:m>
                  <m:oMath xmlns:m="http://schemas.openxmlformats.org/officeDocument/2006/math">
                    <m:r>
                      <a:rPr lang="it-IT" sz="2400" b="0" i="1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it-IT" sz="2400" dirty="0"/>
                  <a:t> controls </a:t>
                </a:r>
                <a:r>
                  <a:rPr lang="it-IT" sz="2400" dirty="0" err="1"/>
                  <a:t>whether</a:t>
                </a:r>
                <a:r>
                  <a:rPr lang="it-IT" sz="2400" dirty="0"/>
                  <a:t> </a:t>
                </a:r>
                <a:r>
                  <a:rPr lang="it-IT" sz="2400" dirty="0" err="1"/>
                  <a:t>we</a:t>
                </a:r>
                <a:r>
                  <a:rPr lang="it-IT" sz="2400" dirty="0"/>
                  <a:t> </a:t>
                </a:r>
                <a:r>
                  <a:rPr lang="it-IT" sz="2400" dirty="0" err="1"/>
                  <a:t>have</a:t>
                </a:r>
                <a:r>
                  <a:rPr lang="it-IT" sz="2400" dirty="0"/>
                  <a:t> a </a:t>
                </a:r>
                <a:r>
                  <a:rPr lang="it-IT" sz="2400" dirty="0" err="1"/>
                  <a:t>bound</a:t>
                </a:r>
                <a:r>
                  <a:rPr lang="it-IT" sz="2400" dirty="0"/>
                  <a:t> or </a:t>
                </a:r>
                <a:r>
                  <a:rPr lang="it-IT" sz="2400" dirty="0" err="1"/>
                  <a:t>virtual</a:t>
                </a:r>
                <a:r>
                  <a:rPr lang="it-IT" sz="2400" dirty="0"/>
                  <a:t> state</a:t>
                </a:r>
              </a:p>
              <a:p>
                <a:endParaRPr lang="it-IT" sz="2400" dirty="0"/>
              </a:p>
            </p:txBody>
          </p:sp>
        </mc:Choice>
        <mc:Fallback xmlns="">
          <p:sp>
            <p:nvSpPr>
              <p:cNvPr id="21" name="CasellaDiTesto 20">
                <a:extLst>
                  <a:ext uri="{FF2B5EF4-FFF2-40B4-BE49-F238E27FC236}">
                    <a16:creationId xmlns:a16="http://schemas.microsoft.com/office/drawing/2014/main" id="{524DB433-6B4E-1278-559B-DFF864A9113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54212" y="3882660"/>
                <a:ext cx="4532587" cy="2308324"/>
              </a:xfrm>
              <a:prstGeom prst="rect">
                <a:avLst/>
              </a:prstGeom>
              <a:blipFill>
                <a:blip r:embed="rId5"/>
                <a:stretch>
                  <a:fillRect l="-2016" t="-2111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4432835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egnaposto numero diapositiva 10"/>
          <p:cNvSpPr>
            <a:spLocks noGrp="1"/>
          </p:cNvSpPr>
          <p:nvPr>
            <p:ph type="sldNum" sz="quarter" idx="12"/>
          </p:nvPr>
        </p:nvSpPr>
        <p:spPr>
          <a:xfrm>
            <a:off x="8305800" y="6360668"/>
            <a:ext cx="762000" cy="365125"/>
          </a:xfrm>
        </p:spPr>
        <p:txBody>
          <a:bodyPr/>
          <a:lstStyle/>
          <a:p>
            <a:fld id="{757A8607-F8D3-4FCF-AF8A-9CA68A1CDC70}" type="slidenum">
              <a:rPr lang="it-IT" sz="2000" smtClean="0">
                <a:solidFill>
                  <a:schemeClr val="bg1">
                    <a:lumMod val="50000"/>
                  </a:schemeClr>
                </a:solidFill>
              </a:rPr>
              <a:pPr/>
              <a:t>22</a:t>
            </a:fld>
            <a:endParaRPr lang="it-IT" sz="20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" name="Titolo 1"/>
          <p:cNvSpPr txBox="1">
            <a:spLocks/>
          </p:cNvSpPr>
          <p:nvPr/>
        </p:nvSpPr>
        <p:spPr>
          <a:xfrm>
            <a:off x="457200" y="-27384"/>
            <a:ext cx="8229600" cy="1052502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it-IT" sz="3600" dirty="0" err="1">
                <a:solidFill>
                  <a:schemeClr val="tx2"/>
                </a:solidFill>
              </a:rPr>
              <a:t>Weinberg’s</a:t>
            </a:r>
            <a:r>
              <a:rPr lang="it-IT" sz="3600" dirty="0">
                <a:solidFill>
                  <a:schemeClr val="tx2"/>
                </a:solidFill>
              </a:rPr>
              <a:t> </a:t>
            </a:r>
            <a:r>
              <a:rPr lang="it-IT" sz="3600" dirty="0" err="1">
                <a:solidFill>
                  <a:schemeClr val="tx2"/>
                </a:solidFill>
              </a:rPr>
              <a:t>criterion</a:t>
            </a:r>
            <a:r>
              <a:rPr lang="it-IT" sz="3600" dirty="0">
                <a:solidFill>
                  <a:schemeClr val="tx2"/>
                </a:solidFill>
              </a:rPr>
              <a:t> and </a:t>
            </a:r>
            <a:r>
              <a:rPr lang="it-IT" sz="3600" dirty="0" err="1">
                <a:solidFill>
                  <a:schemeClr val="tx2"/>
                </a:solidFill>
              </a:rPr>
              <a:t>lineshapes</a:t>
            </a:r>
            <a:endParaRPr lang="it-IT" sz="3600" dirty="0">
              <a:solidFill>
                <a:schemeClr val="tx2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0" y="6360668"/>
            <a:ext cx="6889687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>
                <a:solidFill>
                  <a:schemeClr val="bg1">
                    <a:lumMod val="50000"/>
                  </a:schemeClr>
                </a:solidFill>
              </a:rPr>
              <a:t>A. Pilloni – Exotic hadron spectroscopy</a:t>
            </a:r>
            <a:endParaRPr lang="it-IT" sz="1600" dirty="0">
              <a:solidFill>
                <a:schemeClr val="bg1">
                  <a:lumMod val="50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CasellaDiTesto 1">
                <a:extLst>
                  <a:ext uri="{FF2B5EF4-FFF2-40B4-BE49-F238E27FC236}">
                    <a16:creationId xmlns:a16="http://schemas.microsoft.com/office/drawing/2014/main" id="{27BA2DFF-8E59-4DFE-F3BF-3F17DB09044F}"/>
                  </a:ext>
                </a:extLst>
              </p:cNvPr>
              <p:cNvSpPr txBox="1"/>
              <p:nvPr/>
            </p:nvSpPr>
            <p:spPr>
              <a:xfrm>
                <a:off x="42726" y="1294101"/>
                <a:ext cx="9101274" cy="193899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it-IT" sz="2400" dirty="0"/>
                  <a:t>Let </a:t>
                </a:r>
                <a:r>
                  <a:rPr lang="it-IT" sz="2400" dirty="0" err="1"/>
                  <a:t>us</a:t>
                </a:r>
                <a:r>
                  <a:rPr lang="it-IT" sz="2400" dirty="0"/>
                  <a:t> </a:t>
                </a:r>
                <a:r>
                  <a:rPr lang="it-IT" sz="2400" dirty="0" err="1"/>
                  <a:t>imagine</a:t>
                </a:r>
                <a:r>
                  <a:rPr lang="it-IT" sz="2400" dirty="0"/>
                  <a:t> to </a:t>
                </a:r>
                <a:r>
                  <a:rPr lang="it-IT" sz="2400" dirty="0" err="1"/>
                  <a:t>have</a:t>
                </a:r>
                <a:r>
                  <a:rPr lang="it-IT" sz="2400" dirty="0"/>
                  <a:t> a theory with a </a:t>
                </a:r>
                <a:r>
                  <a:rPr lang="it-IT" sz="2400" dirty="0" err="1"/>
                  <a:t>bound</a:t>
                </a:r>
                <a:r>
                  <a:rPr lang="it-IT" sz="2400" dirty="0"/>
                  <a:t> state with a </a:t>
                </a:r>
                <a:r>
                  <a:rPr lang="it-IT" sz="2400" dirty="0" err="1"/>
                  <a:t>binding</a:t>
                </a:r>
                <a:r>
                  <a:rPr lang="it-IT" sz="2400" dirty="0"/>
                  <a:t> </a:t>
                </a:r>
                <a:br>
                  <a:rPr lang="it-IT" sz="2400" dirty="0"/>
                </a:br>
                <a:r>
                  <a:rPr lang="it-IT" sz="2400" dirty="0" err="1"/>
                  <a:t>momentum</a:t>
                </a:r>
                <a:r>
                  <a:rPr lang="it-IT" sz="2400" dirty="0"/>
                  <a:t> </a:t>
                </a:r>
                <a:r>
                  <a:rPr lang="it-IT" sz="2400" dirty="0" err="1"/>
                  <a:t>much</a:t>
                </a:r>
                <a:r>
                  <a:rPr lang="it-IT" sz="2400" dirty="0"/>
                  <a:t> </a:t>
                </a:r>
                <a:r>
                  <a:rPr lang="it-IT" sz="2400" dirty="0" err="1"/>
                  <a:t>smaller</a:t>
                </a:r>
                <a:r>
                  <a:rPr lang="it-IT" sz="2400" dirty="0"/>
                  <a:t> </a:t>
                </a:r>
                <a:r>
                  <a:rPr lang="it-IT" sz="2400" dirty="0" err="1"/>
                  <a:t>than</a:t>
                </a:r>
                <a:r>
                  <a:rPr lang="it-IT" sz="2400" dirty="0"/>
                  <a:t> the inverse of the range of the </a:t>
                </a:r>
                <a:r>
                  <a:rPr lang="it-IT" sz="2400" dirty="0" err="1"/>
                  <a:t>potential</a:t>
                </a:r>
                <a:endParaRPr lang="it-IT" sz="2400" dirty="0"/>
              </a:p>
              <a:p>
                <a:endParaRPr lang="it-IT" sz="2400" dirty="0"/>
              </a:p>
              <a:p>
                <a:r>
                  <a:rPr lang="it-IT" sz="2400" dirty="0"/>
                  <a:t>The </a:t>
                </a:r>
                <a:r>
                  <a:rPr lang="it-IT" sz="2400" dirty="0" err="1"/>
                  <a:t>potential</a:t>
                </a:r>
                <a:r>
                  <a:rPr lang="it-IT" sz="2400" dirty="0"/>
                  <a:t> </a:t>
                </a:r>
                <a:r>
                  <a:rPr lang="it-IT" sz="2400" dirty="0" err="1"/>
                  <a:t>is</a:t>
                </a:r>
                <a:r>
                  <a:rPr lang="it-IT" sz="2400" dirty="0"/>
                  <a:t> just a delta </a:t>
                </a:r>
                <a:r>
                  <a:rPr lang="it-IT" sz="2400" dirty="0" err="1"/>
                  <a:t>function</a:t>
                </a:r>
                <a:r>
                  <a:rPr lang="it-IT" sz="2400" dirty="0"/>
                  <a:t>,</a:t>
                </a:r>
                <a:br>
                  <a:rPr lang="it-IT" sz="2400" dirty="0"/>
                </a:br>
                <a:r>
                  <a:rPr lang="it-IT" sz="2400" dirty="0" err="1"/>
                  <a:t>we</a:t>
                </a:r>
                <a:r>
                  <a:rPr lang="it-IT" sz="2400" dirty="0"/>
                  <a:t> </a:t>
                </a:r>
                <a:r>
                  <a:rPr lang="it-IT" sz="2400" dirty="0" err="1"/>
                  <a:t>calculate</a:t>
                </a:r>
                <a:r>
                  <a:rPr lang="it-IT" sz="2400" dirty="0"/>
                  <a:t> the </a:t>
                </a:r>
                <a14:m>
                  <m:oMath xmlns:m="http://schemas.openxmlformats.org/officeDocument/2006/math">
                    <m:r>
                      <a:rPr lang="it-IT" sz="2400" i="1" dirty="0" smtClean="0">
                        <a:latin typeface="Cambria Math" panose="02040503050406030204" pitchFamily="18" charset="0"/>
                      </a:rPr>
                      <m:t>2</m:t>
                    </m:r>
                    <m:r>
                      <a:rPr lang="it-IT" sz="2400" b="0" i="1" dirty="0" smtClean="0">
                        <a:latin typeface="Cambria Math" panose="02040503050406030204" pitchFamily="18" charset="0"/>
                      </a:rPr>
                      <m:t>→</m:t>
                    </m:r>
                    <m:r>
                      <a:rPr lang="it-IT" sz="2400" i="1" dirty="0" smtClean="0">
                        <a:latin typeface="Cambria Math" panose="02040503050406030204" pitchFamily="18" charset="0"/>
                      </a:rPr>
                      <m:t>2</m:t>
                    </m:r>
                  </m:oMath>
                </a14:m>
                <a:r>
                  <a:rPr lang="it-IT" sz="2400" dirty="0"/>
                  <a:t> scattering </a:t>
                </a:r>
                <a:r>
                  <a:rPr lang="it-IT" sz="2400" dirty="0" err="1"/>
                  <a:t>amplitude</a:t>
                </a:r>
                <a:endParaRPr lang="it-IT" sz="2400" dirty="0"/>
              </a:p>
            </p:txBody>
          </p:sp>
        </mc:Choice>
        <mc:Fallback xmlns="">
          <p:sp>
            <p:nvSpPr>
              <p:cNvPr id="2" name="CasellaDiTesto 1">
                <a:extLst>
                  <a:ext uri="{FF2B5EF4-FFF2-40B4-BE49-F238E27FC236}">
                    <a16:creationId xmlns:a16="http://schemas.microsoft.com/office/drawing/2014/main" id="{27BA2DFF-8E59-4DFE-F3BF-3F17DB09044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726" y="1294101"/>
                <a:ext cx="9101274" cy="1938992"/>
              </a:xfrm>
              <a:prstGeom prst="rect">
                <a:avLst/>
              </a:prstGeom>
              <a:blipFill>
                <a:blip r:embed="rId3"/>
                <a:stretch>
                  <a:fillRect l="-1005" t="-2516" b="-6289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" name="Connettore diritto 3">
            <a:extLst>
              <a:ext uri="{FF2B5EF4-FFF2-40B4-BE49-F238E27FC236}">
                <a16:creationId xmlns:a16="http://schemas.microsoft.com/office/drawing/2014/main" id="{566E4B63-9A11-3637-A60B-D60CDAFF79F2}"/>
              </a:ext>
            </a:extLst>
          </p:cNvPr>
          <p:cNvCxnSpPr/>
          <p:nvPr/>
        </p:nvCxnSpPr>
        <p:spPr>
          <a:xfrm>
            <a:off x="1141683" y="3537414"/>
            <a:ext cx="746620" cy="74662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onnettore diritto 7">
            <a:extLst>
              <a:ext uri="{FF2B5EF4-FFF2-40B4-BE49-F238E27FC236}">
                <a16:creationId xmlns:a16="http://schemas.microsoft.com/office/drawing/2014/main" id="{F90935C1-3795-151D-BC67-3EB45584DDD5}"/>
              </a:ext>
            </a:extLst>
          </p:cNvPr>
          <p:cNvCxnSpPr>
            <a:cxnSpLocks/>
          </p:cNvCxnSpPr>
          <p:nvPr/>
        </p:nvCxnSpPr>
        <p:spPr>
          <a:xfrm flipV="1">
            <a:off x="1141683" y="3537414"/>
            <a:ext cx="746620" cy="74662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Figura a mano libera: forma 5">
            <a:extLst>
              <a:ext uri="{FF2B5EF4-FFF2-40B4-BE49-F238E27FC236}">
                <a16:creationId xmlns:a16="http://schemas.microsoft.com/office/drawing/2014/main" id="{CCBF3DFB-7FBD-0EB6-A5EB-951767EEF131}"/>
              </a:ext>
            </a:extLst>
          </p:cNvPr>
          <p:cNvSpPr/>
          <p:nvPr/>
        </p:nvSpPr>
        <p:spPr>
          <a:xfrm>
            <a:off x="2794314" y="3512247"/>
            <a:ext cx="1157681" cy="687907"/>
          </a:xfrm>
          <a:custGeom>
            <a:avLst/>
            <a:gdLst>
              <a:gd name="connsiteX0" fmla="*/ 0 w 1224396"/>
              <a:gd name="connsiteY0" fmla="*/ 96543 h 784456"/>
              <a:gd name="connsiteX1" fmla="*/ 570451 w 1224396"/>
              <a:gd name="connsiteY1" fmla="*/ 784440 h 784456"/>
              <a:gd name="connsiteX2" fmla="*/ 1149292 w 1224396"/>
              <a:gd name="connsiteY2" fmla="*/ 79765 h 784456"/>
              <a:gd name="connsiteX3" fmla="*/ 1199626 w 1224396"/>
              <a:gd name="connsiteY3" fmla="*/ 46209 h 784456"/>
              <a:gd name="connsiteX0" fmla="*/ 0 w 1149292"/>
              <a:gd name="connsiteY0" fmla="*/ 16778 h 704691"/>
              <a:gd name="connsiteX1" fmla="*/ 570451 w 1149292"/>
              <a:gd name="connsiteY1" fmla="*/ 704675 h 704691"/>
              <a:gd name="connsiteX2" fmla="*/ 1149292 w 1149292"/>
              <a:gd name="connsiteY2" fmla="*/ 0 h 704691"/>
              <a:gd name="connsiteX0" fmla="*/ 0 w 1157681"/>
              <a:gd name="connsiteY0" fmla="*/ 0 h 687907"/>
              <a:gd name="connsiteX1" fmla="*/ 570451 w 1157681"/>
              <a:gd name="connsiteY1" fmla="*/ 687897 h 687907"/>
              <a:gd name="connsiteX2" fmla="*/ 1157681 w 1157681"/>
              <a:gd name="connsiteY2" fmla="*/ 16778 h 6879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157681" h="687907">
                <a:moveTo>
                  <a:pt x="0" y="0"/>
                </a:moveTo>
                <a:cubicBezTo>
                  <a:pt x="189451" y="345346"/>
                  <a:pt x="377504" y="685101"/>
                  <a:pt x="570451" y="687897"/>
                </a:cubicBezTo>
                <a:cubicBezTo>
                  <a:pt x="763398" y="690693"/>
                  <a:pt x="1052819" y="139817"/>
                  <a:pt x="1157681" y="16778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2" name="Figura a mano libera: forma 11">
            <a:extLst>
              <a:ext uri="{FF2B5EF4-FFF2-40B4-BE49-F238E27FC236}">
                <a16:creationId xmlns:a16="http://schemas.microsoft.com/office/drawing/2014/main" id="{32E400DF-ECBD-EF32-8FB2-4C8E909BD6A5}"/>
              </a:ext>
            </a:extLst>
          </p:cNvPr>
          <p:cNvSpPr/>
          <p:nvPr/>
        </p:nvSpPr>
        <p:spPr>
          <a:xfrm flipV="1">
            <a:off x="2794313" y="3526918"/>
            <a:ext cx="1157681" cy="687907"/>
          </a:xfrm>
          <a:custGeom>
            <a:avLst/>
            <a:gdLst>
              <a:gd name="connsiteX0" fmla="*/ 0 w 1224396"/>
              <a:gd name="connsiteY0" fmla="*/ 96543 h 784456"/>
              <a:gd name="connsiteX1" fmla="*/ 570451 w 1224396"/>
              <a:gd name="connsiteY1" fmla="*/ 784440 h 784456"/>
              <a:gd name="connsiteX2" fmla="*/ 1149292 w 1224396"/>
              <a:gd name="connsiteY2" fmla="*/ 79765 h 784456"/>
              <a:gd name="connsiteX3" fmla="*/ 1199626 w 1224396"/>
              <a:gd name="connsiteY3" fmla="*/ 46209 h 784456"/>
              <a:gd name="connsiteX0" fmla="*/ 0 w 1149292"/>
              <a:gd name="connsiteY0" fmla="*/ 16778 h 704691"/>
              <a:gd name="connsiteX1" fmla="*/ 570451 w 1149292"/>
              <a:gd name="connsiteY1" fmla="*/ 704675 h 704691"/>
              <a:gd name="connsiteX2" fmla="*/ 1149292 w 1149292"/>
              <a:gd name="connsiteY2" fmla="*/ 0 h 704691"/>
              <a:gd name="connsiteX0" fmla="*/ 0 w 1157681"/>
              <a:gd name="connsiteY0" fmla="*/ 0 h 687907"/>
              <a:gd name="connsiteX1" fmla="*/ 570451 w 1157681"/>
              <a:gd name="connsiteY1" fmla="*/ 687897 h 687907"/>
              <a:gd name="connsiteX2" fmla="*/ 1157681 w 1157681"/>
              <a:gd name="connsiteY2" fmla="*/ 16778 h 6879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157681" h="687907">
                <a:moveTo>
                  <a:pt x="0" y="0"/>
                </a:moveTo>
                <a:cubicBezTo>
                  <a:pt x="189451" y="345346"/>
                  <a:pt x="377504" y="685101"/>
                  <a:pt x="570451" y="687897"/>
                </a:cubicBezTo>
                <a:cubicBezTo>
                  <a:pt x="763398" y="690693"/>
                  <a:pt x="1052819" y="139817"/>
                  <a:pt x="1157681" y="16778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1" name="Figura a mano libera: forma 10">
            <a:extLst>
              <a:ext uri="{FF2B5EF4-FFF2-40B4-BE49-F238E27FC236}">
                <a16:creationId xmlns:a16="http://schemas.microsoft.com/office/drawing/2014/main" id="{A8B01D4A-CAFC-9097-D8E9-5E4C6D508621}"/>
              </a:ext>
            </a:extLst>
          </p:cNvPr>
          <p:cNvSpPr/>
          <p:nvPr/>
        </p:nvSpPr>
        <p:spPr>
          <a:xfrm>
            <a:off x="4824450" y="3520616"/>
            <a:ext cx="1476462" cy="654361"/>
          </a:xfrm>
          <a:custGeom>
            <a:avLst/>
            <a:gdLst>
              <a:gd name="connsiteX0" fmla="*/ 0 w 1476462"/>
              <a:gd name="connsiteY0" fmla="*/ 8409 h 654361"/>
              <a:gd name="connsiteX1" fmla="*/ 520117 w 1476462"/>
              <a:gd name="connsiteY1" fmla="*/ 629194 h 654361"/>
              <a:gd name="connsiteX2" fmla="*/ 947956 w 1476462"/>
              <a:gd name="connsiteY2" fmla="*/ 20 h 654361"/>
              <a:gd name="connsiteX3" fmla="*/ 1476462 w 1476462"/>
              <a:gd name="connsiteY3" fmla="*/ 654361 h 6543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76462" h="654361">
                <a:moveTo>
                  <a:pt x="0" y="8409"/>
                </a:moveTo>
                <a:cubicBezTo>
                  <a:pt x="181062" y="319500"/>
                  <a:pt x="362124" y="630592"/>
                  <a:pt x="520117" y="629194"/>
                </a:cubicBezTo>
                <a:cubicBezTo>
                  <a:pt x="678110" y="627796"/>
                  <a:pt x="788565" y="-4174"/>
                  <a:pt x="947956" y="20"/>
                </a:cubicBezTo>
                <a:cubicBezTo>
                  <a:pt x="1107347" y="4214"/>
                  <a:pt x="1291904" y="329287"/>
                  <a:pt x="1476462" y="654361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4" name="Figura a mano libera: forma 13">
            <a:extLst>
              <a:ext uri="{FF2B5EF4-FFF2-40B4-BE49-F238E27FC236}">
                <a16:creationId xmlns:a16="http://schemas.microsoft.com/office/drawing/2014/main" id="{7DF6F685-017D-FD61-E4FC-66107CDA25DA}"/>
              </a:ext>
            </a:extLst>
          </p:cNvPr>
          <p:cNvSpPr/>
          <p:nvPr/>
        </p:nvSpPr>
        <p:spPr>
          <a:xfrm flipV="1">
            <a:off x="4824449" y="3512247"/>
            <a:ext cx="1476462" cy="654361"/>
          </a:xfrm>
          <a:custGeom>
            <a:avLst/>
            <a:gdLst>
              <a:gd name="connsiteX0" fmla="*/ 0 w 1476462"/>
              <a:gd name="connsiteY0" fmla="*/ 8409 h 654361"/>
              <a:gd name="connsiteX1" fmla="*/ 520117 w 1476462"/>
              <a:gd name="connsiteY1" fmla="*/ 629194 h 654361"/>
              <a:gd name="connsiteX2" fmla="*/ 947956 w 1476462"/>
              <a:gd name="connsiteY2" fmla="*/ 20 h 654361"/>
              <a:gd name="connsiteX3" fmla="*/ 1476462 w 1476462"/>
              <a:gd name="connsiteY3" fmla="*/ 654361 h 6543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76462" h="654361">
                <a:moveTo>
                  <a:pt x="0" y="8409"/>
                </a:moveTo>
                <a:cubicBezTo>
                  <a:pt x="181062" y="319500"/>
                  <a:pt x="362124" y="630592"/>
                  <a:pt x="520117" y="629194"/>
                </a:cubicBezTo>
                <a:cubicBezTo>
                  <a:pt x="678110" y="627796"/>
                  <a:pt x="788565" y="-4174"/>
                  <a:pt x="947956" y="20"/>
                </a:cubicBezTo>
                <a:cubicBezTo>
                  <a:pt x="1107347" y="4214"/>
                  <a:pt x="1291904" y="329287"/>
                  <a:pt x="1476462" y="654361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4093A130-F7AA-A424-F2F1-34798A0DE8F2}"/>
              </a:ext>
            </a:extLst>
          </p:cNvPr>
          <p:cNvSpPr txBox="1"/>
          <p:nvPr/>
        </p:nvSpPr>
        <p:spPr>
          <a:xfrm>
            <a:off x="2151138" y="3494512"/>
            <a:ext cx="4138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3600" dirty="0"/>
              <a:t>+</a:t>
            </a:r>
          </a:p>
        </p:txBody>
      </p:sp>
      <p:sp>
        <p:nvSpPr>
          <p:cNvPr id="16" name="CasellaDiTesto 15">
            <a:extLst>
              <a:ext uri="{FF2B5EF4-FFF2-40B4-BE49-F238E27FC236}">
                <a16:creationId xmlns:a16="http://schemas.microsoft.com/office/drawing/2014/main" id="{D397F2C6-D249-3F3A-9B93-3D30834F0AB0}"/>
              </a:ext>
            </a:extLst>
          </p:cNvPr>
          <p:cNvSpPr txBox="1"/>
          <p:nvPr/>
        </p:nvSpPr>
        <p:spPr>
          <a:xfrm>
            <a:off x="4203605" y="3493934"/>
            <a:ext cx="4138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3600" dirty="0"/>
              <a:t>+</a:t>
            </a:r>
          </a:p>
        </p:txBody>
      </p:sp>
      <p:sp>
        <p:nvSpPr>
          <p:cNvPr id="17" name="CasellaDiTesto 16">
            <a:extLst>
              <a:ext uri="{FF2B5EF4-FFF2-40B4-BE49-F238E27FC236}">
                <a16:creationId xmlns:a16="http://schemas.microsoft.com/office/drawing/2014/main" id="{D86FF29E-C13E-8879-A696-66FD23DDEF56}"/>
              </a:ext>
            </a:extLst>
          </p:cNvPr>
          <p:cNvSpPr txBox="1"/>
          <p:nvPr/>
        </p:nvSpPr>
        <p:spPr>
          <a:xfrm>
            <a:off x="6714751" y="3492778"/>
            <a:ext cx="86914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3600" dirty="0"/>
              <a:t>+ …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CasellaDiTesto 14">
                <a:extLst>
                  <a:ext uri="{FF2B5EF4-FFF2-40B4-BE49-F238E27FC236}">
                    <a16:creationId xmlns:a16="http://schemas.microsoft.com/office/drawing/2014/main" id="{B81C8970-7447-01CD-386D-5AB47D74F26F}"/>
                  </a:ext>
                </a:extLst>
              </p:cNvPr>
              <p:cNvSpPr txBox="1"/>
              <p:nvPr/>
            </p:nvSpPr>
            <p:spPr>
              <a:xfrm>
                <a:off x="214065" y="4589201"/>
                <a:ext cx="3057697" cy="941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sz="2400" b="0" i="1" smtClean="0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it-IT" sz="24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it-IT" sz="2400" b="0" i="1" smtClean="0">
                          <a:latin typeface="Cambria Math" panose="02040503050406030204" pitchFamily="18" charset="0"/>
                        </a:rPr>
                        <m:t>𝐸</m:t>
                      </m:r>
                      <m:r>
                        <a:rPr lang="it-IT" sz="2400" b="0" i="1" smtClean="0">
                          <a:latin typeface="Cambria Math" panose="02040503050406030204" pitchFamily="18" charset="0"/>
                        </a:rPr>
                        <m:t>)=</m:t>
                      </m:r>
                      <m:f>
                        <m:fPr>
                          <m:ctrlPr>
                            <a:rPr lang="it-IT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it-IT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it-IT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m:rPr>
                              <m:lit/>
                            </m:rPr>
                            <a:rPr lang="it-IT" sz="2400" b="0" i="1" smtClean="0">
                              <a:latin typeface="Cambria Math" panose="02040503050406030204" pitchFamily="18" charset="0"/>
                            </a:rPr>
                            <m:t>/</m:t>
                          </m:r>
                          <m:r>
                            <a:rPr lang="it-IT" sz="24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it-IT" sz="24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it-IT" sz="24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ad>
                            <m:radPr>
                              <m:degHide m:val="on"/>
                              <m:ctrlPr>
                                <a:rPr lang="it-IT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it-IT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it-IT" sz="2400" b="0" i="1" smtClean="0">
                                  <a:latin typeface="Cambria Math" panose="02040503050406030204" pitchFamily="18" charset="0"/>
                                </a:rPr>
                                <m:t>𝜇</m:t>
                              </m:r>
                              <m:r>
                                <a:rPr lang="it-IT" sz="2400" b="0" i="1" smtClean="0"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</m:e>
                          </m:rad>
                        </m:den>
                      </m:f>
                    </m:oMath>
                  </m:oMathPara>
                </a14:m>
                <a:endParaRPr lang="it-IT" sz="2400" dirty="0"/>
              </a:p>
            </p:txBody>
          </p:sp>
        </mc:Choice>
        <mc:Fallback xmlns="">
          <p:sp>
            <p:nvSpPr>
              <p:cNvPr id="15" name="CasellaDiTesto 14">
                <a:extLst>
                  <a:ext uri="{FF2B5EF4-FFF2-40B4-BE49-F238E27FC236}">
                    <a16:creationId xmlns:a16="http://schemas.microsoft.com/office/drawing/2014/main" id="{B81C8970-7447-01CD-386D-5AB47D74F26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4065" y="4589201"/>
                <a:ext cx="3057697" cy="94122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CasellaDiTesto 17">
                <a:extLst>
                  <a:ext uri="{FF2B5EF4-FFF2-40B4-BE49-F238E27FC236}">
                    <a16:creationId xmlns:a16="http://schemas.microsoft.com/office/drawing/2014/main" id="{6042AE69-B46A-F87C-BE1F-DE598F9EF5D2}"/>
                  </a:ext>
                </a:extLst>
              </p:cNvPr>
              <p:cNvSpPr txBox="1"/>
              <p:nvPr/>
            </p:nvSpPr>
            <p:spPr>
              <a:xfrm>
                <a:off x="3588433" y="4837871"/>
                <a:ext cx="5368954" cy="65601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it-IT" dirty="0"/>
                  <a:t>This </a:t>
                </a:r>
                <a:r>
                  <a:rPr lang="it-IT" dirty="0" err="1"/>
                  <a:t>has</a:t>
                </a:r>
                <a:r>
                  <a:rPr lang="it-IT" dirty="0"/>
                  <a:t> a pole </a:t>
                </a:r>
                <a:r>
                  <a:rPr lang="it-IT" dirty="0" err="1"/>
                  <a:t>at</a:t>
                </a:r>
                <a:r>
                  <a:rPr lang="it-IT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it-IT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it-IT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sub>
                    </m:sSub>
                    <m:r>
                      <a:rPr lang="it-IT" b="0" i="1" smtClean="0">
                        <a:latin typeface="Cambria Math" panose="02040503050406030204" pitchFamily="18" charset="0"/>
                      </a:rPr>
                      <m:t>=−</m:t>
                    </m:r>
                    <m:f>
                      <m:fPr>
                        <m:ctrlPr>
                          <a:rPr lang="it-IT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it-IT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it-IT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it-IT" b="0" i="1" smtClean="0">
                            <a:latin typeface="Cambria Math" panose="02040503050406030204" pitchFamily="18" charset="0"/>
                          </a:rPr>
                          <m:t>𝜇</m:t>
                        </m:r>
                        <m:sSup>
                          <m:sSupPr>
                            <m:ctrlPr>
                              <a:rPr lang="it-IT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it-IT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p>
                            <m:r>
                              <a:rPr lang="it-IT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</m:oMath>
                </a14:m>
                <a:r>
                  <a:rPr lang="it-IT" dirty="0"/>
                  <a:t> and residue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it-IT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it-IT" b="0" i="1" smtClean="0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p>
                        <m:r>
                          <a:rPr lang="it-IT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it-IT" b="0" i="1" smtClean="0">
                        <a:latin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it-IT" b="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f>
                          <m:fPr>
                            <m:ctrlPr>
                              <a:rPr lang="it-IT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it-IT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it-IT" b="0" i="1" smtClean="0">
                                <a:latin typeface="Cambria Math" panose="02040503050406030204" pitchFamily="18" charset="0"/>
                              </a:rPr>
                              <m:t>𝐵</m:t>
                            </m:r>
                          </m:num>
                          <m:den>
                            <m:r>
                              <a:rPr lang="it-IT" b="0" i="1" smtClean="0">
                                <a:latin typeface="Cambria Math" panose="02040503050406030204" pitchFamily="18" charset="0"/>
                              </a:rPr>
                              <m:t>𝜇</m:t>
                            </m:r>
                          </m:den>
                        </m:f>
                      </m:e>
                    </m:rad>
                  </m:oMath>
                </a14:m>
                <a:endParaRPr lang="it-IT" dirty="0"/>
              </a:p>
            </p:txBody>
          </p:sp>
        </mc:Choice>
        <mc:Fallback xmlns="">
          <p:sp>
            <p:nvSpPr>
              <p:cNvPr id="18" name="CasellaDiTesto 17">
                <a:extLst>
                  <a:ext uri="{FF2B5EF4-FFF2-40B4-BE49-F238E27FC236}">
                    <a16:creationId xmlns:a16="http://schemas.microsoft.com/office/drawing/2014/main" id="{6042AE69-B46A-F87C-BE1F-DE598F9EF5D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88433" y="4837871"/>
                <a:ext cx="5368954" cy="656013"/>
              </a:xfrm>
              <a:prstGeom prst="rect">
                <a:avLst/>
              </a:prstGeom>
              <a:blipFill>
                <a:blip r:embed="rId5"/>
                <a:stretch>
                  <a:fillRect l="-1023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4200115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egnaposto numero diapositiva 10"/>
          <p:cNvSpPr>
            <a:spLocks noGrp="1"/>
          </p:cNvSpPr>
          <p:nvPr>
            <p:ph type="sldNum" sz="quarter" idx="12"/>
          </p:nvPr>
        </p:nvSpPr>
        <p:spPr>
          <a:xfrm>
            <a:off x="8305800" y="6360668"/>
            <a:ext cx="762000" cy="365125"/>
          </a:xfrm>
        </p:spPr>
        <p:txBody>
          <a:bodyPr/>
          <a:lstStyle/>
          <a:p>
            <a:fld id="{757A8607-F8D3-4FCF-AF8A-9CA68A1CDC70}" type="slidenum">
              <a:rPr lang="it-IT" sz="2000" smtClean="0">
                <a:solidFill>
                  <a:schemeClr val="bg1">
                    <a:lumMod val="50000"/>
                  </a:schemeClr>
                </a:solidFill>
              </a:rPr>
              <a:pPr/>
              <a:t>23</a:t>
            </a:fld>
            <a:endParaRPr lang="it-IT" sz="20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" name="Titolo 1"/>
          <p:cNvSpPr txBox="1">
            <a:spLocks/>
          </p:cNvSpPr>
          <p:nvPr/>
        </p:nvSpPr>
        <p:spPr>
          <a:xfrm>
            <a:off x="457200" y="-27384"/>
            <a:ext cx="8229600" cy="1052502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it-IT" sz="3600" dirty="0" err="1">
                <a:solidFill>
                  <a:schemeClr val="tx2"/>
                </a:solidFill>
              </a:rPr>
              <a:t>Weinberg’s</a:t>
            </a:r>
            <a:r>
              <a:rPr lang="it-IT" sz="3600" dirty="0">
                <a:solidFill>
                  <a:schemeClr val="tx2"/>
                </a:solidFill>
              </a:rPr>
              <a:t> </a:t>
            </a:r>
            <a:r>
              <a:rPr lang="it-IT" sz="3600" dirty="0" err="1">
                <a:solidFill>
                  <a:schemeClr val="tx2"/>
                </a:solidFill>
              </a:rPr>
              <a:t>criterion</a:t>
            </a:r>
            <a:r>
              <a:rPr lang="it-IT" sz="3600" dirty="0">
                <a:solidFill>
                  <a:schemeClr val="tx2"/>
                </a:solidFill>
              </a:rPr>
              <a:t> and </a:t>
            </a:r>
            <a:r>
              <a:rPr lang="it-IT" sz="3600" dirty="0" err="1">
                <a:solidFill>
                  <a:schemeClr val="tx2"/>
                </a:solidFill>
              </a:rPr>
              <a:t>lineshapes</a:t>
            </a:r>
            <a:endParaRPr lang="it-IT" sz="3600" dirty="0">
              <a:solidFill>
                <a:schemeClr val="tx2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0" y="6360668"/>
            <a:ext cx="6889687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>
                <a:solidFill>
                  <a:schemeClr val="bg1">
                    <a:lumMod val="50000"/>
                  </a:schemeClr>
                </a:solidFill>
              </a:rPr>
              <a:t>A. Pilloni – Exotic hadron spectroscopy</a:t>
            </a:r>
            <a:endParaRPr lang="it-IT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27BA2DFF-8E59-4DFE-F3BF-3F17DB09044F}"/>
              </a:ext>
            </a:extLst>
          </p:cNvPr>
          <p:cNvSpPr txBox="1"/>
          <p:nvPr/>
        </p:nvSpPr>
        <p:spPr>
          <a:xfrm>
            <a:off x="42726" y="1294101"/>
            <a:ext cx="826296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dirty="0" err="1"/>
              <a:t>Now</a:t>
            </a:r>
            <a:r>
              <a:rPr lang="it-IT" sz="2400" dirty="0"/>
              <a:t> </a:t>
            </a:r>
            <a:r>
              <a:rPr lang="it-IT" sz="2400" dirty="0" err="1"/>
              <a:t>let</a:t>
            </a:r>
            <a:r>
              <a:rPr lang="it-IT" sz="2400" dirty="0"/>
              <a:t> </a:t>
            </a:r>
            <a:r>
              <a:rPr lang="it-IT" sz="2400" dirty="0" err="1"/>
              <a:t>us</a:t>
            </a:r>
            <a:r>
              <a:rPr lang="it-IT" sz="2400" dirty="0"/>
              <a:t> </a:t>
            </a:r>
            <a:r>
              <a:rPr lang="it-IT" sz="2400" dirty="0" err="1"/>
              <a:t>consider</a:t>
            </a:r>
            <a:r>
              <a:rPr lang="it-IT" sz="2400" dirty="0"/>
              <a:t> the </a:t>
            </a:r>
            <a:r>
              <a:rPr lang="it-IT" sz="2400" dirty="0" err="1"/>
              <a:t>propagation</a:t>
            </a:r>
            <a:r>
              <a:rPr lang="it-IT" sz="2400" dirty="0"/>
              <a:t> of a bare intermediate state</a:t>
            </a:r>
          </a:p>
        </p:txBody>
      </p:sp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4093A130-F7AA-A424-F2F1-34798A0DE8F2}"/>
              </a:ext>
            </a:extLst>
          </p:cNvPr>
          <p:cNvSpPr txBox="1"/>
          <p:nvPr/>
        </p:nvSpPr>
        <p:spPr>
          <a:xfrm>
            <a:off x="1611862" y="2060836"/>
            <a:ext cx="4138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3600" dirty="0"/>
              <a:t>+</a:t>
            </a:r>
          </a:p>
        </p:txBody>
      </p:sp>
      <p:sp>
        <p:nvSpPr>
          <p:cNvPr id="16" name="CasellaDiTesto 15">
            <a:extLst>
              <a:ext uri="{FF2B5EF4-FFF2-40B4-BE49-F238E27FC236}">
                <a16:creationId xmlns:a16="http://schemas.microsoft.com/office/drawing/2014/main" id="{D397F2C6-D249-3F3A-9B93-3D30834F0AB0}"/>
              </a:ext>
            </a:extLst>
          </p:cNvPr>
          <p:cNvSpPr txBox="1"/>
          <p:nvPr/>
        </p:nvSpPr>
        <p:spPr>
          <a:xfrm>
            <a:off x="3971070" y="2032123"/>
            <a:ext cx="4138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3600" dirty="0"/>
              <a:t>+</a:t>
            </a:r>
          </a:p>
        </p:txBody>
      </p:sp>
      <p:sp>
        <p:nvSpPr>
          <p:cNvPr id="17" name="CasellaDiTesto 16">
            <a:extLst>
              <a:ext uri="{FF2B5EF4-FFF2-40B4-BE49-F238E27FC236}">
                <a16:creationId xmlns:a16="http://schemas.microsoft.com/office/drawing/2014/main" id="{D86FF29E-C13E-8879-A696-66FD23DDEF56}"/>
              </a:ext>
            </a:extLst>
          </p:cNvPr>
          <p:cNvSpPr txBox="1"/>
          <p:nvPr/>
        </p:nvSpPr>
        <p:spPr>
          <a:xfrm>
            <a:off x="7116077" y="2057867"/>
            <a:ext cx="86914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3600" dirty="0"/>
              <a:t>+ …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CasellaDiTesto 14">
                <a:extLst>
                  <a:ext uri="{FF2B5EF4-FFF2-40B4-BE49-F238E27FC236}">
                    <a16:creationId xmlns:a16="http://schemas.microsoft.com/office/drawing/2014/main" id="{B81C8970-7447-01CD-386D-5AB47D74F26F}"/>
                  </a:ext>
                </a:extLst>
              </p:cNvPr>
              <p:cNvSpPr txBox="1"/>
              <p:nvPr/>
            </p:nvSpPr>
            <p:spPr>
              <a:xfrm>
                <a:off x="129388" y="3103341"/>
                <a:ext cx="8705140" cy="99424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sz="2400" b="0" i="1" smtClean="0">
                          <a:latin typeface="Cambria Math" panose="02040503050406030204" pitchFamily="18" charset="0"/>
                        </a:rPr>
                        <m:t>𝐴</m:t>
                      </m:r>
                      <m:d>
                        <m:dPr>
                          <m:ctrlPr>
                            <a:rPr lang="it-IT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it-IT" sz="2400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</m:d>
                      <m:r>
                        <a:rPr lang="it-IT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it-IT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Sup>
                            <m:sSubSupPr>
                              <m:ctrlPr>
                                <a:rPr lang="it-IT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it-IT" sz="2400" b="0" i="1" smtClean="0">
                                  <a:latin typeface="Cambria Math" panose="02040503050406030204" pitchFamily="18" charset="0"/>
                                </a:rPr>
                                <m:t>𝑔</m:t>
                              </m:r>
                            </m:e>
                            <m:sub>
                              <m:r>
                                <a:rPr lang="it-IT" sz="24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  <m:sup>
                              <m:r>
                                <a:rPr lang="it-IT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</m:num>
                        <m:den>
                          <m:sSub>
                            <m:sSubPr>
                              <m:ctrlPr>
                                <a:rPr lang="it-IT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it-IT" sz="2400" b="0" i="1" smtClean="0"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</m:e>
                            <m:sub>
                              <m:r>
                                <a:rPr lang="it-IT" sz="24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r>
                            <a:rPr lang="it-IT" sz="24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it-IT" sz="2400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  <m:r>
                            <a:rPr lang="it-IT" sz="24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it-IT" sz="24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sSubSup>
                            <m:sSubSupPr>
                              <m:ctrlPr>
                                <a:rPr lang="it-IT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it-IT" sz="2400" b="0" i="1" smtClean="0">
                                  <a:latin typeface="Cambria Math" panose="02040503050406030204" pitchFamily="18" charset="0"/>
                                </a:rPr>
                                <m:t>𝑔</m:t>
                              </m:r>
                            </m:e>
                            <m:sub>
                              <m:r>
                                <a:rPr lang="it-IT" sz="24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  <m:sup>
                              <m:r>
                                <a:rPr lang="it-IT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  <m:rad>
                            <m:radPr>
                              <m:degHide m:val="on"/>
                              <m:ctrlPr>
                                <a:rPr lang="it-IT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it-IT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it-IT" sz="2400" b="0" i="1" smtClean="0">
                                  <a:latin typeface="Cambria Math" panose="02040503050406030204" pitchFamily="18" charset="0"/>
                                </a:rPr>
                                <m:t>𝜇</m:t>
                              </m:r>
                              <m:r>
                                <a:rPr lang="it-IT" sz="2400" b="0" i="1" smtClean="0"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</m:e>
                          </m:rad>
                        </m:den>
                      </m:f>
                      <m:r>
                        <a:rPr lang="it-IT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it-IT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Sup>
                            <m:sSubSupPr>
                              <m:ctrlPr>
                                <a:rPr lang="it-IT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it-IT" sz="2400" b="0" i="1" smtClean="0">
                                  <a:latin typeface="Cambria Math" panose="02040503050406030204" pitchFamily="18" charset="0"/>
                                </a:rPr>
                                <m:t>𝑔</m:t>
                              </m:r>
                            </m:e>
                            <m:sub>
                              <m:r>
                                <a:rPr lang="it-IT" sz="24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  <m:sup>
                              <m:r>
                                <a:rPr lang="it-IT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</m:num>
                        <m:den>
                          <m:sSub>
                            <m:sSubPr>
                              <m:ctrlPr>
                                <a:rPr lang="it-IT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it-IT" sz="24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it-IT" sz="2400" i="1"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</m:e>
                            <m:sub>
                              <m:r>
                                <a:rPr lang="it-IT" sz="2400" b="0" i="1" smtClean="0"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sub>
                          </m:sSub>
                          <m:r>
                            <a:rPr lang="it-IT" sz="2400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it-IT" sz="2400" i="1">
                              <a:latin typeface="Cambria Math" panose="02040503050406030204" pitchFamily="18" charset="0"/>
                            </a:rPr>
                            <m:t>𝐸</m:t>
                          </m:r>
                          <m:r>
                            <a:rPr lang="it-IT" sz="2400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it-IT" sz="2400" i="1">
                              <a:latin typeface="Cambria Math" panose="02040503050406030204" pitchFamily="18" charset="0"/>
                            </a:rPr>
                            <m:t>𝑖</m:t>
                          </m:r>
                          <m:sSubSup>
                            <m:sSubSupPr>
                              <m:ctrlPr>
                                <a:rPr lang="it-IT" sz="240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it-IT" sz="2400" i="1">
                                  <a:latin typeface="Cambria Math" panose="02040503050406030204" pitchFamily="18" charset="0"/>
                                </a:rPr>
                                <m:t>𝑔</m:t>
                              </m:r>
                            </m:e>
                            <m:sub>
                              <m:r>
                                <a:rPr lang="it-IT" sz="2400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  <m:sup>
                              <m:r>
                                <a:rPr lang="it-IT" sz="24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  <m:rad>
                            <m:radPr>
                              <m:degHide m:val="on"/>
                              <m:ctrlPr>
                                <a:rPr lang="it-IT" sz="2400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it-IT" sz="24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it-IT" sz="2400" i="1">
                                  <a:latin typeface="Cambria Math" panose="02040503050406030204" pitchFamily="18" charset="0"/>
                                </a:rPr>
                                <m:t>𝜇</m:t>
                              </m:r>
                              <m:r>
                                <a:rPr lang="it-IT" sz="2400" i="1"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</m:e>
                          </m:rad>
                          <m:r>
                            <a:rPr lang="it-IT" sz="24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sSubSup>
                            <m:sSubSupPr>
                              <m:ctrlPr>
                                <a:rPr lang="it-IT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it-IT" sz="2400" b="0" i="1" smtClean="0">
                                  <a:latin typeface="Cambria Math" panose="02040503050406030204" pitchFamily="18" charset="0"/>
                                </a:rPr>
                                <m:t>𝑔</m:t>
                              </m:r>
                            </m:e>
                            <m:sub>
                              <m:r>
                                <a:rPr lang="it-IT" sz="24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  <m:sup>
                              <m:r>
                                <a:rPr lang="it-IT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  <m:rad>
                            <m:radPr>
                              <m:degHide m:val="on"/>
                              <m:ctrlPr>
                                <a:rPr lang="it-IT" sz="2400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it-IT" sz="24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it-IT" sz="2400" i="1">
                                  <a:latin typeface="Cambria Math" panose="02040503050406030204" pitchFamily="18" charset="0"/>
                                </a:rPr>
                                <m:t>𝜇</m:t>
                              </m:r>
                              <m:sSub>
                                <m:sSubPr>
                                  <m:ctrlPr>
                                    <a:rPr lang="it-IT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it-IT" sz="2400" i="1">
                                      <a:latin typeface="Cambria Math" panose="02040503050406030204" pitchFamily="18" charset="0"/>
                                    </a:rPr>
                                    <m:t>𝐸</m:t>
                                  </m:r>
                                </m:e>
                                <m:sub>
                                  <m:r>
                                    <a:rPr lang="it-IT" sz="2400" b="0" i="1" smtClean="0">
                                      <a:latin typeface="Cambria Math" panose="02040503050406030204" pitchFamily="18" charset="0"/>
                                    </a:rPr>
                                    <m:t>𝐵</m:t>
                                  </m:r>
                                </m:sub>
                              </m:sSub>
                            </m:e>
                          </m:rad>
                        </m:den>
                      </m:f>
                    </m:oMath>
                  </m:oMathPara>
                </a14:m>
                <a:endParaRPr lang="it-IT" sz="2400" dirty="0"/>
              </a:p>
            </p:txBody>
          </p:sp>
        </mc:Choice>
        <mc:Fallback xmlns="">
          <p:sp>
            <p:nvSpPr>
              <p:cNvPr id="15" name="CasellaDiTesto 14">
                <a:extLst>
                  <a:ext uri="{FF2B5EF4-FFF2-40B4-BE49-F238E27FC236}">
                    <a16:creationId xmlns:a16="http://schemas.microsoft.com/office/drawing/2014/main" id="{B81C8970-7447-01CD-386D-5AB47D74F26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9388" y="3103341"/>
                <a:ext cx="8705140" cy="99424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CasellaDiTesto 17">
                <a:extLst>
                  <a:ext uri="{FF2B5EF4-FFF2-40B4-BE49-F238E27FC236}">
                    <a16:creationId xmlns:a16="http://schemas.microsoft.com/office/drawing/2014/main" id="{6042AE69-B46A-F87C-BE1F-DE598F9EF5D2}"/>
                  </a:ext>
                </a:extLst>
              </p:cNvPr>
              <p:cNvSpPr txBox="1"/>
              <p:nvPr/>
            </p:nvSpPr>
            <p:spPr>
              <a:xfrm>
                <a:off x="147976" y="4315517"/>
                <a:ext cx="8705140" cy="133248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it-IT" dirty="0"/>
                  <a:t>This </a:t>
                </a:r>
                <a:r>
                  <a:rPr lang="it-IT" dirty="0" err="1"/>
                  <a:t>has</a:t>
                </a:r>
                <a:r>
                  <a:rPr lang="it-IT" dirty="0"/>
                  <a:t> a pole </a:t>
                </a:r>
                <a:r>
                  <a:rPr lang="it-IT" dirty="0" err="1"/>
                  <a:t>at</a:t>
                </a:r>
                <a:r>
                  <a:rPr lang="it-IT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it-IT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it-IT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sub>
                    </m:sSub>
                  </m:oMath>
                </a14:m>
                <a:r>
                  <a:rPr lang="it-IT" dirty="0"/>
                  <a:t> and residue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it-IT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it-IT" b="0" i="1" smtClean="0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p>
                        <m:r>
                          <a:rPr lang="it-IT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it-IT" b="0" i="1" smtClean="0">
                        <a:latin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it-IT" b="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f>
                          <m:fPr>
                            <m:ctrlPr>
                              <a:rPr lang="it-IT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it-IT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it-IT" b="0" i="1" smtClean="0">
                                <a:latin typeface="Cambria Math" panose="02040503050406030204" pitchFamily="18" charset="0"/>
                              </a:rPr>
                              <m:t>𝐵</m:t>
                            </m:r>
                          </m:num>
                          <m:den>
                            <m:r>
                              <a:rPr lang="it-IT" b="0" i="1" smtClean="0">
                                <a:latin typeface="Cambria Math" panose="02040503050406030204" pitchFamily="18" charset="0"/>
                              </a:rPr>
                              <m:t>𝜇</m:t>
                            </m:r>
                          </m:den>
                        </m:f>
                      </m:e>
                    </m:rad>
                    <m:d>
                      <m:dPr>
                        <m:ctrlPr>
                          <a:rPr lang="it-IT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it-IT" b="0" i="1" smtClean="0">
                            <a:latin typeface="Cambria Math" panose="02040503050406030204" pitchFamily="18" charset="0"/>
                          </a:rPr>
                          <m:t>1−</m:t>
                        </m:r>
                        <m:r>
                          <a:rPr lang="it-IT" b="0" i="1" smtClean="0">
                            <a:latin typeface="Cambria Math" panose="02040503050406030204" pitchFamily="18" charset="0"/>
                          </a:rPr>
                          <m:t>𝑍</m:t>
                        </m:r>
                      </m:e>
                    </m:d>
                  </m:oMath>
                </a14:m>
                <a:r>
                  <a:rPr lang="it-IT" dirty="0"/>
                  <a:t> where </a:t>
                </a:r>
                <a14:m>
                  <m:oMath xmlns:m="http://schemas.openxmlformats.org/officeDocument/2006/math">
                    <m:r>
                      <a:rPr lang="it-IT" b="0" i="1" smtClean="0">
                        <a:latin typeface="Cambria Math" panose="02040503050406030204" pitchFamily="18" charset="0"/>
                      </a:rPr>
                      <m:t>𝑍</m:t>
                    </m:r>
                  </m:oMath>
                </a14:m>
                <a:r>
                  <a:rPr lang="it-IT" dirty="0"/>
                  <a:t> </a:t>
                </a:r>
                <a:r>
                  <a:rPr lang="it-IT" dirty="0" err="1"/>
                  <a:t>is</a:t>
                </a:r>
                <a:r>
                  <a:rPr lang="it-IT" dirty="0"/>
                  <a:t> the </a:t>
                </a:r>
                <a:r>
                  <a:rPr lang="it-IT" dirty="0" err="1"/>
                  <a:t>w.f</a:t>
                </a:r>
                <a:r>
                  <a:rPr lang="it-IT" dirty="0"/>
                  <a:t>. </a:t>
                </a:r>
                <a:r>
                  <a:rPr lang="it-IT" dirty="0" err="1"/>
                  <a:t>renormalization</a:t>
                </a:r>
                <a:r>
                  <a:rPr lang="it-IT" dirty="0"/>
                  <a:t>,</a:t>
                </a:r>
                <a:br>
                  <a:rPr lang="it-IT" dirty="0"/>
                </a:br>
                <a:r>
                  <a:rPr lang="it-IT" dirty="0"/>
                  <a:t> </a:t>
                </a:r>
                <a14:m>
                  <m:oMath xmlns:m="http://schemas.openxmlformats.org/officeDocument/2006/math">
                    <m:r>
                      <a:rPr lang="it-IT" b="0" i="1" smtClean="0">
                        <a:latin typeface="Cambria Math" panose="02040503050406030204" pitchFamily="18" charset="0"/>
                      </a:rPr>
                      <m:t>𝑍</m:t>
                    </m:r>
                    <m:r>
                      <a:rPr lang="it-IT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it-IT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it-IT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it-IT" b="0" i="1" smtClean="0">
                                <a:latin typeface="Cambria Math" panose="02040503050406030204" pitchFamily="18" charset="0"/>
                              </a:rPr>
                              <m:t>1+</m:t>
                            </m:r>
                            <m:sSubSup>
                              <m:sSubSupPr>
                                <m:ctrlPr>
                                  <a:rPr lang="it-IT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it-IT" b="0" i="1" smtClean="0">
                                    <a:latin typeface="Cambria Math" panose="02040503050406030204" pitchFamily="18" charset="0"/>
                                  </a:rPr>
                                  <m:t>𝑔</m:t>
                                </m:r>
                              </m:e>
                              <m:sub>
                                <m:r>
                                  <a:rPr lang="it-IT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sub>
                              <m:sup>
                                <m:r>
                                  <a:rPr lang="it-IT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bSup>
                            <m:rad>
                              <m:radPr>
                                <m:degHide m:val="on"/>
                                <m:ctrlPr>
                                  <a:rPr lang="it-IT" b="0" i="1" smtClean="0"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f>
                                  <m:fPr>
                                    <m:ctrlPr>
                                      <a:rPr lang="it-IT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it-IT" b="0" i="1" smtClean="0">
                                        <a:latin typeface="Cambria Math" panose="02040503050406030204" pitchFamily="18" charset="0"/>
                                      </a:rPr>
                                      <m:t>𝜇</m:t>
                                    </m:r>
                                  </m:num>
                                  <m:den>
                                    <m:r>
                                      <a:rPr lang="it-IT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  <m:r>
                                      <a:rPr lang="it-IT" b="0" i="1" smtClean="0">
                                        <a:latin typeface="Cambria Math" panose="02040503050406030204" pitchFamily="18" charset="0"/>
                                      </a:rPr>
                                      <m:t>𝐵</m:t>
                                    </m:r>
                                  </m:den>
                                </m:f>
                              </m:e>
                            </m:rad>
                          </m:e>
                        </m:d>
                      </m:e>
                      <m:sup>
                        <m:r>
                          <a:rPr lang="it-IT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</m:oMath>
                </a14:m>
                <a:r>
                  <a:rPr lang="it-IT" dirty="0"/>
                  <a:t>= overlap </a:t>
                </a:r>
                <a:r>
                  <a:rPr lang="it-IT" dirty="0" err="1"/>
                  <a:t>between</a:t>
                </a:r>
                <a:r>
                  <a:rPr lang="it-IT" dirty="0"/>
                  <a:t> the bare state and the continuum</a:t>
                </a:r>
              </a:p>
            </p:txBody>
          </p:sp>
        </mc:Choice>
        <mc:Fallback xmlns="">
          <p:sp>
            <p:nvSpPr>
              <p:cNvPr id="18" name="CasellaDiTesto 17">
                <a:extLst>
                  <a:ext uri="{FF2B5EF4-FFF2-40B4-BE49-F238E27FC236}">
                    <a16:creationId xmlns:a16="http://schemas.microsoft.com/office/drawing/2014/main" id="{6042AE69-B46A-F87C-BE1F-DE598F9EF5D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7976" y="4315517"/>
                <a:ext cx="8705140" cy="1332481"/>
              </a:xfrm>
              <a:prstGeom prst="rect">
                <a:avLst/>
              </a:prstGeom>
              <a:blipFill>
                <a:blip r:embed="rId4"/>
                <a:stretch>
                  <a:fillRect l="-560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" name="Connettore diritto 8">
            <a:extLst>
              <a:ext uri="{FF2B5EF4-FFF2-40B4-BE49-F238E27FC236}">
                <a16:creationId xmlns:a16="http://schemas.microsoft.com/office/drawing/2014/main" id="{E63CBA92-B36B-D0C5-9042-6C78FC14396D}"/>
              </a:ext>
            </a:extLst>
          </p:cNvPr>
          <p:cNvCxnSpPr/>
          <p:nvPr/>
        </p:nvCxnSpPr>
        <p:spPr>
          <a:xfrm flipH="1" flipV="1">
            <a:off x="147977" y="2071834"/>
            <a:ext cx="351557" cy="37185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nettore diritto 18">
            <a:extLst>
              <a:ext uri="{FF2B5EF4-FFF2-40B4-BE49-F238E27FC236}">
                <a16:creationId xmlns:a16="http://schemas.microsoft.com/office/drawing/2014/main" id="{E4D254D7-032F-41C8-FD29-E8D6316E4799}"/>
              </a:ext>
            </a:extLst>
          </p:cNvPr>
          <p:cNvCxnSpPr>
            <a:cxnSpLocks/>
          </p:cNvCxnSpPr>
          <p:nvPr/>
        </p:nvCxnSpPr>
        <p:spPr>
          <a:xfrm flipV="1">
            <a:off x="147976" y="2425739"/>
            <a:ext cx="351557" cy="37185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nettore diritto 19">
            <a:extLst>
              <a:ext uri="{FF2B5EF4-FFF2-40B4-BE49-F238E27FC236}">
                <a16:creationId xmlns:a16="http://schemas.microsoft.com/office/drawing/2014/main" id="{5A216EB7-1301-B777-7F84-7435729AFE06}"/>
              </a:ext>
            </a:extLst>
          </p:cNvPr>
          <p:cNvCxnSpPr/>
          <p:nvPr/>
        </p:nvCxnSpPr>
        <p:spPr>
          <a:xfrm>
            <a:off x="499533" y="2425739"/>
            <a:ext cx="64215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onnettore diritto 22">
            <a:extLst>
              <a:ext uri="{FF2B5EF4-FFF2-40B4-BE49-F238E27FC236}">
                <a16:creationId xmlns:a16="http://schemas.microsoft.com/office/drawing/2014/main" id="{A235A5C3-0953-272D-4599-87622FC86D14}"/>
              </a:ext>
            </a:extLst>
          </p:cNvPr>
          <p:cNvCxnSpPr>
            <a:cxnSpLocks/>
          </p:cNvCxnSpPr>
          <p:nvPr/>
        </p:nvCxnSpPr>
        <p:spPr>
          <a:xfrm flipV="1">
            <a:off x="1141684" y="2053729"/>
            <a:ext cx="351557" cy="37185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onnettore diritto 23">
            <a:extLst>
              <a:ext uri="{FF2B5EF4-FFF2-40B4-BE49-F238E27FC236}">
                <a16:creationId xmlns:a16="http://schemas.microsoft.com/office/drawing/2014/main" id="{1E0CF45A-6D1C-3538-C057-7F8D6082269A}"/>
              </a:ext>
            </a:extLst>
          </p:cNvPr>
          <p:cNvCxnSpPr>
            <a:cxnSpLocks/>
          </p:cNvCxnSpPr>
          <p:nvPr/>
        </p:nvCxnSpPr>
        <p:spPr>
          <a:xfrm flipH="1" flipV="1">
            <a:off x="1141683" y="2407634"/>
            <a:ext cx="351557" cy="37185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Connettore diritto 24">
            <a:extLst>
              <a:ext uri="{FF2B5EF4-FFF2-40B4-BE49-F238E27FC236}">
                <a16:creationId xmlns:a16="http://schemas.microsoft.com/office/drawing/2014/main" id="{3549D564-F909-D37C-F6F3-9683094D4C00}"/>
              </a:ext>
            </a:extLst>
          </p:cNvPr>
          <p:cNvCxnSpPr/>
          <p:nvPr/>
        </p:nvCxnSpPr>
        <p:spPr>
          <a:xfrm flipH="1" flipV="1">
            <a:off x="2121682" y="2053729"/>
            <a:ext cx="351557" cy="37185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Connettore diritto 25">
            <a:extLst>
              <a:ext uri="{FF2B5EF4-FFF2-40B4-BE49-F238E27FC236}">
                <a16:creationId xmlns:a16="http://schemas.microsoft.com/office/drawing/2014/main" id="{44279F1B-7E1C-C0BA-D72E-461F7F4E83F2}"/>
              </a:ext>
            </a:extLst>
          </p:cNvPr>
          <p:cNvCxnSpPr>
            <a:cxnSpLocks/>
          </p:cNvCxnSpPr>
          <p:nvPr/>
        </p:nvCxnSpPr>
        <p:spPr>
          <a:xfrm flipV="1">
            <a:off x="2121681" y="2407634"/>
            <a:ext cx="351557" cy="37185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Connettore diritto 26">
            <a:extLst>
              <a:ext uri="{FF2B5EF4-FFF2-40B4-BE49-F238E27FC236}">
                <a16:creationId xmlns:a16="http://schemas.microsoft.com/office/drawing/2014/main" id="{BB80FA09-417D-6856-F828-412ADF7CBB18}"/>
              </a:ext>
            </a:extLst>
          </p:cNvPr>
          <p:cNvCxnSpPr>
            <a:cxnSpLocks/>
          </p:cNvCxnSpPr>
          <p:nvPr/>
        </p:nvCxnSpPr>
        <p:spPr>
          <a:xfrm>
            <a:off x="2473238" y="2407634"/>
            <a:ext cx="32107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Connettore diritto 27">
            <a:extLst>
              <a:ext uri="{FF2B5EF4-FFF2-40B4-BE49-F238E27FC236}">
                <a16:creationId xmlns:a16="http://schemas.microsoft.com/office/drawing/2014/main" id="{4445FC78-0F00-EA71-62E7-E32C2A8ED327}"/>
              </a:ext>
            </a:extLst>
          </p:cNvPr>
          <p:cNvCxnSpPr>
            <a:cxnSpLocks/>
          </p:cNvCxnSpPr>
          <p:nvPr/>
        </p:nvCxnSpPr>
        <p:spPr>
          <a:xfrm flipV="1">
            <a:off x="3538275" y="2032123"/>
            <a:ext cx="351557" cy="37185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nettore diritto 28">
            <a:extLst>
              <a:ext uri="{FF2B5EF4-FFF2-40B4-BE49-F238E27FC236}">
                <a16:creationId xmlns:a16="http://schemas.microsoft.com/office/drawing/2014/main" id="{CC3398D3-A3D1-3B96-929A-D96B9A8F4AD1}"/>
              </a:ext>
            </a:extLst>
          </p:cNvPr>
          <p:cNvCxnSpPr>
            <a:cxnSpLocks/>
          </p:cNvCxnSpPr>
          <p:nvPr/>
        </p:nvCxnSpPr>
        <p:spPr>
          <a:xfrm flipH="1" flipV="1">
            <a:off x="3538274" y="2386028"/>
            <a:ext cx="351557" cy="37185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Ovale 29">
            <a:extLst>
              <a:ext uri="{FF2B5EF4-FFF2-40B4-BE49-F238E27FC236}">
                <a16:creationId xmlns:a16="http://schemas.microsoft.com/office/drawing/2014/main" id="{023A0539-E486-F006-4265-B0D5114D79B8}"/>
              </a:ext>
            </a:extLst>
          </p:cNvPr>
          <p:cNvSpPr/>
          <p:nvPr/>
        </p:nvSpPr>
        <p:spPr>
          <a:xfrm>
            <a:off x="2794313" y="2181138"/>
            <a:ext cx="427841" cy="427841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31" name="Connettore diritto 30">
            <a:extLst>
              <a:ext uri="{FF2B5EF4-FFF2-40B4-BE49-F238E27FC236}">
                <a16:creationId xmlns:a16="http://schemas.microsoft.com/office/drawing/2014/main" id="{F3F40205-7E43-3E9B-FB94-463325B839A6}"/>
              </a:ext>
            </a:extLst>
          </p:cNvPr>
          <p:cNvCxnSpPr>
            <a:cxnSpLocks/>
          </p:cNvCxnSpPr>
          <p:nvPr/>
        </p:nvCxnSpPr>
        <p:spPr>
          <a:xfrm>
            <a:off x="3222154" y="2400637"/>
            <a:ext cx="32107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Connettore diritto 31">
            <a:extLst>
              <a:ext uri="{FF2B5EF4-FFF2-40B4-BE49-F238E27FC236}">
                <a16:creationId xmlns:a16="http://schemas.microsoft.com/office/drawing/2014/main" id="{42526483-1290-40E7-791C-BE13CCFC741F}"/>
              </a:ext>
            </a:extLst>
          </p:cNvPr>
          <p:cNvCxnSpPr/>
          <p:nvPr/>
        </p:nvCxnSpPr>
        <p:spPr>
          <a:xfrm flipH="1" flipV="1">
            <a:off x="4487791" y="2039120"/>
            <a:ext cx="351557" cy="37185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Connettore diritto 32">
            <a:extLst>
              <a:ext uri="{FF2B5EF4-FFF2-40B4-BE49-F238E27FC236}">
                <a16:creationId xmlns:a16="http://schemas.microsoft.com/office/drawing/2014/main" id="{765FFDB7-D528-34A8-6622-00148E8B3523}"/>
              </a:ext>
            </a:extLst>
          </p:cNvPr>
          <p:cNvCxnSpPr>
            <a:cxnSpLocks/>
          </p:cNvCxnSpPr>
          <p:nvPr/>
        </p:nvCxnSpPr>
        <p:spPr>
          <a:xfrm flipV="1">
            <a:off x="4487790" y="2393025"/>
            <a:ext cx="351557" cy="37185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Connettore diritto 33">
            <a:extLst>
              <a:ext uri="{FF2B5EF4-FFF2-40B4-BE49-F238E27FC236}">
                <a16:creationId xmlns:a16="http://schemas.microsoft.com/office/drawing/2014/main" id="{CCA99369-3B74-D021-9B68-93AB3A586A24}"/>
              </a:ext>
            </a:extLst>
          </p:cNvPr>
          <p:cNvCxnSpPr>
            <a:cxnSpLocks/>
          </p:cNvCxnSpPr>
          <p:nvPr/>
        </p:nvCxnSpPr>
        <p:spPr>
          <a:xfrm>
            <a:off x="4839347" y="2393025"/>
            <a:ext cx="32107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Connettore diritto 34">
            <a:extLst>
              <a:ext uri="{FF2B5EF4-FFF2-40B4-BE49-F238E27FC236}">
                <a16:creationId xmlns:a16="http://schemas.microsoft.com/office/drawing/2014/main" id="{DD71DAD9-0B1C-5611-C729-54E841066268}"/>
              </a:ext>
            </a:extLst>
          </p:cNvPr>
          <p:cNvCxnSpPr>
            <a:cxnSpLocks/>
          </p:cNvCxnSpPr>
          <p:nvPr/>
        </p:nvCxnSpPr>
        <p:spPr>
          <a:xfrm flipV="1">
            <a:off x="6627772" y="2032123"/>
            <a:ext cx="351557" cy="37185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Connettore diritto 35">
            <a:extLst>
              <a:ext uri="{FF2B5EF4-FFF2-40B4-BE49-F238E27FC236}">
                <a16:creationId xmlns:a16="http://schemas.microsoft.com/office/drawing/2014/main" id="{01EA222F-2831-1D41-D1AA-8598EB2A33FE}"/>
              </a:ext>
            </a:extLst>
          </p:cNvPr>
          <p:cNvCxnSpPr>
            <a:cxnSpLocks/>
          </p:cNvCxnSpPr>
          <p:nvPr/>
        </p:nvCxnSpPr>
        <p:spPr>
          <a:xfrm flipH="1" flipV="1">
            <a:off x="6627771" y="2386028"/>
            <a:ext cx="351557" cy="37185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Ovale 36">
            <a:extLst>
              <a:ext uri="{FF2B5EF4-FFF2-40B4-BE49-F238E27FC236}">
                <a16:creationId xmlns:a16="http://schemas.microsoft.com/office/drawing/2014/main" id="{48AACC87-733B-EA3D-CA32-8B493B7FE91A}"/>
              </a:ext>
            </a:extLst>
          </p:cNvPr>
          <p:cNvSpPr/>
          <p:nvPr/>
        </p:nvSpPr>
        <p:spPr>
          <a:xfrm>
            <a:off x="5160422" y="2166529"/>
            <a:ext cx="427841" cy="427841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38" name="Connettore diritto 37">
            <a:extLst>
              <a:ext uri="{FF2B5EF4-FFF2-40B4-BE49-F238E27FC236}">
                <a16:creationId xmlns:a16="http://schemas.microsoft.com/office/drawing/2014/main" id="{EC7A18CF-AB2F-19C9-EB0A-6C8CEC249B19}"/>
              </a:ext>
            </a:extLst>
          </p:cNvPr>
          <p:cNvCxnSpPr>
            <a:cxnSpLocks/>
          </p:cNvCxnSpPr>
          <p:nvPr/>
        </p:nvCxnSpPr>
        <p:spPr>
          <a:xfrm>
            <a:off x="5588263" y="2386028"/>
            <a:ext cx="32107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Ovale 38">
            <a:extLst>
              <a:ext uri="{FF2B5EF4-FFF2-40B4-BE49-F238E27FC236}">
                <a16:creationId xmlns:a16="http://schemas.microsoft.com/office/drawing/2014/main" id="{A209D190-EB22-1A97-1DF8-756D73479602}"/>
              </a:ext>
            </a:extLst>
          </p:cNvPr>
          <p:cNvSpPr/>
          <p:nvPr/>
        </p:nvSpPr>
        <p:spPr>
          <a:xfrm>
            <a:off x="5909338" y="2179104"/>
            <a:ext cx="427841" cy="427841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40" name="Connettore diritto 39">
            <a:extLst>
              <a:ext uri="{FF2B5EF4-FFF2-40B4-BE49-F238E27FC236}">
                <a16:creationId xmlns:a16="http://schemas.microsoft.com/office/drawing/2014/main" id="{AF725883-4E92-59BD-6A4D-920C160E9CA2}"/>
              </a:ext>
            </a:extLst>
          </p:cNvPr>
          <p:cNvCxnSpPr>
            <a:cxnSpLocks/>
          </p:cNvCxnSpPr>
          <p:nvPr/>
        </p:nvCxnSpPr>
        <p:spPr>
          <a:xfrm>
            <a:off x="6337179" y="2398603"/>
            <a:ext cx="32107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4099647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egnaposto numero diapositiva 10"/>
          <p:cNvSpPr>
            <a:spLocks noGrp="1"/>
          </p:cNvSpPr>
          <p:nvPr>
            <p:ph type="sldNum" sz="quarter" idx="12"/>
          </p:nvPr>
        </p:nvSpPr>
        <p:spPr>
          <a:xfrm>
            <a:off x="8305800" y="6360668"/>
            <a:ext cx="762000" cy="365125"/>
          </a:xfrm>
        </p:spPr>
        <p:txBody>
          <a:bodyPr/>
          <a:lstStyle/>
          <a:p>
            <a:fld id="{757A8607-F8D3-4FCF-AF8A-9CA68A1CDC70}" type="slidenum">
              <a:rPr lang="it-IT" sz="2000" smtClean="0">
                <a:solidFill>
                  <a:schemeClr val="bg1">
                    <a:lumMod val="50000"/>
                  </a:schemeClr>
                </a:solidFill>
              </a:rPr>
              <a:pPr/>
              <a:t>24</a:t>
            </a:fld>
            <a:endParaRPr lang="it-IT" sz="20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" name="Titolo 1"/>
          <p:cNvSpPr txBox="1">
            <a:spLocks/>
          </p:cNvSpPr>
          <p:nvPr/>
        </p:nvSpPr>
        <p:spPr>
          <a:xfrm>
            <a:off x="457200" y="-27384"/>
            <a:ext cx="8229600" cy="1052502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it-IT" sz="3600" dirty="0" err="1">
                <a:solidFill>
                  <a:schemeClr val="tx2"/>
                </a:solidFill>
              </a:rPr>
              <a:t>Weinberg’s</a:t>
            </a:r>
            <a:r>
              <a:rPr lang="it-IT" sz="3600" dirty="0">
                <a:solidFill>
                  <a:schemeClr val="tx2"/>
                </a:solidFill>
              </a:rPr>
              <a:t> </a:t>
            </a:r>
            <a:r>
              <a:rPr lang="it-IT" sz="3600" dirty="0" err="1">
                <a:solidFill>
                  <a:schemeClr val="tx2"/>
                </a:solidFill>
              </a:rPr>
              <a:t>criterion</a:t>
            </a:r>
            <a:r>
              <a:rPr lang="it-IT" sz="3600" dirty="0">
                <a:solidFill>
                  <a:schemeClr val="tx2"/>
                </a:solidFill>
              </a:rPr>
              <a:t> and </a:t>
            </a:r>
            <a:r>
              <a:rPr lang="it-IT" sz="3600" dirty="0" err="1">
                <a:solidFill>
                  <a:schemeClr val="tx2"/>
                </a:solidFill>
              </a:rPr>
              <a:t>lineshapes</a:t>
            </a:r>
            <a:endParaRPr lang="it-IT" sz="3600" dirty="0">
              <a:solidFill>
                <a:schemeClr val="tx2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0" y="6360668"/>
            <a:ext cx="6889687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>
                <a:solidFill>
                  <a:schemeClr val="bg1">
                    <a:lumMod val="50000"/>
                  </a:schemeClr>
                </a:solidFill>
              </a:rPr>
              <a:t>A. Pilloni – Exotic hadron spectroscopy</a:t>
            </a:r>
            <a:endParaRPr lang="it-IT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27BA2DFF-8E59-4DFE-F3BF-3F17DB09044F}"/>
              </a:ext>
            </a:extLst>
          </p:cNvPr>
          <p:cNvSpPr txBox="1"/>
          <p:nvPr/>
        </p:nvSpPr>
        <p:spPr>
          <a:xfrm>
            <a:off x="42726" y="1294101"/>
            <a:ext cx="445852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dirty="0"/>
              <a:t>The </a:t>
            </a:r>
            <a:r>
              <a:rPr lang="it-IT" sz="2400" dirty="0" err="1"/>
              <a:t>amplitude</a:t>
            </a:r>
            <a:r>
              <a:rPr lang="it-IT" sz="2400" dirty="0"/>
              <a:t> can be </a:t>
            </a:r>
            <a:r>
              <a:rPr lang="it-IT" sz="2400" dirty="0" err="1"/>
              <a:t>rewritten</a:t>
            </a:r>
            <a:r>
              <a:rPr lang="it-IT" sz="2400" dirty="0"/>
              <a:t> </a:t>
            </a:r>
            <a:r>
              <a:rPr lang="it-IT" sz="2400" dirty="0" err="1"/>
              <a:t>as</a:t>
            </a:r>
            <a:endParaRPr lang="it-IT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CasellaDiTesto 14">
                <a:extLst>
                  <a:ext uri="{FF2B5EF4-FFF2-40B4-BE49-F238E27FC236}">
                    <a16:creationId xmlns:a16="http://schemas.microsoft.com/office/drawing/2014/main" id="{B81C8970-7447-01CD-386D-5AB47D74F26F}"/>
                  </a:ext>
                </a:extLst>
              </p:cNvPr>
              <p:cNvSpPr txBox="1"/>
              <p:nvPr/>
            </p:nvSpPr>
            <p:spPr>
              <a:xfrm>
                <a:off x="2046914" y="1764108"/>
                <a:ext cx="3303597" cy="108420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sz="2400" b="0" i="1" smtClean="0">
                          <a:latin typeface="Cambria Math" panose="02040503050406030204" pitchFamily="18" charset="0"/>
                        </a:rPr>
                        <m:t>𝐴</m:t>
                      </m:r>
                      <m:d>
                        <m:dPr>
                          <m:ctrlPr>
                            <a:rPr lang="it-IT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it-IT" sz="2400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</m:d>
                      <m:r>
                        <a:rPr lang="it-IT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it-IT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it-IT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f>
                            <m:fPr>
                              <m:ctrlPr>
                                <a:rPr lang="it-IT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it-IT" sz="24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it-IT" sz="2400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den>
                          </m:f>
                          <m:r>
                            <a:rPr lang="it-IT" sz="24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it-IT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it-IT" sz="24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it-IT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  <m:sSub>
                            <m:sSubPr>
                              <m:ctrlPr>
                                <a:rPr lang="it-IT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it-IT" sz="2400" b="0" i="1" smtClean="0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it-IT" sz="24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sSup>
                            <m:sSupPr>
                              <m:ctrlPr>
                                <a:rPr lang="it-IT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it-IT" sz="2400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  <m:sup>
                              <m:r>
                                <a:rPr lang="it-IT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it-IT" sz="24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it-IT" sz="2400" b="0" i="1" smtClean="0">
                              <a:latin typeface="Cambria Math" panose="02040503050406030204" pitchFamily="18" charset="0"/>
                            </a:rPr>
                            <m:t>𝑖𝑘</m:t>
                          </m:r>
                        </m:den>
                      </m:f>
                    </m:oMath>
                  </m:oMathPara>
                </a14:m>
                <a:endParaRPr lang="it-IT" sz="2400" dirty="0"/>
              </a:p>
            </p:txBody>
          </p:sp>
        </mc:Choice>
        <mc:Fallback xmlns="">
          <p:sp>
            <p:nvSpPr>
              <p:cNvPr id="15" name="CasellaDiTesto 14">
                <a:extLst>
                  <a:ext uri="{FF2B5EF4-FFF2-40B4-BE49-F238E27FC236}">
                    <a16:creationId xmlns:a16="http://schemas.microsoft.com/office/drawing/2014/main" id="{B81C8970-7447-01CD-386D-5AB47D74F26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46914" y="1764108"/>
                <a:ext cx="3303597" cy="1084208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CasellaDiTesto 17">
                <a:extLst>
                  <a:ext uri="{FF2B5EF4-FFF2-40B4-BE49-F238E27FC236}">
                    <a16:creationId xmlns:a16="http://schemas.microsoft.com/office/drawing/2014/main" id="{6042AE69-B46A-F87C-BE1F-DE598F9EF5D2}"/>
                  </a:ext>
                </a:extLst>
              </p:cNvPr>
              <p:cNvSpPr txBox="1"/>
              <p:nvPr/>
            </p:nvSpPr>
            <p:spPr>
              <a:xfrm>
                <a:off x="357702" y="3165309"/>
                <a:ext cx="7276979" cy="69570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it-IT" sz="2400" dirty="0"/>
                  <a:t>Thus </a:t>
                </a:r>
                <a:r>
                  <a:rPr lang="it-IT" sz="2400" dirty="0" err="1"/>
                  <a:t>identifying</a:t>
                </a:r>
                <a:r>
                  <a:rPr lang="it-IT" sz="2400" dirty="0"/>
                  <a:t> </a:t>
                </a:r>
                <a14:m>
                  <m:oMath xmlns:m="http://schemas.openxmlformats.org/officeDocument/2006/math">
                    <m:r>
                      <a:rPr lang="it-IT" sz="2400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it-IT" sz="2400" b="0" i="1" smtClean="0">
                        <a:latin typeface="Cambria Math" panose="02040503050406030204" pitchFamily="18" charset="0"/>
                      </a:rPr>
                      <m:t>=−</m:t>
                    </m:r>
                    <m:r>
                      <a:rPr lang="it-IT" sz="2400" b="0" i="1" smtClean="0">
                        <a:latin typeface="Cambria Math" panose="02040503050406030204" pitchFamily="18" charset="0"/>
                      </a:rPr>
                      <m:t>2</m:t>
                    </m:r>
                    <m:r>
                      <a:rPr lang="it-IT" sz="2400" b="0" i="1" smtClean="0">
                        <a:latin typeface="Cambria Math" panose="02040503050406030204" pitchFamily="18" charset="0"/>
                      </a:rPr>
                      <m:t> </m:t>
                    </m:r>
                    <m:f>
                      <m:fPr>
                        <m:ctrlPr>
                          <a:rPr lang="it-IT" sz="24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it-IT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it-IT" sz="24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it-IT" sz="2400" b="0" i="1" smtClean="0">
                            <a:latin typeface="Cambria Math" panose="02040503050406030204" pitchFamily="18" charset="0"/>
                          </a:rPr>
                          <m:t>𝑍</m:t>
                        </m:r>
                      </m:num>
                      <m:den>
                        <m:r>
                          <a:rPr lang="it-IT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it-IT" sz="24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it-IT" sz="2400" b="0" i="1" smtClean="0">
                            <a:latin typeface="Cambria Math" panose="02040503050406030204" pitchFamily="18" charset="0"/>
                          </a:rPr>
                          <m:t>𝑍</m:t>
                        </m:r>
                      </m:den>
                    </m:f>
                    <m:f>
                      <m:fPr>
                        <m:ctrlPr>
                          <a:rPr lang="it-IT" sz="24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it-IT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it-IT" sz="2400" b="0" i="1" smtClean="0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it-IT" sz="24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it-IT" sz="2400" b="0" i="1" smtClean="0">
                                <a:latin typeface="Cambria Math" panose="02040503050406030204" pitchFamily="18" charset="0"/>
                              </a:rPr>
                              <m:t>𝜇</m:t>
                            </m:r>
                            <m:sSub>
                              <m:sSubPr>
                                <m:ctrlPr>
                                  <a:rPr lang="it-IT" sz="2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it-IT" sz="2400" b="0" i="1" smtClean="0">
                                    <a:latin typeface="Cambria Math" panose="02040503050406030204" pitchFamily="18" charset="0"/>
                                  </a:rPr>
                                  <m:t>𝐸</m:t>
                                </m:r>
                              </m:e>
                              <m:sub>
                                <m:r>
                                  <a:rPr lang="it-IT" sz="2400" b="0" i="1" smtClean="0">
                                    <a:latin typeface="Cambria Math" panose="02040503050406030204" pitchFamily="18" charset="0"/>
                                  </a:rPr>
                                  <m:t>𝐵</m:t>
                                </m:r>
                              </m:sub>
                            </m:sSub>
                          </m:e>
                        </m:rad>
                      </m:den>
                    </m:f>
                  </m:oMath>
                </a14:m>
                <a:r>
                  <a:rPr lang="it-IT" sz="2400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it-IT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sz="2400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it-IT" sz="24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it-IT" sz="2400" i="1">
                        <a:latin typeface="Cambria Math" panose="02040503050406030204" pitchFamily="18" charset="0"/>
                      </a:rPr>
                      <m:t>=−</m:t>
                    </m:r>
                    <m:f>
                      <m:fPr>
                        <m:ctrlPr>
                          <a:rPr lang="it-IT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it-IT" sz="2400" i="1">
                            <a:latin typeface="Cambria Math" panose="02040503050406030204" pitchFamily="18" charset="0"/>
                          </a:rPr>
                          <m:t>𝑍</m:t>
                        </m:r>
                      </m:num>
                      <m:den>
                        <m:r>
                          <a:rPr lang="it-IT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it-IT" sz="2400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it-IT" sz="2400" i="1">
                            <a:latin typeface="Cambria Math" panose="02040503050406030204" pitchFamily="18" charset="0"/>
                          </a:rPr>
                          <m:t>𝑍</m:t>
                        </m:r>
                      </m:den>
                    </m:f>
                    <m:f>
                      <m:fPr>
                        <m:ctrlPr>
                          <a:rPr lang="it-IT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it-IT" sz="24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it-IT" sz="2400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it-IT" sz="24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it-IT" sz="2400" i="1">
                                <a:latin typeface="Cambria Math" panose="02040503050406030204" pitchFamily="18" charset="0"/>
                              </a:rPr>
                              <m:t>𝜇</m:t>
                            </m:r>
                            <m:sSub>
                              <m:sSubPr>
                                <m:ctrlPr>
                                  <a:rPr lang="it-IT" sz="24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it-IT" sz="2400" i="1">
                                    <a:latin typeface="Cambria Math" panose="02040503050406030204" pitchFamily="18" charset="0"/>
                                  </a:rPr>
                                  <m:t>𝐸</m:t>
                                </m:r>
                              </m:e>
                              <m:sub>
                                <m:r>
                                  <a:rPr lang="it-IT" sz="2400" i="1">
                                    <a:latin typeface="Cambria Math" panose="02040503050406030204" pitchFamily="18" charset="0"/>
                                  </a:rPr>
                                  <m:t>𝐵</m:t>
                                </m:r>
                              </m:sub>
                            </m:sSub>
                          </m:e>
                        </m:rad>
                      </m:den>
                    </m:f>
                  </m:oMath>
                </a14:m>
                <a:endParaRPr lang="it-IT" sz="2400" dirty="0"/>
              </a:p>
            </p:txBody>
          </p:sp>
        </mc:Choice>
        <mc:Fallback xmlns="">
          <p:sp>
            <p:nvSpPr>
              <p:cNvPr id="18" name="CasellaDiTesto 17">
                <a:extLst>
                  <a:ext uri="{FF2B5EF4-FFF2-40B4-BE49-F238E27FC236}">
                    <a16:creationId xmlns:a16="http://schemas.microsoft.com/office/drawing/2014/main" id="{6042AE69-B46A-F87C-BE1F-DE598F9EF5D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7702" y="3165309"/>
                <a:ext cx="7276979" cy="695703"/>
              </a:xfrm>
              <a:prstGeom prst="rect">
                <a:avLst/>
              </a:prstGeom>
              <a:blipFill>
                <a:blip r:embed="rId4"/>
                <a:stretch>
                  <a:fillRect l="-1341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asellaDiTesto 2">
                <a:extLst>
                  <a:ext uri="{FF2B5EF4-FFF2-40B4-BE49-F238E27FC236}">
                    <a16:creationId xmlns:a16="http://schemas.microsoft.com/office/drawing/2014/main" id="{034ACCDB-B142-5683-1B15-8732CDBC2C3F}"/>
                  </a:ext>
                </a:extLst>
              </p:cNvPr>
              <p:cNvSpPr txBox="1"/>
              <p:nvPr/>
            </p:nvSpPr>
            <p:spPr>
              <a:xfrm>
                <a:off x="-36698" y="4065177"/>
                <a:ext cx="9217395" cy="212365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it-IT" sz="2400" dirty="0"/>
                  <a:t>So a negative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it-IT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sz="2400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it-IT" sz="24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it-IT" sz="2400" dirty="0"/>
                  <a:t> points to a short range component in the </a:t>
                </a:r>
                <a:r>
                  <a:rPr lang="it-IT" sz="2400" dirty="0" err="1"/>
                  <a:t>wave</a:t>
                </a:r>
                <a:r>
                  <a:rPr lang="it-IT" sz="2400" dirty="0"/>
                  <a:t> </a:t>
                </a:r>
                <a:r>
                  <a:rPr lang="it-IT" sz="2400" dirty="0" err="1"/>
                  <a:t>function</a:t>
                </a:r>
                <a:endParaRPr lang="it-IT" sz="2400" dirty="0"/>
              </a:p>
              <a:p>
                <a:endParaRPr lang="it-IT" sz="2400" dirty="0"/>
              </a:p>
              <a:p>
                <a:r>
                  <a:rPr lang="it-IT" sz="2400" dirty="0" err="1"/>
                  <a:t>This</a:t>
                </a:r>
                <a:r>
                  <a:rPr lang="it-IT" sz="2400" dirty="0"/>
                  <a:t> </a:t>
                </a:r>
                <a:r>
                  <a:rPr lang="it-IT" sz="2400" dirty="0" err="1"/>
                  <a:t>is</a:t>
                </a:r>
                <a:r>
                  <a:rPr lang="it-IT" sz="2400" dirty="0"/>
                  <a:t> </a:t>
                </a:r>
                <a:r>
                  <a:rPr lang="it-IT" sz="2400" dirty="0" err="1"/>
                  <a:t>true</a:t>
                </a:r>
                <a:r>
                  <a:rPr lang="it-IT" sz="2400" dirty="0"/>
                  <a:t> up to </a:t>
                </a:r>
                <a:r>
                  <a:rPr lang="it-IT" sz="2400" dirty="0" err="1"/>
                  <a:t>corrections</a:t>
                </a:r>
                <a:r>
                  <a:rPr lang="it-IT" sz="2400" dirty="0"/>
                  <a:t> of the order of the range of the </a:t>
                </a:r>
                <a:r>
                  <a:rPr lang="it-IT" sz="2400" dirty="0" err="1"/>
                  <a:t>potential</a:t>
                </a:r>
                <a:r>
                  <a:rPr lang="it-IT" sz="2400" dirty="0"/>
                  <a:t>,</a:t>
                </a:r>
                <a:br>
                  <a:rPr lang="it-IT" sz="2400" dirty="0"/>
                </a:br>
                <a:r>
                  <a:rPr lang="it-IT" sz="2400" dirty="0" err="1"/>
                  <a:t>which</a:t>
                </a:r>
                <a:r>
                  <a:rPr lang="it-IT" sz="2400" dirty="0"/>
                  <a:t> </a:t>
                </a:r>
                <a:r>
                  <a:rPr lang="it-IT" sz="2400" dirty="0" err="1"/>
                  <a:t>btw</a:t>
                </a:r>
                <a:r>
                  <a:rPr lang="it-IT" sz="2400" dirty="0"/>
                  <a:t> are positive under general </a:t>
                </a:r>
                <a:r>
                  <a:rPr lang="it-IT" sz="2400" dirty="0" err="1"/>
                  <a:t>assumptions</a:t>
                </a:r>
                <a:endParaRPr lang="it-IT" sz="2400" dirty="0"/>
              </a:p>
              <a:p>
                <a:pPr algn="r"/>
                <a:r>
                  <a:rPr lang="it-IT" dirty="0">
                    <a:solidFill>
                      <a:srgbClr val="C00000"/>
                    </a:solidFill>
                  </a:rPr>
                  <a:t>Esposito, Maiani, Pilloni, </a:t>
                </a:r>
                <a:r>
                  <a:rPr lang="it-IT" dirty="0" err="1">
                    <a:solidFill>
                      <a:srgbClr val="C00000"/>
                    </a:solidFill>
                  </a:rPr>
                  <a:t>Polosa</a:t>
                </a:r>
                <a:r>
                  <a:rPr lang="it-IT" dirty="0">
                    <a:solidFill>
                      <a:srgbClr val="C00000"/>
                    </a:solidFill>
                  </a:rPr>
                  <a:t>, </a:t>
                </a:r>
                <a:r>
                  <a:rPr lang="it-IT" dirty="0" err="1">
                    <a:solidFill>
                      <a:srgbClr val="C00000"/>
                    </a:solidFill>
                  </a:rPr>
                  <a:t>Riquer</a:t>
                </a:r>
                <a:r>
                  <a:rPr lang="it-IT" dirty="0">
                    <a:solidFill>
                      <a:srgbClr val="C00000"/>
                    </a:solidFill>
                  </a:rPr>
                  <a:t>, 105 (2022) 3, L031503</a:t>
                </a:r>
              </a:p>
              <a:p>
                <a:endParaRPr lang="it-IT" dirty="0"/>
              </a:p>
            </p:txBody>
          </p:sp>
        </mc:Choice>
        <mc:Fallback xmlns="">
          <p:sp>
            <p:nvSpPr>
              <p:cNvPr id="3" name="CasellaDiTesto 2">
                <a:extLst>
                  <a:ext uri="{FF2B5EF4-FFF2-40B4-BE49-F238E27FC236}">
                    <a16:creationId xmlns:a16="http://schemas.microsoft.com/office/drawing/2014/main" id="{034ACCDB-B142-5683-1B15-8732CDBC2C3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36698" y="4065177"/>
                <a:ext cx="9217395" cy="2123658"/>
              </a:xfrm>
              <a:prstGeom prst="rect">
                <a:avLst/>
              </a:prstGeom>
              <a:blipFill>
                <a:blip r:embed="rId5"/>
                <a:stretch>
                  <a:fillRect l="-1058" t="-2299" r="-529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5871582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egnaposto numero diapositiva 10"/>
          <p:cNvSpPr>
            <a:spLocks noGrp="1"/>
          </p:cNvSpPr>
          <p:nvPr>
            <p:ph type="sldNum" sz="quarter" idx="12"/>
          </p:nvPr>
        </p:nvSpPr>
        <p:spPr>
          <a:xfrm>
            <a:off x="8305800" y="6360668"/>
            <a:ext cx="762000" cy="365125"/>
          </a:xfrm>
        </p:spPr>
        <p:txBody>
          <a:bodyPr/>
          <a:lstStyle/>
          <a:p>
            <a:fld id="{757A8607-F8D3-4FCF-AF8A-9CA68A1CDC70}" type="slidenum">
              <a:rPr lang="it-IT" sz="2000" smtClean="0">
                <a:solidFill>
                  <a:schemeClr val="bg1">
                    <a:lumMod val="50000"/>
                  </a:schemeClr>
                </a:solidFill>
              </a:rPr>
              <a:pPr/>
              <a:t>25</a:t>
            </a:fld>
            <a:endParaRPr lang="it-IT" sz="20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" name="Titolo 1"/>
          <p:cNvSpPr txBox="1">
            <a:spLocks/>
          </p:cNvSpPr>
          <p:nvPr/>
        </p:nvSpPr>
        <p:spPr>
          <a:xfrm>
            <a:off x="457200" y="-27384"/>
            <a:ext cx="8229600" cy="1052502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endParaRPr lang="it-IT" sz="3600" dirty="0">
              <a:solidFill>
                <a:schemeClr val="tx2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0" y="6360668"/>
            <a:ext cx="6889687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600" dirty="0">
                <a:solidFill>
                  <a:schemeClr val="bg1">
                    <a:lumMod val="50000"/>
                  </a:schemeClr>
                </a:solidFill>
              </a:rPr>
              <a:t>A. Pilloni – </a:t>
            </a:r>
            <a:r>
              <a:rPr lang="en-US" sz="1600" dirty="0">
                <a:solidFill>
                  <a:schemeClr val="bg1">
                    <a:lumMod val="50000"/>
                  </a:schemeClr>
                </a:solidFill>
              </a:rPr>
              <a:t>Exotic hadron spectroscopy</a:t>
            </a:r>
            <a:endParaRPr lang="it-IT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E51BD5A3-CAAA-70F9-5CA0-83277F29567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9738" y="0"/>
            <a:ext cx="8744524" cy="6274965"/>
          </a:xfrm>
          <a:prstGeom prst="rect">
            <a:avLst/>
          </a:prstGeom>
        </p:spPr>
      </p:pic>
      <p:sp>
        <p:nvSpPr>
          <p:cNvPr id="10" name="CasellaDiTesto 9">
            <a:extLst>
              <a:ext uri="{FF2B5EF4-FFF2-40B4-BE49-F238E27FC236}">
                <a16:creationId xmlns:a16="http://schemas.microsoft.com/office/drawing/2014/main" id="{3309944A-77D1-DB8D-E8D1-94244BCDBAA4}"/>
              </a:ext>
            </a:extLst>
          </p:cNvPr>
          <p:cNvSpPr txBox="1"/>
          <p:nvPr/>
        </p:nvSpPr>
        <p:spPr>
          <a:xfrm>
            <a:off x="7905195" y="5905633"/>
            <a:ext cx="10390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>
                <a:solidFill>
                  <a:srgbClr val="C00000"/>
                </a:solidFill>
              </a:rPr>
              <a:t>L. Maiani</a:t>
            </a:r>
          </a:p>
        </p:txBody>
      </p:sp>
    </p:spTree>
    <p:extLst>
      <p:ext uri="{BB962C8B-B14F-4D97-AF65-F5344CB8AC3E}">
        <p14:creationId xmlns:p14="http://schemas.microsoft.com/office/powerpoint/2010/main" val="370253759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egnaposto numero diapositiva 10"/>
          <p:cNvSpPr>
            <a:spLocks noGrp="1"/>
          </p:cNvSpPr>
          <p:nvPr>
            <p:ph type="sldNum" sz="quarter" idx="12"/>
          </p:nvPr>
        </p:nvSpPr>
        <p:spPr>
          <a:xfrm>
            <a:off x="8305800" y="6360668"/>
            <a:ext cx="762000" cy="365125"/>
          </a:xfrm>
        </p:spPr>
        <p:txBody>
          <a:bodyPr/>
          <a:lstStyle/>
          <a:p>
            <a:fld id="{757A8607-F8D3-4FCF-AF8A-9CA68A1CDC70}" type="slidenum">
              <a:rPr lang="it-IT" sz="2000" smtClean="0">
                <a:solidFill>
                  <a:schemeClr val="bg1">
                    <a:lumMod val="50000"/>
                  </a:schemeClr>
                </a:solidFill>
              </a:rPr>
              <a:pPr/>
              <a:t>26</a:t>
            </a:fld>
            <a:endParaRPr lang="it-IT" sz="20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" name="Titolo 1"/>
          <p:cNvSpPr txBox="1">
            <a:spLocks/>
          </p:cNvSpPr>
          <p:nvPr/>
        </p:nvSpPr>
        <p:spPr>
          <a:xfrm>
            <a:off x="457200" y="-27384"/>
            <a:ext cx="8229600" cy="1052502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endParaRPr lang="it-IT" sz="3600" dirty="0">
              <a:solidFill>
                <a:schemeClr val="tx2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0" y="6360668"/>
            <a:ext cx="6889687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600" dirty="0">
                <a:solidFill>
                  <a:schemeClr val="bg1">
                    <a:lumMod val="50000"/>
                  </a:schemeClr>
                </a:solidFill>
              </a:rPr>
              <a:t>A. Pilloni – </a:t>
            </a:r>
            <a:r>
              <a:rPr lang="en-US" sz="1600" dirty="0">
                <a:solidFill>
                  <a:schemeClr val="bg1">
                    <a:lumMod val="50000"/>
                  </a:schemeClr>
                </a:solidFill>
              </a:rPr>
              <a:t>Exotic hadron spectroscopy</a:t>
            </a:r>
            <a:endParaRPr lang="it-IT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3A4E5785-85E1-9E3C-9E27-4E526DC1EBE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0"/>
            <a:ext cx="7933166" cy="6204143"/>
          </a:xfrm>
          <a:prstGeom prst="rect">
            <a:avLst/>
          </a:prstGeom>
        </p:spPr>
      </p:pic>
      <p:sp>
        <p:nvSpPr>
          <p:cNvPr id="8" name="CasellaDiTesto 7">
            <a:extLst>
              <a:ext uri="{FF2B5EF4-FFF2-40B4-BE49-F238E27FC236}">
                <a16:creationId xmlns:a16="http://schemas.microsoft.com/office/drawing/2014/main" id="{A622FA38-173C-C815-CBC8-9F413CB5EEFA}"/>
              </a:ext>
            </a:extLst>
          </p:cNvPr>
          <p:cNvSpPr txBox="1"/>
          <p:nvPr/>
        </p:nvSpPr>
        <p:spPr>
          <a:xfrm>
            <a:off x="7351299" y="5913074"/>
            <a:ext cx="10390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>
                <a:solidFill>
                  <a:srgbClr val="C00000"/>
                </a:solidFill>
              </a:rPr>
              <a:t>L. Maiani</a:t>
            </a:r>
          </a:p>
        </p:txBody>
      </p:sp>
    </p:spTree>
    <p:extLst>
      <p:ext uri="{BB962C8B-B14F-4D97-AF65-F5344CB8AC3E}">
        <p14:creationId xmlns:p14="http://schemas.microsoft.com/office/powerpoint/2010/main" val="288892407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egnaposto numero diapositiva 10"/>
          <p:cNvSpPr>
            <a:spLocks noGrp="1"/>
          </p:cNvSpPr>
          <p:nvPr>
            <p:ph type="sldNum" sz="quarter" idx="12"/>
          </p:nvPr>
        </p:nvSpPr>
        <p:spPr>
          <a:xfrm>
            <a:off x="8305800" y="6360668"/>
            <a:ext cx="762000" cy="365125"/>
          </a:xfrm>
        </p:spPr>
        <p:txBody>
          <a:bodyPr/>
          <a:lstStyle/>
          <a:p>
            <a:fld id="{757A8607-F8D3-4FCF-AF8A-9CA68A1CDC70}" type="slidenum">
              <a:rPr lang="it-IT" sz="2000" smtClean="0">
                <a:solidFill>
                  <a:schemeClr val="bg1">
                    <a:lumMod val="50000"/>
                  </a:schemeClr>
                </a:solidFill>
              </a:rPr>
              <a:pPr/>
              <a:t>27</a:t>
            </a:fld>
            <a:endParaRPr lang="it-IT" sz="20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" name="Titolo 1"/>
          <p:cNvSpPr txBox="1">
            <a:spLocks/>
          </p:cNvSpPr>
          <p:nvPr/>
        </p:nvSpPr>
        <p:spPr>
          <a:xfrm>
            <a:off x="457200" y="-27384"/>
            <a:ext cx="8229600" cy="1052502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it-IT" sz="3600" dirty="0" err="1">
                <a:solidFill>
                  <a:schemeClr val="tx2"/>
                </a:solidFill>
              </a:rPr>
              <a:t>Weinberg’s</a:t>
            </a:r>
            <a:r>
              <a:rPr lang="it-IT" sz="3600" dirty="0">
                <a:solidFill>
                  <a:schemeClr val="tx2"/>
                </a:solidFill>
              </a:rPr>
              <a:t> </a:t>
            </a:r>
            <a:r>
              <a:rPr lang="it-IT" sz="3600" dirty="0" err="1">
                <a:solidFill>
                  <a:schemeClr val="tx2"/>
                </a:solidFill>
              </a:rPr>
              <a:t>criterion</a:t>
            </a:r>
            <a:r>
              <a:rPr lang="it-IT" sz="3600" dirty="0">
                <a:solidFill>
                  <a:schemeClr val="tx2"/>
                </a:solidFill>
              </a:rPr>
              <a:t> and </a:t>
            </a:r>
            <a:r>
              <a:rPr lang="it-IT" sz="3600" dirty="0" err="1">
                <a:solidFill>
                  <a:schemeClr val="tx2"/>
                </a:solidFill>
              </a:rPr>
              <a:t>lineshapes</a:t>
            </a:r>
            <a:endParaRPr lang="it-IT" sz="3600" dirty="0">
              <a:solidFill>
                <a:schemeClr val="tx2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0" y="6360668"/>
            <a:ext cx="6889687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>
                <a:solidFill>
                  <a:schemeClr val="bg1">
                    <a:lumMod val="50000"/>
                  </a:schemeClr>
                </a:solidFill>
              </a:rPr>
              <a:t>A. Pilloni – Exotic hadron spectroscopy</a:t>
            </a:r>
            <a:endParaRPr lang="it-IT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034ACCDB-B142-5683-1B15-8732CDBC2C3F}"/>
              </a:ext>
            </a:extLst>
          </p:cNvPr>
          <p:cNvSpPr txBox="1"/>
          <p:nvPr/>
        </p:nvSpPr>
        <p:spPr>
          <a:xfrm>
            <a:off x="133648" y="1117397"/>
            <a:ext cx="893415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 err="1"/>
              <a:t>Thus</a:t>
            </a:r>
            <a:r>
              <a:rPr lang="it-IT" sz="2400" dirty="0"/>
              <a:t> a precise </a:t>
            </a:r>
            <a:r>
              <a:rPr lang="it-IT" sz="2400" dirty="0" err="1"/>
              <a:t>measurement</a:t>
            </a:r>
            <a:r>
              <a:rPr lang="it-IT" sz="2400" dirty="0"/>
              <a:t> of the </a:t>
            </a:r>
            <a:r>
              <a:rPr lang="it-IT" sz="2400" dirty="0" err="1"/>
              <a:t>amplitude</a:t>
            </a:r>
            <a:r>
              <a:rPr lang="it-IT" sz="2400" dirty="0"/>
              <a:t> </a:t>
            </a:r>
            <a:r>
              <a:rPr lang="it-IT" sz="2400" dirty="0" err="1"/>
              <a:t>at</a:t>
            </a:r>
            <a:r>
              <a:rPr lang="it-IT" sz="2400" dirty="0"/>
              <a:t> </a:t>
            </a:r>
            <a:r>
              <a:rPr lang="it-IT" sz="2400" dirty="0" err="1"/>
              <a:t>threshold</a:t>
            </a:r>
            <a:r>
              <a:rPr lang="it-IT" sz="2400" dirty="0"/>
              <a:t> </a:t>
            </a:r>
            <a:br>
              <a:rPr lang="it-IT" sz="2400" dirty="0"/>
            </a:br>
            <a:r>
              <a:rPr lang="it-IT" sz="2400" dirty="0" err="1"/>
              <a:t>determines</a:t>
            </a:r>
            <a:r>
              <a:rPr lang="it-IT" sz="2400" dirty="0"/>
              <a:t> the nature of a state</a:t>
            </a:r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FB68AAB9-8274-25E1-6954-B8E5DB90EC5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1426" y="1948394"/>
            <a:ext cx="7944374" cy="3414640"/>
          </a:xfrm>
          <a:prstGeom prst="rect">
            <a:avLst/>
          </a:prstGeom>
        </p:spPr>
      </p:pic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F5E559AE-026C-328D-C87C-49A0D57D50E7}"/>
              </a:ext>
            </a:extLst>
          </p:cNvPr>
          <p:cNvSpPr txBox="1"/>
          <p:nvPr/>
        </p:nvSpPr>
        <p:spPr>
          <a:xfrm>
            <a:off x="104924" y="5363034"/>
            <a:ext cx="893415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 err="1"/>
              <a:t>Experimental</a:t>
            </a:r>
            <a:r>
              <a:rPr lang="it-IT" sz="2400" dirty="0"/>
              <a:t> </a:t>
            </a:r>
            <a:r>
              <a:rPr lang="it-IT" sz="2400" dirty="0" err="1"/>
              <a:t>resolution</a:t>
            </a:r>
            <a:r>
              <a:rPr lang="it-IT" sz="2400" dirty="0"/>
              <a:t> can </a:t>
            </a:r>
            <a:r>
              <a:rPr lang="it-IT" sz="2400" dirty="0" err="1"/>
              <a:t>hinder</a:t>
            </a:r>
            <a:r>
              <a:rPr lang="it-IT" sz="2400" dirty="0"/>
              <a:t> </a:t>
            </a:r>
            <a:r>
              <a:rPr lang="it-IT" sz="2400" dirty="0" err="1"/>
              <a:t>this</a:t>
            </a:r>
            <a:r>
              <a:rPr lang="it-IT" sz="2400" dirty="0"/>
              <a:t>; </a:t>
            </a:r>
            <a:r>
              <a:rPr lang="it-IT" sz="2400" dirty="0" err="1"/>
              <a:t>different</a:t>
            </a:r>
            <a:r>
              <a:rPr lang="it-IT" sz="2400" dirty="0"/>
              <a:t> </a:t>
            </a:r>
            <a:r>
              <a:rPr lang="it-IT" sz="2400" dirty="0" err="1"/>
              <a:t>lineshapes</a:t>
            </a:r>
            <a:r>
              <a:rPr lang="it-IT" sz="2400" dirty="0"/>
              <a:t> are </a:t>
            </a:r>
            <a:r>
              <a:rPr lang="it-IT" sz="2400" dirty="0" err="1"/>
              <a:t>indistinguishable</a:t>
            </a:r>
            <a:endParaRPr lang="it-IT" sz="2400" dirty="0"/>
          </a:p>
        </p:txBody>
      </p:sp>
    </p:spTree>
    <p:extLst>
      <p:ext uri="{BB962C8B-B14F-4D97-AF65-F5344CB8AC3E}">
        <p14:creationId xmlns:p14="http://schemas.microsoft.com/office/powerpoint/2010/main" val="83976941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Oval 26"/>
          <p:cNvSpPr/>
          <p:nvPr/>
        </p:nvSpPr>
        <p:spPr>
          <a:xfrm>
            <a:off x="1156996" y="2490450"/>
            <a:ext cx="6818601" cy="3617812"/>
          </a:xfrm>
          <a:prstGeom prst="ellipse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2" name="Segnaposto numero diapositiva 10"/>
          <p:cNvSpPr>
            <a:spLocks noGrp="1"/>
          </p:cNvSpPr>
          <p:nvPr>
            <p:ph type="sldNum" sz="quarter" idx="12"/>
          </p:nvPr>
        </p:nvSpPr>
        <p:spPr>
          <a:xfrm>
            <a:off x="8305800" y="6360668"/>
            <a:ext cx="762000" cy="365125"/>
          </a:xfrm>
        </p:spPr>
        <p:txBody>
          <a:bodyPr/>
          <a:lstStyle/>
          <a:p>
            <a:fld id="{BC0E0DCB-6EC9-406F-A712-AF8379E22AFD}" type="slidenum">
              <a:rPr lang="it-IT" sz="2000" smtClean="0">
                <a:solidFill>
                  <a:schemeClr val="bg1">
                    <a:lumMod val="50000"/>
                  </a:schemeClr>
                </a:solidFill>
              </a:rPr>
              <a:t>28</a:t>
            </a:fld>
            <a:endParaRPr lang="it-IT" sz="20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1" name="Titolo 1"/>
          <p:cNvSpPr txBox="1">
            <a:spLocks/>
          </p:cNvSpPr>
          <p:nvPr/>
        </p:nvSpPr>
        <p:spPr>
          <a:xfrm>
            <a:off x="457199" y="-27384"/>
            <a:ext cx="8791575" cy="1076866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it-IT" sz="3600" dirty="0"/>
              <a:t>Unraveling QCD</a:t>
            </a:r>
          </a:p>
        </p:txBody>
      </p:sp>
      <p:sp>
        <p:nvSpPr>
          <p:cNvPr id="8" name="Rectangle 7"/>
          <p:cNvSpPr/>
          <p:nvPr/>
        </p:nvSpPr>
        <p:spPr>
          <a:xfrm>
            <a:off x="0" y="6360668"/>
            <a:ext cx="665018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>
                <a:solidFill>
                  <a:schemeClr val="bg1">
                    <a:lumMod val="50000"/>
                  </a:schemeClr>
                </a:solidFill>
              </a:rPr>
              <a:t>A. Pilloni – Exotic hadron spectroscopy</a:t>
            </a:r>
            <a:endParaRPr lang="it-IT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6" name="Oval 25"/>
          <p:cNvSpPr/>
          <p:nvPr/>
        </p:nvSpPr>
        <p:spPr>
          <a:xfrm>
            <a:off x="1156996" y="1049482"/>
            <a:ext cx="6818601" cy="3384000"/>
          </a:xfrm>
          <a:prstGeom prst="ellipse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" name="TextBox 6"/>
          <p:cNvSpPr txBox="1"/>
          <p:nvPr/>
        </p:nvSpPr>
        <p:spPr>
          <a:xfrm>
            <a:off x="2803353" y="1301888"/>
            <a:ext cx="34706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dirty="0"/>
              <a:t>Electromagnetic machines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/>
              <p:cNvSpPr txBox="1"/>
              <p:nvPr/>
            </p:nvSpPr>
            <p:spPr>
              <a:xfrm>
                <a:off x="2867505" y="2010325"/>
                <a:ext cx="319023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it-IT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it-IT" sz="24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it-IT" sz="24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</m:sup>
                      </m:sSup>
                      <m:sSup>
                        <m:sSupPr>
                          <m:ctrlPr>
                            <a:rPr lang="it-IT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it-IT" sz="24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it-IT" sz="24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</m:sup>
                      </m:sSup>
                      <m:r>
                        <a:rPr lang="it-IT" sz="2400" b="0" i="1" smtClean="0">
                          <a:latin typeface="Cambria Math" panose="02040503050406030204" pitchFamily="18" charset="0"/>
                        </a:rPr>
                        <m:t>→</m:t>
                      </m:r>
                      <m:sSup>
                        <m:sSupPr>
                          <m:ctrlPr>
                            <a:rPr lang="it-IT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it-IT" sz="2400" b="0" i="1" smtClean="0">
                              <a:latin typeface="Cambria Math" panose="02040503050406030204" pitchFamily="18" charset="0"/>
                            </a:rPr>
                            <m:t>𝛾</m:t>
                          </m:r>
                        </m:e>
                        <m:sup>
                          <m:r>
                            <a:rPr lang="it-IT" sz="2400" b="0" i="1" smtClean="0"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  <m:r>
                        <a:rPr lang="it-IT" sz="2400" b="0" i="1" smtClean="0">
                          <a:latin typeface="Cambria Math" panose="02040503050406030204" pitchFamily="18" charset="0"/>
                        </a:rPr>
                        <m:t>→</m:t>
                      </m:r>
                      <m:r>
                        <m:rPr>
                          <m:nor/>
                        </m:rPr>
                        <a:rPr lang="it-IT" sz="2400" b="0" i="0" smtClean="0">
                          <a:latin typeface="Cambria Math" panose="02040503050406030204" pitchFamily="18" charset="0"/>
                        </a:rPr>
                        <m:t>hadrons</m:t>
                      </m:r>
                    </m:oMath>
                  </m:oMathPara>
                </a14:m>
                <a:endParaRPr lang="it-IT" sz="2400" dirty="0"/>
              </a:p>
            </p:txBody>
          </p:sp>
        </mc:Choice>
        <mc:Fallback xmlns="">
          <p:sp>
            <p:nvSpPr>
              <p:cNvPr id="32" name="TextBox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67505" y="2010325"/>
                <a:ext cx="3190232" cy="461665"/>
              </a:xfrm>
              <a:prstGeom prst="rect">
                <a:avLst/>
              </a:prstGeom>
              <a:blipFill rotWithShape="0">
                <a:blip r:embed="rId2"/>
                <a:stretch>
                  <a:fillRect b="-7895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3" name="TextBox 32"/>
          <p:cNvSpPr txBox="1"/>
          <p:nvPr/>
        </p:nvSpPr>
        <p:spPr>
          <a:xfrm>
            <a:off x="3488644" y="2561168"/>
            <a:ext cx="202305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sz="2400" dirty="0"/>
              <a:t>Electrohadron </a:t>
            </a:r>
            <a:br>
              <a:rPr lang="it-IT" sz="2400" dirty="0"/>
            </a:br>
            <a:r>
              <a:rPr lang="it-IT" sz="2400" dirty="0"/>
              <a:t>machines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/>
              <p:cNvSpPr txBox="1"/>
              <p:nvPr/>
            </p:nvSpPr>
            <p:spPr>
              <a:xfrm>
                <a:off x="2771743" y="3382165"/>
                <a:ext cx="3793474" cy="86164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it-IT" sz="24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it-IT" sz="2400" i="1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it-IT" sz="2400" i="1">
                              <a:latin typeface="Cambria Math" panose="02040503050406030204" pitchFamily="18" charset="0"/>
                            </a:rPr>
                            <m:t>−</m:t>
                          </m:r>
                        </m:sup>
                      </m:sSup>
                      <m:r>
                        <a:rPr lang="it-IT" sz="2400" b="0" i="1" smtClean="0">
                          <a:latin typeface="Cambria Math" panose="02040503050406030204" pitchFamily="18" charset="0"/>
                        </a:rPr>
                        <m:t>→</m:t>
                      </m:r>
                      <m:sSup>
                        <m:sSupPr>
                          <m:ctrlPr>
                            <a:rPr lang="it-IT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it-IT" sz="24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it-IT" sz="24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</m:sup>
                      </m:sSup>
                      <m:sSup>
                        <m:sSupPr>
                          <m:ctrlPr>
                            <a:rPr lang="it-IT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it-IT" sz="2400" b="0" i="1" smtClean="0">
                              <a:latin typeface="Cambria Math" panose="02040503050406030204" pitchFamily="18" charset="0"/>
                            </a:rPr>
                            <m:t>𝛾</m:t>
                          </m:r>
                        </m:e>
                        <m:sup>
                          <m:r>
                            <a:rPr lang="it-IT" sz="2400" b="0" i="1" smtClean="0">
                              <a:latin typeface="Cambria Math" panose="02040503050406030204" pitchFamily="18" charset="0"/>
                            </a:rPr>
                            <m:t>(∗)</m:t>
                          </m:r>
                        </m:sup>
                      </m:sSup>
                      <m:r>
                        <a:rPr lang="it-IT" sz="2400" b="0" i="1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it-IT" sz="2400" b="0" i="1" dirty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it-IT" sz="2400" b="0" i="0" smtClean="0">
                          <a:latin typeface="Cambria Math" panose="02040503050406030204" pitchFamily="18" charset="0"/>
                        </a:rPr>
                        <m:t>and</m:t>
                      </m:r>
                      <m:r>
                        <a:rPr lang="it-IT" sz="2400" b="0" i="1" smtClean="0">
                          <a:latin typeface="Cambria Math" panose="02040503050406030204" pitchFamily="18" charset="0"/>
                        </a:rPr>
                        <m:t> </m:t>
                      </m:r>
                      <m:sSup>
                        <m:sSupPr>
                          <m:ctrlPr>
                            <a:rPr lang="it-IT" sz="2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it-IT" sz="2400" i="1">
                              <a:latin typeface="Cambria Math" panose="02040503050406030204" pitchFamily="18" charset="0"/>
                            </a:rPr>
                            <m:t>𝛾</m:t>
                          </m:r>
                        </m:e>
                        <m:sup>
                          <m:r>
                            <a:rPr lang="it-IT" sz="2400" i="1">
                              <a:latin typeface="Cambria Math" panose="02040503050406030204" pitchFamily="18" charset="0"/>
                            </a:rPr>
                            <m:t>(∗)</m:t>
                          </m:r>
                        </m:sup>
                      </m:sSup>
                      <m:r>
                        <a:rPr lang="it-IT" sz="2400" b="0" i="1" smtClean="0">
                          <a:latin typeface="Cambria Math" panose="02040503050406030204" pitchFamily="18" charset="0"/>
                        </a:rPr>
                        <m:t>𝑝</m:t>
                      </m:r>
                      <m:r>
                        <a:rPr lang="it-IT" sz="2400" b="0" i="1" smtClean="0">
                          <a:latin typeface="Cambria Math" panose="02040503050406030204" pitchFamily="18" charset="0"/>
                        </a:rPr>
                        <m:t>,</m:t>
                      </m:r>
                      <m:sSup>
                        <m:sSupPr>
                          <m:ctrlPr>
                            <a:rPr lang="it-IT" sz="2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it-IT" sz="2400" i="1">
                              <a:latin typeface="Cambria Math" panose="02040503050406030204" pitchFamily="18" charset="0"/>
                            </a:rPr>
                            <m:t>𝛾</m:t>
                          </m:r>
                        </m:e>
                        <m:sup>
                          <m:r>
                            <a:rPr lang="it-IT" sz="2400" i="1">
                              <a:latin typeface="Cambria Math" panose="02040503050406030204" pitchFamily="18" charset="0"/>
                            </a:rPr>
                            <m:t>(∗)</m:t>
                          </m:r>
                        </m:sup>
                      </m:sSup>
                      <m:r>
                        <a:rPr lang="it-IT" sz="2400" b="0" i="1" smtClean="0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it-IT" sz="2400" b="0" i="1" smtClean="0">
                          <a:latin typeface="Cambria Math" panose="02040503050406030204" pitchFamily="18" charset="0"/>
                        </a:rPr>
                        <m:t>→</m:t>
                      </m:r>
                      <m:r>
                        <m:rPr>
                          <m:nor/>
                        </m:rPr>
                        <a:rPr lang="it-IT" sz="2400" b="0" i="0" smtClean="0">
                          <a:latin typeface="Cambria Math" panose="02040503050406030204" pitchFamily="18" charset="0"/>
                        </a:rPr>
                        <m:t>hadrons</m:t>
                      </m:r>
                    </m:oMath>
                  </m:oMathPara>
                </a14:m>
                <a:endParaRPr lang="it-IT" sz="2400" dirty="0"/>
              </a:p>
            </p:txBody>
          </p:sp>
        </mc:Choice>
        <mc:Fallback xmlns="">
          <p:sp>
            <p:nvSpPr>
              <p:cNvPr id="41" name="TextBox 4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71743" y="3382165"/>
                <a:ext cx="3793474" cy="861646"/>
              </a:xfrm>
              <a:prstGeom prst="rect">
                <a:avLst/>
              </a:prstGeom>
              <a:blipFill rotWithShape="0">
                <a:blip r:embed="rId3"/>
                <a:stretch>
                  <a:fillRect b="-4965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/>
              <p:cNvSpPr txBox="1"/>
              <p:nvPr/>
            </p:nvSpPr>
            <p:spPr>
              <a:xfrm>
                <a:off x="2617883" y="5223603"/>
                <a:ext cx="4305153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sz="2400" b="0" i="1" smtClean="0">
                          <a:latin typeface="Cambria Math" panose="02040503050406030204" pitchFamily="18" charset="0"/>
                        </a:rPr>
                        <m:t>𝑝𝑝</m:t>
                      </m:r>
                      <m:r>
                        <a:rPr lang="it-IT" sz="2400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it-IT" sz="2400" b="0" i="1" smtClean="0">
                          <a:latin typeface="Cambria Math" panose="02040503050406030204" pitchFamily="18" charset="0"/>
                        </a:rPr>
                        <m:t>𝑝</m:t>
                      </m:r>
                      <m:acc>
                        <m:accPr>
                          <m:chr m:val="̅"/>
                          <m:ctrlPr>
                            <a:rPr lang="it-IT" sz="2400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it-IT" sz="2400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</m:acc>
                      <m:r>
                        <a:rPr lang="it-IT" sz="2400" b="0" i="1" smtClean="0">
                          <a:latin typeface="Cambria Math" panose="02040503050406030204" pitchFamily="18" charset="0"/>
                        </a:rPr>
                        <m:t>,</m:t>
                      </m:r>
                      <m:sSup>
                        <m:sSupPr>
                          <m:ctrlPr>
                            <a:rPr lang="it-IT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it-IT" sz="2400" b="0" i="1" smtClean="0">
                              <a:latin typeface="Cambria Math" panose="02040503050406030204" pitchFamily="18" charset="0"/>
                            </a:rPr>
                            <m:t>𝜋</m:t>
                          </m:r>
                        </m:e>
                        <m:sup>
                          <m:r>
                            <a:rPr lang="it-IT" sz="24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</m:sup>
                      </m:sSup>
                      <m:r>
                        <a:rPr lang="it-IT" sz="2400" b="0" i="1" smtClean="0">
                          <a:latin typeface="Cambria Math" panose="02040503050406030204" pitchFamily="18" charset="0"/>
                        </a:rPr>
                        <m:t>𝑝</m:t>
                      </m:r>
                      <m:r>
                        <a:rPr lang="it-IT" sz="2400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it-IT" sz="2400" b="0" i="1" smtClean="0">
                          <a:latin typeface="Cambria Math" panose="02040503050406030204" pitchFamily="18" charset="0"/>
                        </a:rPr>
                        <m:t>𝑝𝐴</m:t>
                      </m:r>
                      <m:r>
                        <a:rPr lang="it-IT" sz="2400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it-IT" sz="2400" b="0" i="1" smtClean="0">
                          <a:latin typeface="Cambria Math" panose="02040503050406030204" pitchFamily="18" charset="0"/>
                        </a:rPr>
                        <m:t>𝐴𝐴</m:t>
                      </m:r>
                      <m:r>
                        <a:rPr lang="it-IT" sz="2400" b="0" i="1" smtClean="0">
                          <a:latin typeface="Cambria Math" panose="02040503050406030204" pitchFamily="18" charset="0"/>
                        </a:rPr>
                        <m:t>→ </m:t>
                      </m:r>
                      <m:r>
                        <m:rPr>
                          <m:nor/>
                        </m:rPr>
                        <a:rPr lang="it-IT" sz="2400" b="0" i="0" smtClean="0">
                          <a:latin typeface="Cambria Math" panose="02040503050406030204" pitchFamily="18" charset="0"/>
                        </a:rPr>
                        <m:t>hadrons</m:t>
                      </m:r>
                    </m:oMath>
                  </m:oMathPara>
                </a14:m>
                <a:endParaRPr lang="it-IT" sz="2400" dirty="0"/>
              </a:p>
            </p:txBody>
          </p:sp>
        </mc:Choice>
        <mc:Fallback xmlns="">
          <p:sp>
            <p:nvSpPr>
              <p:cNvPr id="42" name="TextBox 4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17883" y="5223603"/>
                <a:ext cx="4305153" cy="461665"/>
              </a:xfrm>
              <a:prstGeom prst="rect">
                <a:avLst/>
              </a:prstGeom>
              <a:blipFill rotWithShape="0">
                <a:blip r:embed="rId4"/>
                <a:stretch>
                  <a:fillRect b="-15789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3" name="TextBox 42"/>
          <p:cNvSpPr txBox="1"/>
          <p:nvPr/>
        </p:nvSpPr>
        <p:spPr>
          <a:xfrm>
            <a:off x="3333883" y="4694531"/>
            <a:ext cx="23726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dirty="0"/>
              <a:t>Hadron machines</a:t>
            </a:r>
          </a:p>
        </p:txBody>
      </p:sp>
      <p:sp>
        <p:nvSpPr>
          <p:cNvPr id="9" name="Down Arrow 8"/>
          <p:cNvSpPr/>
          <p:nvPr/>
        </p:nvSpPr>
        <p:spPr>
          <a:xfrm>
            <a:off x="94633" y="1108901"/>
            <a:ext cx="651588" cy="4879910"/>
          </a:xfrm>
          <a:prstGeom prst="downArrow">
            <a:avLst/>
          </a:prstGeom>
          <a:gradFill>
            <a:gsLst>
              <a:gs pos="0">
                <a:schemeClr val="accent1">
                  <a:lumMod val="45000"/>
                  <a:lumOff val="55000"/>
                  <a:alpha val="0"/>
                </a:schemeClr>
              </a:gs>
              <a:gs pos="100000">
                <a:srgbClr val="FF0000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5" name="Down Arrow 44"/>
          <p:cNvSpPr/>
          <p:nvPr/>
        </p:nvSpPr>
        <p:spPr>
          <a:xfrm flipV="1">
            <a:off x="8250862" y="998378"/>
            <a:ext cx="651588" cy="4879910"/>
          </a:xfrm>
          <a:prstGeom prst="downArrow">
            <a:avLst/>
          </a:prstGeom>
          <a:gradFill>
            <a:gsLst>
              <a:gs pos="0">
                <a:schemeClr val="accent1">
                  <a:lumMod val="45000"/>
                  <a:lumOff val="55000"/>
                  <a:alpha val="0"/>
                </a:schemeClr>
              </a:gs>
              <a:gs pos="100000">
                <a:srgbClr val="FF0000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0" name="TextBox 9"/>
          <p:cNvSpPr txBox="1"/>
          <p:nvPr/>
        </p:nvSpPr>
        <p:spPr>
          <a:xfrm rot="16200000">
            <a:off x="-250739" y="3231134"/>
            <a:ext cx="194303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dirty="0">
                <a:solidFill>
                  <a:srgbClr val="FF0000"/>
                </a:solidFill>
              </a:rPr>
              <a:t>Cross sections</a:t>
            </a:r>
          </a:p>
        </p:txBody>
      </p:sp>
      <p:sp>
        <p:nvSpPr>
          <p:cNvPr id="46" name="TextBox 45"/>
          <p:cNvSpPr txBox="1"/>
          <p:nvPr/>
        </p:nvSpPr>
        <p:spPr>
          <a:xfrm rot="5400000">
            <a:off x="7422358" y="3318024"/>
            <a:ext cx="157927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dirty="0">
                <a:solidFill>
                  <a:srgbClr val="FF0000"/>
                </a:solidFill>
              </a:rPr>
              <a:t>Cleanliness</a:t>
            </a:r>
          </a:p>
        </p:txBody>
      </p:sp>
      <p:pic>
        <p:nvPicPr>
          <p:cNvPr id="47" name="Picture 46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71"/>
          <a:stretch/>
        </p:blipFill>
        <p:spPr>
          <a:xfrm>
            <a:off x="1646245" y="2023834"/>
            <a:ext cx="871361" cy="70323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1293" y="2102152"/>
            <a:ext cx="1118311" cy="52419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25" t="20632" r="2743" b="32685"/>
          <a:stretch/>
        </p:blipFill>
        <p:spPr>
          <a:xfrm>
            <a:off x="2081925" y="2887980"/>
            <a:ext cx="1287624" cy="638578"/>
          </a:xfrm>
          <a:prstGeom prst="rect">
            <a:avLst/>
          </a:prstGeom>
        </p:spPr>
      </p:pic>
      <p:sp>
        <p:nvSpPr>
          <p:cNvPr id="44" name="Oval 43"/>
          <p:cNvSpPr/>
          <p:nvPr/>
        </p:nvSpPr>
        <p:spPr>
          <a:xfrm>
            <a:off x="1156996" y="2490450"/>
            <a:ext cx="6818601" cy="3617812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0177" y="4186701"/>
            <a:ext cx="1005546" cy="98355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102" t="16090" r="19796" b="16802"/>
          <a:stretch/>
        </p:blipFill>
        <p:spPr>
          <a:xfrm>
            <a:off x="6770604" y="4224643"/>
            <a:ext cx="895084" cy="717283"/>
          </a:xfrm>
          <a:prstGeom prst="rect">
            <a:avLst/>
          </a:prstGeom>
        </p:spPr>
      </p:pic>
      <p:pic>
        <p:nvPicPr>
          <p:cNvPr id="48" name="Picture 47"/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197" r="20362" b="21250"/>
          <a:stretch/>
        </p:blipFill>
        <p:spPr>
          <a:xfrm>
            <a:off x="5514481" y="2955020"/>
            <a:ext cx="1385562" cy="5473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86756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26" grpId="0" animBg="1"/>
      <p:bldP spid="7" grpId="0"/>
      <p:bldP spid="32" grpId="0"/>
      <p:bldP spid="33" grpId="0"/>
      <p:bldP spid="41" grpId="0"/>
      <p:bldP spid="42" grpId="0"/>
      <p:bldP spid="43" grpId="0"/>
      <p:bldP spid="9" grpId="0" animBg="1"/>
      <p:bldP spid="45" grpId="0" animBg="1"/>
      <p:bldP spid="10" grpId="0"/>
      <p:bldP spid="46" grpId="0"/>
      <p:bldP spid="44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egnaposto numero diapositiva 10"/>
          <p:cNvSpPr>
            <a:spLocks noGrp="1"/>
          </p:cNvSpPr>
          <p:nvPr>
            <p:ph type="sldNum" sz="quarter" idx="12"/>
          </p:nvPr>
        </p:nvSpPr>
        <p:spPr>
          <a:xfrm>
            <a:off x="8305800" y="6360668"/>
            <a:ext cx="762000" cy="365125"/>
          </a:xfrm>
        </p:spPr>
        <p:txBody>
          <a:bodyPr/>
          <a:lstStyle/>
          <a:p>
            <a:fld id="{757A8607-F8D3-4FCF-AF8A-9CA68A1CDC70}" type="slidenum">
              <a:rPr lang="it-IT" sz="2000" smtClean="0">
                <a:solidFill>
                  <a:schemeClr val="bg1">
                    <a:lumMod val="50000"/>
                  </a:schemeClr>
                </a:solidFill>
              </a:rPr>
              <a:pPr/>
              <a:t>29</a:t>
            </a:fld>
            <a:endParaRPr lang="it-IT" sz="20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" name="Titolo 1"/>
          <p:cNvSpPr txBox="1">
            <a:spLocks/>
          </p:cNvSpPr>
          <p:nvPr/>
        </p:nvSpPr>
        <p:spPr>
          <a:xfrm>
            <a:off x="457200" y="-27384"/>
            <a:ext cx="8229600" cy="1052502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it-IT" sz="3600" dirty="0">
                <a:solidFill>
                  <a:schemeClr val="tx2"/>
                </a:solidFill>
              </a:rPr>
              <a:t>How to produce </a:t>
            </a:r>
            <a:r>
              <a:rPr lang="it-IT" sz="3600" dirty="0" err="1">
                <a:solidFill>
                  <a:schemeClr val="tx2"/>
                </a:solidFill>
              </a:rPr>
              <a:t>resonances</a:t>
            </a:r>
            <a:r>
              <a:rPr lang="it-IT" sz="3600" dirty="0">
                <a:solidFill>
                  <a:schemeClr val="tx2"/>
                </a:solidFill>
              </a:rPr>
              <a:t>: scattering</a:t>
            </a:r>
          </a:p>
        </p:txBody>
      </p:sp>
      <p:sp>
        <p:nvSpPr>
          <p:cNvPr id="22" name="Rectangle 21"/>
          <p:cNvSpPr/>
          <p:nvPr/>
        </p:nvSpPr>
        <p:spPr>
          <a:xfrm>
            <a:off x="0" y="6360668"/>
            <a:ext cx="6889687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>
                <a:solidFill>
                  <a:schemeClr val="bg1">
                    <a:lumMod val="50000"/>
                  </a:schemeClr>
                </a:solidFill>
              </a:rPr>
              <a:t>A. Pilloni – Exotic hadron spectroscopy</a:t>
            </a:r>
            <a:endParaRPr lang="it-IT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cxnSp>
        <p:nvCxnSpPr>
          <p:cNvPr id="6" name="Connettore 2 5">
            <a:extLst>
              <a:ext uri="{FF2B5EF4-FFF2-40B4-BE49-F238E27FC236}">
                <a16:creationId xmlns:a16="http://schemas.microsoft.com/office/drawing/2014/main" id="{F2CA7A3A-66FE-7BA3-F31B-D5CB8487DBE6}"/>
              </a:ext>
            </a:extLst>
          </p:cNvPr>
          <p:cNvCxnSpPr/>
          <p:nvPr/>
        </p:nvCxnSpPr>
        <p:spPr>
          <a:xfrm>
            <a:off x="886904" y="1616037"/>
            <a:ext cx="480501" cy="49889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onnettore 2 7">
            <a:extLst>
              <a:ext uri="{FF2B5EF4-FFF2-40B4-BE49-F238E27FC236}">
                <a16:creationId xmlns:a16="http://schemas.microsoft.com/office/drawing/2014/main" id="{EEC169C2-ACFC-B0A7-58B1-2EDF11CEE6CA}"/>
              </a:ext>
            </a:extLst>
          </p:cNvPr>
          <p:cNvCxnSpPr>
            <a:cxnSpLocks/>
          </p:cNvCxnSpPr>
          <p:nvPr/>
        </p:nvCxnSpPr>
        <p:spPr>
          <a:xfrm flipV="1">
            <a:off x="886904" y="2128137"/>
            <a:ext cx="480501" cy="49889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nettore 2 8">
            <a:extLst>
              <a:ext uri="{FF2B5EF4-FFF2-40B4-BE49-F238E27FC236}">
                <a16:creationId xmlns:a16="http://schemas.microsoft.com/office/drawing/2014/main" id="{A8CE7120-1656-A564-FF29-613BE7EA2CF8}"/>
              </a:ext>
            </a:extLst>
          </p:cNvPr>
          <p:cNvCxnSpPr>
            <a:cxnSpLocks/>
          </p:cNvCxnSpPr>
          <p:nvPr/>
        </p:nvCxnSpPr>
        <p:spPr>
          <a:xfrm flipH="1">
            <a:off x="2171818" y="1616037"/>
            <a:ext cx="480501" cy="498892"/>
          </a:xfrm>
          <a:prstGeom prst="straightConnector1">
            <a:avLst/>
          </a:prstGeom>
          <a:ln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nettore 2 9">
            <a:extLst>
              <a:ext uri="{FF2B5EF4-FFF2-40B4-BE49-F238E27FC236}">
                <a16:creationId xmlns:a16="http://schemas.microsoft.com/office/drawing/2014/main" id="{7927B7AD-56A7-1A8D-5485-EC82F987C219}"/>
              </a:ext>
            </a:extLst>
          </p:cNvPr>
          <p:cNvCxnSpPr>
            <a:cxnSpLocks/>
          </p:cNvCxnSpPr>
          <p:nvPr/>
        </p:nvCxnSpPr>
        <p:spPr>
          <a:xfrm flipH="1" flipV="1">
            <a:off x="2171818" y="2128137"/>
            <a:ext cx="480501" cy="498892"/>
          </a:xfrm>
          <a:prstGeom prst="straightConnector1">
            <a:avLst/>
          </a:prstGeom>
          <a:ln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nettore diritto 10">
            <a:extLst>
              <a:ext uri="{FF2B5EF4-FFF2-40B4-BE49-F238E27FC236}">
                <a16:creationId xmlns:a16="http://schemas.microsoft.com/office/drawing/2014/main" id="{A5ED450E-A8C4-E599-EB3D-147897038094}"/>
              </a:ext>
            </a:extLst>
          </p:cNvPr>
          <p:cNvCxnSpPr/>
          <p:nvPr/>
        </p:nvCxnSpPr>
        <p:spPr>
          <a:xfrm>
            <a:off x="1367405" y="2114929"/>
            <a:ext cx="80441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CasellaDiTesto 11">
                <a:extLst>
                  <a:ext uri="{FF2B5EF4-FFF2-40B4-BE49-F238E27FC236}">
                    <a16:creationId xmlns:a16="http://schemas.microsoft.com/office/drawing/2014/main" id="{CA403ECC-5C80-EE98-2167-AC027D45FBA2}"/>
                  </a:ext>
                </a:extLst>
              </p:cNvPr>
              <p:cNvSpPr txBox="1"/>
              <p:nvPr/>
            </p:nvSpPr>
            <p:spPr>
              <a:xfrm>
                <a:off x="521098" y="1369250"/>
                <a:ext cx="42351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sz="2400" i="1" dirty="0" smtClean="0"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it-IT" sz="2400" dirty="0"/>
              </a:p>
            </p:txBody>
          </p:sp>
        </mc:Choice>
        <mc:Fallback xmlns="">
          <p:sp>
            <p:nvSpPr>
              <p:cNvPr id="12" name="CasellaDiTesto 11">
                <a:extLst>
                  <a:ext uri="{FF2B5EF4-FFF2-40B4-BE49-F238E27FC236}">
                    <a16:creationId xmlns:a16="http://schemas.microsoft.com/office/drawing/2014/main" id="{CA403ECC-5C80-EE98-2167-AC027D45FBA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1098" y="1369250"/>
                <a:ext cx="423514" cy="46166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CasellaDiTesto 12">
                <a:extLst>
                  <a:ext uri="{FF2B5EF4-FFF2-40B4-BE49-F238E27FC236}">
                    <a16:creationId xmlns:a16="http://schemas.microsoft.com/office/drawing/2014/main" id="{A2BD40A0-A9DB-4E44-FD0E-A25335A529BE}"/>
                  </a:ext>
                </a:extLst>
              </p:cNvPr>
              <p:cNvSpPr txBox="1"/>
              <p:nvPr/>
            </p:nvSpPr>
            <p:spPr>
              <a:xfrm>
                <a:off x="555096" y="2534676"/>
                <a:ext cx="297809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sz="2400" b="0" i="1" dirty="0" smtClean="0">
                          <a:latin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it-IT" sz="2400" dirty="0"/>
              </a:p>
            </p:txBody>
          </p:sp>
        </mc:Choice>
        <mc:Fallback xmlns="">
          <p:sp>
            <p:nvSpPr>
              <p:cNvPr id="13" name="CasellaDiTesto 12">
                <a:extLst>
                  <a:ext uri="{FF2B5EF4-FFF2-40B4-BE49-F238E27FC236}">
                    <a16:creationId xmlns:a16="http://schemas.microsoft.com/office/drawing/2014/main" id="{A2BD40A0-A9DB-4E44-FD0E-A25335A529B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5096" y="2534676"/>
                <a:ext cx="297809" cy="461665"/>
              </a:xfrm>
              <a:prstGeom prst="rect">
                <a:avLst/>
              </a:prstGeom>
              <a:blipFill>
                <a:blip r:embed="rId4"/>
                <a:stretch>
                  <a:fillRect l="-4082" r="-24490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CasellaDiTesto 13">
                <a:extLst>
                  <a:ext uri="{FF2B5EF4-FFF2-40B4-BE49-F238E27FC236}">
                    <a16:creationId xmlns:a16="http://schemas.microsoft.com/office/drawing/2014/main" id="{A0CCB924-E826-B913-AB8E-C5DF6A603280}"/>
                  </a:ext>
                </a:extLst>
              </p:cNvPr>
              <p:cNvSpPr txBox="1"/>
              <p:nvPr/>
            </p:nvSpPr>
            <p:spPr>
              <a:xfrm>
                <a:off x="2652319" y="1326239"/>
                <a:ext cx="365806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sz="2400" b="0" i="1" dirty="0" smtClean="0">
                          <a:latin typeface="Cambria Math" panose="02040503050406030204" pitchFamily="18" charset="0"/>
                        </a:rPr>
                        <m:t>3</m:t>
                      </m:r>
                    </m:oMath>
                  </m:oMathPara>
                </a14:m>
                <a:endParaRPr lang="it-IT" sz="2400" dirty="0"/>
              </a:p>
            </p:txBody>
          </p:sp>
        </mc:Choice>
        <mc:Fallback xmlns="">
          <p:sp>
            <p:nvSpPr>
              <p:cNvPr id="14" name="CasellaDiTesto 13">
                <a:extLst>
                  <a:ext uri="{FF2B5EF4-FFF2-40B4-BE49-F238E27FC236}">
                    <a16:creationId xmlns:a16="http://schemas.microsoft.com/office/drawing/2014/main" id="{A0CCB924-E826-B913-AB8E-C5DF6A60328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52319" y="1326239"/>
                <a:ext cx="365806" cy="461665"/>
              </a:xfrm>
              <a:prstGeom prst="rect">
                <a:avLst/>
              </a:prstGeom>
              <a:blipFill>
                <a:blip r:embed="rId5"/>
                <a:stretch>
                  <a:fillRect l="-1667" r="-3333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CasellaDiTesto 14">
                <a:extLst>
                  <a:ext uri="{FF2B5EF4-FFF2-40B4-BE49-F238E27FC236}">
                    <a16:creationId xmlns:a16="http://schemas.microsoft.com/office/drawing/2014/main" id="{C54C17DE-7DDA-D696-2CDE-D39CD85E70B6}"/>
                  </a:ext>
                </a:extLst>
              </p:cNvPr>
              <p:cNvSpPr txBox="1"/>
              <p:nvPr/>
            </p:nvSpPr>
            <p:spPr>
              <a:xfrm>
                <a:off x="2686317" y="2534676"/>
                <a:ext cx="297809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sz="2400" b="0" i="1" dirty="0" smtClean="0">
                          <a:latin typeface="Cambria Math" panose="02040503050406030204" pitchFamily="18" charset="0"/>
                        </a:rPr>
                        <m:t>4</m:t>
                      </m:r>
                    </m:oMath>
                  </m:oMathPara>
                </a14:m>
                <a:endParaRPr lang="it-IT" sz="2400" dirty="0"/>
              </a:p>
            </p:txBody>
          </p:sp>
        </mc:Choice>
        <mc:Fallback xmlns="">
          <p:sp>
            <p:nvSpPr>
              <p:cNvPr id="15" name="CasellaDiTesto 14">
                <a:extLst>
                  <a:ext uri="{FF2B5EF4-FFF2-40B4-BE49-F238E27FC236}">
                    <a16:creationId xmlns:a16="http://schemas.microsoft.com/office/drawing/2014/main" id="{C54C17DE-7DDA-D696-2CDE-D39CD85E70B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86317" y="2534676"/>
                <a:ext cx="297809" cy="461665"/>
              </a:xfrm>
              <a:prstGeom prst="rect">
                <a:avLst/>
              </a:prstGeom>
              <a:blipFill>
                <a:blip r:embed="rId6"/>
                <a:stretch>
                  <a:fillRect l="-6122" r="-22449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Immagine 3">
            <a:extLst>
              <a:ext uri="{FF2B5EF4-FFF2-40B4-BE49-F238E27FC236}">
                <a16:creationId xmlns:a16="http://schemas.microsoft.com/office/drawing/2014/main" id="{97EAC417-F21E-EBA2-7FB5-C8D7D17D0A8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005230" y="1025118"/>
            <a:ext cx="4921820" cy="2722927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6" name="CasellaDiTesto 15">
                <a:extLst>
                  <a:ext uri="{FF2B5EF4-FFF2-40B4-BE49-F238E27FC236}">
                    <a16:creationId xmlns:a16="http://schemas.microsoft.com/office/drawing/2014/main" id="{4A35EB2F-99FE-F415-86A0-CC4A9D1B375D}"/>
                  </a:ext>
                </a:extLst>
              </p:cNvPr>
              <p:cNvSpPr txBox="1"/>
              <p:nvPr/>
            </p:nvSpPr>
            <p:spPr>
              <a:xfrm>
                <a:off x="457200" y="4092177"/>
                <a:ext cx="7594708" cy="12078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it-IT" sz="2400" dirty="0"/>
                  <a:t>The </a:t>
                </a:r>
                <a:r>
                  <a:rPr lang="it-IT" sz="2400" dirty="0" err="1"/>
                  <a:t>cleanest</a:t>
                </a:r>
                <a:r>
                  <a:rPr lang="it-IT" sz="2400" dirty="0"/>
                  <a:t> way to access </a:t>
                </a:r>
                <a:r>
                  <a:rPr lang="it-IT" sz="2400" dirty="0" err="1"/>
                  <a:t>resonance</a:t>
                </a:r>
                <a:r>
                  <a:rPr lang="it-IT" sz="2400" dirty="0"/>
                  <a:t> </a:t>
                </a:r>
                <a:r>
                  <a:rPr lang="it-IT" sz="2400" dirty="0" err="1"/>
                  <a:t>properties</a:t>
                </a:r>
                <a:r>
                  <a:rPr lang="it-IT" sz="2400" dirty="0"/>
                  <a:t> </a:t>
                </a:r>
                <a:r>
                  <a:rPr lang="it-IT" sz="2400" dirty="0" err="1"/>
                  <a:t>is</a:t>
                </a:r>
                <a:r>
                  <a:rPr lang="it-IT" sz="2400" dirty="0"/>
                  <a:t> to study</a:t>
                </a:r>
                <a:br>
                  <a:rPr lang="it-IT" sz="2400" dirty="0"/>
                </a:br>
                <a:r>
                  <a:rPr lang="it-IT" sz="2400" dirty="0"/>
                  <a:t>(</a:t>
                </a:r>
                <a:r>
                  <a:rPr lang="it-IT" sz="2400" dirty="0" err="1"/>
                  <a:t>elastic</a:t>
                </a:r>
                <a:r>
                  <a:rPr lang="it-IT" sz="2400" dirty="0"/>
                  <a:t>) </a:t>
                </a:r>
                <a:r>
                  <a:rPr lang="it-IT" sz="2400" dirty="0" err="1"/>
                  <a:t>hadron</a:t>
                </a:r>
                <a:r>
                  <a:rPr lang="it-IT" sz="2400" dirty="0"/>
                  <a:t> scattering </a:t>
                </a:r>
                <a:r>
                  <a:rPr lang="it-IT" sz="2400" dirty="0" err="1"/>
                  <a:t>Initial</a:t>
                </a:r>
                <a:r>
                  <a:rPr lang="it-IT" sz="2400" dirty="0"/>
                  <a:t> state </a:t>
                </a:r>
                <a:r>
                  <a:rPr lang="it-IT" sz="2400" dirty="0" err="1"/>
                  <a:t>is</a:t>
                </a:r>
                <a:r>
                  <a:rPr lang="it-IT" sz="2400" dirty="0"/>
                  <a:t> restricted to </a:t>
                </a:r>
                <a:br>
                  <a:rPr lang="it-IT" sz="2400" dirty="0"/>
                </a:br>
                <a:r>
                  <a:rPr lang="it-IT" sz="2400" dirty="0"/>
                  <a:t>(quasi-)</a:t>
                </a:r>
                <a:r>
                  <a:rPr lang="it-IT" sz="2400" dirty="0" err="1"/>
                  <a:t>stable</a:t>
                </a:r>
                <a:r>
                  <a:rPr lang="it-IT" sz="2400" dirty="0"/>
                  <a:t> </a:t>
                </a:r>
                <a:r>
                  <a:rPr lang="it-IT" sz="2400" dirty="0" err="1"/>
                  <a:t>particles</a:t>
                </a:r>
                <a:r>
                  <a:rPr lang="it-IT" sz="2400" dirty="0"/>
                  <a:t>: </a:t>
                </a:r>
                <a14:m>
                  <m:oMath xmlns:m="http://schemas.openxmlformats.org/officeDocument/2006/math">
                    <m:r>
                      <a:rPr lang="it-IT" sz="2400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it-IT" sz="2400" b="0" i="1" smtClean="0">
                        <a:latin typeface="Cambria Math" panose="02040503050406030204" pitchFamily="18" charset="0"/>
                      </a:rPr>
                      <m:t>, </m:t>
                    </m:r>
                    <m:acc>
                      <m:accPr>
                        <m:chr m:val="̅"/>
                        <m:ctrlPr>
                          <a:rPr lang="it-IT" sz="2400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it-IT" sz="24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</m:acc>
                    <m:r>
                      <a:rPr lang="it-IT" sz="2400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it-IT" sz="2400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it-IT" sz="2400" b="0" i="1" smtClean="0">
                        <a:latin typeface="Cambria Math" panose="02040503050406030204" pitchFamily="18" charset="0"/>
                      </a:rPr>
                      <m:t>; </m:t>
                    </m:r>
                    <m:sSup>
                      <m:sSupPr>
                        <m:ctrlPr>
                          <a:rPr lang="it-IT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it-IT" sz="2400" b="0" i="1" smtClean="0">
                            <a:latin typeface="Cambria Math" panose="02040503050406030204" pitchFamily="18" charset="0"/>
                          </a:rPr>
                          <m:t>𝜋</m:t>
                        </m:r>
                      </m:e>
                      <m:sup>
                        <m:r>
                          <a:rPr lang="it-IT" sz="2400" b="0" i="1" smtClean="0">
                            <a:latin typeface="Cambria Math" panose="02040503050406030204" pitchFamily="18" charset="0"/>
                          </a:rPr>
                          <m:t>±</m:t>
                        </m:r>
                      </m:sup>
                    </m:sSup>
                    <m:r>
                      <a:rPr lang="it-IT" sz="2400" b="0" i="1" smtClean="0">
                        <a:latin typeface="Cambria Math" panose="02040503050406030204" pitchFamily="18" charset="0"/>
                      </a:rPr>
                      <m:t>, </m:t>
                    </m:r>
                    <m:sSup>
                      <m:sSupPr>
                        <m:ctrlPr>
                          <a:rPr lang="it-IT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it-IT" sz="2400" b="0" i="1" smtClean="0"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p>
                        <m:r>
                          <a:rPr lang="it-IT" sz="2400" b="0" i="1" smtClean="0">
                            <a:latin typeface="Cambria Math" panose="02040503050406030204" pitchFamily="18" charset="0"/>
                          </a:rPr>
                          <m:t>±</m:t>
                        </m:r>
                      </m:sup>
                    </m:sSup>
                    <m:r>
                      <a:rPr lang="it-IT" sz="2400" b="0" i="1" smtClean="0">
                        <a:latin typeface="Cambria Math" panose="02040503050406030204" pitchFamily="18" charset="0"/>
                      </a:rPr>
                      <m:t>, </m:t>
                    </m:r>
                    <m:sSubSup>
                      <m:sSubSupPr>
                        <m:ctrlPr>
                          <a:rPr lang="it-IT" sz="2400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it-IT" sz="2400" b="0" i="1" smtClean="0"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b>
                        <m:r>
                          <a:rPr lang="it-IT" sz="2400" b="0" i="1" smtClean="0">
                            <a:latin typeface="Cambria Math" panose="02040503050406030204" pitchFamily="18" charset="0"/>
                          </a:rPr>
                          <m:t>𝐿</m:t>
                        </m:r>
                      </m:sub>
                      <m:sup>
                        <m:r>
                          <a:rPr lang="it-IT" sz="24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bSup>
                  </m:oMath>
                </a14:m>
                <a:endParaRPr lang="it-IT" sz="2400" dirty="0"/>
              </a:p>
            </p:txBody>
          </p:sp>
        </mc:Choice>
        <mc:Fallback xmlns="">
          <p:sp>
            <p:nvSpPr>
              <p:cNvPr id="16" name="CasellaDiTesto 15">
                <a:extLst>
                  <a:ext uri="{FF2B5EF4-FFF2-40B4-BE49-F238E27FC236}">
                    <a16:creationId xmlns:a16="http://schemas.microsoft.com/office/drawing/2014/main" id="{4A35EB2F-99FE-F415-86A0-CC4A9D1B375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" y="4092177"/>
                <a:ext cx="7594708" cy="1207831"/>
              </a:xfrm>
              <a:prstGeom prst="rect">
                <a:avLst/>
              </a:prstGeom>
              <a:blipFill>
                <a:blip r:embed="rId8"/>
                <a:stretch>
                  <a:fillRect l="-1204" t="-4040" r="-241" b="-10606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CasellaDiTesto 17">
                <a:extLst>
                  <a:ext uri="{FF2B5EF4-FFF2-40B4-BE49-F238E27FC236}">
                    <a16:creationId xmlns:a16="http://schemas.microsoft.com/office/drawing/2014/main" id="{222781C6-C98B-A371-73E0-6D5B62300F3C}"/>
                  </a:ext>
                </a:extLst>
              </p:cNvPr>
              <p:cNvSpPr txBox="1"/>
              <p:nvPr/>
            </p:nvSpPr>
            <p:spPr>
              <a:xfrm>
                <a:off x="416311" y="4223359"/>
                <a:ext cx="8311378" cy="83099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it-IT" sz="2400" dirty="0"/>
                  <a:t>For </a:t>
                </a:r>
                <a14:m>
                  <m:oMath xmlns:m="http://schemas.openxmlformats.org/officeDocument/2006/math">
                    <m:r>
                      <a:rPr lang="it-IT" sz="2400" b="0" i="1" smtClean="0">
                        <a:latin typeface="Cambria Math" panose="02040503050406030204" pitchFamily="18" charset="0"/>
                      </a:rPr>
                      <m:t>𝜋</m:t>
                    </m:r>
                    <m:r>
                      <a:rPr lang="it-IT" sz="2400" b="0" i="1" smtClean="0">
                        <a:latin typeface="Cambria Math" panose="02040503050406030204" pitchFamily="18" charset="0"/>
                      </a:rPr>
                      <m:t>𝑁</m:t>
                    </m:r>
                  </m:oMath>
                </a14:m>
                <a:r>
                  <a:rPr lang="it-IT" sz="2400" dirty="0"/>
                  <a:t> </a:t>
                </a:r>
                <a:r>
                  <a:rPr lang="it-IT" sz="2400" dirty="0" err="1"/>
                  <a:t>all</a:t>
                </a:r>
                <a:r>
                  <a:rPr lang="it-IT" sz="2400" dirty="0"/>
                  <a:t> data </a:t>
                </a:r>
                <a:r>
                  <a:rPr lang="it-IT" sz="2400" dirty="0" err="1"/>
                  <a:t>have</a:t>
                </a:r>
                <a:r>
                  <a:rPr lang="it-IT" sz="2400" dirty="0"/>
                  <a:t> </a:t>
                </a:r>
                <a:r>
                  <a:rPr lang="it-IT" sz="2400" dirty="0" err="1"/>
                  <a:t>been</a:t>
                </a:r>
                <a:r>
                  <a:rPr lang="it-IT" sz="2400" dirty="0"/>
                  <a:t> </a:t>
                </a:r>
                <a:r>
                  <a:rPr lang="it-IT" sz="2400" dirty="0" err="1"/>
                  <a:t>collected</a:t>
                </a:r>
                <a:r>
                  <a:rPr lang="it-IT" sz="2400" dirty="0"/>
                  <a:t> and PW-</a:t>
                </a:r>
                <a:r>
                  <a:rPr lang="it-IT" sz="2400" dirty="0" err="1"/>
                  <a:t>analyzed</a:t>
                </a:r>
                <a:r>
                  <a:rPr lang="it-IT" sz="2400" dirty="0"/>
                  <a:t> in </a:t>
                </a:r>
                <a:r>
                  <a:rPr lang="it-IT" sz="2400" dirty="0" err="1"/>
                  <a:t>several</a:t>
                </a:r>
                <a:r>
                  <a:rPr lang="it-IT" sz="2400" dirty="0"/>
                  <a:t> </a:t>
                </a:r>
                <a:br>
                  <a:rPr lang="it-IT" sz="2400" dirty="0"/>
                </a:br>
                <a:r>
                  <a:rPr lang="it-IT" sz="2400" dirty="0"/>
                  <a:t>databases: SAID, MAID, Bonn-</a:t>
                </a:r>
                <a:r>
                  <a:rPr lang="it-IT" sz="2400" dirty="0" err="1"/>
                  <a:t>Gatchina</a:t>
                </a:r>
                <a:r>
                  <a:rPr lang="it-IT" sz="2400" dirty="0"/>
                  <a:t>, Bonn-</a:t>
                </a:r>
                <a:r>
                  <a:rPr lang="it-IT" sz="2400" dirty="0" err="1"/>
                  <a:t>Jülich</a:t>
                </a:r>
                <a:r>
                  <a:rPr lang="it-IT" sz="2400" dirty="0"/>
                  <a:t>, ANL-Osaka…</a:t>
                </a:r>
              </a:p>
            </p:txBody>
          </p:sp>
        </mc:Choice>
        <mc:Fallback xmlns="">
          <p:sp>
            <p:nvSpPr>
              <p:cNvPr id="18" name="CasellaDiTesto 17">
                <a:extLst>
                  <a:ext uri="{FF2B5EF4-FFF2-40B4-BE49-F238E27FC236}">
                    <a16:creationId xmlns:a16="http://schemas.microsoft.com/office/drawing/2014/main" id="{222781C6-C98B-A371-73E0-6D5B62300F3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6311" y="4223359"/>
                <a:ext cx="8311378" cy="830997"/>
              </a:xfrm>
              <a:prstGeom prst="rect">
                <a:avLst/>
              </a:prstGeom>
              <a:blipFill>
                <a:blip r:embed="rId9"/>
                <a:stretch>
                  <a:fillRect l="-1100" t="-5882" r="-220" b="-16176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CasellaDiTesto 18">
                <a:extLst>
                  <a:ext uri="{FF2B5EF4-FFF2-40B4-BE49-F238E27FC236}">
                    <a16:creationId xmlns:a16="http://schemas.microsoft.com/office/drawing/2014/main" id="{48E74F0D-8C30-0DB8-8349-9AB22DAC59A7}"/>
                  </a:ext>
                </a:extLst>
              </p:cNvPr>
              <p:cNvSpPr txBox="1"/>
              <p:nvPr/>
            </p:nvSpPr>
            <p:spPr>
              <a:xfrm>
                <a:off x="482241" y="1333452"/>
                <a:ext cx="634533" cy="46628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it-IT" sz="2400" b="0" i="1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it-IT" sz="2400" b="0" i="1" dirty="0" smtClean="0">
                              <a:latin typeface="Cambria Math" panose="02040503050406030204" pitchFamily="18" charset="0"/>
                            </a:rPr>
                            <m:t>𝜋</m:t>
                          </m:r>
                        </m:e>
                        <m:sup>
                          <m:r>
                            <a:rPr lang="it-IT" sz="2400" b="0" i="1" dirty="0" smtClean="0">
                              <a:latin typeface="Cambria Math" panose="02040503050406030204" pitchFamily="18" charset="0"/>
                            </a:rPr>
                            <m:t>±</m:t>
                          </m:r>
                        </m:sup>
                      </m:sSup>
                    </m:oMath>
                  </m:oMathPara>
                </a14:m>
                <a:endParaRPr lang="it-IT" sz="2400" dirty="0"/>
              </a:p>
            </p:txBody>
          </p:sp>
        </mc:Choice>
        <mc:Fallback xmlns="">
          <p:sp>
            <p:nvSpPr>
              <p:cNvPr id="19" name="CasellaDiTesto 18">
                <a:extLst>
                  <a:ext uri="{FF2B5EF4-FFF2-40B4-BE49-F238E27FC236}">
                    <a16:creationId xmlns:a16="http://schemas.microsoft.com/office/drawing/2014/main" id="{48E74F0D-8C30-0DB8-8349-9AB22DAC59A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2241" y="1333452"/>
                <a:ext cx="634533" cy="466281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CasellaDiTesto 19">
                <a:extLst>
                  <a:ext uri="{FF2B5EF4-FFF2-40B4-BE49-F238E27FC236}">
                    <a16:creationId xmlns:a16="http://schemas.microsoft.com/office/drawing/2014/main" id="{F89EFDCE-52E7-34E7-4B65-9D0280426FC2}"/>
                  </a:ext>
                </a:extLst>
              </p:cNvPr>
              <p:cNvSpPr txBox="1"/>
              <p:nvPr/>
            </p:nvSpPr>
            <p:spPr>
              <a:xfrm>
                <a:off x="501699" y="2532307"/>
                <a:ext cx="297809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sz="2400" b="0" i="1" dirty="0" smtClean="0">
                          <a:latin typeface="Cambria Math" panose="02040503050406030204" pitchFamily="18" charset="0"/>
                        </a:rPr>
                        <m:t>𝑁</m:t>
                      </m:r>
                    </m:oMath>
                  </m:oMathPara>
                </a14:m>
                <a:endParaRPr lang="it-IT" sz="2400" dirty="0"/>
              </a:p>
            </p:txBody>
          </p:sp>
        </mc:Choice>
        <mc:Fallback xmlns="">
          <p:sp>
            <p:nvSpPr>
              <p:cNvPr id="20" name="CasellaDiTesto 19">
                <a:extLst>
                  <a:ext uri="{FF2B5EF4-FFF2-40B4-BE49-F238E27FC236}">
                    <a16:creationId xmlns:a16="http://schemas.microsoft.com/office/drawing/2014/main" id="{F89EFDCE-52E7-34E7-4B65-9D0280426FC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1699" y="2532307"/>
                <a:ext cx="297809" cy="461665"/>
              </a:xfrm>
              <a:prstGeom prst="rect">
                <a:avLst/>
              </a:prstGeom>
              <a:blipFill>
                <a:blip r:embed="rId11"/>
                <a:stretch>
                  <a:fillRect l="-4082" r="-42857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1" name="Connettore 2 20">
            <a:extLst>
              <a:ext uri="{FF2B5EF4-FFF2-40B4-BE49-F238E27FC236}">
                <a16:creationId xmlns:a16="http://schemas.microsoft.com/office/drawing/2014/main" id="{B1A464B3-D729-B6D7-5C82-BFE1D8E57003}"/>
              </a:ext>
            </a:extLst>
          </p:cNvPr>
          <p:cNvCxnSpPr>
            <a:cxnSpLocks/>
          </p:cNvCxnSpPr>
          <p:nvPr/>
        </p:nvCxnSpPr>
        <p:spPr>
          <a:xfrm flipH="1">
            <a:off x="2173670" y="1869601"/>
            <a:ext cx="453806" cy="259547"/>
          </a:xfrm>
          <a:prstGeom prst="straightConnector1">
            <a:avLst/>
          </a:prstGeom>
          <a:ln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onnettore 2 22">
            <a:extLst>
              <a:ext uri="{FF2B5EF4-FFF2-40B4-BE49-F238E27FC236}">
                <a16:creationId xmlns:a16="http://schemas.microsoft.com/office/drawing/2014/main" id="{FC73A200-FDA3-A5FB-CF31-363B6981A931}"/>
              </a:ext>
            </a:extLst>
          </p:cNvPr>
          <p:cNvCxnSpPr>
            <a:cxnSpLocks/>
          </p:cNvCxnSpPr>
          <p:nvPr/>
        </p:nvCxnSpPr>
        <p:spPr>
          <a:xfrm flipH="1" flipV="1">
            <a:off x="2171818" y="2112914"/>
            <a:ext cx="476554" cy="249696"/>
          </a:xfrm>
          <a:prstGeom prst="straightConnector1">
            <a:avLst/>
          </a:prstGeom>
          <a:ln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308664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  <p:bldP spid="15" grpId="0"/>
      <p:bldP spid="16" grpId="0"/>
      <p:bldP spid="18" grpId="0"/>
      <p:bldP spid="19" grpId="0"/>
      <p:bldP spid="2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Rectangle 87"/>
          <p:cNvSpPr/>
          <p:nvPr/>
        </p:nvSpPr>
        <p:spPr>
          <a:xfrm>
            <a:off x="0" y="6360668"/>
            <a:ext cx="665018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>
                <a:solidFill>
                  <a:schemeClr val="bg1">
                    <a:lumMod val="50000"/>
                  </a:schemeClr>
                </a:solidFill>
              </a:rPr>
              <a:t>A. Pilloni – Exotic hadron spectroscopy</a:t>
            </a:r>
            <a:endParaRPr lang="it-IT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cxnSp>
        <p:nvCxnSpPr>
          <p:cNvPr id="112" name="Straight Arrow Connector 111"/>
          <p:cNvCxnSpPr/>
          <p:nvPr/>
        </p:nvCxnSpPr>
        <p:spPr>
          <a:xfrm>
            <a:off x="4636339" y="4681521"/>
            <a:ext cx="380825" cy="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" name="Straight Arrow Connector 112"/>
          <p:cNvCxnSpPr/>
          <p:nvPr/>
        </p:nvCxnSpPr>
        <p:spPr>
          <a:xfrm>
            <a:off x="6754218" y="4643600"/>
            <a:ext cx="380825" cy="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Segnaposto numero diapositiva 10"/>
          <p:cNvSpPr>
            <a:spLocks noGrp="1"/>
          </p:cNvSpPr>
          <p:nvPr>
            <p:ph type="sldNum" sz="quarter" idx="12"/>
          </p:nvPr>
        </p:nvSpPr>
        <p:spPr>
          <a:xfrm>
            <a:off x="8305800" y="6360668"/>
            <a:ext cx="762000" cy="365125"/>
          </a:xfrm>
        </p:spPr>
        <p:txBody>
          <a:bodyPr/>
          <a:lstStyle/>
          <a:p>
            <a:fld id="{BC0E0DCB-6EC9-406F-A712-AF8379E22AFD}" type="slidenum">
              <a:rPr lang="it-IT" sz="2000" smtClean="0">
                <a:solidFill>
                  <a:schemeClr val="bg1">
                    <a:lumMod val="50000"/>
                  </a:schemeClr>
                </a:solidFill>
              </a:rPr>
              <a:t>3</a:t>
            </a:fld>
            <a:endParaRPr lang="it-IT" sz="20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1" name="Titolo 1"/>
          <p:cNvSpPr txBox="1">
            <a:spLocks/>
          </p:cNvSpPr>
          <p:nvPr/>
        </p:nvSpPr>
        <p:spPr>
          <a:xfrm>
            <a:off x="457200" y="-27384"/>
            <a:ext cx="8229600" cy="1076866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it-IT" sz="3600" dirty="0"/>
              <a:t>The Richness of the Spectrum</a:t>
            </a:r>
          </a:p>
        </p:txBody>
      </p:sp>
      <p:sp>
        <p:nvSpPr>
          <p:cNvPr id="20" name="CasellaDiTesto 19"/>
          <p:cNvSpPr txBox="1"/>
          <p:nvPr/>
        </p:nvSpPr>
        <p:spPr>
          <a:xfrm>
            <a:off x="7701576" y="3586434"/>
            <a:ext cx="122989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dirty="0">
                <a:solidFill>
                  <a:srgbClr val="CC00FF"/>
                </a:solidFill>
              </a:rPr>
              <a:t>Molecule</a:t>
            </a:r>
          </a:p>
        </p:txBody>
      </p:sp>
      <p:sp>
        <p:nvSpPr>
          <p:cNvPr id="34" name="Ovale 33"/>
          <p:cNvSpPr/>
          <p:nvPr/>
        </p:nvSpPr>
        <p:spPr>
          <a:xfrm rot="683251">
            <a:off x="6543700" y="2491842"/>
            <a:ext cx="1764070" cy="1055012"/>
          </a:xfrm>
          <a:prstGeom prst="ellipse">
            <a:avLst/>
          </a:prstGeom>
          <a:noFill/>
          <a:ln w="38100">
            <a:solidFill>
              <a:srgbClr val="FFFF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grpSp>
        <p:nvGrpSpPr>
          <p:cNvPr id="6" name="Gruppo 5"/>
          <p:cNvGrpSpPr/>
          <p:nvPr/>
        </p:nvGrpSpPr>
        <p:grpSpPr>
          <a:xfrm>
            <a:off x="6651890" y="2750100"/>
            <a:ext cx="792643" cy="496596"/>
            <a:chOff x="397037" y="2317619"/>
            <a:chExt cx="892884" cy="559397"/>
          </a:xfrm>
        </p:grpSpPr>
        <p:sp>
          <p:nvSpPr>
            <p:cNvPr id="14" name="Ovale 13"/>
            <p:cNvSpPr/>
            <p:nvPr/>
          </p:nvSpPr>
          <p:spPr>
            <a:xfrm rot="1702495">
              <a:off x="397037" y="2317619"/>
              <a:ext cx="892884" cy="559397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1" name="Ovale 10"/>
            <p:cNvSpPr/>
            <p:nvPr/>
          </p:nvSpPr>
          <p:spPr>
            <a:xfrm>
              <a:off x="885214" y="2631545"/>
              <a:ext cx="102197" cy="102197"/>
            </a:xfrm>
            <a:prstGeom prst="ellipse">
              <a:avLst/>
            </a:prstGeom>
            <a:solidFill>
              <a:srgbClr val="FF7C8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5" name="Ovale 14"/>
            <p:cNvSpPr/>
            <p:nvPr/>
          </p:nvSpPr>
          <p:spPr>
            <a:xfrm>
              <a:off x="661994" y="2457631"/>
              <a:ext cx="102197" cy="102197"/>
            </a:xfrm>
            <a:prstGeom prst="ellipse">
              <a:avLst/>
            </a:prstGeom>
            <a:solidFill>
              <a:srgbClr val="3333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p:grpSp>
        <p:nvGrpSpPr>
          <p:cNvPr id="9" name="Gruppo 8"/>
          <p:cNvGrpSpPr/>
          <p:nvPr/>
        </p:nvGrpSpPr>
        <p:grpSpPr>
          <a:xfrm>
            <a:off x="7431642" y="2802687"/>
            <a:ext cx="792643" cy="496596"/>
            <a:chOff x="2165075" y="2492259"/>
            <a:chExt cx="892884" cy="559397"/>
          </a:xfrm>
        </p:grpSpPr>
        <p:sp>
          <p:nvSpPr>
            <p:cNvPr id="17" name="Ovale 16"/>
            <p:cNvSpPr/>
            <p:nvPr/>
          </p:nvSpPr>
          <p:spPr>
            <a:xfrm rot="1702495">
              <a:off x="2165075" y="2492259"/>
              <a:ext cx="892884" cy="559397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21" name="Ovale 20"/>
            <p:cNvSpPr/>
            <p:nvPr/>
          </p:nvSpPr>
          <p:spPr>
            <a:xfrm>
              <a:off x="2653252" y="2806185"/>
              <a:ext cx="102197" cy="102197"/>
            </a:xfrm>
            <a:prstGeom prst="ellipse">
              <a:avLst/>
            </a:prstGeom>
            <a:solidFill>
              <a:srgbClr val="FF7C8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22" name="Ovale 21"/>
            <p:cNvSpPr/>
            <p:nvPr/>
          </p:nvSpPr>
          <p:spPr>
            <a:xfrm>
              <a:off x="2430032" y="2632271"/>
              <a:ext cx="102197" cy="102197"/>
            </a:xfrm>
            <a:prstGeom prst="ellipse">
              <a:avLst/>
            </a:prstGeom>
            <a:solidFill>
              <a:srgbClr val="3333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7185711" y="1011845"/>
            <a:ext cx="1678860" cy="1121319"/>
            <a:chOff x="4042235" y="1368305"/>
            <a:chExt cx="1891175" cy="1263125"/>
          </a:xfrm>
        </p:grpSpPr>
        <p:sp>
          <p:nvSpPr>
            <p:cNvPr id="24" name="Ovale 23"/>
            <p:cNvSpPr/>
            <p:nvPr/>
          </p:nvSpPr>
          <p:spPr>
            <a:xfrm rot="1702495">
              <a:off x="4135161" y="1762143"/>
              <a:ext cx="892884" cy="559397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25" name="Ovale 24"/>
            <p:cNvSpPr/>
            <p:nvPr/>
          </p:nvSpPr>
          <p:spPr>
            <a:xfrm>
              <a:off x="4623338" y="2076069"/>
              <a:ext cx="102197" cy="102197"/>
            </a:xfrm>
            <a:prstGeom prst="ellipse">
              <a:avLst/>
            </a:prstGeom>
            <a:solidFill>
              <a:srgbClr val="3333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26" name="Ovale 25"/>
            <p:cNvSpPr/>
            <p:nvPr/>
          </p:nvSpPr>
          <p:spPr>
            <a:xfrm>
              <a:off x="4400118" y="1902155"/>
              <a:ext cx="102197" cy="102197"/>
            </a:xfrm>
            <a:prstGeom prst="ellipse">
              <a:avLst/>
            </a:prstGeom>
            <a:solidFill>
              <a:srgbClr val="3333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28" name="Ovale 27"/>
            <p:cNvSpPr/>
            <p:nvPr/>
          </p:nvSpPr>
          <p:spPr>
            <a:xfrm rot="1702495">
              <a:off x="4905690" y="1710508"/>
              <a:ext cx="892884" cy="559397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29" name="Ovale 28"/>
            <p:cNvSpPr/>
            <p:nvPr/>
          </p:nvSpPr>
          <p:spPr>
            <a:xfrm>
              <a:off x="5393867" y="2024434"/>
              <a:ext cx="102197" cy="102197"/>
            </a:xfrm>
            <a:prstGeom prst="ellipse">
              <a:avLst/>
            </a:prstGeom>
            <a:solidFill>
              <a:srgbClr val="FF7C8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30" name="Ovale 29"/>
            <p:cNvSpPr/>
            <p:nvPr/>
          </p:nvSpPr>
          <p:spPr>
            <a:xfrm>
              <a:off x="5170647" y="1850520"/>
              <a:ext cx="102197" cy="102197"/>
            </a:xfrm>
            <a:prstGeom prst="ellipse">
              <a:avLst/>
            </a:prstGeom>
            <a:solidFill>
              <a:srgbClr val="FF7C8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4" name="Ovale 3"/>
            <p:cNvSpPr/>
            <p:nvPr/>
          </p:nvSpPr>
          <p:spPr>
            <a:xfrm>
              <a:off x="4042235" y="1368305"/>
              <a:ext cx="1891175" cy="1263125"/>
            </a:xfrm>
            <a:prstGeom prst="ellipse">
              <a:avLst/>
            </a:prstGeom>
            <a:noFill/>
            <a:ln w="38100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p:sp>
        <p:nvSpPr>
          <p:cNvPr id="35" name="Rettangolo 34"/>
          <p:cNvSpPr/>
          <p:nvPr/>
        </p:nvSpPr>
        <p:spPr>
          <a:xfrm>
            <a:off x="7555410" y="2053671"/>
            <a:ext cx="144020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it-IT" sz="2000" dirty="0">
                <a:solidFill>
                  <a:srgbClr val="CC00FF"/>
                </a:solidFill>
              </a:rPr>
              <a:t>Tetraquark</a:t>
            </a:r>
          </a:p>
        </p:txBody>
      </p:sp>
      <p:grpSp>
        <p:nvGrpSpPr>
          <p:cNvPr id="13" name="Group 12"/>
          <p:cNvGrpSpPr/>
          <p:nvPr/>
        </p:nvGrpSpPr>
        <p:grpSpPr>
          <a:xfrm>
            <a:off x="5732239" y="1191998"/>
            <a:ext cx="1301676" cy="815508"/>
            <a:chOff x="130204" y="3460562"/>
            <a:chExt cx="1466291" cy="918640"/>
          </a:xfrm>
        </p:grpSpPr>
        <p:sp>
          <p:nvSpPr>
            <p:cNvPr id="37" name="Ovale 36"/>
            <p:cNvSpPr/>
            <p:nvPr/>
          </p:nvSpPr>
          <p:spPr>
            <a:xfrm rot="1702495">
              <a:off x="130204" y="3460562"/>
              <a:ext cx="1466291" cy="918640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38" name="Ovale 37"/>
            <p:cNvSpPr/>
            <p:nvPr/>
          </p:nvSpPr>
          <p:spPr>
            <a:xfrm>
              <a:off x="695521" y="3606575"/>
              <a:ext cx="167828" cy="167828"/>
            </a:xfrm>
            <a:prstGeom prst="ellipse">
              <a:avLst/>
            </a:prstGeom>
            <a:solidFill>
              <a:srgbClr val="FF7C8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39" name="Ovale 38"/>
            <p:cNvSpPr/>
            <p:nvPr/>
          </p:nvSpPr>
          <p:spPr>
            <a:xfrm>
              <a:off x="414563" y="3778474"/>
              <a:ext cx="167828" cy="167828"/>
            </a:xfrm>
            <a:prstGeom prst="ellipse">
              <a:avLst/>
            </a:prstGeom>
            <a:solidFill>
              <a:srgbClr val="3333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grpSp>
          <p:nvGrpSpPr>
            <p:cNvPr id="40" name="Group 126"/>
            <p:cNvGrpSpPr>
              <a:grpSpLocks noChangeAspect="1"/>
            </p:cNvGrpSpPr>
            <p:nvPr/>
          </p:nvGrpSpPr>
          <p:grpSpPr bwMode="auto">
            <a:xfrm rot="1219630">
              <a:off x="756947" y="3994819"/>
              <a:ext cx="579451" cy="204019"/>
              <a:chOff x="804" y="3206"/>
              <a:chExt cx="2344" cy="314"/>
            </a:xfrm>
          </p:grpSpPr>
          <p:sp>
            <p:nvSpPr>
              <p:cNvPr id="41" name="Freeform 127"/>
              <p:cNvSpPr>
                <a:spLocks noChangeAspect="1"/>
              </p:cNvSpPr>
              <p:nvPr/>
            </p:nvSpPr>
            <p:spPr bwMode="auto">
              <a:xfrm>
                <a:off x="804" y="3218"/>
                <a:ext cx="352" cy="302"/>
              </a:xfrm>
              <a:custGeom>
                <a:avLst/>
                <a:gdLst>
                  <a:gd name="T0" fmla="*/ 0 w 352"/>
                  <a:gd name="T1" fmla="*/ 302 h 302"/>
                  <a:gd name="T2" fmla="*/ 108 w 352"/>
                  <a:gd name="T3" fmla="*/ 294 h 302"/>
                  <a:gd name="T4" fmla="*/ 200 w 352"/>
                  <a:gd name="T5" fmla="*/ 258 h 302"/>
                  <a:gd name="T6" fmla="*/ 240 w 352"/>
                  <a:gd name="T7" fmla="*/ 202 h 302"/>
                  <a:gd name="T8" fmla="*/ 252 w 352"/>
                  <a:gd name="T9" fmla="*/ 98 h 302"/>
                  <a:gd name="T10" fmla="*/ 212 w 352"/>
                  <a:gd name="T11" fmla="*/ 34 h 302"/>
                  <a:gd name="T12" fmla="*/ 148 w 352"/>
                  <a:gd name="T13" fmla="*/ 2 h 302"/>
                  <a:gd name="T14" fmla="*/ 96 w 352"/>
                  <a:gd name="T15" fmla="*/ 25 h 302"/>
                  <a:gd name="T16" fmla="*/ 52 w 352"/>
                  <a:gd name="T17" fmla="*/ 94 h 302"/>
                  <a:gd name="T18" fmla="*/ 56 w 352"/>
                  <a:gd name="T19" fmla="*/ 190 h 302"/>
                  <a:gd name="T20" fmla="*/ 108 w 352"/>
                  <a:gd name="T21" fmla="*/ 258 h 302"/>
                  <a:gd name="T22" fmla="*/ 216 w 352"/>
                  <a:gd name="T23" fmla="*/ 290 h 302"/>
                  <a:gd name="T24" fmla="*/ 352 w 352"/>
                  <a:gd name="T25" fmla="*/ 302 h 3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52" h="302">
                    <a:moveTo>
                      <a:pt x="0" y="302"/>
                    </a:moveTo>
                    <a:cubicBezTo>
                      <a:pt x="18" y="300"/>
                      <a:pt x="74" y="301"/>
                      <a:pt x="108" y="294"/>
                    </a:cubicBezTo>
                    <a:cubicBezTo>
                      <a:pt x="141" y="286"/>
                      <a:pt x="177" y="273"/>
                      <a:pt x="200" y="258"/>
                    </a:cubicBezTo>
                    <a:cubicBezTo>
                      <a:pt x="222" y="242"/>
                      <a:pt x="231" y="228"/>
                      <a:pt x="240" y="202"/>
                    </a:cubicBezTo>
                    <a:cubicBezTo>
                      <a:pt x="248" y="175"/>
                      <a:pt x="256" y="126"/>
                      <a:pt x="252" y="98"/>
                    </a:cubicBezTo>
                    <a:cubicBezTo>
                      <a:pt x="247" y="70"/>
                      <a:pt x="229" y="49"/>
                      <a:pt x="212" y="34"/>
                    </a:cubicBezTo>
                    <a:cubicBezTo>
                      <a:pt x="194" y="18"/>
                      <a:pt x="167" y="3"/>
                      <a:pt x="148" y="2"/>
                    </a:cubicBezTo>
                    <a:cubicBezTo>
                      <a:pt x="128" y="0"/>
                      <a:pt x="112" y="9"/>
                      <a:pt x="96" y="25"/>
                    </a:cubicBezTo>
                    <a:cubicBezTo>
                      <a:pt x="80" y="40"/>
                      <a:pt x="58" y="66"/>
                      <a:pt x="52" y="94"/>
                    </a:cubicBezTo>
                    <a:cubicBezTo>
                      <a:pt x="45" y="121"/>
                      <a:pt x="46" y="162"/>
                      <a:pt x="56" y="190"/>
                    </a:cubicBezTo>
                    <a:cubicBezTo>
                      <a:pt x="65" y="217"/>
                      <a:pt x="81" y="241"/>
                      <a:pt x="108" y="258"/>
                    </a:cubicBezTo>
                    <a:cubicBezTo>
                      <a:pt x="134" y="274"/>
                      <a:pt x="175" y="282"/>
                      <a:pt x="216" y="290"/>
                    </a:cubicBezTo>
                    <a:cubicBezTo>
                      <a:pt x="256" y="297"/>
                      <a:pt x="323" y="299"/>
                      <a:pt x="352" y="302"/>
                    </a:cubicBezTo>
                  </a:path>
                </a:pathLst>
              </a:custGeom>
              <a:noFill/>
              <a:ln w="28575" cmpd="sng">
                <a:solidFill>
                  <a:srgbClr val="008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42" name="Freeform 128"/>
              <p:cNvSpPr>
                <a:spLocks noChangeAspect="1"/>
              </p:cNvSpPr>
              <p:nvPr/>
            </p:nvSpPr>
            <p:spPr bwMode="auto">
              <a:xfrm>
                <a:off x="1136" y="3216"/>
                <a:ext cx="352" cy="302"/>
              </a:xfrm>
              <a:custGeom>
                <a:avLst/>
                <a:gdLst>
                  <a:gd name="T0" fmla="*/ 0 w 352"/>
                  <a:gd name="T1" fmla="*/ 302 h 302"/>
                  <a:gd name="T2" fmla="*/ 108 w 352"/>
                  <a:gd name="T3" fmla="*/ 294 h 302"/>
                  <a:gd name="T4" fmla="*/ 200 w 352"/>
                  <a:gd name="T5" fmla="*/ 258 h 302"/>
                  <a:gd name="T6" fmla="*/ 240 w 352"/>
                  <a:gd name="T7" fmla="*/ 202 h 302"/>
                  <a:gd name="T8" fmla="*/ 252 w 352"/>
                  <a:gd name="T9" fmla="*/ 98 h 302"/>
                  <a:gd name="T10" fmla="*/ 212 w 352"/>
                  <a:gd name="T11" fmla="*/ 34 h 302"/>
                  <a:gd name="T12" fmla="*/ 148 w 352"/>
                  <a:gd name="T13" fmla="*/ 2 h 302"/>
                  <a:gd name="T14" fmla="*/ 96 w 352"/>
                  <a:gd name="T15" fmla="*/ 25 h 302"/>
                  <a:gd name="T16" fmla="*/ 52 w 352"/>
                  <a:gd name="T17" fmla="*/ 94 h 302"/>
                  <a:gd name="T18" fmla="*/ 56 w 352"/>
                  <a:gd name="T19" fmla="*/ 190 h 302"/>
                  <a:gd name="T20" fmla="*/ 108 w 352"/>
                  <a:gd name="T21" fmla="*/ 258 h 302"/>
                  <a:gd name="T22" fmla="*/ 216 w 352"/>
                  <a:gd name="T23" fmla="*/ 290 h 302"/>
                  <a:gd name="T24" fmla="*/ 352 w 352"/>
                  <a:gd name="T25" fmla="*/ 302 h 3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52" h="302">
                    <a:moveTo>
                      <a:pt x="0" y="302"/>
                    </a:moveTo>
                    <a:cubicBezTo>
                      <a:pt x="18" y="300"/>
                      <a:pt x="74" y="301"/>
                      <a:pt x="108" y="294"/>
                    </a:cubicBezTo>
                    <a:cubicBezTo>
                      <a:pt x="141" y="286"/>
                      <a:pt x="177" y="273"/>
                      <a:pt x="200" y="258"/>
                    </a:cubicBezTo>
                    <a:cubicBezTo>
                      <a:pt x="222" y="242"/>
                      <a:pt x="231" y="228"/>
                      <a:pt x="240" y="202"/>
                    </a:cubicBezTo>
                    <a:cubicBezTo>
                      <a:pt x="248" y="175"/>
                      <a:pt x="256" y="126"/>
                      <a:pt x="252" y="98"/>
                    </a:cubicBezTo>
                    <a:cubicBezTo>
                      <a:pt x="247" y="70"/>
                      <a:pt x="229" y="49"/>
                      <a:pt x="212" y="34"/>
                    </a:cubicBezTo>
                    <a:cubicBezTo>
                      <a:pt x="194" y="18"/>
                      <a:pt x="167" y="3"/>
                      <a:pt x="148" y="2"/>
                    </a:cubicBezTo>
                    <a:cubicBezTo>
                      <a:pt x="128" y="0"/>
                      <a:pt x="112" y="9"/>
                      <a:pt x="96" y="25"/>
                    </a:cubicBezTo>
                    <a:cubicBezTo>
                      <a:pt x="80" y="40"/>
                      <a:pt x="58" y="66"/>
                      <a:pt x="52" y="94"/>
                    </a:cubicBezTo>
                    <a:cubicBezTo>
                      <a:pt x="45" y="121"/>
                      <a:pt x="46" y="162"/>
                      <a:pt x="56" y="190"/>
                    </a:cubicBezTo>
                    <a:cubicBezTo>
                      <a:pt x="65" y="217"/>
                      <a:pt x="81" y="241"/>
                      <a:pt x="108" y="258"/>
                    </a:cubicBezTo>
                    <a:cubicBezTo>
                      <a:pt x="134" y="274"/>
                      <a:pt x="175" y="282"/>
                      <a:pt x="216" y="290"/>
                    </a:cubicBezTo>
                    <a:cubicBezTo>
                      <a:pt x="256" y="297"/>
                      <a:pt x="323" y="299"/>
                      <a:pt x="352" y="302"/>
                    </a:cubicBezTo>
                  </a:path>
                </a:pathLst>
              </a:custGeom>
              <a:noFill/>
              <a:ln w="28575" cmpd="sng">
                <a:solidFill>
                  <a:srgbClr val="008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43" name="Freeform 129"/>
              <p:cNvSpPr>
                <a:spLocks noChangeAspect="1"/>
              </p:cNvSpPr>
              <p:nvPr/>
            </p:nvSpPr>
            <p:spPr bwMode="auto">
              <a:xfrm>
                <a:off x="1468" y="3214"/>
                <a:ext cx="352" cy="302"/>
              </a:xfrm>
              <a:custGeom>
                <a:avLst/>
                <a:gdLst>
                  <a:gd name="T0" fmla="*/ 0 w 352"/>
                  <a:gd name="T1" fmla="*/ 302 h 302"/>
                  <a:gd name="T2" fmla="*/ 108 w 352"/>
                  <a:gd name="T3" fmla="*/ 294 h 302"/>
                  <a:gd name="T4" fmla="*/ 200 w 352"/>
                  <a:gd name="T5" fmla="*/ 258 h 302"/>
                  <a:gd name="T6" fmla="*/ 240 w 352"/>
                  <a:gd name="T7" fmla="*/ 202 h 302"/>
                  <a:gd name="T8" fmla="*/ 252 w 352"/>
                  <a:gd name="T9" fmla="*/ 98 h 302"/>
                  <a:gd name="T10" fmla="*/ 212 w 352"/>
                  <a:gd name="T11" fmla="*/ 34 h 302"/>
                  <a:gd name="T12" fmla="*/ 148 w 352"/>
                  <a:gd name="T13" fmla="*/ 2 h 302"/>
                  <a:gd name="T14" fmla="*/ 96 w 352"/>
                  <a:gd name="T15" fmla="*/ 25 h 302"/>
                  <a:gd name="T16" fmla="*/ 52 w 352"/>
                  <a:gd name="T17" fmla="*/ 94 h 302"/>
                  <a:gd name="T18" fmla="*/ 56 w 352"/>
                  <a:gd name="T19" fmla="*/ 190 h 302"/>
                  <a:gd name="T20" fmla="*/ 108 w 352"/>
                  <a:gd name="T21" fmla="*/ 258 h 302"/>
                  <a:gd name="T22" fmla="*/ 216 w 352"/>
                  <a:gd name="T23" fmla="*/ 290 h 302"/>
                  <a:gd name="T24" fmla="*/ 352 w 352"/>
                  <a:gd name="T25" fmla="*/ 302 h 3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52" h="302">
                    <a:moveTo>
                      <a:pt x="0" y="302"/>
                    </a:moveTo>
                    <a:cubicBezTo>
                      <a:pt x="18" y="300"/>
                      <a:pt x="74" y="301"/>
                      <a:pt x="108" y="294"/>
                    </a:cubicBezTo>
                    <a:cubicBezTo>
                      <a:pt x="141" y="286"/>
                      <a:pt x="177" y="273"/>
                      <a:pt x="200" y="258"/>
                    </a:cubicBezTo>
                    <a:cubicBezTo>
                      <a:pt x="222" y="242"/>
                      <a:pt x="231" y="228"/>
                      <a:pt x="240" y="202"/>
                    </a:cubicBezTo>
                    <a:cubicBezTo>
                      <a:pt x="248" y="175"/>
                      <a:pt x="256" y="126"/>
                      <a:pt x="252" y="98"/>
                    </a:cubicBezTo>
                    <a:cubicBezTo>
                      <a:pt x="247" y="70"/>
                      <a:pt x="229" y="49"/>
                      <a:pt x="212" y="34"/>
                    </a:cubicBezTo>
                    <a:cubicBezTo>
                      <a:pt x="194" y="18"/>
                      <a:pt x="167" y="3"/>
                      <a:pt x="148" y="2"/>
                    </a:cubicBezTo>
                    <a:cubicBezTo>
                      <a:pt x="128" y="0"/>
                      <a:pt x="112" y="9"/>
                      <a:pt x="96" y="25"/>
                    </a:cubicBezTo>
                    <a:cubicBezTo>
                      <a:pt x="80" y="40"/>
                      <a:pt x="58" y="66"/>
                      <a:pt x="52" y="94"/>
                    </a:cubicBezTo>
                    <a:cubicBezTo>
                      <a:pt x="45" y="121"/>
                      <a:pt x="46" y="162"/>
                      <a:pt x="56" y="190"/>
                    </a:cubicBezTo>
                    <a:cubicBezTo>
                      <a:pt x="65" y="217"/>
                      <a:pt x="81" y="241"/>
                      <a:pt x="108" y="258"/>
                    </a:cubicBezTo>
                    <a:cubicBezTo>
                      <a:pt x="134" y="274"/>
                      <a:pt x="175" y="282"/>
                      <a:pt x="216" y="290"/>
                    </a:cubicBezTo>
                    <a:cubicBezTo>
                      <a:pt x="256" y="297"/>
                      <a:pt x="323" y="299"/>
                      <a:pt x="352" y="302"/>
                    </a:cubicBezTo>
                  </a:path>
                </a:pathLst>
              </a:custGeom>
              <a:noFill/>
              <a:ln w="28575" cmpd="sng">
                <a:solidFill>
                  <a:srgbClr val="008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44" name="Freeform 130"/>
              <p:cNvSpPr>
                <a:spLocks noChangeAspect="1"/>
              </p:cNvSpPr>
              <p:nvPr/>
            </p:nvSpPr>
            <p:spPr bwMode="auto">
              <a:xfrm>
                <a:off x="1800" y="3212"/>
                <a:ext cx="352" cy="302"/>
              </a:xfrm>
              <a:custGeom>
                <a:avLst/>
                <a:gdLst>
                  <a:gd name="T0" fmla="*/ 0 w 352"/>
                  <a:gd name="T1" fmla="*/ 302 h 302"/>
                  <a:gd name="T2" fmla="*/ 108 w 352"/>
                  <a:gd name="T3" fmla="*/ 294 h 302"/>
                  <a:gd name="T4" fmla="*/ 200 w 352"/>
                  <a:gd name="T5" fmla="*/ 258 h 302"/>
                  <a:gd name="T6" fmla="*/ 240 w 352"/>
                  <a:gd name="T7" fmla="*/ 202 h 302"/>
                  <a:gd name="T8" fmla="*/ 252 w 352"/>
                  <a:gd name="T9" fmla="*/ 98 h 302"/>
                  <a:gd name="T10" fmla="*/ 212 w 352"/>
                  <a:gd name="T11" fmla="*/ 34 h 302"/>
                  <a:gd name="T12" fmla="*/ 148 w 352"/>
                  <a:gd name="T13" fmla="*/ 2 h 302"/>
                  <a:gd name="T14" fmla="*/ 96 w 352"/>
                  <a:gd name="T15" fmla="*/ 25 h 302"/>
                  <a:gd name="T16" fmla="*/ 52 w 352"/>
                  <a:gd name="T17" fmla="*/ 94 h 302"/>
                  <a:gd name="T18" fmla="*/ 56 w 352"/>
                  <a:gd name="T19" fmla="*/ 190 h 302"/>
                  <a:gd name="T20" fmla="*/ 108 w 352"/>
                  <a:gd name="T21" fmla="*/ 258 h 302"/>
                  <a:gd name="T22" fmla="*/ 216 w 352"/>
                  <a:gd name="T23" fmla="*/ 290 h 302"/>
                  <a:gd name="T24" fmla="*/ 352 w 352"/>
                  <a:gd name="T25" fmla="*/ 302 h 3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52" h="302">
                    <a:moveTo>
                      <a:pt x="0" y="302"/>
                    </a:moveTo>
                    <a:cubicBezTo>
                      <a:pt x="18" y="300"/>
                      <a:pt x="74" y="301"/>
                      <a:pt x="108" y="294"/>
                    </a:cubicBezTo>
                    <a:cubicBezTo>
                      <a:pt x="141" y="286"/>
                      <a:pt x="177" y="273"/>
                      <a:pt x="200" y="258"/>
                    </a:cubicBezTo>
                    <a:cubicBezTo>
                      <a:pt x="222" y="242"/>
                      <a:pt x="231" y="228"/>
                      <a:pt x="240" y="202"/>
                    </a:cubicBezTo>
                    <a:cubicBezTo>
                      <a:pt x="248" y="175"/>
                      <a:pt x="256" y="126"/>
                      <a:pt x="252" y="98"/>
                    </a:cubicBezTo>
                    <a:cubicBezTo>
                      <a:pt x="247" y="70"/>
                      <a:pt x="229" y="49"/>
                      <a:pt x="212" y="34"/>
                    </a:cubicBezTo>
                    <a:cubicBezTo>
                      <a:pt x="194" y="18"/>
                      <a:pt x="167" y="3"/>
                      <a:pt x="148" y="2"/>
                    </a:cubicBezTo>
                    <a:cubicBezTo>
                      <a:pt x="128" y="0"/>
                      <a:pt x="112" y="9"/>
                      <a:pt x="96" y="25"/>
                    </a:cubicBezTo>
                    <a:cubicBezTo>
                      <a:pt x="80" y="40"/>
                      <a:pt x="58" y="66"/>
                      <a:pt x="52" y="94"/>
                    </a:cubicBezTo>
                    <a:cubicBezTo>
                      <a:pt x="45" y="121"/>
                      <a:pt x="46" y="162"/>
                      <a:pt x="56" y="190"/>
                    </a:cubicBezTo>
                    <a:cubicBezTo>
                      <a:pt x="65" y="217"/>
                      <a:pt x="81" y="241"/>
                      <a:pt x="108" y="258"/>
                    </a:cubicBezTo>
                    <a:cubicBezTo>
                      <a:pt x="134" y="274"/>
                      <a:pt x="175" y="282"/>
                      <a:pt x="216" y="290"/>
                    </a:cubicBezTo>
                    <a:cubicBezTo>
                      <a:pt x="256" y="297"/>
                      <a:pt x="323" y="299"/>
                      <a:pt x="352" y="302"/>
                    </a:cubicBezTo>
                  </a:path>
                </a:pathLst>
              </a:custGeom>
              <a:noFill/>
              <a:ln w="28575" cmpd="sng">
                <a:solidFill>
                  <a:srgbClr val="008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45" name="Freeform 131"/>
              <p:cNvSpPr>
                <a:spLocks noChangeAspect="1"/>
              </p:cNvSpPr>
              <p:nvPr/>
            </p:nvSpPr>
            <p:spPr bwMode="auto">
              <a:xfrm>
                <a:off x="2132" y="3210"/>
                <a:ext cx="352" cy="302"/>
              </a:xfrm>
              <a:custGeom>
                <a:avLst/>
                <a:gdLst>
                  <a:gd name="T0" fmla="*/ 0 w 352"/>
                  <a:gd name="T1" fmla="*/ 302 h 302"/>
                  <a:gd name="T2" fmla="*/ 108 w 352"/>
                  <a:gd name="T3" fmla="*/ 294 h 302"/>
                  <a:gd name="T4" fmla="*/ 200 w 352"/>
                  <a:gd name="T5" fmla="*/ 258 h 302"/>
                  <a:gd name="T6" fmla="*/ 240 w 352"/>
                  <a:gd name="T7" fmla="*/ 202 h 302"/>
                  <a:gd name="T8" fmla="*/ 252 w 352"/>
                  <a:gd name="T9" fmla="*/ 98 h 302"/>
                  <a:gd name="T10" fmla="*/ 212 w 352"/>
                  <a:gd name="T11" fmla="*/ 34 h 302"/>
                  <a:gd name="T12" fmla="*/ 148 w 352"/>
                  <a:gd name="T13" fmla="*/ 2 h 302"/>
                  <a:gd name="T14" fmla="*/ 96 w 352"/>
                  <a:gd name="T15" fmla="*/ 25 h 302"/>
                  <a:gd name="T16" fmla="*/ 52 w 352"/>
                  <a:gd name="T17" fmla="*/ 94 h 302"/>
                  <a:gd name="T18" fmla="*/ 56 w 352"/>
                  <a:gd name="T19" fmla="*/ 190 h 302"/>
                  <a:gd name="T20" fmla="*/ 108 w 352"/>
                  <a:gd name="T21" fmla="*/ 258 h 302"/>
                  <a:gd name="T22" fmla="*/ 216 w 352"/>
                  <a:gd name="T23" fmla="*/ 290 h 302"/>
                  <a:gd name="T24" fmla="*/ 352 w 352"/>
                  <a:gd name="T25" fmla="*/ 302 h 3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52" h="302">
                    <a:moveTo>
                      <a:pt x="0" y="302"/>
                    </a:moveTo>
                    <a:cubicBezTo>
                      <a:pt x="18" y="300"/>
                      <a:pt x="74" y="301"/>
                      <a:pt x="108" y="294"/>
                    </a:cubicBezTo>
                    <a:cubicBezTo>
                      <a:pt x="141" y="286"/>
                      <a:pt x="177" y="273"/>
                      <a:pt x="200" y="258"/>
                    </a:cubicBezTo>
                    <a:cubicBezTo>
                      <a:pt x="222" y="242"/>
                      <a:pt x="231" y="228"/>
                      <a:pt x="240" y="202"/>
                    </a:cubicBezTo>
                    <a:cubicBezTo>
                      <a:pt x="248" y="175"/>
                      <a:pt x="256" y="126"/>
                      <a:pt x="252" y="98"/>
                    </a:cubicBezTo>
                    <a:cubicBezTo>
                      <a:pt x="247" y="70"/>
                      <a:pt x="229" y="49"/>
                      <a:pt x="212" y="34"/>
                    </a:cubicBezTo>
                    <a:cubicBezTo>
                      <a:pt x="194" y="18"/>
                      <a:pt x="167" y="3"/>
                      <a:pt x="148" y="2"/>
                    </a:cubicBezTo>
                    <a:cubicBezTo>
                      <a:pt x="128" y="0"/>
                      <a:pt x="112" y="9"/>
                      <a:pt x="96" y="25"/>
                    </a:cubicBezTo>
                    <a:cubicBezTo>
                      <a:pt x="80" y="40"/>
                      <a:pt x="58" y="66"/>
                      <a:pt x="52" y="94"/>
                    </a:cubicBezTo>
                    <a:cubicBezTo>
                      <a:pt x="45" y="121"/>
                      <a:pt x="46" y="162"/>
                      <a:pt x="56" y="190"/>
                    </a:cubicBezTo>
                    <a:cubicBezTo>
                      <a:pt x="65" y="217"/>
                      <a:pt x="81" y="241"/>
                      <a:pt x="108" y="258"/>
                    </a:cubicBezTo>
                    <a:cubicBezTo>
                      <a:pt x="134" y="274"/>
                      <a:pt x="175" y="282"/>
                      <a:pt x="216" y="290"/>
                    </a:cubicBezTo>
                    <a:cubicBezTo>
                      <a:pt x="256" y="297"/>
                      <a:pt x="323" y="299"/>
                      <a:pt x="352" y="302"/>
                    </a:cubicBezTo>
                  </a:path>
                </a:pathLst>
              </a:custGeom>
              <a:noFill/>
              <a:ln w="28575" cmpd="sng">
                <a:solidFill>
                  <a:srgbClr val="008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46" name="Freeform 132"/>
              <p:cNvSpPr>
                <a:spLocks noChangeAspect="1"/>
              </p:cNvSpPr>
              <p:nvPr/>
            </p:nvSpPr>
            <p:spPr bwMode="auto">
              <a:xfrm>
                <a:off x="2464" y="3208"/>
                <a:ext cx="352" cy="302"/>
              </a:xfrm>
              <a:custGeom>
                <a:avLst/>
                <a:gdLst>
                  <a:gd name="T0" fmla="*/ 0 w 352"/>
                  <a:gd name="T1" fmla="*/ 302 h 302"/>
                  <a:gd name="T2" fmla="*/ 108 w 352"/>
                  <a:gd name="T3" fmla="*/ 294 h 302"/>
                  <a:gd name="T4" fmla="*/ 200 w 352"/>
                  <a:gd name="T5" fmla="*/ 258 h 302"/>
                  <a:gd name="T6" fmla="*/ 240 w 352"/>
                  <a:gd name="T7" fmla="*/ 202 h 302"/>
                  <a:gd name="T8" fmla="*/ 252 w 352"/>
                  <a:gd name="T9" fmla="*/ 98 h 302"/>
                  <a:gd name="T10" fmla="*/ 212 w 352"/>
                  <a:gd name="T11" fmla="*/ 34 h 302"/>
                  <a:gd name="T12" fmla="*/ 148 w 352"/>
                  <a:gd name="T13" fmla="*/ 2 h 302"/>
                  <a:gd name="T14" fmla="*/ 96 w 352"/>
                  <a:gd name="T15" fmla="*/ 25 h 302"/>
                  <a:gd name="T16" fmla="*/ 52 w 352"/>
                  <a:gd name="T17" fmla="*/ 94 h 302"/>
                  <a:gd name="T18" fmla="*/ 56 w 352"/>
                  <a:gd name="T19" fmla="*/ 190 h 302"/>
                  <a:gd name="T20" fmla="*/ 108 w 352"/>
                  <a:gd name="T21" fmla="*/ 258 h 302"/>
                  <a:gd name="T22" fmla="*/ 216 w 352"/>
                  <a:gd name="T23" fmla="*/ 290 h 302"/>
                  <a:gd name="T24" fmla="*/ 352 w 352"/>
                  <a:gd name="T25" fmla="*/ 302 h 3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52" h="302">
                    <a:moveTo>
                      <a:pt x="0" y="302"/>
                    </a:moveTo>
                    <a:cubicBezTo>
                      <a:pt x="18" y="300"/>
                      <a:pt x="74" y="301"/>
                      <a:pt x="108" y="294"/>
                    </a:cubicBezTo>
                    <a:cubicBezTo>
                      <a:pt x="141" y="286"/>
                      <a:pt x="177" y="273"/>
                      <a:pt x="200" y="258"/>
                    </a:cubicBezTo>
                    <a:cubicBezTo>
                      <a:pt x="222" y="242"/>
                      <a:pt x="231" y="228"/>
                      <a:pt x="240" y="202"/>
                    </a:cubicBezTo>
                    <a:cubicBezTo>
                      <a:pt x="248" y="175"/>
                      <a:pt x="256" y="126"/>
                      <a:pt x="252" y="98"/>
                    </a:cubicBezTo>
                    <a:cubicBezTo>
                      <a:pt x="247" y="70"/>
                      <a:pt x="229" y="49"/>
                      <a:pt x="212" y="34"/>
                    </a:cubicBezTo>
                    <a:cubicBezTo>
                      <a:pt x="194" y="18"/>
                      <a:pt x="167" y="3"/>
                      <a:pt x="148" y="2"/>
                    </a:cubicBezTo>
                    <a:cubicBezTo>
                      <a:pt x="128" y="0"/>
                      <a:pt x="112" y="9"/>
                      <a:pt x="96" y="25"/>
                    </a:cubicBezTo>
                    <a:cubicBezTo>
                      <a:pt x="80" y="40"/>
                      <a:pt x="58" y="66"/>
                      <a:pt x="52" y="94"/>
                    </a:cubicBezTo>
                    <a:cubicBezTo>
                      <a:pt x="45" y="121"/>
                      <a:pt x="46" y="162"/>
                      <a:pt x="56" y="190"/>
                    </a:cubicBezTo>
                    <a:cubicBezTo>
                      <a:pt x="65" y="217"/>
                      <a:pt x="81" y="241"/>
                      <a:pt x="108" y="258"/>
                    </a:cubicBezTo>
                    <a:cubicBezTo>
                      <a:pt x="134" y="274"/>
                      <a:pt x="175" y="282"/>
                      <a:pt x="216" y="290"/>
                    </a:cubicBezTo>
                    <a:cubicBezTo>
                      <a:pt x="256" y="297"/>
                      <a:pt x="323" y="299"/>
                      <a:pt x="352" y="302"/>
                    </a:cubicBezTo>
                  </a:path>
                </a:pathLst>
              </a:custGeom>
              <a:noFill/>
              <a:ln w="28575" cmpd="sng">
                <a:solidFill>
                  <a:srgbClr val="008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47" name="Freeform 133"/>
              <p:cNvSpPr>
                <a:spLocks noChangeAspect="1"/>
              </p:cNvSpPr>
              <p:nvPr/>
            </p:nvSpPr>
            <p:spPr bwMode="auto">
              <a:xfrm>
                <a:off x="2796" y="3206"/>
                <a:ext cx="352" cy="302"/>
              </a:xfrm>
              <a:custGeom>
                <a:avLst/>
                <a:gdLst>
                  <a:gd name="T0" fmla="*/ 0 w 352"/>
                  <a:gd name="T1" fmla="*/ 302 h 302"/>
                  <a:gd name="T2" fmla="*/ 108 w 352"/>
                  <a:gd name="T3" fmla="*/ 294 h 302"/>
                  <a:gd name="T4" fmla="*/ 200 w 352"/>
                  <a:gd name="T5" fmla="*/ 258 h 302"/>
                  <a:gd name="T6" fmla="*/ 240 w 352"/>
                  <a:gd name="T7" fmla="*/ 202 h 302"/>
                  <a:gd name="T8" fmla="*/ 252 w 352"/>
                  <a:gd name="T9" fmla="*/ 98 h 302"/>
                  <a:gd name="T10" fmla="*/ 212 w 352"/>
                  <a:gd name="T11" fmla="*/ 34 h 302"/>
                  <a:gd name="T12" fmla="*/ 148 w 352"/>
                  <a:gd name="T13" fmla="*/ 2 h 302"/>
                  <a:gd name="T14" fmla="*/ 96 w 352"/>
                  <a:gd name="T15" fmla="*/ 25 h 302"/>
                  <a:gd name="T16" fmla="*/ 52 w 352"/>
                  <a:gd name="T17" fmla="*/ 94 h 302"/>
                  <a:gd name="T18" fmla="*/ 56 w 352"/>
                  <a:gd name="T19" fmla="*/ 190 h 302"/>
                  <a:gd name="T20" fmla="*/ 108 w 352"/>
                  <a:gd name="T21" fmla="*/ 258 h 302"/>
                  <a:gd name="T22" fmla="*/ 216 w 352"/>
                  <a:gd name="T23" fmla="*/ 290 h 302"/>
                  <a:gd name="T24" fmla="*/ 352 w 352"/>
                  <a:gd name="T25" fmla="*/ 302 h 3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52" h="302">
                    <a:moveTo>
                      <a:pt x="0" y="302"/>
                    </a:moveTo>
                    <a:cubicBezTo>
                      <a:pt x="18" y="300"/>
                      <a:pt x="74" y="301"/>
                      <a:pt x="108" y="294"/>
                    </a:cubicBezTo>
                    <a:cubicBezTo>
                      <a:pt x="141" y="286"/>
                      <a:pt x="177" y="273"/>
                      <a:pt x="200" y="258"/>
                    </a:cubicBezTo>
                    <a:cubicBezTo>
                      <a:pt x="222" y="242"/>
                      <a:pt x="231" y="228"/>
                      <a:pt x="240" y="202"/>
                    </a:cubicBezTo>
                    <a:cubicBezTo>
                      <a:pt x="248" y="175"/>
                      <a:pt x="256" y="126"/>
                      <a:pt x="252" y="98"/>
                    </a:cubicBezTo>
                    <a:cubicBezTo>
                      <a:pt x="247" y="70"/>
                      <a:pt x="229" y="49"/>
                      <a:pt x="212" y="34"/>
                    </a:cubicBezTo>
                    <a:cubicBezTo>
                      <a:pt x="194" y="18"/>
                      <a:pt x="167" y="3"/>
                      <a:pt x="148" y="2"/>
                    </a:cubicBezTo>
                    <a:cubicBezTo>
                      <a:pt x="128" y="0"/>
                      <a:pt x="112" y="9"/>
                      <a:pt x="96" y="25"/>
                    </a:cubicBezTo>
                    <a:cubicBezTo>
                      <a:pt x="80" y="40"/>
                      <a:pt x="58" y="66"/>
                      <a:pt x="52" y="94"/>
                    </a:cubicBezTo>
                    <a:cubicBezTo>
                      <a:pt x="45" y="121"/>
                      <a:pt x="46" y="162"/>
                      <a:pt x="56" y="190"/>
                    </a:cubicBezTo>
                    <a:cubicBezTo>
                      <a:pt x="65" y="217"/>
                      <a:pt x="81" y="241"/>
                      <a:pt x="108" y="258"/>
                    </a:cubicBezTo>
                    <a:cubicBezTo>
                      <a:pt x="134" y="274"/>
                      <a:pt x="175" y="282"/>
                      <a:pt x="216" y="290"/>
                    </a:cubicBezTo>
                    <a:cubicBezTo>
                      <a:pt x="256" y="297"/>
                      <a:pt x="323" y="299"/>
                      <a:pt x="352" y="302"/>
                    </a:cubicBezTo>
                  </a:path>
                </a:pathLst>
              </a:custGeom>
              <a:noFill/>
              <a:ln w="28575" cmpd="sng">
                <a:solidFill>
                  <a:srgbClr val="008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it-IT"/>
              </a:p>
            </p:txBody>
          </p:sp>
        </p:grpSp>
      </p:grpSp>
      <p:sp>
        <p:nvSpPr>
          <p:cNvPr id="51" name="Rettangolo 50"/>
          <p:cNvSpPr/>
          <p:nvPr/>
        </p:nvSpPr>
        <p:spPr>
          <a:xfrm>
            <a:off x="5529034" y="1988836"/>
            <a:ext cx="97975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2000" dirty="0">
                <a:solidFill>
                  <a:srgbClr val="CC00FF"/>
                </a:solidFill>
              </a:rPr>
              <a:t>Hybrids</a:t>
            </a:r>
          </a:p>
        </p:txBody>
      </p:sp>
      <p:grpSp>
        <p:nvGrpSpPr>
          <p:cNvPr id="16" name="Group 15"/>
          <p:cNvGrpSpPr/>
          <p:nvPr/>
        </p:nvGrpSpPr>
        <p:grpSpPr>
          <a:xfrm>
            <a:off x="3715513" y="1531318"/>
            <a:ext cx="1301676" cy="815508"/>
            <a:chOff x="292305" y="4840086"/>
            <a:chExt cx="1466291" cy="918640"/>
          </a:xfrm>
        </p:grpSpPr>
        <p:sp>
          <p:nvSpPr>
            <p:cNvPr id="66" name="Ovale 36"/>
            <p:cNvSpPr/>
            <p:nvPr/>
          </p:nvSpPr>
          <p:spPr>
            <a:xfrm rot="1702495">
              <a:off x="292305" y="4840086"/>
              <a:ext cx="1466291" cy="918640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grpSp>
          <p:nvGrpSpPr>
            <p:cNvPr id="69" name="Group 126"/>
            <p:cNvGrpSpPr>
              <a:grpSpLocks noChangeAspect="1"/>
            </p:cNvGrpSpPr>
            <p:nvPr/>
          </p:nvGrpSpPr>
          <p:grpSpPr bwMode="auto">
            <a:xfrm rot="1219630">
              <a:off x="919048" y="5374343"/>
              <a:ext cx="579451" cy="204019"/>
              <a:chOff x="804" y="3206"/>
              <a:chExt cx="2344" cy="314"/>
            </a:xfrm>
          </p:grpSpPr>
          <p:sp>
            <p:nvSpPr>
              <p:cNvPr id="70" name="Freeform 127"/>
              <p:cNvSpPr>
                <a:spLocks noChangeAspect="1"/>
              </p:cNvSpPr>
              <p:nvPr/>
            </p:nvSpPr>
            <p:spPr bwMode="auto">
              <a:xfrm>
                <a:off x="804" y="3218"/>
                <a:ext cx="352" cy="302"/>
              </a:xfrm>
              <a:custGeom>
                <a:avLst/>
                <a:gdLst>
                  <a:gd name="T0" fmla="*/ 0 w 352"/>
                  <a:gd name="T1" fmla="*/ 302 h 302"/>
                  <a:gd name="T2" fmla="*/ 108 w 352"/>
                  <a:gd name="T3" fmla="*/ 294 h 302"/>
                  <a:gd name="T4" fmla="*/ 200 w 352"/>
                  <a:gd name="T5" fmla="*/ 258 h 302"/>
                  <a:gd name="T6" fmla="*/ 240 w 352"/>
                  <a:gd name="T7" fmla="*/ 202 h 302"/>
                  <a:gd name="T8" fmla="*/ 252 w 352"/>
                  <a:gd name="T9" fmla="*/ 98 h 302"/>
                  <a:gd name="T10" fmla="*/ 212 w 352"/>
                  <a:gd name="T11" fmla="*/ 34 h 302"/>
                  <a:gd name="T12" fmla="*/ 148 w 352"/>
                  <a:gd name="T13" fmla="*/ 2 h 302"/>
                  <a:gd name="T14" fmla="*/ 96 w 352"/>
                  <a:gd name="T15" fmla="*/ 25 h 302"/>
                  <a:gd name="T16" fmla="*/ 52 w 352"/>
                  <a:gd name="T17" fmla="*/ 94 h 302"/>
                  <a:gd name="T18" fmla="*/ 56 w 352"/>
                  <a:gd name="T19" fmla="*/ 190 h 302"/>
                  <a:gd name="T20" fmla="*/ 108 w 352"/>
                  <a:gd name="T21" fmla="*/ 258 h 302"/>
                  <a:gd name="T22" fmla="*/ 216 w 352"/>
                  <a:gd name="T23" fmla="*/ 290 h 302"/>
                  <a:gd name="T24" fmla="*/ 352 w 352"/>
                  <a:gd name="T25" fmla="*/ 302 h 3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52" h="302">
                    <a:moveTo>
                      <a:pt x="0" y="302"/>
                    </a:moveTo>
                    <a:cubicBezTo>
                      <a:pt x="18" y="300"/>
                      <a:pt x="74" y="301"/>
                      <a:pt x="108" y="294"/>
                    </a:cubicBezTo>
                    <a:cubicBezTo>
                      <a:pt x="141" y="286"/>
                      <a:pt x="177" y="273"/>
                      <a:pt x="200" y="258"/>
                    </a:cubicBezTo>
                    <a:cubicBezTo>
                      <a:pt x="222" y="242"/>
                      <a:pt x="231" y="228"/>
                      <a:pt x="240" y="202"/>
                    </a:cubicBezTo>
                    <a:cubicBezTo>
                      <a:pt x="248" y="175"/>
                      <a:pt x="256" y="126"/>
                      <a:pt x="252" y="98"/>
                    </a:cubicBezTo>
                    <a:cubicBezTo>
                      <a:pt x="247" y="70"/>
                      <a:pt x="229" y="49"/>
                      <a:pt x="212" y="34"/>
                    </a:cubicBezTo>
                    <a:cubicBezTo>
                      <a:pt x="194" y="18"/>
                      <a:pt x="167" y="3"/>
                      <a:pt x="148" y="2"/>
                    </a:cubicBezTo>
                    <a:cubicBezTo>
                      <a:pt x="128" y="0"/>
                      <a:pt x="112" y="9"/>
                      <a:pt x="96" y="25"/>
                    </a:cubicBezTo>
                    <a:cubicBezTo>
                      <a:pt x="80" y="40"/>
                      <a:pt x="58" y="66"/>
                      <a:pt x="52" y="94"/>
                    </a:cubicBezTo>
                    <a:cubicBezTo>
                      <a:pt x="45" y="121"/>
                      <a:pt x="46" y="162"/>
                      <a:pt x="56" y="190"/>
                    </a:cubicBezTo>
                    <a:cubicBezTo>
                      <a:pt x="65" y="217"/>
                      <a:pt x="81" y="241"/>
                      <a:pt x="108" y="258"/>
                    </a:cubicBezTo>
                    <a:cubicBezTo>
                      <a:pt x="134" y="274"/>
                      <a:pt x="175" y="282"/>
                      <a:pt x="216" y="290"/>
                    </a:cubicBezTo>
                    <a:cubicBezTo>
                      <a:pt x="256" y="297"/>
                      <a:pt x="323" y="299"/>
                      <a:pt x="352" y="302"/>
                    </a:cubicBezTo>
                  </a:path>
                </a:pathLst>
              </a:custGeom>
              <a:noFill/>
              <a:ln w="28575" cmpd="sng">
                <a:solidFill>
                  <a:srgbClr val="008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71" name="Freeform 128"/>
              <p:cNvSpPr>
                <a:spLocks noChangeAspect="1"/>
              </p:cNvSpPr>
              <p:nvPr/>
            </p:nvSpPr>
            <p:spPr bwMode="auto">
              <a:xfrm>
                <a:off x="1136" y="3216"/>
                <a:ext cx="352" cy="302"/>
              </a:xfrm>
              <a:custGeom>
                <a:avLst/>
                <a:gdLst>
                  <a:gd name="T0" fmla="*/ 0 w 352"/>
                  <a:gd name="T1" fmla="*/ 302 h 302"/>
                  <a:gd name="T2" fmla="*/ 108 w 352"/>
                  <a:gd name="T3" fmla="*/ 294 h 302"/>
                  <a:gd name="T4" fmla="*/ 200 w 352"/>
                  <a:gd name="T5" fmla="*/ 258 h 302"/>
                  <a:gd name="T6" fmla="*/ 240 w 352"/>
                  <a:gd name="T7" fmla="*/ 202 h 302"/>
                  <a:gd name="T8" fmla="*/ 252 w 352"/>
                  <a:gd name="T9" fmla="*/ 98 h 302"/>
                  <a:gd name="T10" fmla="*/ 212 w 352"/>
                  <a:gd name="T11" fmla="*/ 34 h 302"/>
                  <a:gd name="T12" fmla="*/ 148 w 352"/>
                  <a:gd name="T13" fmla="*/ 2 h 302"/>
                  <a:gd name="T14" fmla="*/ 96 w 352"/>
                  <a:gd name="T15" fmla="*/ 25 h 302"/>
                  <a:gd name="T16" fmla="*/ 52 w 352"/>
                  <a:gd name="T17" fmla="*/ 94 h 302"/>
                  <a:gd name="T18" fmla="*/ 56 w 352"/>
                  <a:gd name="T19" fmla="*/ 190 h 302"/>
                  <a:gd name="T20" fmla="*/ 108 w 352"/>
                  <a:gd name="T21" fmla="*/ 258 h 302"/>
                  <a:gd name="T22" fmla="*/ 216 w 352"/>
                  <a:gd name="T23" fmla="*/ 290 h 302"/>
                  <a:gd name="T24" fmla="*/ 352 w 352"/>
                  <a:gd name="T25" fmla="*/ 302 h 3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52" h="302">
                    <a:moveTo>
                      <a:pt x="0" y="302"/>
                    </a:moveTo>
                    <a:cubicBezTo>
                      <a:pt x="18" y="300"/>
                      <a:pt x="74" y="301"/>
                      <a:pt x="108" y="294"/>
                    </a:cubicBezTo>
                    <a:cubicBezTo>
                      <a:pt x="141" y="286"/>
                      <a:pt x="177" y="273"/>
                      <a:pt x="200" y="258"/>
                    </a:cubicBezTo>
                    <a:cubicBezTo>
                      <a:pt x="222" y="242"/>
                      <a:pt x="231" y="228"/>
                      <a:pt x="240" y="202"/>
                    </a:cubicBezTo>
                    <a:cubicBezTo>
                      <a:pt x="248" y="175"/>
                      <a:pt x="256" y="126"/>
                      <a:pt x="252" y="98"/>
                    </a:cubicBezTo>
                    <a:cubicBezTo>
                      <a:pt x="247" y="70"/>
                      <a:pt x="229" y="49"/>
                      <a:pt x="212" y="34"/>
                    </a:cubicBezTo>
                    <a:cubicBezTo>
                      <a:pt x="194" y="18"/>
                      <a:pt x="167" y="3"/>
                      <a:pt x="148" y="2"/>
                    </a:cubicBezTo>
                    <a:cubicBezTo>
                      <a:pt x="128" y="0"/>
                      <a:pt x="112" y="9"/>
                      <a:pt x="96" y="25"/>
                    </a:cubicBezTo>
                    <a:cubicBezTo>
                      <a:pt x="80" y="40"/>
                      <a:pt x="58" y="66"/>
                      <a:pt x="52" y="94"/>
                    </a:cubicBezTo>
                    <a:cubicBezTo>
                      <a:pt x="45" y="121"/>
                      <a:pt x="46" y="162"/>
                      <a:pt x="56" y="190"/>
                    </a:cubicBezTo>
                    <a:cubicBezTo>
                      <a:pt x="65" y="217"/>
                      <a:pt x="81" y="241"/>
                      <a:pt x="108" y="258"/>
                    </a:cubicBezTo>
                    <a:cubicBezTo>
                      <a:pt x="134" y="274"/>
                      <a:pt x="175" y="282"/>
                      <a:pt x="216" y="290"/>
                    </a:cubicBezTo>
                    <a:cubicBezTo>
                      <a:pt x="256" y="297"/>
                      <a:pt x="323" y="299"/>
                      <a:pt x="352" y="302"/>
                    </a:cubicBezTo>
                  </a:path>
                </a:pathLst>
              </a:custGeom>
              <a:noFill/>
              <a:ln w="28575" cmpd="sng">
                <a:solidFill>
                  <a:srgbClr val="008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72" name="Freeform 129"/>
              <p:cNvSpPr>
                <a:spLocks noChangeAspect="1"/>
              </p:cNvSpPr>
              <p:nvPr/>
            </p:nvSpPr>
            <p:spPr bwMode="auto">
              <a:xfrm>
                <a:off x="1468" y="3214"/>
                <a:ext cx="352" cy="302"/>
              </a:xfrm>
              <a:custGeom>
                <a:avLst/>
                <a:gdLst>
                  <a:gd name="T0" fmla="*/ 0 w 352"/>
                  <a:gd name="T1" fmla="*/ 302 h 302"/>
                  <a:gd name="T2" fmla="*/ 108 w 352"/>
                  <a:gd name="T3" fmla="*/ 294 h 302"/>
                  <a:gd name="T4" fmla="*/ 200 w 352"/>
                  <a:gd name="T5" fmla="*/ 258 h 302"/>
                  <a:gd name="T6" fmla="*/ 240 w 352"/>
                  <a:gd name="T7" fmla="*/ 202 h 302"/>
                  <a:gd name="T8" fmla="*/ 252 w 352"/>
                  <a:gd name="T9" fmla="*/ 98 h 302"/>
                  <a:gd name="T10" fmla="*/ 212 w 352"/>
                  <a:gd name="T11" fmla="*/ 34 h 302"/>
                  <a:gd name="T12" fmla="*/ 148 w 352"/>
                  <a:gd name="T13" fmla="*/ 2 h 302"/>
                  <a:gd name="T14" fmla="*/ 96 w 352"/>
                  <a:gd name="T15" fmla="*/ 25 h 302"/>
                  <a:gd name="T16" fmla="*/ 52 w 352"/>
                  <a:gd name="T17" fmla="*/ 94 h 302"/>
                  <a:gd name="T18" fmla="*/ 56 w 352"/>
                  <a:gd name="T19" fmla="*/ 190 h 302"/>
                  <a:gd name="T20" fmla="*/ 108 w 352"/>
                  <a:gd name="T21" fmla="*/ 258 h 302"/>
                  <a:gd name="T22" fmla="*/ 216 w 352"/>
                  <a:gd name="T23" fmla="*/ 290 h 302"/>
                  <a:gd name="T24" fmla="*/ 352 w 352"/>
                  <a:gd name="T25" fmla="*/ 302 h 3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52" h="302">
                    <a:moveTo>
                      <a:pt x="0" y="302"/>
                    </a:moveTo>
                    <a:cubicBezTo>
                      <a:pt x="18" y="300"/>
                      <a:pt x="74" y="301"/>
                      <a:pt x="108" y="294"/>
                    </a:cubicBezTo>
                    <a:cubicBezTo>
                      <a:pt x="141" y="286"/>
                      <a:pt x="177" y="273"/>
                      <a:pt x="200" y="258"/>
                    </a:cubicBezTo>
                    <a:cubicBezTo>
                      <a:pt x="222" y="242"/>
                      <a:pt x="231" y="228"/>
                      <a:pt x="240" y="202"/>
                    </a:cubicBezTo>
                    <a:cubicBezTo>
                      <a:pt x="248" y="175"/>
                      <a:pt x="256" y="126"/>
                      <a:pt x="252" y="98"/>
                    </a:cubicBezTo>
                    <a:cubicBezTo>
                      <a:pt x="247" y="70"/>
                      <a:pt x="229" y="49"/>
                      <a:pt x="212" y="34"/>
                    </a:cubicBezTo>
                    <a:cubicBezTo>
                      <a:pt x="194" y="18"/>
                      <a:pt x="167" y="3"/>
                      <a:pt x="148" y="2"/>
                    </a:cubicBezTo>
                    <a:cubicBezTo>
                      <a:pt x="128" y="0"/>
                      <a:pt x="112" y="9"/>
                      <a:pt x="96" y="25"/>
                    </a:cubicBezTo>
                    <a:cubicBezTo>
                      <a:pt x="80" y="40"/>
                      <a:pt x="58" y="66"/>
                      <a:pt x="52" y="94"/>
                    </a:cubicBezTo>
                    <a:cubicBezTo>
                      <a:pt x="45" y="121"/>
                      <a:pt x="46" y="162"/>
                      <a:pt x="56" y="190"/>
                    </a:cubicBezTo>
                    <a:cubicBezTo>
                      <a:pt x="65" y="217"/>
                      <a:pt x="81" y="241"/>
                      <a:pt x="108" y="258"/>
                    </a:cubicBezTo>
                    <a:cubicBezTo>
                      <a:pt x="134" y="274"/>
                      <a:pt x="175" y="282"/>
                      <a:pt x="216" y="290"/>
                    </a:cubicBezTo>
                    <a:cubicBezTo>
                      <a:pt x="256" y="297"/>
                      <a:pt x="323" y="299"/>
                      <a:pt x="352" y="302"/>
                    </a:cubicBezTo>
                  </a:path>
                </a:pathLst>
              </a:custGeom>
              <a:noFill/>
              <a:ln w="28575" cmpd="sng">
                <a:solidFill>
                  <a:srgbClr val="008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73" name="Freeform 130"/>
              <p:cNvSpPr>
                <a:spLocks noChangeAspect="1"/>
              </p:cNvSpPr>
              <p:nvPr/>
            </p:nvSpPr>
            <p:spPr bwMode="auto">
              <a:xfrm>
                <a:off x="1800" y="3212"/>
                <a:ext cx="352" cy="302"/>
              </a:xfrm>
              <a:custGeom>
                <a:avLst/>
                <a:gdLst>
                  <a:gd name="T0" fmla="*/ 0 w 352"/>
                  <a:gd name="T1" fmla="*/ 302 h 302"/>
                  <a:gd name="T2" fmla="*/ 108 w 352"/>
                  <a:gd name="T3" fmla="*/ 294 h 302"/>
                  <a:gd name="T4" fmla="*/ 200 w 352"/>
                  <a:gd name="T5" fmla="*/ 258 h 302"/>
                  <a:gd name="T6" fmla="*/ 240 w 352"/>
                  <a:gd name="T7" fmla="*/ 202 h 302"/>
                  <a:gd name="T8" fmla="*/ 252 w 352"/>
                  <a:gd name="T9" fmla="*/ 98 h 302"/>
                  <a:gd name="T10" fmla="*/ 212 w 352"/>
                  <a:gd name="T11" fmla="*/ 34 h 302"/>
                  <a:gd name="T12" fmla="*/ 148 w 352"/>
                  <a:gd name="T13" fmla="*/ 2 h 302"/>
                  <a:gd name="T14" fmla="*/ 96 w 352"/>
                  <a:gd name="T15" fmla="*/ 25 h 302"/>
                  <a:gd name="T16" fmla="*/ 52 w 352"/>
                  <a:gd name="T17" fmla="*/ 94 h 302"/>
                  <a:gd name="T18" fmla="*/ 56 w 352"/>
                  <a:gd name="T19" fmla="*/ 190 h 302"/>
                  <a:gd name="T20" fmla="*/ 108 w 352"/>
                  <a:gd name="T21" fmla="*/ 258 h 302"/>
                  <a:gd name="T22" fmla="*/ 216 w 352"/>
                  <a:gd name="T23" fmla="*/ 290 h 302"/>
                  <a:gd name="T24" fmla="*/ 352 w 352"/>
                  <a:gd name="T25" fmla="*/ 302 h 3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52" h="302">
                    <a:moveTo>
                      <a:pt x="0" y="302"/>
                    </a:moveTo>
                    <a:cubicBezTo>
                      <a:pt x="18" y="300"/>
                      <a:pt x="74" y="301"/>
                      <a:pt x="108" y="294"/>
                    </a:cubicBezTo>
                    <a:cubicBezTo>
                      <a:pt x="141" y="286"/>
                      <a:pt x="177" y="273"/>
                      <a:pt x="200" y="258"/>
                    </a:cubicBezTo>
                    <a:cubicBezTo>
                      <a:pt x="222" y="242"/>
                      <a:pt x="231" y="228"/>
                      <a:pt x="240" y="202"/>
                    </a:cubicBezTo>
                    <a:cubicBezTo>
                      <a:pt x="248" y="175"/>
                      <a:pt x="256" y="126"/>
                      <a:pt x="252" y="98"/>
                    </a:cubicBezTo>
                    <a:cubicBezTo>
                      <a:pt x="247" y="70"/>
                      <a:pt x="229" y="49"/>
                      <a:pt x="212" y="34"/>
                    </a:cubicBezTo>
                    <a:cubicBezTo>
                      <a:pt x="194" y="18"/>
                      <a:pt x="167" y="3"/>
                      <a:pt x="148" y="2"/>
                    </a:cubicBezTo>
                    <a:cubicBezTo>
                      <a:pt x="128" y="0"/>
                      <a:pt x="112" y="9"/>
                      <a:pt x="96" y="25"/>
                    </a:cubicBezTo>
                    <a:cubicBezTo>
                      <a:pt x="80" y="40"/>
                      <a:pt x="58" y="66"/>
                      <a:pt x="52" y="94"/>
                    </a:cubicBezTo>
                    <a:cubicBezTo>
                      <a:pt x="45" y="121"/>
                      <a:pt x="46" y="162"/>
                      <a:pt x="56" y="190"/>
                    </a:cubicBezTo>
                    <a:cubicBezTo>
                      <a:pt x="65" y="217"/>
                      <a:pt x="81" y="241"/>
                      <a:pt x="108" y="258"/>
                    </a:cubicBezTo>
                    <a:cubicBezTo>
                      <a:pt x="134" y="274"/>
                      <a:pt x="175" y="282"/>
                      <a:pt x="216" y="290"/>
                    </a:cubicBezTo>
                    <a:cubicBezTo>
                      <a:pt x="256" y="297"/>
                      <a:pt x="323" y="299"/>
                      <a:pt x="352" y="302"/>
                    </a:cubicBezTo>
                  </a:path>
                </a:pathLst>
              </a:custGeom>
              <a:noFill/>
              <a:ln w="28575" cmpd="sng">
                <a:solidFill>
                  <a:srgbClr val="008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74" name="Freeform 131"/>
              <p:cNvSpPr>
                <a:spLocks noChangeAspect="1"/>
              </p:cNvSpPr>
              <p:nvPr/>
            </p:nvSpPr>
            <p:spPr bwMode="auto">
              <a:xfrm>
                <a:off x="2132" y="3210"/>
                <a:ext cx="352" cy="302"/>
              </a:xfrm>
              <a:custGeom>
                <a:avLst/>
                <a:gdLst>
                  <a:gd name="T0" fmla="*/ 0 w 352"/>
                  <a:gd name="T1" fmla="*/ 302 h 302"/>
                  <a:gd name="T2" fmla="*/ 108 w 352"/>
                  <a:gd name="T3" fmla="*/ 294 h 302"/>
                  <a:gd name="T4" fmla="*/ 200 w 352"/>
                  <a:gd name="T5" fmla="*/ 258 h 302"/>
                  <a:gd name="T6" fmla="*/ 240 w 352"/>
                  <a:gd name="T7" fmla="*/ 202 h 302"/>
                  <a:gd name="T8" fmla="*/ 252 w 352"/>
                  <a:gd name="T9" fmla="*/ 98 h 302"/>
                  <a:gd name="T10" fmla="*/ 212 w 352"/>
                  <a:gd name="T11" fmla="*/ 34 h 302"/>
                  <a:gd name="T12" fmla="*/ 148 w 352"/>
                  <a:gd name="T13" fmla="*/ 2 h 302"/>
                  <a:gd name="T14" fmla="*/ 96 w 352"/>
                  <a:gd name="T15" fmla="*/ 25 h 302"/>
                  <a:gd name="T16" fmla="*/ 52 w 352"/>
                  <a:gd name="T17" fmla="*/ 94 h 302"/>
                  <a:gd name="T18" fmla="*/ 56 w 352"/>
                  <a:gd name="T19" fmla="*/ 190 h 302"/>
                  <a:gd name="T20" fmla="*/ 108 w 352"/>
                  <a:gd name="T21" fmla="*/ 258 h 302"/>
                  <a:gd name="T22" fmla="*/ 216 w 352"/>
                  <a:gd name="T23" fmla="*/ 290 h 302"/>
                  <a:gd name="T24" fmla="*/ 352 w 352"/>
                  <a:gd name="T25" fmla="*/ 302 h 3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52" h="302">
                    <a:moveTo>
                      <a:pt x="0" y="302"/>
                    </a:moveTo>
                    <a:cubicBezTo>
                      <a:pt x="18" y="300"/>
                      <a:pt x="74" y="301"/>
                      <a:pt x="108" y="294"/>
                    </a:cubicBezTo>
                    <a:cubicBezTo>
                      <a:pt x="141" y="286"/>
                      <a:pt x="177" y="273"/>
                      <a:pt x="200" y="258"/>
                    </a:cubicBezTo>
                    <a:cubicBezTo>
                      <a:pt x="222" y="242"/>
                      <a:pt x="231" y="228"/>
                      <a:pt x="240" y="202"/>
                    </a:cubicBezTo>
                    <a:cubicBezTo>
                      <a:pt x="248" y="175"/>
                      <a:pt x="256" y="126"/>
                      <a:pt x="252" y="98"/>
                    </a:cubicBezTo>
                    <a:cubicBezTo>
                      <a:pt x="247" y="70"/>
                      <a:pt x="229" y="49"/>
                      <a:pt x="212" y="34"/>
                    </a:cubicBezTo>
                    <a:cubicBezTo>
                      <a:pt x="194" y="18"/>
                      <a:pt x="167" y="3"/>
                      <a:pt x="148" y="2"/>
                    </a:cubicBezTo>
                    <a:cubicBezTo>
                      <a:pt x="128" y="0"/>
                      <a:pt x="112" y="9"/>
                      <a:pt x="96" y="25"/>
                    </a:cubicBezTo>
                    <a:cubicBezTo>
                      <a:pt x="80" y="40"/>
                      <a:pt x="58" y="66"/>
                      <a:pt x="52" y="94"/>
                    </a:cubicBezTo>
                    <a:cubicBezTo>
                      <a:pt x="45" y="121"/>
                      <a:pt x="46" y="162"/>
                      <a:pt x="56" y="190"/>
                    </a:cubicBezTo>
                    <a:cubicBezTo>
                      <a:pt x="65" y="217"/>
                      <a:pt x="81" y="241"/>
                      <a:pt x="108" y="258"/>
                    </a:cubicBezTo>
                    <a:cubicBezTo>
                      <a:pt x="134" y="274"/>
                      <a:pt x="175" y="282"/>
                      <a:pt x="216" y="290"/>
                    </a:cubicBezTo>
                    <a:cubicBezTo>
                      <a:pt x="256" y="297"/>
                      <a:pt x="323" y="299"/>
                      <a:pt x="352" y="302"/>
                    </a:cubicBezTo>
                  </a:path>
                </a:pathLst>
              </a:custGeom>
              <a:noFill/>
              <a:ln w="28575" cmpd="sng">
                <a:solidFill>
                  <a:srgbClr val="008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75" name="Freeform 132"/>
              <p:cNvSpPr>
                <a:spLocks noChangeAspect="1"/>
              </p:cNvSpPr>
              <p:nvPr/>
            </p:nvSpPr>
            <p:spPr bwMode="auto">
              <a:xfrm>
                <a:off x="2464" y="3208"/>
                <a:ext cx="352" cy="302"/>
              </a:xfrm>
              <a:custGeom>
                <a:avLst/>
                <a:gdLst>
                  <a:gd name="T0" fmla="*/ 0 w 352"/>
                  <a:gd name="T1" fmla="*/ 302 h 302"/>
                  <a:gd name="T2" fmla="*/ 108 w 352"/>
                  <a:gd name="T3" fmla="*/ 294 h 302"/>
                  <a:gd name="T4" fmla="*/ 200 w 352"/>
                  <a:gd name="T5" fmla="*/ 258 h 302"/>
                  <a:gd name="T6" fmla="*/ 240 w 352"/>
                  <a:gd name="T7" fmla="*/ 202 h 302"/>
                  <a:gd name="T8" fmla="*/ 252 w 352"/>
                  <a:gd name="T9" fmla="*/ 98 h 302"/>
                  <a:gd name="T10" fmla="*/ 212 w 352"/>
                  <a:gd name="T11" fmla="*/ 34 h 302"/>
                  <a:gd name="T12" fmla="*/ 148 w 352"/>
                  <a:gd name="T13" fmla="*/ 2 h 302"/>
                  <a:gd name="T14" fmla="*/ 96 w 352"/>
                  <a:gd name="T15" fmla="*/ 25 h 302"/>
                  <a:gd name="T16" fmla="*/ 52 w 352"/>
                  <a:gd name="T17" fmla="*/ 94 h 302"/>
                  <a:gd name="T18" fmla="*/ 56 w 352"/>
                  <a:gd name="T19" fmla="*/ 190 h 302"/>
                  <a:gd name="T20" fmla="*/ 108 w 352"/>
                  <a:gd name="T21" fmla="*/ 258 h 302"/>
                  <a:gd name="T22" fmla="*/ 216 w 352"/>
                  <a:gd name="T23" fmla="*/ 290 h 302"/>
                  <a:gd name="T24" fmla="*/ 352 w 352"/>
                  <a:gd name="T25" fmla="*/ 302 h 3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52" h="302">
                    <a:moveTo>
                      <a:pt x="0" y="302"/>
                    </a:moveTo>
                    <a:cubicBezTo>
                      <a:pt x="18" y="300"/>
                      <a:pt x="74" y="301"/>
                      <a:pt x="108" y="294"/>
                    </a:cubicBezTo>
                    <a:cubicBezTo>
                      <a:pt x="141" y="286"/>
                      <a:pt x="177" y="273"/>
                      <a:pt x="200" y="258"/>
                    </a:cubicBezTo>
                    <a:cubicBezTo>
                      <a:pt x="222" y="242"/>
                      <a:pt x="231" y="228"/>
                      <a:pt x="240" y="202"/>
                    </a:cubicBezTo>
                    <a:cubicBezTo>
                      <a:pt x="248" y="175"/>
                      <a:pt x="256" y="126"/>
                      <a:pt x="252" y="98"/>
                    </a:cubicBezTo>
                    <a:cubicBezTo>
                      <a:pt x="247" y="70"/>
                      <a:pt x="229" y="49"/>
                      <a:pt x="212" y="34"/>
                    </a:cubicBezTo>
                    <a:cubicBezTo>
                      <a:pt x="194" y="18"/>
                      <a:pt x="167" y="3"/>
                      <a:pt x="148" y="2"/>
                    </a:cubicBezTo>
                    <a:cubicBezTo>
                      <a:pt x="128" y="0"/>
                      <a:pt x="112" y="9"/>
                      <a:pt x="96" y="25"/>
                    </a:cubicBezTo>
                    <a:cubicBezTo>
                      <a:pt x="80" y="40"/>
                      <a:pt x="58" y="66"/>
                      <a:pt x="52" y="94"/>
                    </a:cubicBezTo>
                    <a:cubicBezTo>
                      <a:pt x="45" y="121"/>
                      <a:pt x="46" y="162"/>
                      <a:pt x="56" y="190"/>
                    </a:cubicBezTo>
                    <a:cubicBezTo>
                      <a:pt x="65" y="217"/>
                      <a:pt x="81" y="241"/>
                      <a:pt x="108" y="258"/>
                    </a:cubicBezTo>
                    <a:cubicBezTo>
                      <a:pt x="134" y="274"/>
                      <a:pt x="175" y="282"/>
                      <a:pt x="216" y="290"/>
                    </a:cubicBezTo>
                    <a:cubicBezTo>
                      <a:pt x="256" y="297"/>
                      <a:pt x="323" y="299"/>
                      <a:pt x="352" y="302"/>
                    </a:cubicBezTo>
                  </a:path>
                </a:pathLst>
              </a:custGeom>
              <a:noFill/>
              <a:ln w="28575" cmpd="sng">
                <a:solidFill>
                  <a:srgbClr val="008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76" name="Freeform 133"/>
              <p:cNvSpPr>
                <a:spLocks noChangeAspect="1"/>
              </p:cNvSpPr>
              <p:nvPr/>
            </p:nvSpPr>
            <p:spPr bwMode="auto">
              <a:xfrm>
                <a:off x="2796" y="3206"/>
                <a:ext cx="352" cy="302"/>
              </a:xfrm>
              <a:custGeom>
                <a:avLst/>
                <a:gdLst>
                  <a:gd name="T0" fmla="*/ 0 w 352"/>
                  <a:gd name="T1" fmla="*/ 302 h 302"/>
                  <a:gd name="T2" fmla="*/ 108 w 352"/>
                  <a:gd name="T3" fmla="*/ 294 h 302"/>
                  <a:gd name="T4" fmla="*/ 200 w 352"/>
                  <a:gd name="T5" fmla="*/ 258 h 302"/>
                  <a:gd name="T6" fmla="*/ 240 w 352"/>
                  <a:gd name="T7" fmla="*/ 202 h 302"/>
                  <a:gd name="T8" fmla="*/ 252 w 352"/>
                  <a:gd name="T9" fmla="*/ 98 h 302"/>
                  <a:gd name="T10" fmla="*/ 212 w 352"/>
                  <a:gd name="T11" fmla="*/ 34 h 302"/>
                  <a:gd name="T12" fmla="*/ 148 w 352"/>
                  <a:gd name="T13" fmla="*/ 2 h 302"/>
                  <a:gd name="T14" fmla="*/ 96 w 352"/>
                  <a:gd name="T15" fmla="*/ 25 h 302"/>
                  <a:gd name="T16" fmla="*/ 52 w 352"/>
                  <a:gd name="T17" fmla="*/ 94 h 302"/>
                  <a:gd name="T18" fmla="*/ 56 w 352"/>
                  <a:gd name="T19" fmla="*/ 190 h 302"/>
                  <a:gd name="T20" fmla="*/ 108 w 352"/>
                  <a:gd name="T21" fmla="*/ 258 h 302"/>
                  <a:gd name="T22" fmla="*/ 216 w 352"/>
                  <a:gd name="T23" fmla="*/ 290 h 302"/>
                  <a:gd name="T24" fmla="*/ 352 w 352"/>
                  <a:gd name="T25" fmla="*/ 302 h 3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52" h="302">
                    <a:moveTo>
                      <a:pt x="0" y="302"/>
                    </a:moveTo>
                    <a:cubicBezTo>
                      <a:pt x="18" y="300"/>
                      <a:pt x="74" y="301"/>
                      <a:pt x="108" y="294"/>
                    </a:cubicBezTo>
                    <a:cubicBezTo>
                      <a:pt x="141" y="286"/>
                      <a:pt x="177" y="273"/>
                      <a:pt x="200" y="258"/>
                    </a:cubicBezTo>
                    <a:cubicBezTo>
                      <a:pt x="222" y="242"/>
                      <a:pt x="231" y="228"/>
                      <a:pt x="240" y="202"/>
                    </a:cubicBezTo>
                    <a:cubicBezTo>
                      <a:pt x="248" y="175"/>
                      <a:pt x="256" y="126"/>
                      <a:pt x="252" y="98"/>
                    </a:cubicBezTo>
                    <a:cubicBezTo>
                      <a:pt x="247" y="70"/>
                      <a:pt x="229" y="49"/>
                      <a:pt x="212" y="34"/>
                    </a:cubicBezTo>
                    <a:cubicBezTo>
                      <a:pt x="194" y="18"/>
                      <a:pt x="167" y="3"/>
                      <a:pt x="148" y="2"/>
                    </a:cubicBezTo>
                    <a:cubicBezTo>
                      <a:pt x="128" y="0"/>
                      <a:pt x="112" y="9"/>
                      <a:pt x="96" y="25"/>
                    </a:cubicBezTo>
                    <a:cubicBezTo>
                      <a:pt x="80" y="40"/>
                      <a:pt x="58" y="66"/>
                      <a:pt x="52" y="94"/>
                    </a:cubicBezTo>
                    <a:cubicBezTo>
                      <a:pt x="45" y="121"/>
                      <a:pt x="46" y="162"/>
                      <a:pt x="56" y="190"/>
                    </a:cubicBezTo>
                    <a:cubicBezTo>
                      <a:pt x="65" y="217"/>
                      <a:pt x="81" y="241"/>
                      <a:pt x="108" y="258"/>
                    </a:cubicBezTo>
                    <a:cubicBezTo>
                      <a:pt x="134" y="274"/>
                      <a:pt x="175" y="282"/>
                      <a:pt x="216" y="290"/>
                    </a:cubicBezTo>
                    <a:cubicBezTo>
                      <a:pt x="256" y="297"/>
                      <a:pt x="323" y="299"/>
                      <a:pt x="352" y="302"/>
                    </a:cubicBezTo>
                  </a:path>
                </a:pathLst>
              </a:custGeom>
              <a:noFill/>
              <a:ln w="28575" cmpd="sng">
                <a:solidFill>
                  <a:srgbClr val="008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it-IT"/>
              </a:p>
            </p:txBody>
          </p:sp>
        </p:grpSp>
        <p:grpSp>
          <p:nvGrpSpPr>
            <p:cNvPr id="79" name="Group 126"/>
            <p:cNvGrpSpPr>
              <a:grpSpLocks noChangeAspect="1"/>
            </p:cNvGrpSpPr>
            <p:nvPr/>
          </p:nvGrpSpPr>
          <p:grpSpPr bwMode="auto">
            <a:xfrm rot="1219630">
              <a:off x="611091" y="5005525"/>
              <a:ext cx="579451" cy="204019"/>
              <a:chOff x="804" y="3206"/>
              <a:chExt cx="2344" cy="314"/>
            </a:xfrm>
          </p:grpSpPr>
          <p:sp>
            <p:nvSpPr>
              <p:cNvPr id="80" name="Freeform 127"/>
              <p:cNvSpPr>
                <a:spLocks noChangeAspect="1"/>
              </p:cNvSpPr>
              <p:nvPr/>
            </p:nvSpPr>
            <p:spPr bwMode="auto">
              <a:xfrm>
                <a:off x="804" y="3218"/>
                <a:ext cx="352" cy="302"/>
              </a:xfrm>
              <a:custGeom>
                <a:avLst/>
                <a:gdLst>
                  <a:gd name="T0" fmla="*/ 0 w 352"/>
                  <a:gd name="T1" fmla="*/ 302 h 302"/>
                  <a:gd name="T2" fmla="*/ 108 w 352"/>
                  <a:gd name="T3" fmla="*/ 294 h 302"/>
                  <a:gd name="T4" fmla="*/ 200 w 352"/>
                  <a:gd name="T5" fmla="*/ 258 h 302"/>
                  <a:gd name="T6" fmla="*/ 240 w 352"/>
                  <a:gd name="T7" fmla="*/ 202 h 302"/>
                  <a:gd name="T8" fmla="*/ 252 w 352"/>
                  <a:gd name="T9" fmla="*/ 98 h 302"/>
                  <a:gd name="T10" fmla="*/ 212 w 352"/>
                  <a:gd name="T11" fmla="*/ 34 h 302"/>
                  <a:gd name="T12" fmla="*/ 148 w 352"/>
                  <a:gd name="T13" fmla="*/ 2 h 302"/>
                  <a:gd name="T14" fmla="*/ 96 w 352"/>
                  <a:gd name="T15" fmla="*/ 25 h 302"/>
                  <a:gd name="T16" fmla="*/ 52 w 352"/>
                  <a:gd name="T17" fmla="*/ 94 h 302"/>
                  <a:gd name="T18" fmla="*/ 56 w 352"/>
                  <a:gd name="T19" fmla="*/ 190 h 302"/>
                  <a:gd name="T20" fmla="*/ 108 w 352"/>
                  <a:gd name="T21" fmla="*/ 258 h 302"/>
                  <a:gd name="T22" fmla="*/ 216 w 352"/>
                  <a:gd name="T23" fmla="*/ 290 h 302"/>
                  <a:gd name="T24" fmla="*/ 352 w 352"/>
                  <a:gd name="T25" fmla="*/ 302 h 3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52" h="302">
                    <a:moveTo>
                      <a:pt x="0" y="302"/>
                    </a:moveTo>
                    <a:cubicBezTo>
                      <a:pt x="18" y="300"/>
                      <a:pt x="74" y="301"/>
                      <a:pt x="108" y="294"/>
                    </a:cubicBezTo>
                    <a:cubicBezTo>
                      <a:pt x="141" y="286"/>
                      <a:pt x="177" y="273"/>
                      <a:pt x="200" y="258"/>
                    </a:cubicBezTo>
                    <a:cubicBezTo>
                      <a:pt x="222" y="242"/>
                      <a:pt x="231" y="228"/>
                      <a:pt x="240" y="202"/>
                    </a:cubicBezTo>
                    <a:cubicBezTo>
                      <a:pt x="248" y="175"/>
                      <a:pt x="256" y="126"/>
                      <a:pt x="252" y="98"/>
                    </a:cubicBezTo>
                    <a:cubicBezTo>
                      <a:pt x="247" y="70"/>
                      <a:pt x="229" y="49"/>
                      <a:pt x="212" y="34"/>
                    </a:cubicBezTo>
                    <a:cubicBezTo>
                      <a:pt x="194" y="18"/>
                      <a:pt x="167" y="3"/>
                      <a:pt x="148" y="2"/>
                    </a:cubicBezTo>
                    <a:cubicBezTo>
                      <a:pt x="128" y="0"/>
                      <a:pt x="112" y="9"/>
                      <a:pt x="96" y="25"/>
                    </a:cubicBezTo>
                    <a:cubicBezTo>
                      <a:pt x="80" y="40"/>
                      <a:pt x="58" y="66"/>
                      <a:pt x="52" y="94"/>
                    </a:cubicBezTo>
                    <a:cubicBezTo>
                      <a:pt x="45" y="121"/>
                      <a:pt x="46" y="162"/>
                      <a:pt x="56" y="190"/>
                    </a:cubicBezTo>
                    <a:cubicBezTo>
                      <a:pt x="65" y="217"/>
                      <a:pt x="81" y="241"/>
                      <a:pt x="108" y="258"/>
                    </a:cubicBezTo>
                    <a:cubicBezTo>
                      <a:pt x="134" y="274"/>
                      <a:pt x="175" y="282"/>
                      <a:pt x="216" y="290"/>
                    </a:cubicBezTo>
                    <a:cubicBezTo>
                      <a:pt x="256" y="297"/>
                      <a:pt x="323" y="299"/>
                      <a:pt x="352" y="302"/>
                    </a:cubicBezTo>
                  </a:path>
                </a:pathLst>
              </a:custGeom>
              <a:noFill/>
              <a:ln w="28575" cmpd="sng">
                <a:solidFill>
                  <a:srgbClr val="008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81" name="Freeform 128"/>
              <p:cNvSpPr>
                <a:spLocks noChangeAspect="1"/>
              </p:cNvSpPr>
              <p:nvPr/>
            </p:nvSpPr>
            <p:spPr bwMode="auto">
              <a:xfrm>
                <a:off x="1136" y="3216"/>
                <a:ext cx="352" cy="302"/>
              </a:xfrm>
              <a:custGeom>
                <a:avLst/>
                <a:gdLst>
                  <a:gd name="T0" fmla="*/ 0 w 352"/>
                  <a:gd name="T1" fmla="*/ 302 h 302"/>
                  <a:gd name="T2" fmla="*/ 108 w 352"/>
                  <a:gd name="T3" fmla="*/ 294 h 302"/>
                  <a:gd name="T4" fmla="*/ 200 w 352"/>
                  <a:gd name="T5" fmla="*/ 258 h 302"/>
                  <a:gd name="T6" fmla="*/ 240 w 352"/>
                  <a:gd name="T7" fmla="*/ 202 h 302"/>
                  <a:gd name="T8" fmla="*/ 252 w 352"/>
                  <a:gd name="T9" fmla="*/ 98 h 302"/>
                  <a:gd name="T10" fmla="*/ 212 w 352"/>
                  <a:gd name="T11" fmla="*/ 34 h 302"/>
                  <a:gd name="T12" fmla="*/ 148 w 352"/>
                  <a:gd name="T13" fmla="*/ 2 h 302"/>
                  <a:gd name="T14" fmla="*/ 96 w 352"/>
                  <a:gd name="T15" fmla="*/ 25 h 302"/>
                  <a:gd name="T16" fmla="*/ 52 w 352"/>
                  <a:gd name="T17" fmla="*/ 94 h 302"/>
                  <a:gd name="T18" fmla="*/ 56 w 352"/>
                  <a:gd name="T19" fmla="*/ 190 h 302"/>
                  <a:gd name="T20" fmla="*/ 108 w 352"/>
                  <a:gd name="T21" fmla="*/ 258 h 302"/>
                  <a:gd name="T22" fmla="*/ 216 w 352"/>
                  <a:gd name="T23" fmla="*/ 290 h 302"/>
                  <a:gd name="T24" fmla="*/ 352 w 352"/>
                  <a:gd name="T25" fmla="*/ 302 h 3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52" h="302">
                    <a:moveTo>
                      <a:pt x="0" y="302"/>
                    </a:moveTo>
                    <a:cubicBezTo>
                      <a:pt x="18" y="300"/>
                      <a:pt x="74" y="301"/>
                      <a:pt x="108" y="294"/>
                    </a:cubicBezTo>
                    <a:cubicBezTo>
                      <a:pt x="141" y="286"/>
                      <a:pt x="177" y="273"/>
                      <a:pt x="200" y="258"/>
                    </a:cubicBezTo>
                    <a:cubicBezTo>
                      <a:pt x="222" y="242"/>
                      <a:pt x="231" y="228"/>
                      <a:pt x="240" y="202"/>
                    </a:cubicBezTo>
                    <a:cubicBezTo>
                      <a:pt x="248" y="175"/>
                      <a:pt x="256" y="126"/>
                      <a:pt x="252" y="98"/>
                    </a:cubicBezTo>
                    <a:cubicBezTo>
                      <a:pt x="247" y="70"/>
                      <a:pt x="229" y="49"/>
                      <a:pt x="212" y="34"/>
                    </a:cubicBezTo>
                    <a:cubicBezTo>
                      <a:pt x="194" y="18"/>
                      <a:pt x="167" y="3"/>
                      <a:pt x="148" y="2"/>
                    </a:cubicBezTo>
                    <a:cubicBezTo>
                      <a:pt x="128" y="0"/>
                      <a:pt x="112" y="9"/>
                      <a:pt x="96" y="25"/>
                    </a:cubicBezTo>
                    <a:cubicBezTo>
                      <a:pt x="80" y="40"/>
                      <a:pt x="58" y="66"/>
                      <a:pt x="52" y="94"/>
                    </a:cubicBezTo>
                    <a:cubicBezTo>
                      <a:pt x="45" y="121"/>
                      <a:pt x="46" y="162"/>
                      <a:pt x="56" y="190"/>
                    </a:cubicBezTo>
                    <a:cubicBezTo>
                      <a:pt x="65" y="217"/>
                      <a:pt x="81" y="241"/>
                      <a:pt x="108" y="258"/>
                    </a:cubicBezTo>
                    <a:cubicBezTo>
                      <a:pt x="134" y="274"/>
                      <a:pt x="175" y="282"/>
                      <a:pt x="216" y="290"/>
                    </a:cubicBezTo>
                    <a:cubicBezTo>
                      <a:pt x="256" y="297"/>
                      <a:pt x="323" y="299"/>
                      <a:pt x="352" y="302"/>
                    </a:cubicBezTo>
                  </a:path>
                </a:pathLst>
              </a:custGeom>
              <a:noFill/>
              <a:ln w="28575" cmpd="sng">
                <a:solidFill>
                  <a:srgbClr val="008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82" name="Freeform 129"/>
              <p:cNvSpPr>
                <a:spLocks noChangeAspect="1"/>
              </p:cNvSpPr>
              <p:nvPr/>
            </p:nvSpPr>
            <p:spPr bwMode="auto">
              <a:xfrm>
                <a:off x="1468" y="3214"/>
                <a:ext cx="352" cy="302"/>
              </a:xfrm>
              <a:custGeom>
                <a:avLst/>
                <a:gdLst>
                  <a:gd name="T0" fmla="*/ 0 w 352"/>
                  <a:gd name="T1" fmla="*/ 302 h 302"/>
                  <a:gd name="T2" fmla="*/ 108 w 352"/>
                  <a:gd name="T3" fmla="*/ 294 h 302"/>
                  <a:gd name="T4" fmla="*/ 200 w 352"/>
                  <a:gd name="T5" fmla="*/ 258 h 302"/>
                  <a:gd name="T6" fmla="*/ 240 w 352"/>
                  <a:gd name="T7" fmla="*/ 202 h 302"/>
                  <a:gd name="T8" fmla="*/ 252 w 352"/>
                  <a:gd name="T9" fmla="*/ 98 h 302"/>
                  <a:gd name="T10" fmla="*/ 212 w 352"/>
                  <a:gd name="T11" fmla="*/ 34 h 302"/>
                  <a:gd name="T12" fmla="*/ 148 w 352"/>
                  <a:gd name="T13" fmla="*/ 2 h 302"/>
                  <a:gd name="T14" fmla="*/ 96 w 352"/>
                  <a:gd name="T15" fmla="*/ 25 h 302"/>
                  <a:gd name="T16" fmla="*/ 52 w 352"/>
                  <a:gd name="T17" fmla="*/ 94 h 302"/>
                  <a:gd name="T18" fmla="*/ 56 w 352"/>
                  <a:gd name="T19" fmla="*/ 190 h 302"/>
                  <a:gd name="T20" fmla="*/ 108 w 352"/>
                  <a:gd name="T21" fmla="*/ 258 h 302"/>
                  <a:gd name="T22" fmla="*/ 216 w 352"/>
                  <a:gd name="T23" fmla="*/ 290 h 302"/>
                  <a:gd name="T24" fmla="*/ 352 w 352"/>
                  <a:gd name="T25" fmla="*/ 302 h 3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52" h="302">
                    <a:moveTo>
                      <a:pt x="0" y="302"/>
                    </a:moveTo>
                    <a:cubicBezTo>
                      <a:pt x="18" y="300"/>
                      <a:pt x="74" y="301"/>
                      <a:pt x="108" y="294"/>
                    </a:cubicBezTo>
                    <a:cubicBezTo>
                      <a:pt x="141" y="286"/>
                      <a:pt x="177" y="273"/>
                      <a:pt x="200" y="258"/>
                    </a:cubicBezTo>
                    <a:cubicBezTo>
                      <a:pt x="222" y="242"/>
                      <a:pt x="231" y="228"/>
                      <a:pt x="240" y="202"/>
                    </a:cubicBezTo>
                    <a:cubicBezTo>
                      <a:pt x="248" y="175"/>
                      <a:pt x="256" y="126"/>
                      <a:pt x="252" y="98"/>
                    </a:cubicBezTo>
                    <a:cubicBezTo>
                      <a:pt x="247" y="70"/>
                      <a:pt x="229" y="49"/>
                      <a:pt x="212" y="34"/>
                    </a:cubicBezTo>
                    <a:cubicBezTo>
                      <a:pt x="194" y="18"/>
                      <a:pt x="167" y="3"/>
                      <a:pt x="148" y="2"/>
                    </a:cubicBezTo>
                    <a:cubicBezTo>
                      <a:pt x="128" y="0"/>
                      <a:pt x="112" y="9"/>
                      <a:pt x="96" y="25"/>
                    </a:cubicBezTo>
                    <a:cubicBezTo>
                      <a:pt x="80" y="40"/>
                      <a:pt x="58" y="66"/>
                      <a:pt x="52" y="94"/>
                    </a:cubicBezTo>
                    <a:cubicBezTo>
                      <a:pt x="45" y="121"/>
                      <a:pt x="46" y="162"/>
                      <a:pt x="56" y="190"/>
                    </a:cubicBezTo>
                    <a:cubicBezTo>
                      <a:pt x="65" y="217"/>
                      <a:pt x="81" y="241"/>
                      <a:pt x="108" y="258"/>
                    </a:cubicBezTo>
                    <a:cubicBezTo>
                      <a:pt x="134" y="274"/>
                      <a:pt x="175" y="282"/>
                      <a:pt x="216" y="290"/>
                    </a:cubicBezTo>
                    <a:cubicBezTo>
                      <a:pt x="256" y="297"/>
                      <a:pt x="323" y="299"/>
                      <a:pt x="352" y="302"/>
                    </a:cubicBezTo>
                  </a:path>
                </a:pathLst>
              </a:custGeom>
              <a:noFill/>
              <a:ln w="28575" cmpd="sng">
                <a:solidFill>
                  <a:srgbClr val="008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83" name="Freeform 130"/>
              <p:cNvSpPr>
                <a:spLocks noChangeAspect="1"/>
              </p:cNvSpPr>
              <p:nvPr/>
            </p:nvSpPr>
            <p:spPr bwMode="auto">
              <a:xfrm>
                <a:off x="1800" y="3212"/>
                <a:ext cx="352" cy="302"/>
              </a:xfrm>
              <a:custGeom>
                <a:avLst/>
                <a:gdLst>
                  <a:gd name="T0" fmla="*/ 0 w 352"/>
                  <a:gd name="T1" fmla="*/ 302 h 302"/>
                  <a:gd name="T2" fmla="*/ 108 w 352"/>
                  <a:gd name="T3" fmla="*/ 294 h 302"/>
                  <a:gd name="T4" fmla="*/ 200 w 352"/>
                  <a:gd name="T5" fmla="*/ 258 h 302"/>
                  <a:gd name="T6" fmla="*/ 240 w 352"/>
                  <a:gd name="T7" fmla="*/ 202 h 302"/>
                  <a:gd name="T8" fmla="*/ 252 w 352"/>
                  <a:gd name="T9" fmla="*/ 98 h 302"/>
                  <a:gd name="T10" fmla="*/ 212 w 352"/>
                  <a:gd name="T11" fmla="*/ 34 h 302"/>
                  <a:gd name="T12" fmla="*/ 148 w 352"/>
                  <a:gd name="T13" fmla="*/ 2 h 302"/>
                  <a:gd name="T14" fmla="*/ 96 w 352"/>
                  <a:gd name="T15" fmla="*/ 25 h 302"/>
                  <a:gd name="T16" fmla="*/ 52 w 352"/>
                  <a:gd name="T17" fmla="*/ 94 h 302"/>
                  <a:gd name="T18" fmla="*/ 56 w 352"/>
                  <a:gd name="T19" fmla="*/ 190 h 302"/>
                  <a:gd name="T20" fmla="*/ 108 w 352"/>
                  <a:gd name="T21" fmla="*/ 258 h 302"/>
                  <a:gd name="T22" fmla="*/ 216 w 352"/>
                  <a:gd name="T23" fmla="*/ 290 h 302"/>
                  <a:gd name="T24" fmla="*/ 352 w 352"/>
                  <a:gd name="T25" fmla="*/ 302 h 3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52" h="302">
                    <a:moveTo>
                      <a:pt x="0" y="302"/>
                    </a:moveTo>
                    <a:cubicBezTo>
                      <a:pt x="18" y="300"/>
                      <a:pt x="74" y="301"/>
                      <a:pt x="108" y="294"/>
                    </a:cubicBezTo>
                    <a:cubicBezTo>
                      <a:pt x="141" y="286"/>
                      <a:pt x="177" y="273"/>
                      <a:pt x="200" y="258"/>
                    </a:cubicBezTo>
                    <a:cubicBezTo>
                      <a:pt x="222" y="242"/>
                      <a:pt x="231" y="228"/>
                      <a:pt x="240" y="202"/>
                    </a:cubicBezTo>
                    <a:cubicBezTo>
                      <a:pt x="248" y="175"/>
                      <a:pt x="256" y="126"/>
                      <a:pt x="252" y="98"/>
                    </a:cubicBezTo>
                    <a:cubicBezTo>
                      <a:pt x="247" y="70"/>
                      <a:pt x="229" y="49"/>
                      <a:pt x="212" y="34"/>
                    </a:cubicBezTo>
                    <a:cubicBezTo>
                      <a:pt x="194" y="18"/>
                      <a:pt x="167" y="3"/>
                      <a:pt x="148" y="2"/>
                    </a:cubicBezTo>
                    <a:cubicBezTo>
                      <a:pt x="128" y="0"/>
                      <a:pt x="112" y="9"/>
                      <a:pt x="96" y="25"/>
                    </a:cubicBezTo>
                    <a:cubicBezTo>
                      <a:pt x="80" y="40"/>
                      <a:pt x="58" y="66"/>
                      <a:pt x="52" y="94"/>
                    </a:cubicBezTo>
                    <a:cubicBezTo>
                      <a:pt x="45" y="121"/>
                      <a:pt x="46" y="162"/>
                      <a:pt x="56" y="190"/>
                    </a:cubicBezTo>
                    <a:cubicBezTo>
                      <a:pt x="65" y="217"/>
                      <a:pt x="81" y="241"/>
                      <a:pt x="108" y="258"/>
                    </a:cubicBezTo>
                    <a:cubicBezTo>
                      <a:pt x="134" y="274"/>
                      <a:pt x="175" y="282"/>
                      <a:pt x="216" y="290"/>
                    </a:cubicBezTo>
                    <a:cubicBezTo>
                      <a:pt x="256" y="297"/>
                      <a:pt x="323" y="299"/>
                      <a:pt x="352" y="302"/>
                    </a:cubicBezTo>
                  </a:path>
                </a:pathLst>
              </a:custGeom>
              <a:noFill/>
              <a:ln w="28575" cmpd="sng">
                <a:solidFill>
                  <a:srgbClr val="008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84" name="Freeform 131"/>
              <p:cNvSpPr>
                <a:spLocks noChangeAspect="1"/>
              </p:cNvSpPr>
              <p:nvPr/>
            </p:nvSpPr>
            <p:spPr bwMode="auto">
              <a:xfrm>
                <a:off x="2132" y="3210"/>
                <a:ext cx="352" cy="302"/>
              </a:xfrm>
              <a:custGeom>
                <a:avLst/>
                <a:gdLst>
                  <a:gd name="T0" fmla="*/ 0 w 352"/>
                  <a:gd name="T1" fmla="*/ 302 h 302"/>
                  <a:gd name="T2" fmla="*/ 108 w 352"/>
                  <a:gd name="T3" fmla="*/ 294 h 302"/>
                  <a:gd name="T4" fmla="*/ 200 w 352"/>
                  <a:gd name="T5" fmla="*/ 258 h 302"/>
                  <a:gd name="T6" fmla="*/ 240 w 352"/>
                  <a:gd name="T7" fmla="*/ 202 h 302"/>
                  <a:gd name="T8" fmla="*/ 252 w 352"/>
                  <a:gd name="T9" fmla="*/ 98 h 302"/>
                  <a:gd name="T10" fmla="*/ 212 w 352"/>
                  <a:gd name="T11" fmla="*/ 34 h 302"/>
                  <a:gd name="T12" fmla="*/ 148 w 352"/>
                  <a:gd name="T13" fmla="*/ 2 h 302"/>
                  <a:gd name="T14" fmla="*/ 96 w 352"/>
                  <a:gd name="T15" fmla="*/ 25 h 302"/>
                  <a:gd name="T16" fmla="*/ 52 w 352"/>
                  <a:gd name="T17" fmla="*/ 94 h 302"/>
                  <a:gd name="T18" fmla="*/ 56 w 352"/>
                  <a:gd name="T19" fmla="*/ 190 h 302"/>
                  <a:gd name="T20" fmla="*/ 108 w 352"/>
                  <a:gd name="T21" fmla="*/ 258 h 302"/>
                  <a:gd name="T22" fmla="*/ 216 w 352"/>
                  <a:gd name="T23" fmla="*/ 290 h 302"/>
                  <a:gd name="T24" fmla="*/ 352 w 352"/>
                  <a:gd name="T25" fmla="*/ 302 h 3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52" h="302">
                    <a:moveTo>
                      <a:pt x="0" y="302"/>
                    </a:moveTo>
                    <a:cubicBezTo>
                      <a:pt x="18" y="300"/>
                      <a:pt x="74" y="301"/>
                      <a:pt x="108" y="294"/>
                    </a:cubicBezTo>
                    <a:cubicBezTo>
                      <a:pt x="141" y="286"/>
                      <a:pt x="177" y="273"/>
                      <a:pt x="200" y="258"/>
                    </a:cubicBezTo>
                    <a:cubicBezTo>
                      <a:pt x="222" y="242"/>
                      <a:pt x="231" y="228"/>
                      <a:pt x="240" y="202"/>
                    </a:cubicBezTo>
                    <a:cubicBezTo>
                      <a:pt x="248" y="175"/>
                      <a:pt x="256" y="126"/>
                      <a:pt x="252" y="98"/>
                    </a:cubicBezTo>
                    <a:cubicBezTo>
                      <a:pt x="247" y="70"/>
                      <a:pt x="229" y="49"/>
                      <a:pt x="212" y="34"/>
                    </a:cubicBezTo>
                    <a:cubicBezTo>
                      <a:pt x="194" y="18"/>
                      <a:pt x="167" y="3"/>
                      <a:pt x="148" y="2"/>
                    </a:cubicBezTo>
                    <a:cubicBezTo>
                      <a:pt x="128" y="0"/>
                      <a:pt x="112" y="9"/>
                      <a:pt x="96" y="25"/>
                    </a:cubicBezTo>
                    <a:cubicBezTo>
                      <a:pt x="80" y="40"/>
                      <a:pt x="58" y="66"/>
                      <a:pt x="52" y="94"/>
                    </a:cubicBezTo>
                    <a:cubicBezTo>
                      <a:pt x="45" y="121"/>
                      <a:pt x="46" y="162"/>
                      <a:pt x="56" y="190"/>
                    </a:cubicBezTo>
                    <a:cubicBezTo>
                      <a:pt x="65" y="217"/>
                      <a:pt x="81" y="241"/>
                      <a:pt x="108" y="258"/>
                    </a:cubicBezTo>
                    <a:cubicBezTo>
                      <a:pt x="134" y="274"/>
                      <a:pt x="175" y="282"/>
                      <a:pt x="216" y="290"/>
                    </a:cubicBezTo>
                    <a:cubicBezTo>
                      <a:pt x="256" y="297"/>
                      <a:pt x="323" y="299"/>
                      <a:pt x="352" y="302"/>
                    </a:cubicBezTo>
                  </a:path>
                </a:pathLst>
              </a:custGeom>
              <a:noFill/>
              <a:ln w="28575" cmpd="sng">
                <a:solidFill>
                  <a:srgbClr val="008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85" name="Freeform 132"/>
              <p:cNvSpPr>
                <a:spLocks noChangeAspect="1"/>
              </p:cNvSpPr>
              <p:nvPr/>
            </p:nvSpPr>
            <p:spPr bwMode="auto">
              <a:xfrm>
                <a:off x="2464" y="3208"/>
                <a:ext cx="352" cy="302"/>
              </a:xfrm>
              <a:custGeom>
                <a:avLst/>
                <a:gdLst>
                  <a:gd name="T0" fmla="*/ 0 w 352"/>
                  <a:gd name="T1" fmla="*/ 302 h 302"/>
                  <a:gd name="T2" fmla="*/ 108 w 352"/>
                  <a:gd name="T3" fmla="*/ 294 h 302"/>
                  <a:gd name="T4" fmla="*/ 200 w 352"/>
                  <a:gd name="T5" fmla="*/ 258 h 302"/>
                  <a:gd name="T6" fmla="*/ 240 w 352"/>
                  <a:gd name="T7" fmla="*/ 202 h 302"/>
                  <a:gd name="T8" fmla="*/ 252 w 352"/>
                  <a:gd name="T9" fmla="*/ 98 h 302"/>
                  <a:gd name="T10" fmla="*/ 212 w 352"/>
                  <a:gd name="T11" fmla="*/ 34 h 302"/>
                  <a:gd name="T12" fmla="*/ 148 w 352"/>
                  <a:gd name="T13" fmla="*/ 2 h 302"/>
                  <a:gd name="T14" fmla="*/ 96 w 352"/>
                  <a:gd name="T15" fmla="*/ 25 h 302"/>
                  <a:gd name="T16" fmla="*/ 52 w 352"/>
                  <a:gd name="T17" fmla="*/ 94 h 302"/>
                  <a:gd name="T18" fmla="*/ 56 w 352"/>
                  <a:gd name="T19" fmla="*/ 190 h 302"/>
                  <a:gd name="T20" fmla="*/ 108 w 352"/>
                  <a:gd name="T21" fmla="*/ 258 h 302"/>
                  <a:gd name="T22" fmla="*/ 216 w 352"/>
                  <a:gd name="T23" fmla="*/ 290 h 302"/>
                  <a:gd name="T24" fmla="*/ 352 w 352"/>
                  <a:gd name="T25" fmla="*/ 302 h 3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52" h="302">
                    <a:moveTo>
                      <a:pt x="0" y="302"/>
                    </a:moveTo>
                    <a:cubicBezTo>
                      <a:pt x="18" y="300"/>
                      <a:pt x="74" y="301"/>
                      <a:pt x="108" y="294"/>
                    </a:cubicBezTo>
                    <a:cubicBezTo>
                      <a:pt x="141" y="286"/>
                      <a:pt x="177" y="273"/>
                      <a:pt x="200" y="258"/>
                    </a:cubicBezTo>
                    <a:cubicBezTo>
                      <a:pt x="222" y="242"/>
                      <a:pt x="231" y="228"/>
                      <a:pt x="240" y="202"/>
                    </a:cubicBezTo>
                    <a:cubicBezTo>
                      <a:pt x="248" y="175"/>
                      <a:pt x="256" y="126"/>
                      <a:pt x="252" y="98"/>
                    </a:cubicBezTo>
                    <a:cubicBezTo>
                      <a:pt x="247" y="70"/>
                      <a:pt x="229" y="49"/>
                      <a:pt x="212" y="34"/>
                    </a:cubicBezTo>
                    <a:cubicBezTo>
                      <a:pt x="194" y="18"/>
                      <a:pt x="167" y="3"/>
                      <a:pt x="148" y="2"/>
                    </a:cubicBezTo>
                    <a:cubicBezTo>
                      <a:pt x="128" y="0"/>
                      <a:pt x="112" y="9"/>
                      <a:pt x="96" y="25"/>
                    </a:cubicBezTo>
                    <a:cubicBezTo>
                      <a:pt x="80" y="40"/>
                      <a:pt x="58" y="66"/>
                      <a:pt x="52" y="94"/>
                    </a:cubicBezTo>
                    <a:cubicBezTo>
                      <a:pt x="45" y="121"/>
                      <a:pt x="46" y="162"/>
                      <a:pt x="56" y="190"/>
                    </a:cubicBezTo>
                    <a:cubicBezTo>
                      <a:pt x="65" y="217"/>
                      <a:pt x="81" y="241"/>
                      <a:pt x="108" y="258"/>
                    </a:cubicBezTo>
                    <a:cubicBezTo>
                      <a:pt x="134" y="274"/>
                      <a:pt x="175" y="282"/>
                      <a:pt x="216" y="290"/>
                    </a:cubicBezTo>
                    <a:cubicBezTo>
                      <a:pt x="256" y="297"/>
                      <a:pt x="323" y="299"/>
                      <a:pt x="352" y="302"/>
                    </a:cubicBezTo>
                  </a:path>
                </a:pathLst>
              </a:custGeom>
              <a:noFill/>
              <a:ln w="28575" cmpd="sng">
                <a:solidFill>
                  <a:srgbClr val="008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86" name="Freeform 133"/>
              <p:cNvSpPr>
                <a:spLocks noChangeAspect="1"/>
              </p:cNvSpPr>
              <p:nvPr/>
            </p:nvSpPr>
            <p:spPr bwMode="auto">
              <a:xfrm>
                <a:off x="2796" y="3206"/>
                <a:ext cx="352" cy="302"/>
              </a:xfrm>
              <a:custGeom>
                <a:avLst/>
                <a:gdLst>
                  <a:gd name="T0" fmla="*/ 0 w 352"/>
                  <a:gd name="T1" fmla="*/ 302 h 302"/>
                  <a:gd name="T2" fmla="*/ 108 w 352"/>
                  <a:gd name="T3" fmla="*/ 294 h 302"/>
                  <a:gd name="T4" fmla="*/ 200 w 352"/>
                  <a:gd name="T5" fmla="*/ 258 h 302"/>
                  <a:gd name="T6" fmla="*/ 240 w 352"/>
                  <a:gd name="T7" fmla="*/ 202 h 302"/>
                  <a:gd name="T8" fmla="*/ 252 w 352"/>
                  <a:gd name="T9" fmla="*/ 98 h 302"/>
                  <a:gd name="T10" fmla="*/ 212 w 352"/>
                  <a:gd name="T11" fmla="*/ 34 h 302"/>
                  <a:gd name="T12" fmla="*/ 148 w 352"/>
                  <a:gd name="T13" fmla="*/ 2 h 302"/>
                  <a:gd name="T14" fmla="*/ 96 w 352"/>
                  <a:gd name="T15" fmla="*/ 25 h 302"/>
                  <a:gd name="T16" fmla="*/ 52 w 352"/>
                  <a:gd name="T17" fmla="*/ 94 h 302"/>
                  <a:gd name="T18" fmla="*/ 56 w 352"/>
                  <a:gd name="T19" fmla="*/ 190 h 302"/>
                  <a:gd name="T20" fmla="*/ 108 w 352"/>
                  <a:gd name="T21" fmla="*/ 258 h 302"/>
                  <a:gd name="T22" fmla="*/ 216 w 352"/>
                  <a:gd name="T23" fmla="*/ 290 h 302"/>
                  <a:gd name="T24" fmla="*/ 352 w 352"/>
                  <a:gd name="T25" fmla="*/ 302 h 3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52" h="302">
                    <a:moveTo>
                      <a:pt x="0" y="302"/>
                    </a:moveTo>
                    <a:cubicBezTo>
                      <a:pt x="18" y="300"/>
                      <a:pt x="74" y="301"/>
                      <a:pt x="108" y="294"/>
                    </a:cubicBezTo>
                    <a:cubicBezTo>
                      <a:pt x="141" y="286"/>
                      <a:pt x="177" y="273"/>
                      <a:pt x="200" y="258"/>
                    </a:cubicBezTo>
                    <a:cubicBezTo>
                      <a:pt x="222" y="242"/>
                      <a:pt x="231" y="228"/>
                      <a:pt x="240" y="202"/>
                    </a:cubicBezTo>
                    <a:cubicBezTo>
                      <a:pt x="248" y="175"/>
                      <a:pt x="256" y="126"/>
                      <a:pt x="252" y="98"/>
                    </a:cubicBezTo>
                    <a:cubicBezTo>
                      <a:pt x="247" y="70"/>
                      <a:pt x="229" y="49"/>
                      <a:pt x="212" y="34"/>
                    </a:cubicBezTo>
                    <a:cubicBezTo>
                      <a:pt x="194" y="18"/>
                      <a:pt x="167" y="3"/>
                      <a:pt x="148" y="2"/>
                    </a:cubicBezTo>
                    <a:cubicBezTo>
                      <a:pt x="128" y="0"/>
                      <a:pt x="112" y="9"/>
                      <a:pt x="96" y="25"/>
                    </a:cubicBezTo>
                    <a:cubicBezTo>
                      <a:pt x="80" y="40"/>
                      <a:pt x="58" y="66"/>
                      <a:pt x="52" y="94"/>
                    </a:cubicBezTo>
                    <a:cubicBezTo>
                      <a:pt x="45" y="121"/>
                      <a:pt x="46" y="162"/>
                      <a:pt x="56" y="190"/>
                    </a:cubicBezTo>
                    <a:cubicBezTo>
                      <a:pt x="65" y="217"/>
                      <a:pt x="81" y="241"/>
                      <a:pt x="108" y="258"/>
                    </a:cubicBezTo>
                    <a:cubicBezTo>
                      <a:pt x="134" y="274"/>
                      <a:pt x="175" y="282"/>
                      <a:pt x="216" y="290"/>
                    </a:cubicBezTo>
                    <a:cubicBezTo>
                      <a:pt x="256" y="297"/>
                      <a:pt x="323" y="299"/>
                      <a:pt x="352" y="302"/>
                    </a:cubicBezTo>
                  </a:path>
                </a:pathLst>
              </a:custGeom>
              <a:noFill/>
              <a:ln w="28575" cmpd="sng">
                <a:solidFill>
                  <a:srgbClr val="008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it-IT"/>
              </a:p>
            </p:txBody>
          </p:sp>
        </p:grpSp>
      </p:grpSp>
      <p:sp>
        <p:nvSpPr>
          <p:cNvPr id="87" name="Rettangolo 50"/>
          <p:cNvSpPr/>
          <p:nvPr/>
        </p:nvSpPr>
        <p:spPr>
          <a:xfrm>
            <a:off x="3803315" y="991595"/>
            <a:ext cx="104547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2000" dirty="0">
                <a:solidFill>
                  <a:srgbClr val="CC00FF"/>
                </a:solidFill>
              </a:rPr>
              <a:t>Glueball</a:t>
            </a:r>
          </a:p>
        </p:txBody>
      </p:sp>
      <p:grpSp>
        <p:nvGrpSpPr>
          <p:cNvPr id="23" name="Group 22"/>
          <p:cNvGrpSpPr/>
          <p:nvPr/>
        </p:nvGrpSpPr>
        <p:grpSpPr>
          <a:xfrm>
            <a:off x="419681" y="1458943"/>
            <a:ext cx="803876" cy="815508"/>
            <a:chOff x="1077766" y="1530526"/>
            <a:chExt cx="905537" cy="918640"/>
          </a:xfrm>
        </p:grpSpPr>
        <p:sp>
          <p:nvSpPr>
            <p:cNvPr id="89" name="Ovale 36"/>
            <p:cNvSpPr/>
            <p:nvPr/>
          </p:nvSpPr>
          <p:spPr>
            <a:xfrm rot="1702495">
              <a:off x="1077766" y="1530526"/>
              <a:ext cx="905537" cy="918640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90" name="Ovale 37"/>
            <p:cNvSpPr/>
            <p:nvPr/>
          </p:nvSpPr>
          <p:spPr>
            <a:xfrm>
              <a:off x="1609397" y="1809785"/>
              <a:ext cx="167828" cy="167828"/>
            </a:xfrm>
            <a:prstGeom prst="ellipse">
              <a:avLst/>
            </a:prstGeom>
            <a:solidFill>
              <a:srgbClr val="FF7C8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91" name="Ovale 38"/>
            <p:cNvSpPr/>
            <p:nvPr/>
          </p:nvSpPr>
          <p:spPr>
            <a:xfrm>
              <a:off x="1328439" y="1981684"/>
              <a:ext cx="167828" cy="167828"/>
            </a:xfrm>
            <a:prstGeom prst="ellipse">
              <a:avLst/>
            </a:prstGeom>
            <a:solidFill>
              <a:srgbClr val="3333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1817136" y="1417497"/>
            <a:ext cx="1301676" cy="815508"/>
            <a:chOff x="2630950" y="1650086"/>
            <a:chExt cx="1466291" cy="918640"/>
          </a:xfrm>
        </p:grpSpPr>
        <p:sp>
          <p:nvSpPr>
            <p:cNvPr id="102" name="Ovale 36"/>
            <p:cNvSpPr/>
            <p:nvPr/>
          </p:nvSpPr>
          <p:spPr>
            <a:xfrm rot="1702495">
              <a:off x="2630950" y="1650086"/>
              <a:ext cx="1466291" cy="918640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01" name="Ovale 38"/>
            <p:cNvSpPr/>
            <p:nvPr/>
          </p:nvSpPr>
          <p:spPr>
            <a:xfrm>
              <a:off x="2934103" y="1987716"/>
              <a:ext cx="167828" cy="167828"/>
            </a:xfrm>
            <a:prstGeom prst="ellipse">
              <a:avLst/>
            </a:prstGeom>
            <a:solidFill>
              <a:srgbClr val="3333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03" name="Ovale 38"/>
            <p:cNvSpPr/>
            <p:nvPr/>
          </p:nvSpPr>
          <p:spPr>
            <a:xfrm>
              <a:off x="3336098" y="1903202"/>
              <a:ext cx="167828" cy="167828"/>
            </a:xfrm>
            <a:prstGeom prst="ellipse">
              <a:avLst/>
            </a:prstGeom>
            <a:solidFill>
              <a:srgbClr val="3333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04" name="Ovale 38"/>
            <p:cNvSpPr/>
            <p:nvPr/>
          </p:nvSpPr>
          <p:spPr>
            <a:xfrm>
              <a:off x="3375391" y="2245824"/>
              <a:ext cx="167828" cy="167828"/>
            </a:xfrm>
            <a:prstGeom prst="ellipse">
              <a:avLst/>
            </a:prstGeom>
            <a:solidFill>
              <a:srgbClr val="3333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p:sp>
        <p:nvSpPr>
          <p:cNvPr id="105" name="Rettangolo 50"/>
          <p:cNvSpPr/>
          <p:nvPr/>
        </p:nvSpPr>
        <p:spPr>
          <a:xfrm>
            <a:off x="369271" y="991595"/>
            <a:ext cx="90281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2000" dirty="0">
                <a:solidFill>
                  <a:srgbClr val="CC00FF"/>
                </a:solidFill>
              </a:rPr>
              <a:t>Meson</a:t>
            </a:r>
          </a:p>
        </p:txBody>
      </p:sp>
      <p:sp>
        <p:nvSpPr>
          <p:cNvPr id="106" name="Rettangolo 50"/>
          <p:cNvSpPr/>
          <p:nvPr/>
        </p:nvSpPr>
        <p:spPr>
          <a:xfrm>
            <a:off x="1890698" y="991595"/>
            <a:ext cx="92031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2000" dirty="0">
                <a:solidFill>
                  <a:srgbClr val="CC00FF"/>
                </a:solidFill>
              </a:rPr>
              <a:t>Baryon</a:t>
            </a:r>
          </a:p>
        </p:txBody>
      </p:sp>
      <p:sp>
        <p:nvSpPr>
          <p:cNvPr id="108" name="Rounded Rectangle 107"/>
          <p:cNvSpPr/>
          <p:nvPr/>
        </p:nvSpPr>
        <p:spPr>
          <a:xfrm>
            <a:off x="2895557" y="4293504"/>
            <a:ext cx="1740782" cy="748146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>
                <a:solidFill>
                  <a:srgbClr val="0000FF"/>
                </a:solidFill>
              </a:rPr>
              <a:t>Data</a:t>
            </a:r>
          </a:p>
        </p:txBody>
      </p:sp>
      <p:sp>
        <p:nvSpPr>
          <p:cNvPr id="109" name="Rounded Rectangle 108"/>
          <p:cNvSpPr/>
          <p:nvPr/>
        </p:nvSpPr>
        <p:spPr>
          <a:xfrm>
            <a:off x="5000777" y="4273438"/>
            <a:ext cx="1740782" cy="748146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>
                <a:solidFill>
                  <a:srgbClr val="FF0000"/>
                </a:solidFill>
              </a:rPr>
              <a:t>Amplitude analysis</a:t>
            </a:r>
          </a:p>
        </p:txBody>
      </p:sp>
      <p:sp>
        <p:nvSpPr>
          <p:cNvPr id="110" name="Rounded Rectangle 109"/>
          <p:cNvSpPr/>
          <p:nvPr/>
        </p:nvSpPr>
        <p:spPr>
          <a:xfrm>
            <a:off x="7203765" y="4269527"/>
            <a:ext cx="1740782" cy="748146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CC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400" dirty="0">
                <a:solidFill>
                  <a:srgbClr val="CC00FF"/>
                </a:solidFill>
              </a:rPr>
              <a:t>QCD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89" t="28385" r="19156" b="-1"/>
          <a:stretch/>
        </p:blipFill>
        <p:spPr>
          <a:xfrm>
            <a:off x="95808" y="3109132"/>
            <a:ext cx="2125516" cy="1635189"/>
          </a:xfrm>
          <a:prstGeom prst="rect">
            <a:avLst/>
          </a:prstGeom>
        </p:spPr>
      </p:pic>
      <p:sp>
        <p:nvSpPr>
          <p:cNvPr id="93" name="Rettangolo 50"/>
          <p:cNvSpPr/>
          <p:nvPr/>
        </p:nvSpPr>
        <p:spPr>
          <a:xfrm rot="5400000">
            <a:off x="1715703" y="3797973"/>
            <a:ext cx="138454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2000" dirty="0">
                <a:solidFill>
                  <a:srgbClr val="0000FF"/>
                </a:solidFill>
              </a:rPr>
              <a:t>Experiment</a:t>
            </a:r>
          </a:p>
        </p:txBody>
      </p:sp>
      <p:sp>
        <p:nvSpPr>
          <p:cNvPr id="94" name="Rettangolo 50"/>
          <p:cNvSpPr/>
          <p:nvPr/>
        </p:nvSpPr>
        <p:spPr>
          <a:xfrm rot="5400000">
            <a:off x="1733630" y="5337821"/>
            <a:ext cx="140333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2000" dirty="0">
                <a:solidFill>
                  <a:srgbClr val="0000FF"/>
                </a:solidFill>
              </a:rPr>
              <a:t>Lattice QCD</a:t>
            </a:r>
          </a:p>
        </p:txBody>
      </p:sp>
      <p:cxnSp>
        <p:nvCxnSpPr>
          <p:cNvPr id="95" name="Straight Arrow Connector 94"/>
          <p:cNvCxnSpPr/>
          <p:nvPr/>
        </p:nvCxnSpPr>
        <p:spPr>
          <a:xfrm>
            <a:off x="2514732" y="3910467"/>
            <a:ext cx="380825" cy="383037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Straight Arrow Connector 95"/>
          <p:cNvCxnSpPr/>
          <p:nvPr/>
        </p:nvCxnSpPr>
        <p:spPr>
          <a:xfrm flipV="1">
            <a:off x="2591531" y="5150103"/>
            <a:ext cx="351523" cy="458701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7" name="Rectangle 96"/>
          <p:cNvSpPr/>
          <p:nvPr/>
        </p:nvSpPr>
        <p:spPr>
          <a:xfrm>
            <a:off x="2341453" y="5421141"/>
            <a:ext cx="6726347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sz="2400" dirty="0">
                <a:solidFill>
                  <a:srgbClr val="FF0000"/>
                </a:solidFill>
              </a:rPr>
              <a:t>With great statistics comes great responsibility!</a:t>
            </a:r>
          </a:p>
          <a:p>
            <a:pPr algn="r"/>
            <a:r>
              <a:rPr lang="en-US" sz="2200" b="1" dirty="0"/>
              <a:t>Peter Parker, PhD</a:t>
            </a:r>
            <a:endParaRPr lang="it-IT" sz="2200" b="1" dirty="0"/>
          </a:p>
        </p:txBody>
      </p:sp>
      <p:cxnSp>
        <p:nvCxnSpPr>
          <p:cNvPr id="98" name="Straight Arrow Connector 97"/>
          <p:cNvCxnSpPr/>
          <p:nvPr/>
        </p:nvCxnSpPr>
        <p:spPr>
          <a:xfrm rot="5400000">
            <a:off x="5680755" y="5232063"/>
            <a:ext cx="380825" cy="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9" name="Picture 9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30" y="4896674"/>
            <a:ext cx="2180826" cy="1544025"/>
          </a:xfrm>
          <a:prstGeom prst="rect">
            <a:avLst/>
          </a:prstGeom>
        </p:spPr>
      </p:pic>
      <p:cxnSp>
        <p:nvCxnSpPr>
          <p:cNvPr id="107" name="Straight Arrow Connector 106"/>
          <p:cNvCxnSpPr/>
          <p:nvPr/>
        </p:nvCxnSpPr>
        <p:spPr>
          <a:xfrm>
            <a:off x="3593707" y="2237709"/>
            <a:ext cx="3738815" cy="1814845"/>
          </a:xfrm>
          <a:prstGeom prst="straightConnector1">
            <a:avLst/>
          </a:prstGeom>
          <a:ln w="76200">
            <a:solidFill>
              <a:srgbClr val="CC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7DABDEE5-92A6-48EA-B67C-0E8D054444DD}"/>
              </a:ext>
            </a:extLst>
          </p:cNvPr>
          <p:cNvSpPr txBox="1"/>
          <p:nvPr/>
        </p:nvSpPr>
        <p:spPr>
          <a:xfrm>
            <a:off x="3406948" y="5447064"/>
            <a:ext cx="49786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chemeClr val="accent1"/>
              </a:buClr>
              <a:buSzPct val="120000"/>
              <a:buFont typeface="Arial" panose="020B0604020202020204" pitchFamily="34" charset="0"/>
              <a:buChar char="•"/>
            </a:pPr>
            <a:r>
              <a:rPr lang="it-IT" dirty="0"/>
              <a:t>For </a:t>
            </a:r>
            <a:r>
              <a:rPr lang="it-IT" dirty="0" err="1"/>
              <a:t>theorists</a:t>
            </a:r>
            <a:r>
              <a:rPr lang="it-IT" dirty="0"/>
              <a:t>, </a:t>
            </a:r>
            <a:r>
              <a:rPr lang="it-IT" dirty="0" err="1"/>
              <a:t>this</a:t>
            </a:r>
            <a:r>
              <a:rPr lang="it-IT" dirty="0"/>
              <a:t> </a:t>
            </a:r>
            <a:r>
              <a:rPr lang="it-IT" dirty="0" err="1"/>
              <a:t>is</a:t>
            </a:r>
            <a:r>
              <a:rPr lang="it-IT" dirty="0"/>
              <a:t> an </a:t>
            </a:r>
            <a:r>
              <a:rPr lang="it-IT" dirty="0" err="1"/>
              <a:t>experimental</a:t>
            </a:r>
            <a:r>
              <a:rPr lang="it-IT" dirty="0"/>
              <a:t> business</a:t>
            </a:r>
          </a:p>
          <a:p>
            <a:pPr marL="285750" indent="-285750">
              <a:buClr>
                <a:schemeClr val="accent1"/>
              </a:buClr>
              <a:buSzPct val="120000"/>
              <a:buFont typeface="Arial" panose="020B0604020202020204" pitchFamily="34" charset="0"/>
              <a:buChar char="•"/>
            </a:pPr>
            <a:r>
              <a:rPr lang="it-IT" dirty="0"/>
              <a:t>For </a:t>
            </a:r>
            <a:r>
              <a:rPr lang="it-IT" dirty="0" err="1"/>
              <a:t>experimentalists</a:t>
            </a:r>
            <a:r>
              <a:rPr lang="it-IT" dirty="0"/>
              <a:t>, </a:t>
            </a:r>
            <a:r>
              <a:rPr lang="it-IT" dirty="0" err="1"/>
              <a:t>this</a:t>
            </a:r>
            <a:r>
              <a:rPr lang="it-IT" dirty="0"/>
              <a:t> </a:t>
            </a:r>
            <a:r>
              <a:rPr lang="it-IT" dirty="0" err="1"/>
              <a:t>is</a:t>
            </a:r>
            <a:r>
              <a:rPr lang="it-IT" dirty="0"/>
              <a:t> </a:t>
            </a:r>
            <a:r>
              <a:rPr lang="it-IT" dirty="0" err="1"/>
              <a:t>grandma’s</a:t>
            </a:r>
            <a:r>
              <a:rPr lang="it-IT" dirty="0"/>
              <a:t> recipe</a:t>
            </a:r>
          </a:p>
        </p:txBody>
      </p:sp>
    </p:spTree>
    <p:extLst>
      <p:ext uri="{BB962C8B-B14F-4D97-AF65-F5344CB8AC3E}">
        <p14:creationId xmlns:p14="http://schemas.microsoft.com/office/powerpoint/2010/main" val="4301814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34" grpId="0" animBg="1"/>
      <p:bldP spid="35" grpId="0"/>
      <p:bldP spid="51" grpId="0"/>
      <p:bldP spid="87" grpId="0"/>
      <p:bldP spid="109" grpId="0" animBg="1"/>
      <p:bldP spid="93" grpId="0"/>
      <p:bldP spid="94" grpId="0"/>
      <p:bldP spid="97" grpId="0"/>
      <p:bldP spid="3" grpId="0"/>
      <p:bldP spid="3" grpId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egnaposto numero diapositiva 10"/>
          <p:cNvSpPr>
            <a:spLocks noGrp="1"/>
          </p:cNvSpPr>
          <p:nvPr>
            <p:ph type="sldNum" sz="quarter" idx="12"/>
          </p:nvPr>
        </p:nvSpPr>
        <p:spPr>
          <a:xfrm>
            <a:off x="8305800" y="6360668"/>
            <a:ext cx="762000" cy="365125"/>
          </a:xfrm>
        </p:spPr>
        <p:txBody>
          <a:bodyPr/>
          <a:lstStyle/>
          <a:p>
            <a:fld id="{757A8607-F8D3-4FCF-AF8A-9CA68A1CDC70}" type="slidenum">
              <a:rPr lang="it-IT" sz="2000" smtClean="0">
                <a:solidFill>
                  <a:schemeClr val="bg1">
                    <a:lumMod val="50000"/>
                  </a:schemeClr>
                </a:solidFill>
              </a:rPr>
              <a:pPr/>
              <a:t>30</a:t>
            </a:fld>
            <a:endParaRPr lang="it-IT" sz="20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" name="Titolo 1"/>
          <p:cNvSpPr txBox="1">
            <a:spLocks/>
          </p:cNvSpPr>
          <p:nvPr/>
        </p:nvSpPr>
        <p:spPr>
          <a:xfrm>
            <a:off x="457200" y="-27384"/>
            <a:ext cx="8229600" cy="1052502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it-IT" sz="3600" dirty="0">
                <a:solidFill>
                  <a:schemeClr val="tx2"/>
                </a:solidFill>
              </a:rPr>
              <a:t>How to produce </a:t>
            </a:r>
            <a:r>
              <a:rPr lang="it-IT" sz="3600" dirty="0" err="1">
                <a:solidFill>
                  <a:schemeClr val="tx2"/>
                </a:solidFill>
              </a:rPr>
              <a:t>resonances</a:t>
            </a:r>
            <a:r>
              <a:rPr lang="it-IT" sz="3600" dirty="0">
                <a:solidFill>
                  <a:schemeClr val="tx2"/>
                </a:solidFill>
              </a:rPr>
              <a:t>: scattering</a:t>
            </a:r>
          </a:p>
        </p:txBody>
      </p:sp>
      <p:sp>
        <p:nvSpPr>
          <p:cNvPr id="22" name="Rectangle 21"/>
          <p:cNvSpPr/>
          <p:nvPr/>
        </p:nvSpPr>
        <p:spPr>
          <a:xfrm>
            <a:off x="0" y="6360668"/>
            <a:ext cx="6889687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>
                <a:solidFill>
                  <a:schemeClr val="bg1">
                    <a:lumMod val="50000"/>
                  </a:schemeClr>
                </a:solidFill>
              </a:rPr>
              <a:t>A. Pilloni – Exotic hadron spectroscopy</a:t>
            </a:r>
            <a:endParaRPr lang="it-IT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cxnSp>
        <p:nvCxnSpPr>
          <p:cNvPr id="6" name="Connettore 2 5">
            <a:extLst>
              <a:ext uri="{FF2B5EF4-FFF2-40B4-BE49-F238E27FC236}">
                <a16:creationId xmlns:a16="http://schemas.microsoft.com/office/drawing/2014/main" id="{F2CA7A3A-66FE-7BA3-F31B-D5CB8487DBE6}"/>
              </a:ext>
            </a:extLst>
          </p:cNvPr>
          <p:cNvCxnSpPr/>
          <p:nvPr/>
        </p:nvCxnSpPr>
        <p:spPr>
          <a:xfrm>
            <a:off x="886904" y="1616037"/>
            <a:ext cx="480501" cy="49889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onnettore 2 7">
            <a:extLst>
              <a:ext uri="{FF2B5EF4-FFF2-40B4-BE49-F238E27FC236}">
                <a16:creationId xmlns:a16="http://schemas.microsoft.com/office/drawing/2014/main" id="{EEC169C2-ACFC-B0A7-58B1-2EDF11CEE6CA}"/>
              </a:ext>
            </a:extLst>
          </p:cNvPr>
          <p:cNvCxnSpPr>
            <a:cxnSpLocks/>
          </p:cNvCxnSpPr>
          <p:nvPr/>
        </p:nvCxnSpPr>
        <p:spPr>
          <a:xfrm flipV="1">
            <a:off x="886904" y="2128137"/>
            <a:ext cx="480501" cy="49889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nettore 2 8">
            <a:extLst>
              <a:ext uri="{FF2B5EF4-FFF2-40B4-BE49-F238E27FC236}">
                <a16:creationId xmlns:a16="http://schemas.microsoft.com/office/drawing/2014/main" id="{A8CE7120-1656-A564-FF29-613BE7EA2CF8}"/>
              </a:ext>
            </a:extLst>
          </p:cNvPr>
          <p:cNvCxnSpPr>
            <a:cxnSpLocks/>
          </p:cNvCxnSpPr>
          <p:nvPr/>
        </p:nvCxnSpPr>
        <p:spPr>
          <a:xfrm flipH="1">
            <a:off x="2171818" y="1616037"/>
            <a:ext cx="480501" cy="498892"/>
          </a:xfrm>
          <a:prstGeom prst="straightConnector1">
            <a:avLst/>
          </a:prstGeom>
          <a:ln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nettore 2 9">
            <a:extLst>
              <a:ext uri="{FF2B5EF4-FFF2-40B4-BE49-F238E27FC236}">
                <a16:creationId xmlns:a16="http://schemas.microsoft.com/office/drawing/2014/main" id="{7927B7AD-56A7-1A8D-5485-EC82F987C219}"/>
              </a:ext>
            </a:extLst>
          </p:cNvPr>
          <p:cNvCxnSpPr>
            <a:cxnSpLocks/>
          </p:cNvCxnSpPr>
          <p:nvPr/>
        </p:nvCxnSpPr>
        <p:spPr>
          <a:xfrm flipH="1" flipV="1">
            <a:off x="2171818" y="2128137"/>
            <a:ext cx="480501" cy="498892"/>
          </a:xfrm>
          <a:prstGeom prst="straightConnector1">
            <a:avLst/>
          </a:prstGeom>
          <a:ln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nettore diritto 10">
            <a:extLst>
              <a:ext uri="{FF2B5EF4-FFF2-40B4-BE49-F238E27FC236}">
                <a16:creationId xmlns:a16="http://schemas.microsoft.com/office/drawing/2014/main" id="{A5ED450E-A8C4-E599-EB3D-147897038094}"/>
              </a:ext>
            </a:extLst>
          </p:cNvPr>
          <p:cNvCxnSpPr/>
          <p:nvPr/>
        </p:nvCxnSpPr>
        <p:spPr>
          <a:xfrm>
            <a:off x="1367405" y="2114929"/>
            <a:ext cx="80441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CasellaDiTesto 15">
                <a:extLst>
                  <a:ext uri="{FF2B5EF4-FFF2-40B4-BE49-F238E27FC236}">
                    <a16:creationId xmlns:a16="http://schemas.microsoft.com/office/drawing/2014/main" id="{4A35EB2F-99FE-F415-86A0-CC4A9D1B375D}"/>
                  </a:ext>
                </a:extLst>
              </p:cNvPr>
              <p:cNvSpPr txBox="1"/>
              <p:nvPr/>
            </p:nvSpPr>
            <p:spPr>
              <a:xfrm>
                <a:off x="222238" y="4281367"/>
                <a:ext cx="7750327" cy="120032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it-IT" sz="2400" dirty="0"/>
                  <a:t>Most </a:t>
                </a:r>
                <a:r>
                  <a:rPr lang="it-IT" sz="2400" dirty="0" err="1"/>
                  <a:t>refined</a:t>
                </a:r>
                <a:r>
                  <a:rPr lang="it-IT" sz="2400" dirty="0"/>
                  <a:t> </a:t>
                </a:r>
                <a:r>
                  <a:rPr lang="it-IT" sz="2400" dirty="0" err="1"/>
                  <a:t>analyses</a:t>
                </a:r>
                <a:r>
                  <a:rPr lang="it-IT" sz="2400" dirty="0"/>
                  <a:t> </a:t>
                </a:r>
                <a:r>
                  <a:rPr lang="it-IT" sz="2400" dirty="0" err="1"/>
                  <a:t>apply</a:t>
                </a:r>
                <a:r>
                  <a:rPr lang="it-IT" sz="2400" dirty="0"/>
                  <a:t> to </a:t>
                </a:r>
                <a:r>
                  <a:rPr lang="it-IT" sz="2400" dirty="0" err="1"/>
                  <a:t>meson</a:t>
                </a:r>
                <a:r>
                  <a:rPr lang="it-IT" sz="2400" dirty="0"/>
                  <a:t> scattering: </a:t>
                </a:r>
                <a14:m>
                  <m:oMath xmlns:m="http://schemas.openxmlformats.org/officeDocument/2006/math">
                    <m:r>
                      <a:rPr lang="it-IT" sz="2400" b="0" i="1" smtClean="0">
                        <a:latin typeface="Cambria Math" panose="02040503050406030204" pitchFamily="18" charset="0"/>
                      </a:rPr>
                      <m:t>𝜋𝜋</m:t>
                    </m:r>
                  </m:oMath>
                </a14:m>
                <a:r>
                  <a:rPr lang="it-IT" sz="2400" dirty="0"/>
                  <a:t> and </a:t>
                </a:r>
                <a14:m>
                  <m:oMath xmlns:m="http://schemas.openxmlformats.org/officeDocument/2006/math">
                    <m:r>
                      <a:rPr lang="it-IT" sz="2400" b="0" i="1" smtClean="0">
                        <a:latin typeface="Cambria Math" panose="02040503050406030204" pitchFamily="18" charset="0"/>
                      </a:rPr>
                      <m:t>𝜋</m:t>
                    </m:r>
                    <m:r>
                      <a:rPr lang="it-IT" sz="2400" b="0" i="1" smtClean="0">
                        <a:latin typeface="Cambria Math" panose="02040503050406030204" pitchFamily="18" charset="0"/>
                      </a:rPr>
                      <m:t>𝐾</m:t>
                    </m:r>
                  </m:oMath>
                </a14:m>
                <a:br>
                  <a:rPr lang="it-IT" sz="2400" dirty="0"/>
                </a:br>
                <a:r>
                  <a:rPr lang="it-IT" sz="2400" dirty="0" err="1"/>
                  <a:t>This</a:t>
                </a:r>
                <a:r>
                  <a:rPr lang="it-IT" sz="2400" dirty="0"/>
                  <a:t> + S-</a:t>
                </a:r>
                <a:r>
                  <a:rPr lang="it-IT" sz="2400" dirty="0" err="1"/>
                  <a:t>matrix</a:t>
                </a:r>
                <a:r>
                  <a:rPr lang="it-IT" sz="2400" dirty="0"/>
                  <a:t> input </a:t>
                </a:r>
                <a:r>
                  <a:rPr lang="it-IT" sz="2400" dirty="0" err="1"/>
                  <a:t>allow</a:t>
                </a:r>
                <a:r>
                  <a:rPr lang="it-IT" sz="2400" dirty="0"/>
                  <a:t> </a:t>
                </a:r>
                <a:r>
                  <a:rPr lang="it-IT" sz="2400" dirty="0" err="1"/>
                  <a:t>us</a:t>
                </a:r>
                <a:r>
                  <a:rPr lang="it-IT" sz="2400" dirty="0"/>
                  <a:t> to </a:t>
                </a:r>
                <a:r>
                  <a:rPr lang="it-IT" sz="2400" dirty="0" err="1"/>
                  <a:t>obtain</a:t>
                </a:r>
                <a:r>
                  <a:rPr lang="it-IT" sz="2400" dirty="0"/>
                  <a:t> the </a:t>
                </a:r>
                <a:r>
                  <a:rPr lang="it-IT" sz="2400" dirty="0" err="1"/>
                  <a:t>most</a:t>
                </a:r>
                <a:r>
                  <a:rPr lang="it-IT" sz="2400" dirty="0"/>
                  <a:t> precise</a:t>
                </a:r>
                <a:br>
                  <a:rPr lang="it-IT" sz="2400" dirty="0"/>
                </a:br>
                <a:r>
                  <a:rPr lang="it-IT" sz="2400" dirty="0" err="1"/>
                  <a:t>extraction</a:t>
                </a:r>
                <a:r>
                  <a:rPr lang="it-IT" sz="2400" dirty="0"/>
                  <a:t> of the </a:t>
                </a:r>
                <a:r>
                  <a:rPr lang="it-IT" sz="2400" dirty="0" err="1"/>
                  <a:t>lightest</a:t>
                </a:r>
                <a:r>
                  <a:rPr lang="it-IT" sz="2400" dirty="0"/>
                  <a:t> </a:t>
                </a:r>
                <a:r>
                  <a:rPr lang="it-IT" sz="2400" dirty="0" err="1"/>
                  <a:t>scalars</a:t>
                </a:r>
                <a:r>
                  <a:rPr lang="it-IT" sz="2400" dirty="0"/>
                  <a:t>, </a:t>
                </a:r>
                <a14:m>
                  <m:oMath xmlns:m="http://schemas.openxmlformats.org/officeDocument/2006/math">
                    <m:r>
                      <a:rPr lang="it-IT" sz="2400" b="0" i="1" smtClean="0">
                        <a:latin typeface="Cambria Math" panose="02040503050406030204" pitchFamily="18" charset="0"/>
                      </a:rPr>
                      <m:t>𝜎</m:t>
                    </m:r>
                  </m:oMath>
                </a14:m>
                <a:r>
                  <a:rPr lang="it-IT" sz="2400" dirty="0"/>
                  <a:t> and </a:t>
                </a:r>
                <a14:m>
                  <m:oMath xmlns:m="http://schemas.openxmlformats.org/officeDocument/2006/math">
                    <m:r>
                      <a:rPr lang="it-IT" sz="2400" b="0" i="1" smtClean="0">
                        <a:latin typeface="Cambria Math" panose="02040503050406030204" pitchFamily="18" charset="0"/>
                      </a:rPr>
                      <m:t>𝜅</m:t>
                    </m:r>
                  </m:oMath>
                </a14:m>
                <a:endParaRPr lang="it-IT" sz="2400" dirty="0"/>
              </a:p>
            </p:txBody>
          </p:sp>
        </mc:Choice>
        <mc:Fallback xmlns="">
          <p:sp>
            <p:nvSpPr>
              <p:cNvPr id="16" name="CasellaDiTesto 15">
                <a:extLst>
                  <a:ext uri="{FF2B5EF4-FFF2-40B4-BE49-F238E27FC236}">
                    <a16:creationId xmlns:a16="http://schemas.microsoft.com/office/drawing/2014/main" id="{4A35EB2F-99FE-F415-86A0-CC4A9D1B375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2238" y="4281367"/>
                <a:ext cx="7750327" cy="1200329"/>
              </a:xfrm>
              <a:prstGeom prst="rect">
                <a:avLst/>
              </a:prstGeom>
              <a:blipFill>
                <a:blip r:embed="rId3"/>
                <a:stretch>
                  <a:fillRect l="-1179" t="-4061" b="-10660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CasellaDiTesto 18">
                <a:extLst>
                  <a:ext uri="{FF2B5EF4-FFF2-40B4-BE49-F238E27FC236}">
                    <a16:creationId xmlns:a16="http://schemas.microsoft.com/office/drawing/2014/main" id="{48E74F0D-8C30-0DB8-8349-9AB22DAC59A7}"/>
                  </a:ext>
                </a:extLst>
              </p:cNvPr>
              <p:cNvSpPr txBox="1"/>
              <p:nvPr/>
            </p:nvSpPr>
            <p:spPr>
              <a:xfrm>
                <a:off x="16527" y="1173469"/>
                <a:ext cx="1160253" cy="46628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it-IT" sz="2400" b="0" i="1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it-IT" sz="2400" b="0" i="1" dirty="0" smtClean="0">
                              <a:latin typeface="Cambria Math" panose="02040503050406030204" pitchFamily="18" charset="0"/>
                            </a:rPr>
                            <m:t>𝜋</m:t>
                          </m:r>
                        </m:e>
                        <m:sup>
                          <m:r>
                            <a:rPr lang="it-IT" sz="2400" b="0" i="1" dirty="0" smtClean="0">
                              <a:latin typeface="Cambria Math" panose="02040503050406030204" pitchFamily="18" charset="0"/>
                            </a:rPr>
                            <m:t>±</m:t>
                          </m:r>
                        </m:sup>
                      </m:sSup>
                      <m:r>
                        <a:rPr lang="it-IT" sz="2400" b="0" i="1" dirty="0" smtClean="0">
                          <a:latin typeface="Cambria Math" panose="02040503050406030204" pitchFamily="18" charset="0"/>
                        </a:rPr>
                        <m:t>,</m:t>
                      </m:r>
                      <m:sSup>
                        <m:sSupPr>
                          <m:ctrlPr>
                            <a:rPr lang="it-IT" sz="2400" b="0" i="1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it-IT" sz="2400" b="0" i="1" dirty="0" smtClean="0"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  <m:sup>
                          <m:r>
                            <a:rPr lang="it-IT" sz="2400" b="0" i="1" dirty="0" smtClean="0">
                              <a:latin typeface="Cambria Math" panose="02040503050406030204" pitchFamily="18" charset="0"/>
                            </a:rPr>
                            <m:t>±</m:t>
                          </m:r>
                        </m:sup>
                      </m:sSup>
                    </m:oMath>
                  </m:oMathPara>
                </a14:m>
                <a:endParaRPr lang="it-IT" sz="2400" dirty="0"/>
              </a:p>
            </p:txBody>
          </p:sp>
        </mc:Choice>
        <mc:Fallback xmlns="">
          <p:sp>
            <p:nvSpPr>
              <p:cNvPr id="19" name="CasellaDiTesto 18">
                <a:extLst>
                  <a:ext uri="{FF2B5EF4-FFF2-40B4-BE49-F238E27FC236}">
                    <a16:creationId xmlns:a16="http://schemas.microsoft.com/office/drawing/2014/main" id="{48E74F0D-8C30-0DB8-8349-9AB22DAC59A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527" y="1173469"/>
                <a:ext cx="1160253" cy="466281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CasellaDiTesto 19">
                <a:extLst>
                  <a:ext uri="{FF2B5EF4-FFF2-40B4-BE49-F238E27FC236}">
                    <a16:creationId xmlns:a16="http://schemas.microsoft.com/office/drawing/2014/main" id="{F89EFDCE-52E7-34E7-4B65-9D0280426FC2}"/>
                  </a:ext>
                </a:extLst>
              </p:cNvPr>
              <p:cNvSpPr txBox="1"/>
              <p:nvPr/>
            </p:nvSpPr>
            <p:spPr>
              <a:xfrm>
                <a:off x="589095" y="2082318"/>
                <a:ext cx="297809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sz="2400" b="0" i="1" dirty="0" smtClean="0">
                          <a:latin typeface="Cambria Math" panose="02040503050406030204" pitchFamily="18" charset="0"/>
                        </a:rPr>
                        <m:t>𝜋</m:t>
                      </m:r>
                    </m:oMath>
                  </m:oMathPara>
                </a14:m>
                <a:endParaRPr lang="it-IT" sz="2400" dirty="0"/>
              </a:p>
            </p:txBody>
          </p:sp>
        </mc:Choice>
        <mc:Fallback xmlns="">
          <p:sp>
            <p:nvSpPr>
              <p:cNvPr id="20" name="CasellaDiTesto 19">
                <a:extLst>
                  <a:ext uri="{FF2B5EF4-FFF2-40B4-BE49-F238E27FC236}">
                    <a16:creationId xmlns:a16="http://schemas.microsoft.com/office/drawing/2014/main" id="{F89EFDCE-52E7-34E7-4B65-9D0280426FC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9095" y="2082318"/>
                <a:ext cx="297809" cy="461665"/>
              </a:xfrm>
              <a:prstGeom prst="rect">
                <a:avLst/>
              </a:prstGeom>
              <a:blipFill>
                <a:blip r:embed="rId5"/>
                <a:stretch>
                  <a:fillRect r="-18750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CasellaDiTesto 24">
                <a:extLst>
                  <a:ext uri="{FF2B5EF4-FFF2-40B4-BE49-F238E27FC236}">
                    <a16:creationId xmlns:a16="http://schemas.microsoft.com/office/drawing/2014/main" id="{E253E056-738D-FE3F-B637-96863608970A}"/>
                  </a:ext>
                </a:extLst>
              </p:cNvPr>
              <p:cNvSpPr txBox="1"/>
              <p:nvPr/>
            </p:nvSpPr>
            <p:spPr>
              <a:xfrm>
                <a:off x="2678422" y="2367570"/>
                <a:ext cx="297809" cy="46628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sz="2400" b="0" i="1" dirty="0" smtClean="0">
                          <a:latin typeface="Cambria Math" panose="02040503050406030204" pitchFamily="18" charset="0"/>
                        </a:rPr>
                        <m:t>𝜋</m:t>
                      </m:r>
                    </m:oMath>
                  </m:oMathPara>
                </a14:m>
                <a:endParaRPr lang="it-IT" sz="2400" dirty="0"/>
              </a:p>
            </p:txBody>
          </p:sp>
        </mc:Choice>
        <mc:Fallback xmlns="">
          <p:sp>
            <p:nvSpPr>
              <p:cNvPr id="25" name="CasellaDiTesto 24">
                <a:extLst>
                  <a:ext uri="{FF2B5EF4-FFF2-40B4-BE49-F238E27FC236}">
                    <a16:creationId xmlns:a16="http://schemas.microsoft.com/office/drawing/2014/main" id="{E253E056-738D-FE3F-B637-96863608970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78422" y="2367570"/>
                <a:ext cx="297809" cy="466281"/>
              </a:xfrm>
              <a:prstGeom prst="rect">
                <a:avLst/>
              </a:prstGeom>
              <a:blipFill>
                <a:blip r:embed="rId6"/>
                <a:stretch>
                  <a:fillRect r="-18367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CasellaDiTesto 25">
                <a:extLst>
                  <a:ext uri="{FF2B5EF4-FFF2-40B4-BE49-F238E27FC236}">
                    <a16:creationId xmlns:a16="http://schemas.microsoft.com/office/drawing/2014/main" id="{163C8052-098A-8347-3397-994D26DFA98E}"/>
                  </a:ext>
                </a:extLst>
              </p:cNvPr>
              <p:cNvSpPr txBox="1"/>
              <p:nvPr/>
            </p:nvSpPr>
            <p:spPr>
              <a:xfrm>
                <a:off x="2687279" y="1230062"/>
                <a:ext cx="780855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sz="2400" b="0" i="1" dirty="0" smtClean="0">
                          <a:latin typeface="Cambria Math" panose="02040503050406030204" pitchFamily="18" charset="0"/>
                        </a:rPr>
                        <m:t>𝜋</m:t>
                      </m:r>
                      <m:r>
                        <a:rPr lang="it-IT" sz="2400" b="0" i="1" dirty="0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it-IT" sz="2400" b="0" i="1" dirty="0" smtClean="0">
                          <a:latin typeface="Cambria Math" panose="02040503050406030204" pitchFamily="18" charset="0"/>
                        </a:rPr>
                        <m:t>𝐾</m:t>
                      </m:r>
                    </m:oMath>
                  </m:oMathPara>
                </a14:m>
                <a:endParaRPr lang="it-IT" sz="2400" dirty="0"/>
              </a:p>
            </p:txBody>
          </p:sp>
        </mc:Choice>
        <mc:Fallback xmlns="">
          <p:sp>
            <p:nvSpPr>
              <p:cNvPr id="26" name="CasellaDiTesto 25">
                <a:extLst>
                  <a:ext uri="{FF2B5EF4-FFF2-40B4-BE49-F238E27FC236}">
                    <a16:creationId xmlns:a16="http://schemas.microsoft.com/office/drawing/2014/main" id="{163C8052-098A-8347-3397-994D26DFA98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87279" y="1230062"/>
                <a:ext cx="780855" cy="461665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Figura a mano libera: forma 1">
            <a:extLst>
              <a:ext uri="{FF2B5EF4-FFF2-40B4-BE49-F238E27FC236}">
                <a16:creationId xmlns:a16="http://schemas.microsoft.com/office/drawing/2014/main" id="{224827DC-4834-D9C1-11EF-4A0A6F23A7DE}"/>
              </a:ext>
            </a:extLst>
          </p:cNvPr>
          <p:cNvSpPr/>
          <p:nvPr/>
        </p:nvSpPr>
        <p:spPr>
          <a:xfrm>
            <a:off x="162370" y="2632105"/>
            <a:ext cx="2230453" cy="376015"/>
          </a:xfrm>
          <a:custGeom>
            <a:avLst/>
            <a:gdLst>
              <a:gd name="connsiteX0" fmla="*/ 0 w 2230453"/>
              <a:gd name="connsiteY0" fmla="*/ 358923 h 376015"/>
              <a:gd name="connsiteX1" fmla="*/ 717847 w 2230453"/>
              <a:gd name="connsiteY1" fmla="*/ 0 h 376015"/>
              <a:gd name="connsiteX2" fmla="*/ 2230453 w 2230453"/>
              <a:gd name="connsiteY2" fmla="*/ 376015 h 3760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230453" h="376015">
                <a:moveTo>
                  <a:pt x="0" y="358923"/>
                </a:moveTo>
                <a:lnTo>
                  <a:pt x="717847" y="0"/>
                </a:lnTo>
                <a:lnTo>
                  <a:pt x="2230453" y="376015"/>
                </a:lnTo>
              </a:path>
            </a:pathLst>
          </a:custGeom>
          <a:ln>
            <a:solidFill>
              <a:srgbClr val="C00000"/>
            </a:solidFill>
            <a:headEnd type="none" w="med" len="med"/>
            <a:tailEnd type="triangl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CasellaDiTesto 26">
                <a:extLst>
                  <a:ext uri="{FF2B5EF4-FFF2-40B4-BE49-F238E27FC236}">
                    <a16:creationId xmlns:a16="http://schemas.microsoft.com/office/drawing/2014/main" id="{D049B7CA-5AF4-850A-3065-C56908E64841}"/>
                  </a:ext>
                </a:extLst>
              </p:cNvPr>
              <p:cNvSpPr txBox="1"/>
              <p:nvPr/>
            </p:nvSpPr>
            <p:spPr>
              <a:xfrm>
                <a:off x="68988" y="2946692"/>
                <a:ext cx="292694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sz="1800" b="0" i="1" dirty="0" smtClean="0">
                          <a:latin typeface="Cambria Math" panose="02040503050406030204" pitchFamily="18" charset="0"/>
                        </a:rPr>
                        <m:t>𝑝</m:t>
                      </m:r>
                    </m:oMath>
                  </m:oMathPara>
                </a14:m>
                <a:endParaRPr lang="it-IT" dirty="0"/>
              </a:p>
            </p:txBody>
          </p:sp>
        </mc:Choice>
        <mc:Fallback xmlns="">
          <p:sp>
            <p:nvSpPr>
              <p:cNvPr id="27" name="CasellaDiTesto 26">
                <a:extLst>
                  <a:ext uri="{FF2B5EF4-FFF2-40B4-BE49-F238E27FC236}">
                    <a16:creationId xmlns:a16="http://schemas.microsoft.com/office/drawing/2014/main" id="{D049B7CA-5AF4-850A-3065-C56908E6484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988" y="2946692"/>
                <a:ext cx="292694" cy="369332"/>
              </a:xfrm>
              <a:prstGeom prst="rect">
                <a:avLst/>
              </a:prstGeom>
              <a:blipFill>
                <a:blip r:embed="rId8"/>
                <a:stretch>
                  <a:fillRect r="-4167" b="-6557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CasellaDiTesto 27">
                <a:extLst>
                  <a:ext uri="{FF2B5EF4-FFF2-40B4-BE49-F238E27FC236}">
                    <a16:creationId xmlns:a16="http://schemas.microsoft.com/office/drawing/2014/main" id="{C509870A-5275-474C-CAEA-CC2CD75C30D1}"/>
                  </a:ext>
                </a:extLst>
              </p:cNvPr>
              <p:cNvSpPr txBox="1"/>
              <p:nvPr/>
            </p:nvSpPr>
            <p:spPr>
              <a:xfrm>
                <a:off x="2337768" y="2959538"/>
                <a:ext cx="292694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sz="1800" b="0" i="1" dirty="0" smtClean="0">
                          <a:latin typeface="Cambria Math" panose="02040503050406030204" pitchFamily="18" charset="0"/>
                        </a:rPr>
                        <m:t>𝑝</m:t>
                      </m:r>
                      <m:r>
                        <a:rPr lang="it-IT" sz="1800" b="0" i="1" dirty="0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it-IT" sz="1800" b="0" i="1" dirty="0" smtClean="0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it-IT" sz="1800" b="0" i="1" dirty="0" smtClean="0">
                          <a:latin typeface="Cambria Math" panose="02040503050406030204" pitchFamily="18" charset="0"/>
                        </a:rPr>
                        <m:t>,</m:t>
                      </m:r>
                      <m:sSup>
                        <m:sSupPr>
                          <m:ctrlPr>
                            <a:rPr lang="it-IT" sz="1800" b="0" i="1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it-IT" sz="1800" b="0" i="0" dirty="0" smtClean="0">
                              <a:latin typeface="Cambria Math" panose="02040503050406030204" pitchFamily="18" charset="0"/>
                            </a:rPr>
                            <m:t>Δ</m:t>
                          </m:r>
                        </m:e>
                        <m:sup>
                          <m:r>
                            <a:rPr lang="it-IT" sz="1800" b="0" i="1" dirty="0" smtClean="0">
                              <a:latin typeface="Cambria Math" panose="02040503050406030204" pitchFamily="18" charset="0"/>
                            </a:rPr>
                            <m:t>++</m:t>
                          </m:r>
                        </m:sup>
                      </m:sSup>
                    </m:oMath>
                  </m:oMathPara>
                </a14:m>
                <a:endParaRPr lang="it-IT" dirty="0"/>
              </a:p>
            </p:txBody>
          </p:sp>
        </mc:Choice>
        <mc:Fallback xmlns="">
          <p:sp>
            <p:nvSpPr>
              <p:cNvPr id="28" name="CasellaDiTesto 27">
                <a:extLst>
                  <a:ext uri="{FF2B5EF4-FFF2-40B4-BE49-F238E27FC236}">
                    <a16:creationId xmlns:a16="http://schemas.microsoft.com/office/drawing/2014/main" id="{C509870A-5275-474C-CAEA-CC2CD75C30D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37768" y="2959538"/>
                <a:ext cx="292694" cy="369332"/>
              </a:xfrm>
              <a:prstGeom prst="rect">
                <a:avLst/>
              </a:prstGeom>
              <a:blipFill>
                <a:blip r:embed="rId9"/>
                <a:stretch>
                  <a:fillRect r="-220408" b="-6557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9" name="Immagine 28">
            <a:extLst>
              <a:ext uri="{FF2B5EF4-FFF2-40B4-BE49-F238E27FC236}">
                <a16:creationId xmlns:a16="http://schemas.microsoft.com/office/drawing/2014/main" id="{4B008459-7EE6-4B18-7FB3-AED3C277B1A8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606547" y="976543"/>
            <a:ext cx="4229995" cy="3291617"/>
          </a:xfrm>
          <a:prstGeom prst="rect">
            <a:avLst/>
          </a:prstGeom>
        </p:spPr>
      </p:pic>
      <p:sp>
        <p:nvSpPr>
          <p:cNvPr id="30" name="CasellaDiTesto 29">
            <a:extLst>
              <a:ext uri="{FF2B5EF4-FFF2-40B4-BE49-F238E27FC236}">
                <a16:creationId xmlns:a16="http://schemas.microsoft.com/office/drawing/2014/main" id="{2BA879B0-4A70-4C43-BC6E-4254C53B6250}"/>
              </a:ext>
            </a:extLst>
          </p:cNvPr>
          <p:cNvSpPr txBox="1"/>
          <p:nvPr/>
        </p:nvSpPr>
        <p:spPr>
          <a:xfrm>
            <a:off x="737999" y="5499708"/>
            <a:ext cx="310623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0" dirty="0" err="1">
                <a:solidFill>
                  <a:srgbClr val="C00000"/>
                </a:solidFill>
                <a:effectLst/>
                <a:latin typeface="-apple-system"/>
              </a:rPr>
              <a:t>Pelaez</a:t>
            </a:r>
            <a:r>
              <a:rPr lang="it-IT" b="0" dirty="0">
                <a:solidFill>
                  <a:srgbClr val="C00000"/>
                </a:solidFill>
                <a:effectLst/>
                <a:latin typeface="-apple-system"/>
              </a:rPr>
              <a:t>, </a:t>
            </a:r>
            <a:r>
              <a:rPr lang="it-IT" b="0" dirty="0" err="1">
                <a:solidFill>
                  <a:srgbClr val="C00000"/>
                </a:solidFill>
                <a:effectLst/>
                <a:latin typeface="-apple-system"/>
              </a:rPr>
              <a:t>Phys.Rept</a:t>
            </a:r>
            <a:r>
              <a:rPr lang="it-IT" b="0" dirty="0">
                <a:solidFill>
                  <a:srgbClr val="C00000"/>
                </a:solidFill>
                <a:effectLst/>
                <a:latin typeface="-apple-system"/>
              </a:rPr>
              <a:t>. 658 (2016) 1</a:t>
            </a:r>
          </a:p>
          <a:p>
            <a:r>
              <a:rPr lang="it-IT" b="0" dirty="0" err="1">
                <a:solidFill>
                  <a:srgbClr val="C00000"/>
                </a:solidFill>
                <a:effectLst/>
                <a:latin typeface="-apple-system"/>
              </a:rPr>
              <a:t>Pelaez</a:t>
            </a:r>
            <a:r>
              <a:rPr lang="it-IT" b="0" dirty="0">
                <a:solidFill>
                  <a:srgbClr val="C00000"/>
                </a:solidFill>
                <a:effectLst/>
                <a:latin typeface="-apple-system"/>
              </a:rPr>
              <a:t>, arXiv:2010.11222</a:t>
            </a:r>
          </a:p>
        </p:txBody>
      </p:sp>
      <p:sp>
        <p:nvSpPr>
          <p:cNvPr id="32" name="CasellaDiTesto 31">
            <a:extLst>
              <a:ext uri="{FF2B5EF4-FFF2-40B4-BE49-F238E27FC236}">
                <a16:creationId xmlns:a16="http://schemas.microsoft.com/office/drawing/2014/main" id="{85AFC91B-317D-BC22-BAE8-1DF5A5780C8A}"/>
              </a:ext>
            </a:extLst>
          </p:cNvPr>
          <p:cNvSpPr txBox="1"/>
          <p:nvPr/>
        </p:nvSpPr>
        <p:spPr>
          <a:xfrm>
            <a:off x="7090" y="3324754"/>
            <a:ext cx="4670276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1800" dirty="0"/>
              <a:t>In practice one </a:t>
            </a:r>
            <a:r>
              <a:rPr lang="it-IT" sz="1800" dirty="0" err="1"/>
              <a:t>cannot</a:t>
            </a:r>
            <a:r>
              <a:rPr lang="it-IT" sz="1800" dirty="0"/>
              <a:t> collide </a:t>
            </a:r>
            <a:r>
              <a:rPr lang="it-IT" sz="1800" dirty="0" err="1"/>
              <a:t>two</a:t>
            </a:r>
            <a:r>
              <a:rPr lang="it-IT" sz="1800" dirty="0"/>
              <a:t> </a:t>
            </a:r>
            <a:r>
              <a:rPr lang="it-IT" sz="1800" dirty="0" err="1"/>
              <a:t>pion</a:t>
            </a:r>
            <a:r>
              <a:rPr lang="it-IT" sz="1800" dirty="0"/>
              <a:t> </a:t>
            </a:r>
            <a:r>
              <a:rPr lang="it-IT" sz="1800" dirty="0" err="1"/>
              <a:t>beams</a:t>
            </a:r>
            <a:r>
              <a:rPr lang="it-IT" sz="1800" dirty="0"/>
              <a:t>,</a:t>
            </a:r>
            <a:br>
              <a:rPr lang="it-IT" sz="1800" dirty="0"/>
            </a:br>
            <a:r>
              <a:rPr lang="it-IT" sz="1800" dirty="0"/>
              <a:t>so </a:t>
            </a:r>
            <a:r>
              <a:rPr lang="it-IT" sz="1800" dirty="0" err="1"/>
              <a:t>extrapolations</a:t>
            </a:r>
            <a:r>
              <a:rPr lang="it-IT" sz="1800" dirty="0"/>
              <a:t> from </a:t>
            </a:r>
            <a:r>
              <a:rPr lang="it-IT" sz="1800" dirty="0" err="1"/>
              <a:t>proton</a:t>
            </a:r>
            <a:r>
              <a:rPr lang="it-IT" sz="1800" dirty="0"/>
              <a:t> targets ar</a:t>
            </a:r>
            <a:r>
              <a:rPr lang="it-IT" dirty="0"/>
              <a:t>e </a:t>
            </a:r>
            <a:r>
              <a:rPr lang="it-IT" dirty="0" err="1"/>
              <a:t>needed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9615082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7" grpId="0"/>
      <p:bldP spid="28" grpId="0"/>
      <p:bldP spid="32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egnaposto numero diapositiva 10"/>
          <p:cNvSpPr>
            <a:spLocks noGrp="1"/>
          </p:cNvSpPr>
          <p:nvPr>
            <p:ph type="sldNum" sz="quarter" idx="12"/>
          </p:nvPr>
        </p:nvSpPr>
        <p:spPr>
          <a:xfrm>
            <a:off x="8305800" y="6360668"/>
            <a:ext cx="762000" cy="365125"/>
          </a:xfrm>
        </p:spPr>
        <p:txBody>
          <a:bodyPr/>
          <a:lstStyle/>
          <a:p>
            <a:fld id="{757A8607-F8D3-4FCF-AF8A-9CA68A1CDC70}" type="slidenum">
              <a:rPr lang="it-IT" sz="2000" smtClean="0">
                <a:solidFill>
                  <a:schemeClr val="bg1">
                    <a:lumMod val="50000"/>
                  </a:schemeClr>
                </a:solidFill>
              </a:rPr>
              <a:pPr/>
              <a:t>31</a:t>
            </a:fld>
            <a:endParaRPr lang="it-IT" sz="2000" dirty="0">
              <a:solidFill>
                <a:schemeClr val="bg1">
                  <a:lumMod val="50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itolo 1"/>
              <p:cNvSpPr txBox="1">
                <a:spLocks/>
              </p:cNvSpPr>
              <p:nvPr/>
            </p:nvSpPr>
            <p:spPr>
              <a:xfrm>
                <a:off x="457200" y="-27384"/>
                <a:ext cx="8229600" cy="1052502"/>
              </a:xfrm>
              <a:prstGeom prst="rect">
                <a:avLst/>
              </a:prstGeom>
            </p:spPr>
            <p:txBody>
              <a:bodyPr vert="horz" lIns="91440" tIns="45720" rIns="91440" bIns="45720" rtlCol="0" anchor="b" anchorCtr="0">
                <a:normAutofit fontScale="92500"/>
              </a:bodyPr>
              <a:lstStyle>
                <a:lvl1pPr algn="l" defTabSz="914400" rtl="0" eaLnBrk="1" latinLnBrk="0" hangingPunct="1">
                  <a:spcBef>
                    <a:spcPct val="0"/>
                  </a:spcBef>
                  <a:buNone/>
                  <a:defRPr sz="5400" kern="120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j-lt"/>
                    <a:ea typeface="+mj-ea"/>
                    <a:cs typeface="+mj-cs"/>
                  </a:defRPr>
                </a:lvl1pPr>
                <a:lvl2pPr eaLnBrk="1" hangingPunct="1">
                  <a:defRPr>
                    <a:solidFill>
                      <a:schemeClr val="tx2"/>
                    </a:solidFill>
                  </a:defRPr>
                </a:lvl2pPr>
                <a:lvl3pPr eaLnBrk="1" hangingPunct="1">
                  <a:defRPr>
                    <a:solidFill>
                      <a:schemeClr val="tx2"/>
                    </a:solidFill>
                  </a:defRPr>
                </a:lvl3pPr>
                <a:lvl4pPr eaLnBrk="1" hangingPunct="1">
                  <a:defRPr>
                    <a:solidFill>
                      <a:schemeClr val="tx2"/>
                    </a:solidFill>
                  </a:defRPr>
                </a:lvl4pPr>
                <a:lvl5pPr eaLnBrk="1" hangingPunct="1">
                  <a:defRPr>
                    <a:solidFill>
                      <a:schemeClr val="tx2"/>
                    </a:solidFill>
                  </a:defRPr>
                </a:lvl5pPr>
                <a:lvl6pPr eaLnBrk="1" hangingPunct="1">
                  <a:defRPr>
                    <a:solidFill>
                      <a:schemeClr val="tx2"/>
                    </a:solidFill>
                  </a:defRPr>
                </a:lvl6pPr>
                <a:lvl7pPr eaLnBrk="1" hangingPunct="1">
                  <a:defRPr>
                    <a:solidFill>
                      <a:schemeClr val="tx2"/>
                    </a:solidFill>
                  </a:defRPr>
                </a:lvl7pPr>
                <a:lvl8pPr eaLnBrk="1" hangingPunct="1">
                  <a:defRPr>
                    <a:solidFill>
                      <a:schemeClr val="tx2"/>
                    </a:solidFill>
                  </a:defRPr>
                </a:lvl8pPr>
                <a:lvl9pPr eaLnBrk="1" hangingPunct="1">
                  <a:defRPr>
                    <a:solidFill>
                      <a:schemeClr val="tx2"/>
                    </a:solidFill>
                  </a:defRPr>
                </a:lvl9pPr>
              </a:lstStyle>
              <a:p>
                <a:r>
                  <a:rPr lang="it-IT" sz="3600" dirty="0">
                    <a:solidFill>
                      <a:schemeClr val="tx2"/>
                    </a:solidFill>
                  </a:rPr>
                  <a:t>How to produce </a:t>
                </a:r>
                <a:r>
                  <a:rPr lang="it-IT" sz="3600" dirty="0" err="1">
                    <a:solidFill>
                      <a:schemeClr val="tx2"/>
                    </a:solidFill>
                  </a:rPr>
                  <a:t>resonances</a:t>
                </a:r>
                <a:r>
                  <a:rPr lang="it-IT" sz="3600" dirty="0">
                    <a:solidFill>
                      <a:schemeClr val="tx2"/>
                    </a:solidFill>
                  </a:rPr>
                  <a:t>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it-IT" sz="3600" b="0" i="1" dirty="0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it-IT" sz="3600" b="0" i="1" dirty="0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it-IT" sz="3600" b="0" i="1" dirty="0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p>
                    <m:sSup>
                      <m:sSupPr>
                        <m:ctrlPr>
                          <a:rPr lang="it-IT" sz="3600" b="0" i="1" dirty="0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it-IT" sz="3600" b="0" i="1" dirty="0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it-IT" sz="3600" b="0" i="1" dirty="0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</m:sup>
                    </m:sSup>
                  </m:oMath>
                </a14:m>
                <a:r>
                  <a:rPr lang="it-IT" sz="3600" dirty="0">
                    <a:solidFill>
                      <a:schemeClr val="tx2"/>
                    </a:solidFill>
                  </a:rPr>
                  <a:t> and </a:t>
                </a:r>
                <a14:m>
                  <m:oMath xmlns:m="http://schemas.openxmlformats.org/officeDocument/2006/math">
                    <m:r>
                      <a:rPr lang="it-IT" sz="3600" b="0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𝛾𝛾</m:t>
                    </m:r>
                  </m:oMath>
                </a14:m>
                <a:endParaRPr lang="it-IT" sz="3600" dirty="0">
                  <a:solidFill>
                    <a:schemeClr val="tx2"/>
                  </a:solidFill>
                </a:endParaRPr>
              </a:p>
            </p:txBody>
          </p:sp>
        </mc:Choice>
        <mc:Fallback xmlns="">
          <p:sp>
            <p:nvSpPr>
              <p:cNvPr id="5" name="Titolo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" y="-27384"/>
                <a:ext cx="8229600" cy="1052502"/>
              </a:xfrm>
              <a:prstGeom prst="rect">
                <a:avLst/>
              </a:prstGeom>
              <a:blipFill>
                <a:blip r:embed="rId3"/>
                <a:stretch>
                  <a:fillRect l="-2000" b="-19767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Rectangle 21"/>
          <p:cNvSpPr/>
          <p:nvPr/>
        </p:nvSpPr>
        <p:spPr>
          <a:xfrm>
            <a:off x="0" y="6360668"/>
            <a:ext cx="6889687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>
                <a:solidFill>
                  <a:schemeClr val="bg1">
                    <a:lumMod val="50000"/>
                  </a:schemeClr>
                </a:solidFill>
              </a:rPr>
              <a:t>A. Pilloni – Exotic hadron spectroscopy</a:t>
            </a:r>
            <a:endParaRPr lang="it-IT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cxnSp>
        <p:nvCxnSpPr>
          <p:cNvPr id="13" name="Connettore 2 12">
            <a:extLst>
              <a:ext uri="{FF2B5EF4-FFF2-40B4-BE49-F238E27FC236}">
                <a16:creationId xmlns:a16="http://schemas.microsoft.com/office/drawing/2014/main" id="{97CFC100-CB19-6850-1BF5-4E6AF5300A75}"/>
              </a:ext>
            </a:extLst>
          </p:cNvPr>
          <p:cNvCxnSpPr/>
          <p:nvPr/>
        </p:nvCxnSpPr>
        <p:spPr>
          <a:xfrm>
            <a:off x="926841" y="2003440"/>
            <a:ext cx="480501" cy="49889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nettore 2 13">
            <a:extLst>
              <a:ext uri="{FF2B5EF4-FFF2-40B4-BE49-F238E27FC236}">
                <a16:creationId xmlns:a16="http://schemas.microsoft.com/office/drawing/2014/main" id="{2C97B2FF-27E2-5EA1-6912-CFF22E780270}"/>
              </a:ext>
            </a:extLst>
          </p:cNvPr>
          <p:cNvCxnSpPr>
            <a:cxnSpLocks/>
          </p:cNvCxnSpPr>
          <p:nvPr/>
        </p:nvCxnSpPr>
        <p:spPr>
          <a:xfrm flipV="1">
            <a:off x="926841" y="2515540"/>
            <a:ext cx="480501" cy="49889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nettore 2 14">
            <a:extLst>
              <a:ext uri="{FF2B5EF4-FFF2-40B4-BE49-F238E27FC236}">
                <a16:creationId xmlns:a16="http://schemas.microsoft.com/office/drawing/2014/main" id="{6545734E-4698-0204-AAB1-9D84160D9FB5}"/>
              </a:ext>
            </a:extLst>
          </p:cNvPr>
          <p:cNvCxnSpPr>
            <a:cxnSpLocks/>
          </p:cNvCxnSpPr>
          <p:nvPr/>
        </p:nvCxnSpPr>
        <p:spPr>
          <a:xfrm flipH="1">
            <a:off x="3344268" y="1971868"/>
            <a:ext cx="480501" cy="498892"/>
          </a:xfrm>
          <a:prstGeom prst="straightConnector1">
            <a:avLst/>
          </a:prstGeom>
          <a:ln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nettore 2 15">
            <a:extLst>
              <a:ext uri="{FF2B5EF4-FFF2-40B4-BE49-F238E27FC236}">
                <a16:creationId xmlns:a16="http://schemas.microsoft.com/office/drawing/2014/main" id="{C399AC8A-53BA-1D27-9C41-08742548FDD4}"/>
              </a:ext>
            </a:extLst>
          </p:cNvPr>
          <p:cNvCxnSpPr>
            <a:cxnSpLocks/>
          </p:cNvCxnSpPr>
          <p:nvPr/>
        </p:nvCxnSpPr>
        <p:spPr>
          <a:xfrm flipH="1" flipV="1">
            <a:off x="3344268" y="2483968"/>
            <a:ext cx="480501" cy="498892"/>
          </a:xfrm>
          <a:prstGeom prst="straightConnector1">
            <a:avLst/>
          </a:prstGeom>
          <a:ln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nettore diritto 16">
            <a:extLst>
              <a:ext uri="{FF2B5EF4-FFF2-40B4-BE49-F238E27FC236}">
                <a16:creationId xmlns:a16="http://schemas.microsoft.com/office/drawing/2014/main" id="{319AAF6C-B8BC-038F-4988-BFFA31CFC035}"/>
              </a:ext>
            </a:extLst>
          </p:cNvPr>
          <p:cNvCxnSpPr/>
          <p:nvPr/>
        </p:nvCxnSpPr>
        <p:spPr>
          <a:xfrm>
            <a:off x="2539855" y="2468745"/>
            <a:ext cx="80441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CasellaDiTesto 19">
                <a:extLst>
                  <a:ext uri="{FF2B5EF4-FFF2-40B4-BE49-F238E27FC236}">
                    <a16:creationId xmlns:a16="http://schemas.microsoft.com/office/drawing/2014/main" id="{25158AF2-684B-AD47-A1ED-7CA6EBCA1C14}"/>
                  </a:ext>
                </a:extLst>
              </p:cNvPr>
              <p:cNvSpPr txBox="1"/>
              <p:nvPr/>
            </p:nvSpPr>
            <p:spPr>
              <a:xfrm>
                <a:off x="2174049" y="1750689"/>
                <a:ext cx="365806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sz="2400" b="0" i="1" dirty="0" smtClean="0">
                          <a:latin typeface="Cambria Math" panose="02040503050406030204" pitchFamily="18" charset="0"/>
                        </a:rPr>
                        <m:t>𝑞</m:t>
                      </m:r>
                    </m:oMath>
                  </m:oMathPara>
                </a14:m>
                <a:endParaRPr lang="it-IT" sz="2400" dirty="0"/>
              </a:p>
            </p:txBody>
          </p:sp>
        </mc:Choice>
        <mc:Fallback xmlns="">
          <p:sp>
            <p:nvSpPr>
              <p:cNvPr id="20" name="CasellaDiTesto 19">
                <a:extLst>
                  <a:ext uri="{FF2B5EF4-FFF2-40B4-BE49-F238E27FC236}">
                    <a16:creationId xmlns:a16="http://schemas.microsoft.com/office/drawing/2014/main" id="{25158AF2-684B-AD47-A1ED-7CA6EBCA1C1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74049" y="1750689"/>
                <a:ext cx="365806" cy="461665"/>
              </a:xfrm>
              <a:prstGeom prst="rect">
                <a:avLst/>
              </a:prstGeom>
              <a:blipFill>
                <a:blip r:embed="rId4"/>
                <a:stretch>
                  <a:fillRect l="-3333" r="-1667" b="-10526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CasellaDiTesto 20">
                <a:extLst>
                  <a:ext uri="{FF2B5EF4-FFF2-40B4-BE49-F238E27FC236}">
                    <a16:creationId xmlns:a16="http://schemas.microsoft.com/office/drawing/2014/main" id="{918DE472-3E7A-25B0-70C4-541F343C939B}"/>
                  </a:ext>
                </a:extLst>
              </p:cNvPr>
              <p:cNvSpPr txBox="1"/>
              <p:nvPr/>
            </p:nvSpPr>
            <p:spPr>
              <a:xfrm>
                <a:off x="2168643" y="2602314"/>
                <a:ext cx="297809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it-IT" sz="240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it-IT" sz="2400" b="0" i="1" smtClean="0"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</m:acc>
                    </m:oMath>
                  </m:oMathPara>
                </a14:m>
                <a:endParaRPr lang="it-IT" sz="2400" dirty="0"/>
              </a:p>
            </p:txBody>
          </p:sp>
        </mc:Choice>
        <mc:Fallback xmlns="">
          <p:sp>
            <p:nvSpPr>
              <p:cNvPr id="21" name="CasellaDiTesto 20">
                <a:extLst>
                  <a:ext uri="{FF2B5EF4-FFF2-40B4-BE49-F238E27FC236}">
                    <a16:creationId xmlns:a16="http://schemas.microsoft.com/office/drawing/2014/main" id="{918DE472-3E7A-25B0-70C4-541F343C939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68643" y="2602314"/>
                <a:ext cx="297809" cy="461665"/>
              </a:xfrm>
              <a:prstGeom prst="rect">
                <a:avLst/>
              </a:prstGeom>
              <a:blipFill>
                <a:blip r:embed="rId5"/>
                <a:stretch>
                  <a:fillRect l="-6122" r="-22449" b="-9211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CasellaDiTesto 22">
                <a:extLst>
                  <a:ext uri="{FF2B5EF4-FFF2-40B4-BE49-F238E27FC236}">
                    <a16:creationId xmlns:a16="http://schemas.microsoft.com/office/drawing/2014/main" id="{4C5E0457-ADC8-4C54-014C-B138CB28B295}"/>
                  </a:ext>
                </a:extLst>
              </p:cNvPr>
              <p:cNvSpPr txBox="1"/>
              <p:nvPr/>
            </p:nvSpPr>
            <p:spPr>
              <a:xfrm>
                <a:off x="370011" y="1723278"/>
                <a:ext cx="598625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it-IT" sz="2400" b="0" i="1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it-IT" sz="2400" b="0" i="1" dirty="0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it-IT" sz="2400" b="0" i="1" dirty="0" smtClean="0">
                              <a:latin typeface="Cambria Math" panose="02040503050406030204" pitchFamily="18" charset="0"/>
                            </a:rPr>
                            <m:t>+</m:t>
                          </m:r>
                        </m:sup>
                      </m:sSup>
                    </m:oMath>
                  </m:oMathPara>
                </a14:m>
                <a:endParaRPr lang="it-IT" sz="2400" dirty="0"/>
              </a:p>
            </p:txBody>
          </p:sp>
        </mc:Choice>
        <mc:Fallback xmlns="">
          <p:sp>
            <p:nvSpPr>
              <p:cNvPr id="23" name="CasellaDiTesto 22">
                <a:extLst>
                  <a:ext uri="{FF2B5EF4-FFF2-40B4-BE49-F238E27FC236}">
                    <a16:creationId xmlns:a16="http://schemas.microsoft.com/office/drawing/2014/main" id="{4C5E0457-ADC8-4C54-014C-B138CB28B29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0011" y="1723278"/>
                <a:ext cx="598625" cy="46166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CasellaDiTesto 23">
                <a:extLst>
                  <a:ext uri="{FF2B5EF4-FFF2-40B4-BE49-F238E27FC236}">
                    <a16:creationId xmlns:a16="http://schemas.microsoft.com/office/drawing/2014/main" id="{929ABC0B-A0CE-5E78-1585-71A4820C410D}"/>
                  </a:ext>
                </a:extLst>
              </p:cNvPr>
              <p:cNvSpPr txBox="1"/>
              <p:nvPr/>
            </p:nvSpPr>
            <p:spPr>
              <a:xfrm>
                <a:off x="363021" y="2922078"/>
                <a:ext cx="297809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it-IT" sz="2400" b="0" i="1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it-IT" sz="2400" b="0" i="1" dirty="0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it-IT" sz="2400" b="0" i="1" dirty="0" smtClean="0">
                              <a:latin typeface="Cambria Math" panose="02040503050406030204" pitchFamily="18" charset="0"/>
                            </a:rPr>
                            <m:t>−</m:t>
                          </m:r>
                        </m:sup>
                      </m:sSup>
                    </m:oMath>
                  </m:oMathPara>
                </a14:m>
                <a:endParaRPr lang="it-IT" sz="2400" dirty="0"/>
              </a:p>
            </p:txBody>
          </p:sp>
        </mc:Choice>
        <mc:Fallback xmlns="">
          <p:sp>
            <p:nvSpPr>
              <p:cNvPr id="24" name="CasellaDiTesto 23">
                <a:extLst>
                  <a:ext uri="{FF2B5EF4-FFF2-40B4-BE49-F238E27FC236}">
                    <a16:creationId xmlns:a16="http://schemas.microsoft.com/office/drawing/2014/main" id="{929ABC0B-A0CE-5E78-1585-71A4820C410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3021" y="2922078"/>
                <a:ext cx="297809" cy="461665"/>
              </a:xfrm>
              <a:prstGeom prst="rect">
                <a:avLst/>
              </a:prstGeom>
              <a:blipFill>
                <a:blip r:embed="rId7"/>
                <a:stretch>
                  <a:fillRect r="-58333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5" name="Connettore 2 24">
            <a:extLst>
              <a:ext uri="{FF2B5EF4-FFF2-40B4-BE49-F238E27FC236}">
                <a16:creationId xmlns:a16="http://schemas.microsoft.com/office/drawing/2014/main" id="{8B5CB4F1-2952-C937-1344-9E365AFFF4DE}"/>
              </a:ext>
            </a:extLst>
          </p:cNvPr>
          <p:cNvCxnSpPr>
            <a:cxnSpLocks/>
          </p:cNvCxnSpPr>
          <p:nvPr/>
        </p:nvCxnSpPr>
        <p:spPr>
          <a:xfrm flipH="1">
            <a:off x="3346120" y="2225432"/>
            <a:ext cx="453806" cy="259547"/>
          </a:xfrm>
          <a:prstGeom prst="straightConnector1">
            <a:avLst/>
          </a:prstGeom>
          <a:ln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Connettore 2 25">
            <a:extLst>
              <a:ext uri="{FF2B5EF4-FFF2-40B4-BE49-F238E27FC236}">
                <a16:creationId xmlns:a16="http://schemas.microsoft.com/office/drawing/2014/main" id="{2CAE7FE7-F02F-6D69-7997-E86C654B24F2}"/>
              </a:ext>
            </a:extLst>
          </p:cNvPr>
          <p:cNvCxnSpPr>
            <a:cxnSpLocks/>
          </p:cNvCxnSpPr>
          <p:nvPr/>
        </p:nvCxnSpPr>
        <p:spPr>
          <a:xfrm flipH="1" flipV="1">
            <a:off x="3344268" y="2468745"/>
            <a:ext cx="476554" cy="249696"/>
          </a:xfrm>
          <a:prstGeom prst="straightConnector1">
            <a:avLst/>
          </a:prstGeom>
          <a:ln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Figura a mano libera: forma 2">
            <a:extLst>
              <a:ext uri="{FF2B5EF4-FFF2-40B4-BE49-F238E27FC236}">
                <a16:creationId xmlns:a16="http://schemas.microsoft.com/office/drawing/2014/main" id="{37445B1D-2497-92EE-3896-5BFE96029703}"/>
              </a:ext>
            </a:extLst>
          </p:cNvPr>
          <p:cNvSpPr/>
          <p:nvPr/>
        </p:nvSpPr>
        <p:spPr>
          <a:xfrm>
            <a:off x="1415731" y="2312546"/>
            <a:ext cx="679509" cy="312397"/>
          </a:xfrm>
          <a:custGeom>
            <a:avLst/>
            <a:gdLst>
              <a:gd name="connsiteX0" fmla="*/ 0 w 679509"/>
              <a:gd name="connsiteY0" fmla="*/ 203321 h 312397"/>
              <a:gd name="connsiteX1" fmla="*/ 117446 w 679509"/>
              <a:gd name="connsiteY1" fmla="*/ 1985 h 312397"/>
              <a:gd name="connsiteX2" fmla="*/ 276837 w 679509"/>
              <a:gd name="connsiteY2" fmla="*/ 312378 h 312397"/>
              <a:gd name="connsiteX3" fmla="*/ 427839 w 679509"/>
              <a:gd name="connsiteY3" fmla="*/ 18763 h 312397"/>
              <a:gd name="connsiteX4" fmla="*/ 570452 w 679509"/>
              <a:gd name="connsiteY4" fmla="*/ 295600 h 312397"/>
              <a:gd name="connsiteX5" fmla="*/ 679509 w 679509"/>
              <a:gd name="connsiteY5" fmla="*/ 136209 h 3123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79509" h="312397">
                <a:moveTo>
                  <a:pt x="0" y="203321"/>
                </a:moveTo>
                <a:cubicBezTo>
                  <a:pt x="35653" y="93565"/>
                  <a:pt x="71307" y="-16191"/>
                  <a:pt x="117446" y="1985"/>
                </a:cubicBezTo>
                <a:cubicBezTo>
                  <a:pt x="163585" y="20161"/>
                  <a:pt x="225105" y="309582"/>
                  <a:pt x="276837" y="312378"/>
                </a:cubicBezTo>
                <a:cubicBezTo>
                  <a:pt x="328569" y="315174"/>
                  <a:pt x="378903" y="21559"/>
                  <a:pt x="427839" y="18763"/>
                </a:cubicBezTo>
                <a:cubicBezTo>
                  <a:pt x="476775" y="15967"/>
                  <a:pt x="528507" y="276026"/>
                  <a:pt x="570452" y="295600"/>
                </a:cubicBezTo>
                <a:cubicBezTo>
                  <a:pt x="612397" y="315174"/>
                  <a:pt x="645953" y="225691"/>
                  <a:pt x="679509" y="136209"/>
                </a:cubicBezTo>
              </a:path>
            </a:pathLst>
          </a:cu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" name="Ovale 3">
            <a:extLst>
              <a:ext uri="{FF2B5EF4-FFF2-40B4-BE49-F238E27FC236}">
                <a16:creationId xmlns:a16="http://schemas.microsoft.com/office/drawing/2014/main" id="{16FA709E-D5DC-583D-094E-29867A93A790}"/>
              </a:ext>
            </a:extLst>
          </p:cNvPr>
          <p:cNvSpPr/>
          <p:nvPr/>
        </p:nvSpPr>
        <p:spPr>
          <a:xfrm>
            <a:off x="2095240" y="2221314"/>
            <a:ext cx="476554" cy="403628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CasellaDiTesto 26">
                <a:extLst>
                  <a:ext uri="{FF2B5EF4-FFF2-40B4-BE49-F238E27FC236}">
                    <a16:creationId xmlns:a16="http://schemas.microsoft.com/office/drawing/2014/main" id="{65FB2283-999C-1157-66FA-B0BDE633B2AB}"/>
                  </a:ext>
                </a:extLst>
              </p:cNvPr>
              <p:cNvSpPr txBox="1"/>
              <p:nvPr/>
            </p:nvSpPr>
            <p:spPr>
              <a:xfrm>
                <a:off x="2716750" y="2022053"/>
                <a:ext cx="365806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it-IT" sz="2400" b="0" i="1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it-IT" sz="2400" b="0" i="1" dirty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e>
                        <m:sup>
                          <m:r>
                            <a:rPr lang="it-IT" sz="2400" b="0" i="1" dirty="0" smtClean="0">
                              <a:latin typeface="Cambria Math" panose="02040503050406030204" pitchFamily="18" charset="0"/>
                            </a:rPr>
                            <m:t>−−</m:t>
                          </m:r>
                        </m:sup>
                      </m:sSup>
                    </m:oMath>
                  </m:oMathPara>
                </a14:m>
                <a:endParaRPr lang="it-IT" sz="2400" dirty="0"/>
              </a:p>
            </p:txBody>
          </p:sp>
        </mc:Choice>
        <mc:Fallback xmlns="">
          <p:sp>
            <p:nvSpPr>
              <p:cNvPr id="27" name="CasellaDiTesto 26">
                <a:extLst>
                  <a:ext uri="{FF2B5EF4-FFF2-40B4-BE49-F238E27FC236}">
                    <a16:creationId xmlns:a16="http://schemas.microsoft.com/office/drawing/2014/main" id="{65FB2283-999C-1157-66FA-B0BDE633B2A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16750" y="2022053"/>
                <a:ext cx="365806" cy="461665"/>
              </a:xfrm>
              <a:prstGeom prst="rect">
                <a:avLst/>
              </a:prstGeom>
              <a:blipFill>
                <a:blip r:embed="rId8"/>
                <a:stretch>
                  <a:fillRect l="-5000" r="-71667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0" name="Connettore 2 29">
            <a:extLst>
              <a:ext uri="{FF2B5EF4-FFF2-40B4-BE49-F238E27FC236}">
                <a16:creationId xmlns:a16="http://schemas.microsoft.com/office/drawing/2014/main" id="{7CEEB4C6-D4B2-431C-0974-5B449ACABADB}"/>
              </a:ext>
            </a:extLst>
          </p:cNvPr>
          <p:cNvCxnSpPr>
            <a:cxnSpLocks/>
          </p:cNvCxnSpPr>
          <p:nvPr/>
        </p:nvCxnSpPr>
        <p:spPr>
          <a:xfrm flipH="1">
            <a:off x="7669151" y="1901285"/>
            <a:ext cx="480501" cy="498892"/>
          </a:xfrm>
          <a:prstGeom prst="straightConnector1">
            <a:avLst/>
          </a:prstGeom>
          <a:ln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Connettore 2 30">
            <a:extLst>
              <a:ext uri="{FF2B5EF4-FFF2-40B4-BE49-F238E27FC236}">
                <a16:creationId xmlns:a16="http://schemas.microsoft.com/office/drawing/2014/main" id="{E3D1EDBD-1E36-9DDC-186E-F7823968567E}"/>
              </a:ext>
            </a:extLst>
          </p:cNvPr>
          <p:cNvCxnSpPr>
            <a:cxnSpLocks/>
          </p:cNvCxnSpPr>
          <p:nvPr/>
        </p:nvCxnSpPr>
        <p:spPr>
          <a:xfrm flipH="1" flipV="1">
            <a:off x="7669151" y="2413385"/>
            <a:ext cx="480501" cy="498892"/>
          </a:xfrm>
          <a:prstGeom prst="straightConnector1">
            <a:avLst/>
          </a:prstGeom>
          <a:ln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Connettore diritto 31">
            <a:extLst>
              <a:ext uri="{FF2B5EF4-FFF2-40B4-BE49-F238E27FC236}">
                <a16:creationId xmlns:a16="http://schemas.microsoft.com/office/drawing/2014/main" id="{CF323327-4DC8-3023-C806-B5BE019303C3}"/>
              </a:ext>
            </a:extLst>
          </p:cNvPr>
          <p:cNvCxnSpPr/>
          <p:nvPr/>
        </p:nvCxnSpPr>
        <p:spPr>
          <a:xfrm>
            <a:off x="6864738" y="2398162"/>
            <a:ext cx="80441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CasellaDiTesto 32">
                <a:extLst>
                  <a:ext uri="{FF2B5EF4-FFF2-40B4-BE49-F238E27FC236}">
                    <a16:creationId xmlns:a16="http://schemas.microsoft.com/office/drawing/2014/main" id="{E24FCFA0-15FE-7676-1381-97B90BFDC457}"/>
                  </a:ext>
                </a:extLst>
              </p:cNvPr>
              <p:cNvSpPr txBox="1"/>
              <p:nvPr/>
            </p:nvSpPr>
            <p:spPr>
              <a:xfrm>
                <a:off x="6498932" y="1680106"/>
                <a:ext cx="365806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sz="2400" b="0" i="1" dirty="0" smtClean="0">
                          <a:latin typeface="Cambria Math" panose="02040503050406030204" pitchFamily="18" charset="0"/>
                        </a:rPr>
                        <m:t>𝑞</m:t>
                      </m:r>
                    </m:oMath>
                  </m:oMathPara>
                </a14:m>
                <a:endParaRPr lang="it-IT" sz="2400" dirty="0"/>
              </a:p>
            </p:txBody>
          </p:sp>
        </mc:Choice>
        <mc:Fallback xmlns="">
          <p:sp>
            <p:nvSpPr>
              <p:cNvPr id="33" name="CasellaDiTesto 32">
                <a:extLst>
                  <a:ext uri="{FF2B5EF4-FFF2-40B4-BE49-F238E27FC236}">
                    <a16:creationId xmlns:a16="http://schemas.microsoft.com/office/drawing/2014/main" id="{E24FCFA0-15FE-7676-1381-97B90BFDC45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98932" y="1680106"/>
                <a:ext cx="365806" cy="461665"/>
              </a:xfrm>
              <a:prstGeom prst="rect">
                <a:avLst/>
              </a:prstGeom>
              <a:blipFill>
                <a:blip r:embed="rId9"/>
                <a:stretch>
                  <a:fillRect l="-3333" r="-1667" b="-10667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CasellaDiTesto 33">
                <a:extLst>
                  <a:ext uri="{FF2B5EF4-FFF2-40B4-BE49-F238E27FC236}">
                    <a16:creationId xmlns:a16="http://schemas.microsoft.com/office/drawing/2014/main" id="{91C6D442-CC24-26DB-4F78-8DAF3B1B93BF}"/>
                  </a:ext>
                </a:extLst>
              </p:cNvPr>
              <p:cNvSpPr txBox="1"/>
              <p:nvPr/>
            </p:nvSpPr>
            <p:spPr>
              <a:xfrm>
                <a:off x="6493526" y="2531731"/>
                <a:ext cx="297809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it-IT" sz="240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it-IT" sz="2400" b="0" i="1" smtClean="0"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</m:acc>
                    </m:oMath>
                  </m:oMathPara>
                </a14:m>
                <a:endParaRPr lang="it-IT" sz="2400" dirty="0"/>
              </a:p>
            </p:txBody>
          </p:sp>
        </mc:Choice>
        <mc:Fallback xmlns="">
          <p:sp>
            <p:nvSpPr>
              <p:cNvPr id="34" name="CasellaDiTesto 33">
                <a:extLst>
                  <a:ext uri="{FF2B5EF4-FFF2-40B4-BE49-F238E27FC236}">
                    <a16:creationId xmlns:a16="http://schemas.microsoft.com/office/drawing/2014/main" id="{91C6D442-CC24-26DB-4F78-8DAF3B1B93B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93526" y="2531731"/>
                <a:ext cx="297809" cy="461665"/>
              </a:xfrm>
              <a:prstGeom prst="rect">
                <a:avLst/>
              </a:prstGeom>
              <a:blipFill>
                <a:blip r:embed="rId10"/>
                <a:stretch>
                  <a:fillRect l="-6122" r="-22449" b="-10526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7" name="Connettore 2 36">
            <a:extLst>
              <a:ext uri="{FF2B5EF4-FFF2-40B4-BE49-F238E27FC236}">
                <a16:creationId xmlns:a16="http://schemas.microsoft.com/office/drawing/2014/main" id="{19659FD6-9C2E-FD5A-83CE-E2550A11E42A}"/>
              </a:ext>
            </a:extLst>
          </p:cNvPr>
          <p:cNvCxnSpPr>
            <a:cxnSpLocks/>
          </p:cNvCxnSpPr>
          <p:nvPr/>
        </p:nvCxnSpPr>
        <p:spPr>
          <a:xfrm flipH="1">
            <a:off x="7671003" y="2154849"/>
            <a:ext cx="453806" cy="259547"/>
          </a:xfrm>
          <a:prstGeom prst="straightConnector1">
            <a:avLst/>
          </a:prstGeom>
          <a:ln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Connettore 2 37">
            <a:extLst>
              <a:ext uri="{FF2B5EF4-FFF2-40B4-BE49-F238E27FC236}">
                <a16:creationId xmlns:a16="http://schemas.microsoft.com/office/drawing/2014/main" id="{D306E048-ABBB-B36B-E7E9-3D7A23688B2F}"/>
              </a:ext>
            </a:extLst>
          </p:cNvPr>
          <p:cNvCxnSpPr>
            <a:cxnSpLocks/>
          </p:cNvCxnSpPr>
          <p:nvPr/>
        </p:nvCxnSpPr>
        <p:spPr>
          <a:xfrm flipH="1" flipV="1">
            <a:off x="7669151" y="2398162"/>
            <a:ext cx="476554" cy="249696"/>
          </a:xfrm>
          <a:prstGeom prst="straightConnector1">
            <a:avLst/>
          </a:prstGeom>
          <a:ln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Figura a mano libera: forma 38">
            <a:extLst>
              <a:ext uri="{FF2B5EF4-FFF2-40B4-BE49-F238E27FC236}">
                <a16:creationId xmlns:a16="http://schemas.microsoft.com/office/drawing/2014/main" id="{6A4C1048-B95B-B47F-9E0D-EC4CAD61C716}"/>
              </a:ext>
            </a:extLst>
          </p:cNvPr>
          <p:cNvSpPr/>
          <p:nvPr/>
        </p:nvSpPr>
        <p:spPr>
          <a:xfrm rot="-2700000">
            <a:off x="5865988" y="2491659"/>
            <a:ext cx="679509" cy="312397"/>
          </a:xfrm>
          <a:custGeom>
            <a:avLst/>
            <a:gdLst>
              <a:gd name="connsiteX0" fmla="*/ 0 w 679509"/>
              <a:gd name="connsiteY0" fmla="*/ 203321 h 312397"/>
              <a:gd name="connsiteX1" fmla="*/ 117446 w 679509"/>
              <a:gd name="connsiteY1" fmla="*/ 1985 h 312397"/>
              <a:gd name="connsiteX2" fmla="*/ 276837 w 679509"/>
              <a:gd name="connsiteY2" fmla="*/ 312378 h 312397"/>
              <a:gd name="connsiteX3" fmla="*/ 427839 w 679509"/>
              <a:gd name="connsiteY3" fmla="*/ 18763 h 312397"/>
              <a:gd name="connsiteX4" fmla="*/ 570452 w 679509"/>
              <a:gd name="connsiteY4" fmla="*/ 295600 h 312397"/>
              <a:gd name="connsiteX5" fmla="*/ 679509 w 679509"/>
              <a:gd name="connsiteY5" fmla="*/ 136209 h 3123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79509" h="312397">
                <a:moveTo>
                  <a:pt x="0" y="203321"/>
                </a:moveTo>
                <a:cubicBezTo>
                  <a:pt x="35653" y="93565"/>
                  <a:pt x="71307" y="-16191"/>
                  <a:pt x="117446" y="1985"/>
                </a:cubicBezTo>
                <a:cubicBezTo>
                  <a:pt x="163585" y="20161"/>
                  <a:pt x="225105" y="309582"/>
                  <a:pt x="276837" y="312378"/>
                </a:cubicBezTo>
                <a:cubicBezTo>
                  <a:pt x="328569" y="315174"/>
                  <a:pt x="378903" y="21559"/>
                  <a:pt x="427839" y="18763"/>
                </a:cubicBezTo>
                <a:cubicBezTo>
                  <a:pt x="476775" y="15967"/>
                  <a:pt x="528507" y="276026"/>
                  <a:pt x="570452" y="295600"/>
                </a:cubicBezTo>
                <a:cubicBezTo>
                  <a:pt x="612397" y="315174"/>
                  <a:pt x="645953" y="225691"/>
                  <a:pt x="679509" y="136209"/>
                </a:cubicBezTo>
              </a:path>
            </a:pathLst>
          </a:cu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0" name="Ovale 39">
            <a:extLst>
              <a:ext uri="{FF2B5EF4-FFF2-40B4-BE49-F238E27FC236}">
                <a16:creationId xmlns:a16="http://schemas.microsoft.com/office/drawing/2014/main" id="{F49C8673-6478-FF49-E5CF-6A3782921241}"/>
              </a:ext>
            </a:extLst>
          </p:cNvPr>
          <p:cNvSpPr/>
          <p:nvPr/>
        </p:nvSpPr>
        <p:spPr>
          <a:xfrm>
            <a:off x="6420123" y="2150731"/>
            <a:ext cx="476554" cy="403628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1" name="CasellaDiTesto 40">
                <a:extLst>
                  <a:ext uri="{FF2B5EF4-FFF2-40B4-BE49-F238E27FC236}">
                    <a16:creationId xmlns:a16="http://schemas.microsoft.com/office/drawing/2014/main" id="{5FE0B5EC-F4DB-BCC5-AB29-A8FFAB34AE35}"/>
                  </a:ext>
                </a:extLst>
              </p:cNvPr>
              <p:cNvSpPr txBox="1"/>
              <p:nvPr/>
            </p:nvSpPr>
            <p:spPr>
              <a:xfrm>
                <a:off x="7041633" y="1951470"/>
                <a:ext cx="365806" cy="47545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it-IT" sz="2400" b="0" i="1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it-IT" sz="2400" b="0" i="1" dirty="0" smtClean="0">
                              <a:latin typeface="Cambria Math" panose="02040503050406030204" pitchFamily="18" charset="0"/>
                            </a:rPr>
                            <m:t>0</m:t>
                          </m:r>
                        </m:e>
                        <m:sup>
                          <m:r>
                            <a:rPr lang="it-IT" sz="2400" b="0" i="1" dirty="0" smtClean="0">
                              <a:latin typeface="Cambria Math" panose="02040503050406030204" pitchFamily="18" charset="0"/>
                            </a:rPr>
                            <m:t>±+</m:t>
                          </m:r>
                        </m:sup>
                      </m:sSup>
                    </m:oMath>
                  </m:oMathPara>
                </a14:m>
                <a:endParaRPr lang="it-IT" sz="2400" dirty="0"/>
              </a:p>
            </p:txBody>
          </p:sp>
        </mc:Choice>
        <mc:Fallback xmlns="">
          <p:sp>
            <p:nvSpPr>
              <p:cNvPr id="41" name="CasellaDiTesto 40">
                <a:extLst>
                  <a:ext uri="{FF2B5EF4-FFF2-40B4-BE49-F238E27FC236}">
                    <a16:creationId xmlns:a16="http://schemas.microsoft.com/office/drawing/2014/main" id="{5FE0B5EC-F4DB-BCC5-AB29-A8FFAB34AE3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41633" y="1951470"/>
                <a:ext cx="365806" cy="475451"/>
              </a:xfrm>
              <a:prstGeom prst="rect">
                <a:avLst/>
              </a:prstGeom>
              <a:blipFill>
                <a:blip r:embed="rId11"/>
                <a:stretch>
                  <a:fillRect l="-3333" r="-83333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2" name="Figura a mano libera: forma 41">
            <a:extLst>
              <a:ext uri="{FF2B5EF4-FFF2-40B4-BE49-F238E27FC236}">
                <a16:creationId xmlns:a16="http://schemas.microsoft.com/office/drawing/2014/main" id="{6F1524F3-7CE7-759A-7033-DC18BCBCF425}"/>
              </a:ext>
            </a:extLst>
          </p:cNvPr>
          <p:cNvSpPr/>
          <p:nvPr/>
        </p:nvSpPr>
        <p:spPr>
          <a:xfrm rot="2700000">
            <a:off x="5925517" y="1815669"/>
            <a:ext cx="679509" cy="312397"/>
          </a:xfrm>
          <a:custGeom>
            <a:avLst/>
            <a:gdLst>
              <a:gd name="connsiteX0" fmla="*/ 0 w 679509"/>
              <a:gd name="connsiteY0" fmla="*/ 203321 h 312397"/>
              <a:gd name="connsiteX1" fmla="*/ 117446 w 679509"/>
              <a:gd name="connsiteY1" fmla="*/ 1985 h 312397"/>
              <a:gd name="connsiteX2" fmla="*/ 276837 w 679509"/>
              <a:gd name="connsiteY2" fmla="*/ 312378 h 312397"/>
              <a:gd name="connsiteX3" fmla="*/ 427839 w 679509"/>
              <a:gd name="connsiteY3" fmla="*/ 18763 h 312397"/>
              <a:gd name="connsiteX4" fmla="*/ 570452 w 679509"/>
              <a:gd name="connsiteY4" fmla="*/ 295600 h 312397"/>
              <a:gd name="connsiteX5" fmla="*/ 679509 w 679509"/>
              <a:gd name="connsiteY5" fmla="*/ 136209 h 3123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79509" h="312397">
                <a:moveTo>
                  <a:pt x="0" y="203321"/>
                </a:moveTo>
                <a:cubicBezTo>
                  <a:pt x="35653" y="93565"/>
                  <a:pt x="71307" y="-16191"/>
                  <a:pt x="117446" y="1985"/>
                </a:cubicBezTo>
                <a:cubicBezTo>
                  <a:pt x="163585" y="20161"/>
                  <a:pt x="225105" y="309582"/>
                  <a:pt x="276837" y="312378"/>
                </a:cubicBezTo>
                <a:cubicBezTo>
                  <a:pt x="328569" y="315174"/>
                  <a:pt x="378903" y="21559"/>
                  <a:pt x="427839" y="18763"/>
                </a:cubicBezTo>
                <a:cubicBezTo>
                  <a:pt x="476775" y="15967"/>
                  <a:pt x="528507" y="276026"/>
                  <a:pt x="570452" y="295600"/>
                </a:cubicBezTo>
                <a:cubicBezTo>
                  <a:pt x="612397" y="315174"/>
                  <a:pt x="645953" y="225691"/>
                  <a:pt x="679509" y="136209"/>
                </a:cubicBezTo>
              </a:path>
            </a:pathLst>
          </a:cu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4" name="CasellaDiTesto 43">
                <a:extLst>
                  <a:ext uri="{FF2B5EF4-FFF2-40B4-BE49-F238E27FC236}">
                    <a16:creationId xmlns:a16="http://schemas.microsoft.com/office/drawing/2014/main" id="{A5D6CB13-E0D0-7883-7DA3-8D8D541BBF27}"/>
                  </a:ext>
                </a:extLst>
              </p:cNvPr>
              <p:cNvSpPr txBox="1"/>
              <p:nvPr/>
            </p:nvSpPr>
            <p:spPr>
              <a:xfrm>
                <a:off x="5495107" y="1791116"/>
                <a:ext cx="476554" cy="3808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it-IT" sz="1800" b="0" i="1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it-IT" sz="1800" b="0" i="1" dirty="0" smtClean="0">
                              <a:latin typeface="Cambria Math" panose="02040503050406030204" pitchFamily="18" charset="0"/>
                            </a:rPr>
                            <m:t>𝛾</m:t>
                          </m:r>
                        </m:e>
                        <m:sup>
                          <m:r>
                            <a:rPr lang="it-IT" sz="1800" b="0" i="1" dirty="0" smtClean="0">
                              <a:latin typeface="Cambria Math" panose="02040503050406030204" pitchFamily="18" charset="0"/>
                            </a:rPr>
                            <m:t>(∗)</m:t>
                          </m:r>
                        </m:sup>
                      </m:sSup>
                    </m:oMath>
                  </m:oMathPara>
                </a14:m>
                <a:endParaRPr lang="it-IT" sz="1800" dirty="0"/>
              </a:p>
            </p:txBody>
          </p:sp>
        </mc:Choice>
        <mc:Fallback xmlns="">
          <p:sp>
            <p:nvSpPr>
              <p:cNvPr id="44" name="CasellaDiTesto 43">
                <a:extLst>
                  <a:ext uri="{FF2B5EF4-FFF2-40B4-BE49-F238E27FC236}">
                    <a16:creationId xmlns:a16="http://schemas.microsoft.com/office/drawing/2014/main" id="{A5D6CB13-E0D0-7883-7DA3-8D8D541BBF2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95107" y="1791116"/>
                <a:ext cx="476554" cy="380810"/>
              </a:xfrm>
              <a:prstGeom prst="rect">
                <a:avLst/>
              </a:prstGeom>
              <a:blipFill>
                <a:blip r:embed="rId12"/>
                <a:stretch>
                  <a:fillRect r="-11392" b="-4839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CasellaDiTesto 44">
                <a:extLst>
                  <a:ext uri="{FF2B5EF4-FFF2-40B4-BE49-F238E27FC236}">
                    <a16:creationId xmlns:a16="http://schemas.microsoft.com/office/drawing/2014/main" id="{701F1AE6-81C8-CDD0-9F5A-E5ADAE7BE83B}"/>
                  </a:ext>
                </a:extLst>
              </p:cNvPr>
              <p:cNvSpPr txBox="1"/>
              <p:nvPr/>
            </p:nvSpPr>
            <p:spPr>
              <a:xfrm>
                <a:off x="5544295" y="2407760"/>
                <a:ext cx="476554" cy="3808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it-IT" sz="1800" b="0" i="1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it-IT" sz="1800" b="0" i="1" dirty="0" smtClean="0">
                              <a:latin typeface="Cambria Math" panose="02040503050406030204" pitchFamily="18" charset="0"/>
                            </a:rPr>
                            <m:t>𝛾</m:t>
                          </m:r>
                        </m:e>
                        <m:sup>
                          <m:r>
                            <a:rPr lang="it-IT" sz="1800" b="0" i="1" dirty="0" smtClean="0">
                              <a:latin typeface="Cambria Math" panose="02040503050406030204" pitchFamily="18" charset="0"/>
                            </a:rPr>
                            <m:t>(∗)</m:t>
                          </m:r>
                        </m:sup>
                      </m:sSup>
                    </m:oMath>
                  </m:oMathPara>
                </a14:m>
                <a:endParaRPr lang="it-IT" sz="1800" dirty="0"/>
              </a:p>
            </p:txBody>
          </p:sp>
        </mc:Choice>
        <mc:Fallback xmlns="">
          <p:sp>
            <p:nvSpPr>
              <p:cNvPr id="45" name="CasellaDiTesto 44">
                <a:extLst>
                  <a:ext uri="{FF2B5EF4-FFF2-40B4-BE49-F238E27FC236}">
                    <a16:creationId xmlns:a16="http://schemas.microsoft.com/office/drawing/2014/main" id="{701F1AE6-81C8-CDD0-9F5A-E5ADAE7BE83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44295" y="2407760"/>
                <a:ext cx="476554" cy="380810"/>
              </a:xfrm>
              <a:prstGeom prst="rect">
                <a:avLst/>
              </a:prstGeom>
              <a:blipFill>
                <a:blip r:embed="rId13"/>
                <a:stretch>
                  <a:fillRect r="-11392" b="-4839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CasellaDiTesto 45">
                <a:extLst>
                  <a:ext uri="{FF2B5EF4-FFF2-40B4-BE49-F238E27FC236}">
                    <a16:creationId xmlns:a16="http://schemas.microsoft.com/office/drawing/2014/main" id="{80D2A328-FAD3-0CAD-AB4D-817427E406FF}"/>
                  </a:ext>
                </a:extLst>
              </p:cNvPr>
              <p:cNvSpPr txBox="1"/>
              <p:nvPr/>
            </p:nvSpPr>
            <p:spPr>
              <a:xfrm>
                <a:off x="7058078" y="2387216"/>
                <a:ext cx="365806" cy="47545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it-IT" sz="2400" b="0" i="1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it-IT" sz="2400" b="0" i="1" dirty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  <m:sup>
                          <m:r>
                            <a:rPr lang="it-IT" sz="2400" b="0" i="1" dirty="0" smtClean="0">
                              <a:latin typeface="Cambria Math" panose="02040503050406030204" pitchFamily="18" charset="0"/>
                            </a:rPr>
                            <m:t>±+</m:t>
                          </m:r>
                        </m:sup>
                      </m:sSup>
                    </m:oMath>
                  </m:oMathPara>
                </a14:m>
                <a:endParaRPr lang="it-IT" sz="2400" dirty="0"/>
              </a:p>
            </p:txBody>
          </p:sp>
        </mc:Choice>
        <mc:Fallback xmlns="">
          <p:sp>
            <p:nvSpPr>
              <p:cNvPr id="46" name="CasellaDiTesto 45">
                <a:extLst>
                  <a:ext uri="{FF2B5EF4-FFF2-40B4-BE49-F238E27FC236}">
                    <a16:creationId xmlns:a16="http://schemas.microsoft.com/office/drawing/2014/main" id="{80D2A328-FAD3-0CAD-AB4D-817427E406F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58078" y="2387216"/>
                <a:ext cx="365806" cy="475451"/>
              </a:xfrm>
              <a:prstGeom prst="rect">
                <a:avLst/>
              </a:prstGeom>
              <a:blipFill>
                <a:blip r:embed="rId14"/>
                <a:stretch>
                  <a:fillRect l="-5000" r="-83333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CasellaDiTesto 46">
                <a:extLst>
                  <a:ext uri="{FF2B5EF4-FFF2-40B4-BE49-F238E27FC236}">
                    <a16:creationId xmlns:a16="http://schemas.microsoft.com/office/drawing/2014/main" id="{50949134-A0DF-481D-6779-D06A0A8A54DF}"/>
                  </a:ext>
                </a:extLst>
              </p:cNvPr>
              <p:cNvSpPr txBox="1"/>
              <p:nvPr/>
            </p:nvSpPr>
            <p:spPr>
              <a:xfrm>
                <a:off x="7084041" y="2749789"/>
                <a:ext cx="365806" cy="47545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it-IT" sz="2400" b="0" i="1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it-IT" sz="2400" b="0" i="1" dirty="0" smtClean="0">
                              <a:latin typeface="Cambria Math" panose="02040503050406030204" pitchFamily="18" charset="0"/>
                            </a:rPr>
                            <m:t>3</m:t>
                          </m:r>
                        </m:e>
                        <m:sup>
                          <m:r>
                            <a:rPr lang="it-IT" sz="2400" b="0" i="1" dirty="0" smtClean="0">
                              <a:latin typeface="Cambria Math" panose="02040503050406030204" pitchFamily="18" charset="0"/>
                            </a:rPr>
                            <m:t>++</m:t>
                          </m:r>
                        </m:sup>
                      </m:sSup>
                    </m:oMath>
                  </m:oMathPara>
                </a14:m>
                <a:endParaRPr lang="it-IT" sz="2400" dirty="0"/>
              </a:p>
            </p:txBody>
          </p:sp>
        </mc:Choice>
        <mc:Fallback xmlns="">
          <p:sp>
            <p:nvSpPr>
              <p:cNvPr id="47" name="CasellaDiTesto 46">
                <a:extLst>
                  <a:ext uri="{FF2B5EF4-FFF2-40B4-BE49-F238E27FC236}">
                    <a16:creationId xmlns:a16="http://schemas.microsoft.com/office/drawing/2014/main" id="{50949134-A0DF-481D-6779-D06A0A8A54D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84041" y="2749789"/>
                <a:ext cx="365806" cy="475451"/>
              </a:xfrm>
              <a:prstGeom prst="rect">
                <a:avLst/>
              </a:prstGeom>
              <a:blipFill>
                <a:blip r:embed="rId15"/>
                <a:stretch>
                  <a:fillRect l="-3333" r="-81667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8" name="CasellaDiTesto 47">
            <a:extLst>
              <a:ext uri="{FF2B5EF4-FFF2-40B4-BE49-F238E27FC236}">
                <a16:creationId xmlns:a16="http://schemas.microsoft.com/office/drawing/2014/main" id="{1F7797FD-18C5-0875-CEA5-9ACB4A3299B7}"/>
              </a:ext>
            </a:extLst>
          </p:cNvPr>
          <p:cNvSpPr txBox="1"/>
          <p:nvPr/>
        </p:nvSpPr>
        <p:spPr>
          <a:xfrm>
            <a:off x="237193" y="3935702"/>
            <a:ext cx="790851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dirty="0" err="1"/>
              <a:t>Electromagnetic</a:t>
            </a:r>
            <a:r>
              <a:rPr lang="it-IT" sz="2400" dirty="0"/>
              <a:t> probes are the </a:t>
            </a:r>
            <a:r>
              <a:rPr lang="it-IT" sz="2400" dirty="0" err="1"/>
              <a:t>cleanest</a:t>
            </a:r>
            <a:br>
              <a:rPr lang="it-IT" sz="2400" dirty="0"/>
            </a:br>
            <a:r>
              <a:rPr lang="it-IT" sz="2400" dirty="0"/>
              <a:t>Form </a:t>
            </a:r>
            <a:r>
              <a:rPr lang="it-IT" sz="2400" dirty="0" err="1"/>
              <a:t>factors</a:t>
            </a:r>
            <a:r>
              <a:rPr lang="it-IT" sz="2400" dirty="0"/>
              <a:t> </a:t>
            </a:r>
            <a:r>
              <a:rPr lang="it-IT" sz="2400" dirty="0" err="1"/>
              <a:t>give</a:t>
            </a:r>
            <a:r>
              <a:rPr lang="it-IT" sz="2400" dirty="0"/>
              <a:t> information </a:t>
            </a:r>
            <a:r>
              <a:rPr lang="it-IT" sz="2400" dirty="0" err="1"/>
              <a:t>about</a:t>
            </a:r>
            <a:r>
              <a:rPr lang="it-IT" sz="2400" dirty="0"/>
              <a:t> the </a:t>
            </a:r>
            <a:r>
              <a:rPr lang="it-IT" sz="2400" dirty="0" err="1"/>
              <a:t>meson</a:t>
            </a:r>
            <a:r>
              <a:rPr lang="it-IT" sz="2400" dirty="0"/>
              <a:t> </a:t>
            </a:r>
            <a:r>
              <a:rPr lang="it-IT" sz="2400" dirty="0" err="1"/>
              <a:t>wave</a:t>
            </a:r>
            <a:r>
              <a:rPr lang="it-IT" sz="2400" dirty="0"/>
              <a:t> </a:t>
            </a:r>
            <a:r>
              <a:rPr lang="it-IT" sz="2400" dirty="0" err="1"/>
              <a:t>function</a:t>
            </a:r>
            <a:endParaRPr lang="it-IT" sz="2400" dirty="0"/>
          </a:p>
        </p:txBody>
      </p:sp>
      <p:pic>
        <p:nvPicPr>
          <p:cNvPr id="49" name="Picture 46">
            <a:extLst>
              <a:ext uri="{FF2B5EF4-FFF2-40B4-BE49-F238E27FC236}">
                <a16:creationId xmlns:a16="http://schemas.microsoft.com/office/drawing/2014/main" id="{61A76501-EC6F-BFB1-4B19-B00B9D1C74A7}"/>
              </a:ext>
            </a:extLst>
          </p:cNvPr>
          <p:cNvPicPr>
            <a:picLocks noChangeAspect="1"/>
          </p:cNvPicPr>
          <p:nvPr/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71"/>
          <a:stretch/>
        </p:blipFill>
        <p:spPr>
          <a:xfrm>
            <a:off x="484170" y="5302525"/>
            <a:ext cx="871361" cy="703230"/>
          </a:xfrm>
          <a:prstGeom prst="rect">
            <a:avLst/>
          </a:prstGeom>
        </p:spPr>
      </p:pic>
      <p:pic>
        <p:nvPicPr>
          <p:cNvPr id="50" name="Picture 10">
            <a:extLst>
              <a:ext uri="{FF2B5EF4-FFF2-40B4-BE49-F238E27FC236}">
                <a16:creationId xmlns:a16="http://schemas.microsoft.com/office/drawing/2014/main" id="{A9DB95F2-F5EE-68EE-EF15-6B09E9482454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7296" y="5343333"/>
            <a:ext cx="1118311" cy="524190"/>
          </a:xfrm>
          <a:prstGeom prst="rect">
            <a:avLst/>
          </a:prstGeom>
        </p:spPr>
      </p:pic>
      <p:cxnSp>
        <p:nvCxnSpPr>
          <p:cNvPr id="52" name="Connettore 2 51">
            <a:extLst>
              <a:ext uri="{FF2B5EF4-FFF2-40B4-BE49-F238E27FC236}">
                <a16:creationId xmlns:a16="http://schemas.microsoft.com/office/drawing/2014/main" id="{F1259103-69AE-4BA7-47C2-03BA027C6856}"/>
              </a:ext>
            </a:extLst>
          </p:cNvPr>
          <p:cNvCxnSpPr>
            <a:cxnSpLocks/>
          </p:cNvCxnSpPr>
          <p:nvPr/>
        </p:nvCxnSpPr>
        <p:spPr>
          <a:xfrm flipV="1">
            <a:off x="5252814" y="1580177"/>
            <a:ext cx="1805264" cy="32211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Connettore 2 53">
            <a:extLst>
              <a:ext uri="{FF2B5EF4-FFF2-40B4-BE49-F238E27FC236}">
                <a16:creationId xmlns:a16="http://schemas.microsoft.com/office/drawing/2014/main" id="{EE4559B4-A20D-EDF8-8E94-EA67EF58B048}"/>
              </a:ext>
            </a:extLst>
          </p:cNvPr>
          <p:cNvCxnSpPr>
            <a:cxnSpLocks/>
          </p:cNvCxnSpPr>
          <p:nvPr/>
        </p:nvCxnSpPr>
        <p:spPr>
          <a:xfrm>
            <a:off x="5222972" y="2798166"/>
            <a:ext cx="1805264" cy="32211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5" name="CasellaDiTesto 54">
                <a:extLst>
                  <a:ext uri="{FF2B5EF4-FFF2-40B4-BE49-F238E27FC236}">
                    <a16:creationId xmlns:a16="http://schemas.microsoft.com/office/drawing/2014/main" id="{9DF8CDAE-D350-A728-2945-4BE244C1C48F}"/>
                  </a:ext>
                </a:extLst>
              </p:cNvPr>
              <p:cNvSpPr txBox="1"/>
              <p:nvPr/>
            </p:nvSpPr>
            <p:spPr>
              <a:xfrm>
                <a:off x="5064485" y="1421926"/>
                <a:ext cx="443839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sz="2400" b="0" i="1" dirty="0" smtClean="0">
                          <a:latin typeface="Cambria Math" panose="02040503050406030204" pitchFamily="18" charset="0"/>
                        </a:rPr>
                        <m:t>𝑍</m:t>
                      </m:r>
                    </m:oMath>
                  </m:oMathPara>
                </a14:m>
                <a:endParaRPr lang="it-IT" sz="2400" dirty="0"/>
              </a:p>
            </p:txBody>
          </p:sp>
        </mc:Choice>
        <mc:Fallback xmlns="">
          <p:sp>
            <p:nvSpPr>
              <p:cNvPr id="55" name="CasellaDiTesto 54">
                <a:extLst>
                  <a:ext uri="{FF2B5EF4-FFF2-40B4-BE49-F238E27FC236}">
                    <a16:creationId xmlns:a16="http://schemas.microsoft.com/office/drawing/2014/main" id="{9DF8CDAE-D350-A728-2945-4BE244C1C48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64485" y="1421926"/>
                <a:ext cx="443839" cy="461665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6" name="CasellaDiTesto 55">
                <a:extLst>
                  <a:ext uri="{FF2B5EF4-FFF2-40B4-BE49-F238E27FC236}">
                    <a16:creationId xmlns:a16="http://schemas.microsoft.com/office/drawing/2014/main" id="{15E7F04B-FDD4-8708-696F-22FC4D5FD2EC}"/>
                  </a:ext>
                </a:extLst>
              </p:cNvPr>
              <p:cNvSpPr txBox="1"/>
              <p:nvPr/>
            </p:nvSpPr>
            <p:spPr>
              <a:xfrm>
                <a:off x="5054065" y="2816444"/>
                <a:ext cx="443839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sz="2400" b="0" i="1" dirty="0" smtClean="0">
                          <a:latin typeface="Cambria Math" panose="02040503050406030204" pitchFamily="18" charset="0"/>
                        </a:rPr>
                        <m:t>𝑍</m:t>
                      </m:r>
                    </m:oMath>
                  </m:oMathPara>
                </a14:m>
                <a:endParaRPr lang="it-IT" sz="2400" dirty="0"/>
              </a:p>
            </p:txBody>
          </p:sp>
        </mc:Choice>
        <mc:Fallback xmlns="">
          <p:sp>
            <p:nvSpPr>
              <p:cNvPr id="56" name="CasellaDiTesto 55">
                <a:extLst>
                  <a:ext uri="{FF2B5EF4-FFF2-40B4-BE49-F238E27FC236}">
                    <a16:creationId xmlns:a16="http://schemas.microsoft.com/office/drawing/2014/main" id="{15E7F04B-FDD4-8708-696F-22FC4D5FD2E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54065" y="2816444"/>
                <a:ext cx="443839" cy="461665"/>
              </a:xfrm>
              <a:prstGeom prst="rect">
                <a:avLst/>
              </a:prstGeom>
              <a:blipFill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7" name="Picture 12">
            <a:extLst>
              <a:ext uri="{FF2B5EF4-FFF2-40B4-BE49-F238E27FC236}">
                <a16:creationId xmlns:a16="http://schemas.microsoft.com/office/drawing/2014/main" id="{EEE8A6D7-6903-D2A0-114E-39E2FA1D7A18}"/>
              </a:ext>
            </a:extLst>
          </p:cNvPr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1193" y="5085783"/>
            <a:ext cx="1005546" cy="983550"/>
          </a:xfrm>
          <a:prstGeom prst="rect">
            <a:avLst/>
          </a:prstGeom>
        </p:spPr>
      </p:pic>
      <p:sp>
        <p:nvSpPr>
          <p:cNvPr id="58" name="CasellaDiTesto 57">
            <a:extLst>
              <a:ext uri="{FF2B5EF4-FFF2-40B4-BE49-F238E27FC236}">
                <a16:creationId xmlns:a16="http://schemas.microsoft.com/office/drawing/2014/main" id="{4679FD2F-89B5-60F6-A0A1-4DE235DDD5DC}"/>
              </a:ext>
            </a:extLst>
          </p:cNvPr>
          <p:cNvSpPr txBox="1"/>
          <p:nvPr/>
        </p:nvSpPr>
        <p:spPr>
          <a:xfrm>
            <a:off x="6699231" y="5302525"/>
            <a:ext cx="68480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dirty="0" err="1"/>
              <a:t>also</a:t>
            </a:r>
            <a:endParaRPr lang="it-IT" sz="2400" dirty="0"/>
          </a:p>
        </p:txBody>
      </p:sp>
      <p:sp>
        <p:nvSpPr>
          <p:cNvPr id="60" name="Figura a mano libera: forma 59">
            <a:extLst>
              <a:ext uri="{FF2B5EF4-FFF2-40B4-BE49-F238E27FC236}">
                <a16:creationId xmlns:a16="http://schemas.microsoft.com/office/drawing/2014/main" id="{AF10C2B8-31AC-C92A-5225-B95015FD679B}"/>
              </a:ext>
            </a:extLst>
          </p:cNvPr>
          <p:cNvSpPr/>
          <p:nvPr/>
        </p:nvSpPr>
        <p:spPr>
          <a:xfrm rot="2700000">
            <a:off x="1063128" y="2861110"/>
            <a:ext cx="368902" cy="169599"/>
          </a:xfrm>
          <a:custGeom>
            <a:avLst/>
            <a:gdLst>
              <a:gd name="connsiteX0" fmla="*/ 0 w 679509"/>
              <a:gd name="connsiteY0" fmla="*/ 203321 h 312397"/>
              <a:gd name="connsiteX1" fmla="*/ 117446 w 679509"/>
              <a:gd name="connsiteY1" fmla="*/ 1985 h 312397"/>
              <a:gd name="connsiteX2" fmla="*/ 276837 w 679509"/>
              <a:gd name="connsiteY2" fmla="*/ 312378 h 312397"/>
              <a:gd name="connsiteX3" fmla="*/ 427839 w 679509"/>
              <a:gd name="connsiteY3" fmla="*/ 18763 h 312397"/>
              <a:gd name="connsiteX4" fmla="*/ 570452 w 679509"/>
              <a:gd name="connsiteY4" fmla="*/ 295600 h 312397"/>
              <a:gd name="connsiteX5" fmla="*/ 679509 w 679509"/>
              <a:gd name="connsiteY5" fmla="*/ 136209 h 3123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79509" h="312397">
                <a:moveTo>
                  <a:pt x="0" y="203321"/>
                </a:moveTo>
                <a:cubicBezTo>
                  <a:pt x="35653" y="93565"/>
                  <a:pt x="71307" y="-16191"/>
                  <a:pt x="117446" y="1985"/>
                </a:cubicBezTo>
                <a:cubicBezTo>
                  <a:pt x="163585" y="20161"/>
                  <a:pt x="225105" y="309582"/>
                  <a:pt x="276837" y="312378"/>
                </a:cubicBezTo>
                <a:cubicBezTo>
                  <a:pt x="328569" y="315174"/>
                  <a:pt x="378903" y="21559"/>
                  <a:pt x="427839" y="18763"/>
                </a:cubicBezTo>
                <a:cubicBezTo>
                  <a:pt x="476775" y="15967"/>
                  <a:pt x="528507" y="276026"/>
                  <a:pt x="570452" y="295600"/>
                </a:cubicBezTo>
                <a:cubicBezTo>
                  <a:pt x="612397" y="315174"/>
                  <a:pt x="645953" y="225691"/>
                  <a:pt x="679509" y="136209"/>
                </a:cubicBezTo>
              </a:path>
            </a:pathLst>
          </a:cu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2" name="CasellaDiTesto 61">
            <a:extLst>
              <a:ext uri="{FF2B5EF4-FFF2-40B4-BE49-F238E27FC236}">
                <a16:creationId xmlns:a16="http://schemas.microsoft.com/office/drawing/2014/main" id="{D59FA171-D8A9-8238-79BF-CD5159570702}"/>
              </a:ext>
            </a:extLst>
          </p:cNvPr>
          <p:cNvSpPr txBox="1"/>
          <p:nvPr/>
        </p:nvSpPr>
        <p:spPr>
          <a:xfrm>
            <a:off x="1315970" y="3067228"/>
            <a:ext cx="308295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1800" dirty="0"/>
              <a:t>Extra ISR can </a:t>
            </a:r>
            <a:r>
              <a:rPr lang="it-IT" sz="1800" dirty="0" err="1"/>
              <a:t>lower</a:t>
            </a:r>
            <a:r>
              <a:rPr lang="it-IT" sz="1800" dirty="0"/>
              <a:t> the energy</a:t>
            </a:r>
            <a:endParaRPr lang="it-IT" dirty="0"/>
          </a:p>
        </p:txBody>
      </p:sp>
      <p:sp>
        <p:nvSpPr>
          <p:cNvPr id="63" name="CasellaDiTesto 62">
            <a:extLst>
              <a:ext uri="{FF2B5EF4-FFF2-40B4-BE49-F238E27FC236}">
                <a16:creationId xmlns:a16="http://schemas.microsoft.com/office/drawing/2014/main" id="{A5E1F498-17E2-6833-D4D6-1999F0A246D8}"/>
              </a:ext>
            </a:extLst>
          </p:cNvPr>
          <p:cNvSpPr txBox="1"/>
          <p:nvPr/>
        </p:nvSpPr>
        <p:spPr>
          <a:xfrm>
            <a:off x="5608937" y="3252115"/>
            <a:ext cx="33868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/>
              <a:t>Central </a:t>
            </a:r>
            <a:r>
              <a:rPr lang="it-IT" dirty="0" err="1"/>
              <a:t>exclusive</a:t>
            </a:r>
            <a:r>
              <a:rPr lang="it-IT" dirty="0"/>
              <a:t> production (CEP)</a:t>
            </a:r>
          </a:p>
        </p:txBody>
      </p:sp>
    </p:spTree>
    <p:extLst>
      <p:ext uri="{BB962C8B-B14F-4D97-AF65-F5344CB8AC3E}">
        <p14:creationId xmlns:p14="http://schemas.microsoft.com/office/powerpoint/2010/main" val="15992122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" grpId="0" animBg="1"/>
      <p:bldP spid="62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egnaposto numero diapositiva 10"/>
          <p:cNvSpPr>
            <a:spLocks noGrp="1"/>
          </p:cNvSpPr>
          <p:nvPr>
            <p:ph type="sldNum" sz="quarter" idx="12"/>
          </p:nvPr>
        </p:nvSpPr>
        <p:spPr>
          <a:xfrm>
            <a:off x="8305800" y="6360668"/>
            <a:ext cx="762000" cy="365125"/>
          </a:xfrm>
        </p:spPr>
        <p:txBody>
          <a:bodyPr/>
          <a:lstStyle/>
          <a:p>
            <a:fld id="{757A8607-F8D3-4FCF-AF8A-9CA68A1CDC70}" type="slidenum">
              <a:rPr lang="it-IT" sz="2000" smtClean="0">
                <a:solidFill>
                  <a:schemeClr val="bg1">
                    <a:lumMod val="50000"/>
                  </a:schemeClr>
                </a:solidFill>
              </a:rPr>
              <a:pPr/>
              <a:t>32</a:t>
            </a:fld>
            <a:endParaRPr lang="it-IT" sz="20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" name="Titolo 1"/>
          <p:cNvSpPr txBox="1">
            <a:spLocks/>
          </p:cNvSpPr>
          <p:nvPr/>
        </p:nvSpPr>
        <p:spPr>
          <a:xfrm>
            <a:off x="484170" y="292443"/>
            <a:ext cx="8229600" cy="1052502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 fontScale="92500" lnSpcReduction="1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it-IT" sz="3600" dirty="0">
                <a:solidFill>
                  <a:schemeClr val="tx2"/>
                </a:solidFill>
              </a:rPr>
              <a:t>How to produce </a:t>
            </a:r>
            <a:r>
              <a:rPr lang="it-IT" sz="3600" dirty="0" err="1">
                <a:solidFill>
                  <a:schemeClr val="tx2"/>
                </a:solidFill>
              </a:rPr>
              <a:t>resonances</a:t>
            </a:r>
            <a:r>
              <a:rPr lang="it-IT" sz="3600" dirty="0">
                <a:solidFill>
                  <a:schemeClr val="tx2"/>
                </a:solidFill>
              </a:rPr>
              <a:t>: </a:t>
            </a:r>
            <a:br>
              <a:rPr lang="it-IT" sz="3600" dirty="0">
                <a:solidFill>
                  <a:schemeClr val="tx2"/>
                </a:solidFill>
              </a:rPr>
            </a:br>
            <a:r>
              <a:rPr lang="it-IT" sz="3600" dirty="0">
                <a:solidFill>
                  <a:schemeClr val="tx2"/>
                </a:solidFill>
              </a:rPr>
              <a:t>photo- and </a:t>
            </a:r>
            <a:r>
              <a:rPr lang="it-IT" sz="3600" dirty="0" err="1">
                <a:solidFill>
                  <a:schemeClr val="tx2"/>
                </a:solidFill>
              </a:rPr>
              <a:t>electroproduction</a:t>
            </a:r>
            <a:endParaRPr lang="it-IT" sz="3600" dirty="0">
              <a:solidFill>
                <a:schemeClr val="tx2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0" y="6360668"/>
            <a:ext cx="6889687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>
                <a:solidFill>
                  <a:schemeClr val="bg1">
                    <a:lumMod val="50000"/>
                  </a:schemeClr>
                </a:solidFill>
              </a:rPr>
              <a:t>A. Pilloni – Exotic hadron spectroscopy</a:t>
            </a:r>
            <a:endParaRPr lang="it-IT" sz="1600" dirty="0">
              <a:solidFill>
                <a:schemeClr val="bg1">
                  <a:lumMod val="50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4" name="CasellaDiTesto 43">
                <a:extLst>
                  <a:ext uri="{FF2B5EF4-FFF2-40B4-BE49-F238E27FC236}">
                    <a16:creationId xmlns:a16="http://schemas.microsoft.com/office/drawing/2014/main" id="{A5D6CB13-E0D0-7883-7DA3-8D8D541BBF27}"/>
                  </a:ext>
                </a:extLst>
              </p:cNvPr>
              <p:cNvSpPr txBox="1"/>
              <p:nvPr/>
            </p:nvSpPr>
            <p:spPr>
              <a:xfrm>
                <a:off x="2245460" y="1787375"/>
                <a:ext cx="476554" cy="3808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it-IT" sz="1800" b="0" i="1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it-IT" sz="1800" b="0" i="1" dirty="0" smtClean="0">
                              <a:latin typeface="Cambria Math" panose="02040503050406030204" pitchFamily="18" charset="0"/>
                            </a:rPr>
                            <m:t>𝛾</m:t>
                          </m:r>
                        </m:e>
                        <m:sup>
                          <m:r>
                            <a:rPr lang="it-IT" sz="1800" b="0" i="1" dirty="0" smtClean="0">
                              <a:latin typeface="Cambria Math" panose="02040503050406030204" pitchFamily="18" charset="0"/>
                            </a:rPr>
                            <m:t>(∗)</m:t>
                          </m:r>
                        </m:sup>
                      </m:sSup>
                    </m:oMath>
                  </m:oMathPara>
                </a14:m>
                <a:endParaRPr lang="it-IT" sz="1800" dirty="0"/>
              </a:p>
            </p:txBody>
          </p:sp>
        </mc:Choice>
        <mc:Fallback xmlns="">
          <p:sp>
            <p:nvSpPr>
              <p:cNvPr id="44" name="CasellaDiTesto 43">
                <a:extLst>
                  <a:ext uri="{FF2B5EF4-FFF2-40B4-BE49-F238E27FC236}">
                    <a16:creationId xmlns:a16="http://schemas.microsoft.com/office/drawing/2014/main" id="{A5D6CB13-E0D0-7883-7DA3-8D8D541BBF2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45460" y="1787375"/>
                <a:ext cx="476554" cy="380810"/>
              </a:xfrm>
              <a:prstGeom prst="rect">
                <a:avLst/>
              </a:prstGeom>
              <a:blipFill>
                <a:blip r:embed="rId3"/>
                <a:stretch>
                  <a:fillRect r="-11392" b="-3175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CasellaDiTesto 47">
                <a:extLst>
                  <a:ext uri="{FF2B5EF4-FFF2-40B4-BE49-F238E27FC236}">
                    <a16:creationId xmlns:a16="http://schemas.microsoft.com/office/drawing/2014/main" id="{1F7797FD-18C5-0875-CEA5-9ACB4A3299B7}"/>
                  </a:ext>
                </a:extLst>
              </p:cNvPr>
              <p:cNvSpPr txBox="1"/>
              <p:nvPr/>
            </p:nvSpPr>
            <p:spPr>
              <a:xfrm>
                <a:off x="66276" y="3070429"/>
                <a:ext cx="8722324" cy="304698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it-IT" sz="2400" dirty="0"/>
                  <a:t>Photo- and </a:t>
                </a:r>
                <a:r>
                  <a:rPr lang="it-IT" sz="2400" dirty="0" err="1"/>
                  <a:t>electroproduction</a:t>
                </a:r>
                <a:r>
                  <a:rPr lang="it-IT" sz="2400" dirty="0"/>
                  <a:t> </a:t>
                </a:r>
                <a:r>
                  <a:rPr lang="it-IT" sz="2400" dirty="0" err="1"/>
                  <a:t>allows</a:t>
                </a:r>
                <a:r>
                  <a:rPr lang="it-IT" sz="2400" dirty="0"/>
                  <a:t> </a:t>
                </a:r>
                <a:r>
                  <a:rPr lang="it-IT" sz="2400" dirty="0" err="1"/>
                  <a:t>us</a:t>
                </a:r>
                <a:r>
                  <a:rPr lang="it-IT" sz="2400" dirty="0"/>
                  <a:t> to </a:t>
                </a:r>
                <a:r>
                  <a:rPr lang="it-IT" sz="2400" dirty="0" err="1"/>
                  <a:t>get</a:t>
                </a:r>
                <a:r>
                  <a:rPr lang="it-IT" sz="2400" dirty="0"/>
                  <a:t> information </a:t>
                </a:r>
                <a:r>
                  <a:rPr lang="it-IT" sz="2400" dirty="0" err="1"/>
                  <a:t>about</a:t>
                </a:r>
                <a:r>
                  <a:rPr lang="it-IT" sz="2400" dirty="0"/>
                  <a:t> the</a:t>
                </a:r>
                <a:br>
                  <a:rPr lang="it-IT" sz="2400" dirty="0"/>
                </a:br>
                <a:r>
                  <a:rPr lang="it-IT" sz="2400" dirty="0" err="1"/>
                  <a:t>structure</a:t>
                </a:r>
                <a:r>
                  <a:rPr lang="it-IT" sz="2400" dirty="0"/>
                  <a:t> of </a:t>
                </a:r>
                <a:r>
                  <a:rPr lang="it-IT" sz="2400" dirty="0" err="1"/>
                  <a:t>nucleon</a:t>
                </a:r>
                <a:r>
                  <a:rPr lang="it-IT" sz="2400" dirty="0"/>
                  <a:t> </a:t>
                </a:r>
                <a:r>
                  <a:rPr lang="it-IT" sz="2400" dirty="0" err="1"/>
                  <a:t>excitations</a:t>
                </a:r>
                <a:endParaRPr lang="it-IT" sz="2400" dirty="0"/>
              </a:p>
              <a:p>
                <a:br>
                  <a:rPr lang="it-IT" sz="2400" dirty="0"/>
                </a:br>
                <a:r>
                  <a:rPr lang="it-IT" sz="2400" dirty="0"/>
                  <a:t>The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it-IT" sz="2400" b="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it-IT" sz="2400" i="1" dirty="0" smtClean="0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p>
                        <m:r>
                          <a:rPr lang="it-IT" sz="2400" b="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it-IT" sz="2400" dirty="0"/>
                  <a:t> </a:t>
                </a:r>
                <a:r>
                  <a:rPr lang="it-IT" sz="2400" dirty="0" err="1"/>
                  <a:t>dependence</a:t>
                </a:r>
                <a:r>
                  <a:rPr lang="it-IT" sz="2400" dirty="0"/>
                  <a:t> </a:t>
                </a:r>
                <a:r>
                  <a:rPr lang="it-IT" sz="2400" dirty="0" err="1"/>
                  <a:t>at</a:t>
                </a:r>
                <a:r>
                  <a:rPr lang="it-IT" sz="2400" dirty="0"/>
                  <a:t> the </a:t>
                </a:r>
                <a:r>
                  <a:rPr lang="it-IT" sz="2400" dirty="0" err="1"/>
                  <a:t>resonance</a:t>
                </a:r>
                <a:r>
                  <a:rPr lang="it-IT" sz="2400" dirty="0"/>
                  <a:t> pole can be </a:t>
                </a:r>
                <a:r>
                  <a:rPr lang="it-IT" sz="2400" dirty="0" err="1"/>
                  <a:t>compared</a:t>
                </a:r>
                <a:r>
                  <a:rPr lang="it-IT" sz="2400" dirty="0"/>
                  <a:t> with</a:t>
                </a:r>
                <a:br>
                  <a:rPr lang="it-IT" sz="2400" dirty="0"/>
                </a:br>
                <a:r>
                  <a:rPr lang="it-IT" sz="2400" dirty="0"/>
                  <a:t>(quark model, DSE) </a:t>
                </a:r>
                <a:r>
                  <a:rPr lang="it-IT" sz="2400" dirty="0" err="1"/>
                  <a:t>calculations</a:t>
                </a:r>
                <a:r>
                  <a:rPr lang="it-IT" sz="2400" dirty="0"/>
                  <a:t> </a:t>
                </a:r>
              </a:p>
              <a:p>
                <a:endParaRPr lang="it-IT" sz="2400" dirty="0"/>
              </a:p>
              <a:p>
                <a:r>
                  <a:rPr lang="it-IT" sz="2400" dirty="0" err="1"/>
                  <a:t>If</a:t>
                </a:r>
                <a:r>
                  <a:rPr lang="it-IT" sz="2400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it-IT" sz="2400" b="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it-IT" sz="2400" i="1" dirty="0" smtClean="0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p>
                        <m:r>
                          <a:rPr lang="it-IT" sz="2400" b="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it-IT" sz="2400" dirty="0"/>
                  <a:t> </a:t>
                </a:r>
                <a:r>
                  <a:rPr lang="it-IT" sz="2400" dirty="0" err="1"/>
                  <a:t>is</a:t>
                </a:r>
                <a:r>
                  <a:rPr lang="it-IT" sz="2400" dirty="0"/>
                  <a:t> large, one </a:t>
                </a:r>
                <a:r>
                  <a:rPr lang="it-IT" sz="2400" dirty="0" err="1"/>
                  <a:t>enters</a:t>
                </a:r>
                <a:r>
                  <a:rPr lang="it-IT" sz="2400" dirty="0"/>
                  <a:t> the </a:t>
                </a:r>
                <a:r>
                  <a:rPr lang="it-IT" sz="2400" dirty="0" err="1"/>
                  <a:t>realm</a:t>
                </a:r>
                <a:r>
                  <a:rPr lang="it-IT" sz="2400" dirty="0"/>
                  <a:t> of </a:t>
                </a:r>
                <a:r>
                  <a:rPr lang="it-IT" sz="2400" dirty="0" err="1"/>
                  <a:t>pQCD</a:t>
                </a:r>
                <a:r>
                  <a:rPr lang="it-IT" sz="2400" dirty="0"/>
                  <a:t> and can </a:t>
                </a:r>
                <a:br>
                  <a:rPr lang="it-IT" sz="2400" dirty="0"/>
                </a:br>
                <a:r>
                  <a:rPr lang="it-IT" sz="2400" dirty="0"/>
                  <a:t>put </a:t>
                </a:r>
                <a:r>
                  <a:rPr lang="it-IT" sz="2400" dirty="0" err="1"/>
                  <a:t>constraints</a:t>
                </a:r>
                <a:r>
                  <a:rPr lang="it-IT" sz="2400" dirty="0"/>
                  <a:t> to PDF </a:t>
                </a:r>
                <a:r>
                  <a:rPr lang="it-IT" sz="2400" dirty="0" err="1"/>
                  <a:t>behavior</a:t>
                </a:r>
                <a:r>
                  <a:rPr lang="it-IT" sz="2400" dirty="0"/>
                  <a:t> </a:t>
                </a:r>
                <a:r>
                  <a:rPr lang="it-IT" sz="2400" dirty="0" err="1"/>
                  <a:t>at</a:t>
                </a:r>
                <a:r>
                  <a:rPr lang="it-IT" sz="2400" dirty="0"/>
                  <a:t> large x (</a:t>
                </a:r>
                <a:r>
                  <a:rPr lang="it-IT" sz="2400" dirty="0" err="1">
                    <a:solidFill>
                      <a:srgbClr val="FF0000"/>
                    </a:solidFill>
                  </a:rPr>
                  <a:t>ask</a:t>
                </a:r>
                <a:r>
                  <a:rPr lang="it-IT" sz="2400" dirty="0">
                    <a:solidFill>
                      <a:srgbClr val="FF0000"/>
                    </a:solidFill>
                  </a:rPr>
                  <a:t> Astrid</a:t>
                </a:r>
                <a:r>
                  <a:rPr lang="it-IT" sz="2400" dirty="0"/>
                  <a:t>)</a:t>
                </a:r>
              </a:p>
            </p:txBody>
          </p:sp>
        </mc:Choice>
        <mc:Fallback xmlns="">
          <p:sp>
            <p:nvSpPr>
              <p:cNvPr id="48" name="CasellaDiTesto 47">
                <a:extLst>
                  <a:ext uri="{FF2B5EF4-FFF2-40B4-BE49-F238E27FC236}">
                    <a16:creationId xmlns:a16="http://schemas.microsoft.com/office/drawing/2014/main" id="{1F7797FD-18C5-0875-CEA5-9ACB4A3299B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276" y="3070429"/>
                <a:ext cx="8722324" cy="3046988"/>
              </a:xfrm>
              <a:prstGeom prst="rect">
                <a:avLst/>
              </a:prstGeom>
              <a:blipFill>
                <a:blip r:embed="rId4"/>
                <a:stretch>
                  <a:fillRect l="-1118" t="-1600" r="-70" b="-3600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2" name="Connettore 2 51">
            <a:extLst>
              <a:ext uri="{FF2B5EF4-FFF2-40B4-BE49-F238E27FC236}">
                <a16:creationId xmlns:a16="http://schemas.microsoft.com/office/drawing/2014/main" id="{F1259103-69AE-4BA7-47C2-03BA027C6856}"/>
              </a:ext>
            </a:extLst>
          </p:cNvPr>
          <p:cNvCxnSpPr>
            <a:cxnSpLocks/>
          </p:cNvCxnSpPr>
          <p:nvPr/>
        </p:nvCxnSpPr>
        <p:spPr>
          <a:xfrm flipV="1">
            <a:off x="1915183" y="1510591"/>
            <a:ext cx="1805264" cy="32211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5" name="CasellaDiTesto 54">
                <a:extLst>
                  <a:ext uri="{FF2B5EF4-FFF2-40B4-BE49-F238E27FC236}">
                    <a16:creationId xmlns:a16="http://schemas.microsoft.com/office/drawing/2014/main" id="{9DF8CDAE-D350-A728-2945-4BE244C1C48F}"/>
                  </a:ext>
                </a:extLst>
              </p:cNvPr>
              <p:cNvSpPr txBox="1"/>
              <p:nvPr/>
            </p:nvSpPr>
            <p:spPr>
              <a:xfrm>
                <a:off x="2517943" y="2608764"/>
                <a:ext cx="487121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sz="2400" i="1" dirty="0" smtClean="0">
                          <a:latin typeface="Cambria Math" panose="02040503050406030204" pitchFamily="18" charset="0"/>
                        </a:rPr>
                        <m:t>𝑁</m:t>
                      </m:r>
                    </m:oMath>
                  </m:oMathPara>
                </a14:m>
                <a:endParaRPr lang="it-IT" sz="2400" dirty="0"/>
              </a:p>
            </p:txBody>
          </p:sp>
        </mc:Choice>
        <mc:Fallback xmlns="">
          <p:sp>
            <p:nvSpPr>
              <p:cNvPr id="55" name="CasellaDiTesto 54">
                <a:extLst>
                  <a:ext uri="{FF2B5EF4-FFF2-40B4-BE49-F238E27FC236}">
                    <a16:creationId xmlns:a16="http://schemas.microsoft.com/office/drawing/2014/main" id="{9DF8CDAE-D350-A728-2945-4BE244C1C48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7943" y="2608764"/>
                <a:ext cx="487121" cy="46166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1" name="Connettore 2 50">
            <a:extLst>
              <a:ext uri="{FF2B5EF4-FFF2-40B4-BE49-F238E27FC236}">
                <a16:creationId xmlns:a16="http://schemas.microsoft.com/office/drawing/2014/main" id="{4B6F8AED-41CF-1D68-F879-6597F575E4BF}"/>
              </a:ext>
            </a:extLst>
          </p:cNvPr>
          <p:cNvCxnSpPr>
            <a:cxnSpLocks/>
          </p:cNvCxnSpPr>
          <p:nvPr/>
        </p:nvCxnSpPr>
        <p:spPr>
          <a:xfrm flipV="1">
            <a:off x="2668985" y="2172638"/>
            <a:ext cx="480501" cy="49889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Connettore diritto 60">
            <a:extLst>
              <a:ext uri="{FF2B5EF4-FFF2-40B4-BE49-F238E27FC236}">
                <a16:creationId xmlns:a16="http://schemas.microsoft.com/office/drawing/2014/main" id="{95479779-1798-30EA-685B-AB2FA21A4620}"/>
              </a:ext>
            </a:extLst>
          </p:cNvPr>
          <p:cNvCxnSpPr/>
          <p:nvPr/>
        </p:nvCxnSpPr>
        <p:spPr>
          <a:xfrm>
            <a:off x="3149486" y="2159430"/>
            <a:ext cx="80441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Figura a mano libera: forma 63">
            <a:extLst>
              <a:ext uri="{FF2B5EF4-FFF2-40B4-BE49-F238E27FC236}">
                <a16:creationId xmlns:a16="http://schemas.microsoft.com/office/drawing/2014/main" id="{DAD09C70-0CEA-2A67-996F-43172FF039F1}"/>
              </a:ext>
            </a:extLst>
          </p:cNvPr>
          <p:cNvSpPr/>
          <p:nvPr/>
        </p:nvSpPr>
        <p:spPr>
          <a:xfrm rot="2700000">
            <a:off x="2569480" y="1761942"/>
            <a:ext cx="679509" cy="312397"/>
          </a:xfrm>
          <a:custGeom>
            <a:avLst/>
            <a:gdLst>
              <a:gd name="connsiteX0" fmla="*/ 0 w 679509"/>
              <a:gd name="connsiteY0" fmla="*/ 203321 h 312397"/>
              <a:gd name="connsiteX1" fmla="*/ 117446 w 679509"/>
              <a:gd name="connsiteY1" fmla="*/ 1985 h 312397"/>
              <a:gd name="connsiteX2" fmla="*/ 276837 w 679509"/>
              <a:gd name="connsiteY2" fmla="*/ 312378 h 312397"/>
              <a:gd name="connsiteX3" fmla="*/ 427839 w 679509"/>
              <a:gd name="connsiteY3" fmla="*/ 18763 h 312397"/>
              <a:gd name="connsiteX4" fmla="*/ 570452 w 679509"/>
              <a:gd name="connsiteY4" fmla="*/ 295600 h 312397"/>
              <a:gd name="connsiteX5" fmla="*/ 679509 w 679509"/>
              <a:gd name="connsiteY5" fmla="*/ 136209 h 3123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79509" h="312397">
                <a:moveTo>
                  <a:pt x="0" y="203321"/>
                </a:moveTo>
                <a:cubicBezTo>
                  <a:pt x="35653" y="93565"/>
                  <a:pt x="71307" y="-16191"/>
                  <a:pt x="117446" y="1985"/>
                </a:cubicBezTo>
                <a:cubicBezTo>
                  <a:pt x="163585" y="20161"/>
                  <a:pt x="225105" y="309582"/>
                  <a:pt x="276837" y="312378"/>
                </a:cubicBezTo>
                <a:cubicBezTo>
                  <a:pt x="328569" y="315174"/>
                  <a:pt x="378903" y="21559"/>
                  <a:pt x="427839" y="18763"/>
                </a:cubicBezTo>
                <a:cubicBezTo>
                  <a:pt x="476775" y="15967"/>
                  <a:pt x="528507" y="276026"/>
                  <a:pt x="570452" y="295600"/>
                </a:cubicBezTo>
                <a:cubicBezTo>
                  <a:pt x="612397" y="315174"/>
                  <a:pt x="645953" y="225691"/>
                  <a:pt x="679509" y="136209"/>
                </a:cubicBezTo>
              </a:path>
            </a:pathLst>
          </a:cu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65" name="Connettore 2 64">
            <a:extLst>
              <a:ext uri="{FF2B5EF4-FFF2-40B4-BE49-F238E27FC236}">
                <a16:creationId xmlns:a16="http://schemas.microsoft.com/office/drawing/2014/main" id="{6A814C2B-5CDE-3FFB-FA56-24E4EDCBA058}"/>
              </a:ext>
            </a:extLst>
          </p:cNvPr>
          <p:cNvCxnSpPr>
            <a:cxnSpLocks/>
          </p:cNvCxnSpPr>
          <p:nvPr/>
        </p:nvCxnSpPr>
        <p:spPr>
          <a:xfrm flipH="1">
            <a:off x="3952047" y="1671308"/>
            <a:ext cx="480501" cy="498892"/>
          </a:xfrm>
          <a:prstGeom prst="straightConnector1">
            <a:avLst/>
          </a:prstGeom>
          <a:ln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Connettore 2 65">
            <a:extLst>
              <a:ext uri="{FF2B5EF4-FFF2-40B4-BE49-F238E27FC236}">
                <a16:creationId xmlns:a16="http://schemas.microsoft.com/office/drawing/2014/main" id="{4E2237E5-DDBF-7172-11A1-750A48C662C5}"/>
              </a:ext>
            </a:extLst>
          </p:cNvPr>
          <p:cNvCxnSpPr>
            <a:cxnSpLocks/>
          </p:cNvCxnSpPr>
          <p:nvPr/>
        </p:nvCxnSpPr>
        <p:spPr>
          <a:xfrm flipH="1" flipV="1">
            <a:off x="3952047" y="2183408"/>
            <a:ext cx="480501" cy="498892"/>
          </a:xfrm>
          <a:prstGeom prst="straightConnector1">
            <a:avLst/>
          </a:prstGeom>
          <a:ln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Connettore 2 66">
            <a:extLst>
              <a:ext uri="{FF2B5EF4-FFF2-40B4-BE49-F238E27FC236}">
                <a16:creationId xmlns:a16="http://schemas.microsoft.com/office/drawing/2014/main" id="{5C70F260-DC80-6998-74A4-CF98F45BF094}"/>
              </a:ext>
            </a:extLst>
          </p:cNvPr>
          <p:cNvCxnSpPr>
            <a:cxnSpLocks/>
          </p:cNvCxnSpPr>
          <p:nvPr/>
        </p:nvCxnSpPr>
        <p:spPr>
          <a:xfrm flipH="1">
            <a:off x="3953899" y="1924872"/>
            <a:ext cx="453806" cy="259547"/>
          </a:xfrm>
          <a:prstGeom prst="straightConnector1">
            <a:avLst/>
          </a:prstGeom>
          <a:ln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Connettore 2 67">
            <a:extLst>
              <a:ext uri="{FF2B5EF4-FFF2-40B4-BE49-F238E27FC236}">
                <a16:creationId xmlns:a16="http://schemas.microsoft.com/office/drawing/2014/main" id="{08170F6C-7AB8-427E-58B4-A3C36729D174}"/>
              </a:ext>
            </a:extLst>
          </p:cNvPr>
          <p:cNvCxnSpPr>
            <a:cxnSpLocks/>
          </p:cNvCxnSpPr>
          <p:nvPr/>
        </p:nvCxnSpPr>
        <p:spPr>
          <a:xfrm flipH="1" flipV="1">
            <a:off x="3952047" y="2168185"/>
            <a:ext cx="476554" cy="249696"/>
          </a:xfrm>
          <a:prstGeom prst="straightConnector1">
            <a:avLst/>
          </a:prstGeom>
          <a:ln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9" name="CasellaDiTesto 68">
                <a:extLst>
                  <a:ext uri="{FF2B5EF4-FFF2-40B4-BE49-F238E27FC236}">
                    <a16:creationId xmlns:a16="http://schemas.microsoft.com/office/drawing/2014/main" id="{1AF2BD19-E6F2-F578-DC75-7EE5C8F024F4}"/>
                  </a:ext>
                </a:extLst>
              </p:cNvPr>
              <p:cNvSpPr txBox="1"/>
              <p:nvPr/>
            </p:nvSpPr>
            <p:spPr>
              <a:xfrm>
                <a:off x="1758339" y="1350254"/>
                <a:ext cx="598625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it-IT" sz="2400" b="0" i="1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it-IT" sz="2400" b="0" i="1" dirty="0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it-IT" sz="2400" b="0" i="1" dirty="0" smtClean="0">
                              <a:latin typeface="Cambria Math" panose="02040503050406030204" pitchFamily="18" charset="0"/>
                            </a:rPr>
                            <m:t>−</m:t>
                          </m:r>
                        </m:sup>
                      </m:sSup>
                    </m:oMath>
                  </m:oMathPara>
                </a14:m>
                <a:endParaRPr lang="it-IT" sz="2400" dirty="0"/>
              </a:p>
            </p:txBody>
          </p:sp>
        </mc:Choice>
        <mc:Fallback xmlns="">
          <p:sp>
            <p:nvSpPr>
              <p:cNvPr id="69" name="CasellaDiTesto 68">
                <a:extLst>
                  <a:ext uri="{FF2B5EF4-FFF2-40B4-BE49-F238E27FC236}">
                    <a16:creationId xmlns:a16="http://schemas.microsoft.com/office/drawing/2014/main" id="{1AF2BD19-E6F2-F578-DC75-7EE5C8F024F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58339" y="1350254"/>
                <a:ext cx="598625" cy="46166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0" name="CasellaDiTesto 69">
                <a:extLst>
                  <a:ext uri="{FF2B5EF4-FFF2-40B4-BE49-F238E27FC236}">
                    <a16:creationId xmlns:a16="http://schemas.microsoft.com/office/drawing/2014/main" id="{4543CAC7-2BE3-AE51-7CDC-8135B16BFC1C}"/>
                  </a:ext>
                </a:extLst>
              </p:cNvPr>
              <p:cNvSpPr txBox="1"/>
              <p:nvPr/>
            </p:nvSpPr>
            <p:spPr>
              <a:xfrm>
                <a:off x="5939406" y="1752130"/>
                <a:ext cx="2800053" cy="78694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it-IT" sz="2400" b="0" i="1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it-IT" sz="2400" i="1" dirty="0" smtClean="0">
                              <a:latin typeface="Cambria Math" panose="02040503050406030204" pitchFamily="18" charset="0"/>
                            </a:rPr>
                            <m:t>𝑄</m:t>
                          </m:r>
                        </m:e>
                        <m:sup>
                          <m:r>
                            <a:rPr lang="it-IT" sz="2400" b="0" i="1" dirty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it-IT" sz="2400" b="0" i="1" dirty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it-IT" sz="2400" b="0" i="1" dirty="0" smtClean="0">
                          <a:latin typeface="Cambria Math" panose="02040503050406030204" pitchFamily="18" charset="0"/>
                        </a:rPr>
                        <m:t>4</m:t>
                      </m:r>
                      <m:sSub>
                        <m:sSubPr>
                          <m:ctrlPr>
                            <a:rPr lang="it-IT" sz="2400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sz="2400" b="0" i="1" dirty="0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it-IT" sz="2400" b="0" i="1" dirty="0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sub>
                      </m:sSub>
                      <m:sSub>
                        <m:sSubPr>
                          <m:ctrlPr>
                            <a:rPr lang="it-IT" sz="2400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sz="2400" b="0" i="1" dirty="0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it-IT" sz="2400" b="0" i="1" dirty="0" smtClean="0">
                              <a:latin typeface="Cambria Math" panose="02040503050406030204" pitchFamily="18" charset="0"/>
                            </a:rPr>
                            <m:t>𝑒</m:t>
                          </m:r>
                          <m:r>
                            <a:rPr lang="it-IT" sz="2400" b="0" i="1" dirty="0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b>
                      </m:sSub>
                      <m:func>
                        <m:funcPr>
                          <m:ctrlPr>
                            <a:rPr lang="it-IT" sz="2400" b="0" i="1" dirty="0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p>
                            <m:sSupPr>
                              <m:ctrlPr>
                                <a:rPr lang="it-IT" sz="24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it-IT" sz="2400" b="0" i="0" dirty="0" smtClean="0">
                                  <a:latin typeface="Cambria Math" panose="02040503050406030204" pitchFamily="18" charset="0"/>
                                </a:rPr>
                                <m:t>sin</m:t>
                              </m:r>
                            </m:e>
                            <m:sup>
                              <m:r>
                                <a:rPr lang="it-IT" sz="2400" b="0" i="1" dirty="0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fName>
                        <m:e>
                          <m:f>
                            <m:fPr>
                              <m:ctrlPr>
                                <a:rPr lang="it-IT" sz="24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it-IT" sz="2400" b="0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it-IT" sz="2400" b="0" i="1" dirty="0" smtClean="0">
                                      <a:latin typeface="Cambria Math" panose="02040503050406030204" pitchFamily="18" charset="0"/>
                                    </a:rPr>
                                    <m:t>𝜃</m:t>
                                  </m:r>
                                </m:e>
                                <m:sub>
                                  <m:r>
                                    <a:rPr lang="it-IT" sz="2400" b="0" i="1" dirty="0" smtClean="0"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sub>
                              </m:sSub>
                            </m:num>
                            <m:den>
                              <m:r>
                                <a:rPr lang="it-IT" sz="2400" b="0" i="1" dirty="0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e>
                      </m:func>
                    </m:oMath>
                  </m:oMathPara>
                </a14:m>
                <a:endParaRPr lang="it-IT" sz="2400" dirty="0"/>
              </a:p>
            </p:txBody>
          </p:sp>
        </mc:Choice>
        <mc:Fallback xmlns="">
          <p:sp>
            <p:nvSpPr>
              <p:cNvPr id="70" name="CasellaDiTesto 69">
                <a:extLst>
                  <a:ext uri="{FF2B5EF4-FFF2-40B4-BE49-F238E27FC236}">
                    <a16:creationId xmlns:a16="http://schemas.microsoft.com/office/drawing/2014/main" id="{4543CAC7-2BE3-AE51-7CDC-8135B16BFC1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39406" y="1752130"/>
                <a:ext cx="2800053" cy="786947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1" name="Picture 11">
            <a:extLst>
              <a:ext uri="{FF2B5EF4-FFF2-40B4-BE49-F238E27FC236}">
                <a16:creationId xmlns:a16="http://schemas.microsoft.com/office/drawing/2014/main" id="{84B3A191-554A-0433-643D-82664C608D3B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25" t="20632" r="2743" b="32685"/>
          <a:stretch/>
        </p:blipFill>
        <p:spPr>
          <a:xfrm>
            <a:off x="225826" y="2098592"/>
            <a:ext cx="1287624" cy="6385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86802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Titolo 1"/>
          <p:cNvSpPr txBox="1">
            <a:spLocks/>
          </p:cNvSpPr>
          <p:nvPr/>
        </p:nvSpPr>
        <p:spPr>
          <a:xfrm>
            <a:off x="457200" y="-27384"/>
            <a:ext cx="8229600" cy="1076866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3600" dirty="0"/>
              <a:t>Peripheral production</a:t>
            </a:r>
            <a:endParaRPr lang="it-IT" sz="3600" dirty="0"/>
          </a:p>
        </p:txBody>
      </p:sp>
      <p:sp>
        <p:nvSpPr>
          <p:cNvPr id="38" name="Rectangle 37"/>
          <p:cNvSpPr/>
          <p:nvPr/>
        </p:nvSpPr>
        <p:spPr>
          <a:xfrm>
            <a:off x="0" y="6360668"/>
            <a:ext cx="665018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>
                <a:solidFill>
                  <a:schemeClr val="bg1">
                    <a:lumMod val="50000"/>
                  </a:schemeClr>
                </a:solidFill>
              </a:rPr>
              <a:t>A. Pilloni – Exotic hadron spectroscopy</a:t>
            </a:r>
            <a:endParaRPr lang="it-IT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9" name="diagram.pdf" descr="diagram.pd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763" y="2820457"/>
            <a:ext cx="2424872" cy="3101197"/>
          </a:xfrm>
          <a:prstGeom prst="rect">
            <a:avLst/>
          </a:prstGeom>
          <a:ln w="12700" cap="flat">
            <a:noFill/>
            <a:miter lim="400000"/>
          </a:ln>
          <a:effectLst/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2" name="XYZ have so far not been seen in photoproduction: independent confirmation…"/>
              <p:cNvSpPr txBox="1"/>
              <p:nvPr/>
            </p:nvSpPr>
            <p:spPr>
              <a:xfrm>
                <a:off x="438634" y="1167857"/>
                <a:ext cx="8931869" cy="1322298"/>
              </a:xfrm>
              <a:prstGeom prst="rect">
                <a:avLst/>
              </a:prstGeom>
              <a:ln w="12700">
                <a:miter lim="400000"/>
              </a:ln>
              <a:extLst>
                <a:ext uri="{C572A759-6A51-4108-AA02-DFA0A04FC94B}">
                  <ma14:wrappingTextBoxFlag xmlns="" xmlns:m="http://schemas.openxmlformats.org/officeDocument/2006/math" xmlns:ma14="http://schemas.microsoft.com/office/mac/drawingml/2011/main" val="1"/>
                </a:ext>
              </a:extLst>
            </p:spPr>
            <p:txBody>
              <a:bodyPr lIns="35719" tIns="35719" rIns="35719" bIns="35719" anchor="ctr">
                <a:normAutofit lnSpcReduction="10000"/>
              </a:bodyPr>
              <a:lstStyle/>
              <a:p>
                <a:pPr marL="285750" indent="-285750">
                  <a:buClr>
                    <a:srgbClr val="C00000"/>
                  </a:buClr>
                  <a:buSzPct val="145000"/>
                  <a:buFont typeface="Arial" panose="020B0604020202020204" pitchFamily="34" charset="0"/>
                  <a:buChar char="•"/>
                  <a:defRPr sz="2500" b="0"/>
                </a:pPr>
                <a:r>
                  <a:rPr lang="en-US" sz="2000" dirty="0"/>
                  <a:t>Above the resonance region, I can consider the tails of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sz="2000" dirty="0"/>
                  <a:t> channel exchanges </a:t>
                </a:r>
              </a:p>
              <a:p>
                <a:pPr marL="285750" indent="-285750">
                  <a:buClr>
                    <a:srgbClr val="C00000"/>
                  </a:buClr>
                  <a:buSzPct val="145000"/>
                  <a:buFont typeface="Arial" panose="020B0604020202020204" pitchFamily="34" charset="0"/>
                  <a:buChar char="•"/>
                  <a:defRPr sz="2500" b="0"/>
                </a:pPr>
                <a:r>
                  <a:rPr lang="en-US" sz="2000" dirty="0"/>
                  <a:t>Crossing symmetry tells me the amplitude is </a:t>
                </a:r>
                <a14:m>
                  <m:oMath xmlns:m="http://schemas.openxmlformats.org/officeDocument/2006/math">
                    <m:r>
                      <a:rPr lang="it-IT" sz="2000" b="0" i="1" smtClean="0">
                        <a:latin typeface="Cambria Math" panose="02040503050406030204" pitchFamily="18" charset="0"/>
                      </a:rPr>
                      <m:t>𝐴</m:t>
                    </m:r>
                    <m:d>
                      <m:dPr>
                        <m:ctrlPr>
                          <a:rPr lang="it-IT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it-IT" sz="2000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it-IT" sz="20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it-IT" sz="20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it-IT" sz="2000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it-IT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sz="2000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it-IT" sz="2000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d>
                      <m:dPr>
                        <m:ctrlPr>
                          <a:rPr lang="it-IT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it-IT" sz="20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sSub>
                      <m:sSubPr>
                        <m:ctrlPr>
                          <a:rPr lang="it-IT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sz="2000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it-IT" sz="2000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it-IT" sz="2000" b="0" i="1" smtClean="0">
                        <a:latin typeface="Cambria Math" panose="02040503050406030204" pitchFamily="18" charset="0"/>
                      </a:rPr>
                      <m:t>(</m:t>
                    </m:r>
                    <m:func>
                      <m:funcPr>
                        <m:ctrlPr>
                          <a:rPr lang="it-IT" sz="20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it-IT" sz="2000" b="0" i="0" smtClean="0">
                            <a:latin typeface="Cambria Math" panose="02040503050406030204" pitchFamily="18" charset="0"/>
                          </a:rPr>
                          <m:t>cos</m:t>
                        </m:r>
                      </m:fName>
                      <m:e>
                        <m:sSub>
                          <m:sSubPr>
                            <m:ctrlPr>
                              <a:rPr lang="it-IT" sz="2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it-IT" sz="2000" b="0" i="1" smtClean="0">
                                <a:latin typeface="Cambria Math" panose="02040503050406030204" pitchFamily="18" charset="0"/>
                              </a:rPr>
                              <m:t>𝜃</m:t>
                            </m:r>
                          </m:e>
                          <m:sub>
                            <m:r>
                              <a:rPr lang="it-IT" sz="2000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  <m:r>
                          <a:rPr lang="it-IT" sz="2000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func>
                  </m:oMath>
                </a14:m>
                <a:endParaRPr lang="en-US" sz="2000" dirty="0"/>
              </a:p>
              <a:p>
                <a:pPr marL="285750" indent="-285750">
                  <a:buClr>
                    <a:srgbClr val="C00000"/>
                  </a:buClr>
                  <a:buSzPct val="145000"/>
                  <a:buFont typeface="Arial" panose="020B0604020202020204" pitchFamily="34" charset="0"/>
                  <a:buChar char="•"/>
                  <a:defRPr sz="2500" b="0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it-IT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sz="2000" i="1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it-IT" sz="2000" i="1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it-IT" sz="2000" i="1">
                        <a:latin typeface="Cambria Math" panose="02040503050406030204" pitchFamily="18" charset="0"/>
                      </a:rPr>
                      <m:t>(</m:t>
                    </m:r>
                    <m:func>
                      <m:funcPr>
                        <m:ctrlPr>
                          <a:rPr lang="it-IT" sz="20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it-IT" sz="2000">
                            <a:latin typeface="Cambria Math" panose="02040503050406030204" pitchFamily="18" charset="0"/>
                          </a:rPr>
                          <m:t>cos</m:t>
                        </m:r>
                      </m:fName>
                      <m:e>
                        <m:sSub>
                          <m:sSubPr>
                            <m:ctrlPr>
                              <a:rPr lang="it-IT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it-IT" sz="2000" i="1">
                                <a:latin typeface="Cambria Math" panose="02040503050406030204" pitchFamily="18" charset="0"/>
                              </a:rPr>
                              <m:t>𝜃</m:t>
                            </m:r>
                          </m:e>
                          <m:sub>
                            <m:r>
                              <a:rPr lang="it-IT" sz="2000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  <m:r>
                          <a:rPr lang="it-IT" sz="2000" i="1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func>
                    <m:r>
                      <a:rPr lang="it-IT" sz="2000" b="0" i="1" smtClean="0">
                        <a:latin typeface="Cambria Math" panose="02040503050406030204" pitchFamily="18" charset="0"/>
                      </a:rPr>
                      <m:t>∝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sz="2000" i="1" baseline="31999" dirty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000" i="1" baseline="31999" dirty="0">
                        <a:latin typeface="Cambria Math" panose="02040503050406030204" pitchFamily="18" charset="0"/>
                      </a:rPr>
                      <m:t>𝑗</m:t>
                    </m:r>
                  </m:oMath>
                </a14:m>
                <a:r>
                  <a:rPr lang="en-US" sz="2000" dirty="0"/>
                  <a:t>, exceeding unitarity bound</a:t>
                </a:r>
                <a:br>
                  <a:rPr lang="en-US" sz="2000" dirty="0"/>
                </a:br>
                <a:r>
                  <a:rPr lang="en-US" sz="2000" dirty="0" err="1"/>
                  <a:t>Regge</a:t>
                </a:r>
                <a:r>
                  <a:rPr lang="en-US" sz="2000" dirty="0"/>
                  <a:t> physics kicks in: tower of particles with arbitrary spin</a:t>
                </a:r>
              </a:p>
            </p:txBody>
          </p:sp>
        </mc:Choice>
        <mc:Fallback xmlns="">
          <p:sp>
            <p:nvSpPr>
              <p:cNvPr id="12" name="XYZ have so far not been seen in photoproduction: independent confirmation…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8634" y="1167857"/>
                <a:ext cx="8931869" cy="1322298"/>
              </a:xfrm>
              <a:prstGeom prst="rect">
                <a:avLst/>
              </a:prstGeom>
              <a:blipFill>
                <a:blip r:embed="rId4"/>
                <a:stretch>
                  <a:fillRect l="-1911" t="-10648" b="-5093"/>
                </a:stretch>
              </a:blipFill>
              <a:ln w="12700">
                <a:miter lim="400000"/>
              </a:ln>
              <a:extLst>
                <a:ext uri="{C572A759-6A51-4108-AA02-DFA0A04FC94B}">
                  <ma14:wrappingTextBoxFlag xmlns:ma14="http://schemas.microsoft.com/office/mac/drawingml/2011/main" xmlns:m="http://schemas.openxmlformats.org/officeDocument/2006/math" xmlns="" xmlns:a14="http://schemas.microsoft.com/office/drawing/2010/main" val="1"/>
                </a:ext>
              </a:extLst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Equation"/>
              <p:cNvSpPr txBox="1"/>
              <p:nvPr/>
            </p:nvSpPr>
            <p:spPr>
              <a:xfrm>
                <a:off x="5088539" y="3340722"/>
                <a:ext cx="2357568" cy="524759"/>
              </a:xfrm>
              <a:prstGeom prst="rect">
                <a:avLst/>
              </a:prstGeom>
              <a:ln w="12700">
                <a:miter lim="400000"/>
              </a:ln>
            </p:spPr>
            <p:txBody>
              <a:bodyPr wrap="none" lIns="0" tIns="0" rIns="0" bIns="0">
                <a:spAutoFit/>
              </a:bodyPr>
              <a:lstStyle/>
              <a:p>
                <a:pPr defTabSz="642915" latinLnBrk="1">
                  <a:defRPr sz="1800" b="0"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it-IT" sz="30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ar-AE" sz="30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p>
                          <m:r>
                            <a:rPr lang="it-IT" sz="30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𝑗</m:t>
                          </m:r>
                        </m:sup>
                      </m:sSup>
                      <m:r>
                        <a:rPr lang="ar-AE" sz="3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⟶</m:t>
                      </m:r>
                      <m:sSup>
                        <m:sSupPr>
                          <m:ctrlPr>
                            <a:rPr lang="ar-AE" sz="3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it-IT" sz="30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p>
                          <m:sSub>
                            <m:sSubPr>
                              <m:ctrlPr>
                                <a:rPr lang="it-IT" sz="30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ar-AE" sz="3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𝛼</m:t>
                              </m:r>
                            </m:e>
                            <m:sub>
                              <m:r>
                                <a:rPr lang="it-IT" sz="30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r>
                            <a:rPr lang="it-IT" sz="30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it-IT" sz="30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it-IT" sz="30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𝛼</m:t>
                              </m:r>
                            </m:e>
                            <m:sup>
                              <m:r>
                                <a:rPr lang="it-IT" sz="30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  <m:r>
                            <a:rPr lang="it-IT" sz="30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ar-AE" sz="300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</m:sup>
                      </m:sSup>
                    </m:oMath>
                  </m:oMathPara>
                </a14:m>
                <a:endParaRPr sz="3000" dirty="0"/>
              </a:p>
            </p:txBody>
          </p:sp>
        </mc:Choice>
        <mc:Fallback xmlns="">
          <p:sp>
            <p:nvSpPr>
              <p:cNvPr id="8" name="Equation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88539" y="3340722"/>
                <a:ext cx="2357568" cy="524759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 w="12700">
                <a:miter lim="400000"/>
              </a:ln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/>
          <p:cNvSpPr txBox="1"/>
          <p:nvPr/>
        </p:nvSpPr>
        <p:spPr>
          <a:xfrm>
            <a:off x="3413082" y="4589771"/>
            <a:ext cx="208243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/>
              <a:t>Holds at low energy,</a:t>
            </a:r>
            <a:br>
              <a:rPr lang="it-IT" dirty="0"/>
            </a:br>
            <a:r>
              <a:rPr lang="it-IT" dirty="0"/>
              <a:t>fixed spin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6484851" y="4592128"/>
                <a:ext cx="2201949" cy="92333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it-IT" dirty="0"/>
                  <a:t>Holds at high energy, </a:t>
                </a:r>
                <a:br>
                  <a:rPr lang="it-IT" dirty="0"/>
                </a:br>
                <a:r>
                  <a:rPr lang="it-IT" dirty="0"/>
                  <a:t>resummation</a:t>
                </a:r>
                <a:br>
                  <a:rPr lang="it-IT" dirty="0"/>
                </a:br>
                <a:r>
                  <a:rPr lang="it-IT" dirty="0"/>
                  <a:t>of leading </a:t>
                </a:r>
                <a14:m>
                  <m:oMath xmlns:m="http://schemas.openxmlformats.org/officeDocument/2006/math">
                    <m:r>
                      <a:rPr lang="it-IT" i="1" dirty="0" smtClean="0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it-IT" dirty="0"/>
                  <a:t> power</a:t>
                </a:r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84851" y="4592128"/>
                <a:ext cx="2201949" cy="923330"/>
              </a:xfrm>
              <a:prstGeom prst="rect">
                <a:avLst/>
              </a:prstGeom>
              <a:blipFill>
                <a:blip r:embed="rId6"/>
                <a:stretch>
                  <a:fillRect l="-2493" t="-3289" r="-1385" b="-9211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" name="Straight Arrow Connector 4"/>
          <p:cNvCxnSpPr>
            <a:endCxn id="3" idx="0"/>
          </p:cNvCxnSpPr>
          <p:nvPr/>
        </p:nvCxnSpPr>
        <p:spPr>
          <a:xfrm flipH="1">
            <a:off x="4454297" y="3865481"/>
            <a:ext cx="744472" cy="72429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>
            <a:endCxn id="13" idx="0"/>
          </p:cNvCxnSpPr>
          <p:nvPr/>
        </p:nvCxnSpPr>
        <p:spPr>
          <a:xfrm>
            <a:off x="6640502" y="3826747"/>
            <a:ext cx="945324" cy="76538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CasellaDiTesto 13">
                <a:extLst>
                  <a:ext uri="{FF2B5EF4-FFF2-40B4-BE49-F238E27FC236}">
                    <a16:creationId xmlns:a16="http://schemas.microsoft.com/office/drawing/2014/main" id="{694B04DF-4C49-9FCF-2DDE-8FD94FF4AEC9}"/>
                  </a:ext>
                </a:extLst>
              </p:cNvPr>
              <p:cNvSpPr txBox="1"/>
              <p:nvPr/>
            </p:nvSpPr>
            <p:spPr>
              <a:xfrm>
                <a:off x="3819088" y="2568114"/>
                <a:ext cx="4702028" cy="64633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1800" dirty="0"/>
                  <a:t>Explains why diffractive peaks appear: amplitudes fall off exponentially with 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endParaRPr lang="it-IT" dirty="0"/>
              </a:p>
            </p:txBody>
          </p:sp>
        </mc:Choice>
        <mc:Fallback xmlns="">
          <p:sp>
            <p:nvSpPr>
              <p:cNvPr id="14" name="CasellaDiTesto 13">
                <a:extLst>
                  <a:ext uri="{FF2B5EF4-FFF2-40B4-BE49-F238E27FC236}">
                    <a16:creationId xmlns:a16="http://schemas.microsoft.com/office/drawing/2014/main" id="{694B04DF-4C49-9FCF-2DDE-8FD94FF4AEC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9088" y="2568114"/>
                <a:ext cx="4702028" cy="646331"/>
              </a:xfrm>
              <a:prstGeom prst="rect">
                <a:avLst/>
              </a:prstGeom>
              <a:blipFill>
                <a:blip r:embed="rId7"/>
                <a:stretch>
                  <a:fillRect l="-1036" t="-4717" b="-14151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XYZ have so far not been seen in photoproduction: independent confirmation…">
                <a:extLst>
                  <a:ext uri="{FF2B5EF4-FFF2-40B4-BE49-F238E27FC236}">
                    <a16:creationId xmlns:a16="http://schemas.microsoft.com/office/drawing/2014/main" id="{E5D99675-5673-D4B2-ED51-388D8D9B7118}"/>
                  </a:ext>
                </a:extLst>
              </p:cNvPr>
              <p:cNvSpPr txBox="1"/>
              <p:nvPr/>
            </p:nvSpPr>
            <p:spPr>
              <a:xfrm>
                <a:off x="4191614" y="5403495"/>
                <a:ext cx="4979255" cy="1322298"/>
              </a:xfrm>
              <a:prstGeom prst="rect">
                <a:avLst/>
              </a:prstGeom>
              <a:ln w="12700">
                <a:miter lim="400000"/>
              </a:ln>
              <a:extLst>
                <a:ext uri="{C572A759-6A51-4108-AA02-DFA0A04FC94B}">
                  <ma14:wrappingTextBoxFlag xmlns="" xmlns:m="http://schemas.openxmlformats.org/officeDocument/2006/math" xmlns:ma14="http://schemas.microsoft.com/office/mac/drawingml/2011/main" val="1"/>
                </a:ext>
              </a:extLst>
            </p:spPr>
            <p:txBody>
              <a:bodyPr lIns="35719" tIns="35719" rIns="35719" bIns="35719" anchor="ctr">
                <a:normAutofit/>
              </a:bodyPr>
              <a:lstStyle/>
              <a:p>
                <a:pPr>
                  <a:buClr>
                    <a:srgbClr val="C00000"/>
                  </a:buClr>
                  <a:buSzPct val="145000"/>
                  <a:defRPr sz="2500" b="0"/>
                </a:pPr>
                <a:r>
                  <a:rPr lang="it-IT" sz="1758" dirty="0"/>
                  <a:t>If</a:t>
                </a:r>
                <a14:m>
                  <m:oMath xmlns:m="http://schemas.openxmlformats.org/officeDocument/2006/math">
                    <m:r>
                      <a:rPr lang="it-IT" sz="1758" b="0" i="0" smtClean="0"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it-IT" sz="1758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sz="1758" b="0" i="1" smtClean="0">
                            <a:latin typeface="Cambria Math" panose="02040503050406030204" pitchFamily="18" charset="0"/>
                          </a:rPr>
                          <m:t>𝛼</m:t>
                        </m:r>
                      </m:e>
                      <m:sub>
                        <m:r>
                          <a:rPr lang="it-IT" sz="1758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it-IT" sz="1758" b="0" i="1" smtClean="0">
                        <a:latin typeface="Cambria Math" panose="02040503050406030204" pitchFamily="18" charset="0"/>
                      </a:rPr>
                      <m:t>&lt;</m:t>
                    </m:r>
                    <m:r>
                      <a:rPr lang="it-IT" sz="1758" b="0" i="1" smtClean="0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sz="1758" dirty="0"/>
                  <a:t>, </a:t>
                </a:r>
                <a14:m>
                  <m:oMath xmlns:m="http://schemas.openxmlformats.org/officeDocument/2006/math">
                    <m:r>
                      <a:rPr lang="it-IT" sz="1758" b="0" i="1" smtClean="0">
                        <a:latin typeface="Cambria Math" panose="02040503050406030204" pitchFamily="18" charset="0"/>
                      </a:rPr>
                      <m:t>𝑑</m:t>
                    </m:r>
                    <m:r>
                      <a:rPr lang="it-IT" sz="1758" b="0" i="1" smtClean="0">
                        <a:latin typeface="Cambria Math" panose="02040503050406030204" pitchFamily="18" charset="0"/>
                      </a:rPr>
                      <m:t>𝜎</m:t>
                    </m:r>
                    <m:r>
                      <m:rPr>
                        <m:lit/>
                      </m:rPr>
                      <a:rPr lang="it-IT" sz="1758" b="0" i="1" smtClean="0">
                        <a:latin typeface="Cambria Math" panose="02040503050406030204" pitchFamily="18" charset="0"/>
                      </a:rPr>
                      <m:t>/</m:t>
                    </m:r>
                    <m:r>
                      <a:rPr lang="it-IT" sz="1758" b="0" i="1" smtClean="0">
                        <a:latin typeface="Cambria Math" panose="02040503050406030204" pitchFamily="18" charset="0"/>
                      </a:rPr>
                      <m:t>𝑑𝑡</m:t>
                    </m:r>
                  </m:oMath>
                </a14:m>
                <a:r>
                  <a:rPr lang="en-US" sz="1758" dirty="0"/>
                  <a:t> decreases with energy</a:t>
                </a:r>
              </a:p>
              <a:p>
                <a:pPr>
                  <a:buClr>
                    <a:srgbClr val="C00000"/>
                  </a:buClr>
                  <a:buSzPct val="145000"/>
                  <a:defRPr sz="2500" b="0"/>
                </a:pPr>
                <a:endParaRPr lang="en-US" sz="1758" dirty="0"/>
              </a:p>
            </p:txBody>
          </p:sp>
        </mc:Choice>
        <mc:Fallback xmlns="">
          <p:sp>
            <p:nvSpPr>
              <p:cNvPr id="15" name="XYZ have so far not been seen in photoproduction: independent confirmation…">
                <a:extLst>
                  <a:ext uri="{FF2B5EF4-FFF2-40B4-BE49-F238E27FC236}">
                    <a16:creationId xmlns:a16="http://schemas.microsoft.com/office/drawing/2014/main" id="{E5D99675-5673-D4B2-ED51-388D8D9B711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91614" y="5403495"/>
                <a:ext cx="4979255" cy="1322298"/>
              </a:xfrm>
              <a:prstGeom prst="rect">
                <a:avLst/>
              </a:prstGeom>
              <a:blipFill>
                <a:blip r:embed="rId8"/>
                <a:stretch>
                  <a:fillRect l="-2083"/>
                </a:stretch>
              </a:blipFill>
              <a:ln w="12700">
                <a:miter lim="400000"/>
              </a:ln>
              <a:extLst>
                <a:ext uri="{C572A759-6A51-4108-AA02-DFA0A04FC94B}">
                  <ma14:wrappingTextBoxFlag xmlns:ma14="http://schemas.microsoft.com/office/mac/drawingml/2011/main" xmlns:m="http://schemas.openxmlformats.org/officeDocument/2006/math" xmlns="" xmlns:a14="http://schemas.microsoft.com/office/drawing/2010/main" val="1"/>
                </a:ext>
              </a:extLst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XYZ have so far not been seen in photoproduction: independent confirmation…">
                <a:extLst>
                  <a:ext uri="{FF2B5EF4-FFF2-40B4-BE49-F238E27FC236}">
                    <a16:creationId xmlns:a16="http://schemas.microsoft.com/office/drawing/2014/main" id="{9FC81478-CEA2-0B0D-0F68-70250AB6FB70}"/>
                  </a:ext>
                </a:extLst>
              </p:cNvPr>
              <p:cNvSpPr txBox="1"/>
              <p:nvPr/>
            </p:nvSpPr>
            <p:spPr>
              <a:xfrm>
                <a:off x="3606040" y="2720949"/>
                <a:ext cx="5368765" cy="3293794"/>
              </a:xfrm>
              <a:prstGeom prst="rect">
                <a:avLst/>
              </a:prstGeom>
              <a:ln w="12700">
                <a:miter lim="400000"/>
              </a:ln>
              <a:extLst>
                <a:ext uri="{C572A759-6A51-4108-AA02-DFA0A04FC94B}">
                  <ma14:wrappingTextBoxFlag xmlns="" xmlns:m="http://schemas.openxmlformats.org/officeDocument/2006/math" xmlns:ma14="http://schemas.microsoft.com/office/mac/drawingml/2011/main" val="1"/>
                </a:ext>
              </a:extLst>
            </p:spPr>
            <p:txBody>
              <a:bodyPr lIns="35719" tIns="35719" rIns="35719" bIns="35719" anchor="ctr">
                <a:noAutofit/>
              </a:bodyPr>
              <a:lstStyle/>
              <a:p>
                <a:pPr marL="285750" indent="-285750">
                  <a:buClr>
                    <a:srgbClr val="C00000"/>
                  </a:buClr>
                  <a:buSzPct val="145000"/>
                  <a:buFont typeface="Arial" panose="020B0604020202020204" pitchFamily="34" charset="0"/>
                  <a:buChar char="•"/>
                  <a:defRPr sz="2500" b="0"/>
                </a:pPr>
                <a:r>
                  <a:rPr lang="it-IT" sz="2000" dirty="0"/>
                  <a:t>To explain why </a:t>
                </a:r>
                <a14:m>
                  <m:oMath xmlns:m="http://schemas.openxmlformats.org/officeDocument/2006/math">
                    <m:r>
                      <a:rPr lang="it-IT" sz="2000" i="1">
                        <a:latin typeface="Cambria Math" panose="02040503050406030204" pitchFamily="18" charset="0"/>
                      </a:rPr>
                      <m:t>𝑝𝑝</m:t>
                    </m:r>
                  </m:oMath>
                </a14:m>
                <a:r>
                  <a:rPr lang="it-IT" sz="2000" dirty="0"/>
                  <a:t> cross </a:t>
                </a:r>
                <a:r>
                  <a:rPr lang="it-IT" sz="2000" dirty="0" err="1"/>
                  <a:t>section</a:t>
                </a:r>
                <a:r>
                  <a:rPr lang="it-IT" sz="2000" dirty="0"/>
                  <a:t> </a:t>
                </a:r>
                <a:r>
                  <a:rPr lang="it-IT" sz="2000" dirty="0" err="1"/>
                  <a:t>grows</a:t>
                </a:r>
                <a:r>
                  <a:rPr lang="it-IT" sz="2000" dirty="0"/>
                  <a:t> </a:t>
                </a:r>
                <a:r>
                  <a:rPr lang="it-IT" sz="2000" dirty="0" err="1"/>
                  <a:t>logarithmically</a:t>
                </a:r>
                <a:r>
                  <a:rPr lang="it-IT" sz="2000" dirty="0"/>
                  <a:t>, </a:t>
                </a:r>
                <a:r>
                  <a:rPr lang="it-IT" sz="2000" dirty="0" err="1"/>
                  <a:t>we</a:t>
                </a:r>
                <a:r>
                  <a:rPr lang="it-IT" sz="2000" dirty="0"/>
                  <a:t> introduce an ad-hoc </a:t>
                </a:r>
                <a:br>
                  <a:rPr lang="it-IT" sz="2000" dirty="0"/>
                </a:br>
                <a:r>
                  <a:rPr lang="it-IT" sz="2000" dirty="0" err="1"/>
                  <a:t>trajectory</a:t>
                </a:r>
                <a:r>
                  <a:rPr lang="it-IT" sz="2000" dirty="0"/>
                  <a:t>, with no </a:t>
                </a:r>
                <a:r>
                  <a:rPr lang="it-IT" sz="2000" dirty="0" err="1"/>
                  <a:t>known</a:t>
                </a:r>
                <a:r>
                  <a:rPr lang="it-IT" sz="2000" dirty="0"/>
                  <a:t> </a:t>
                </a:r>
                <a:r>
                  <a:rPr lang="it-IT" sz="2000" dirty="0" err="1"/>
                  <a:t>mesons</a:t>
                </a:r>
                <a:r>
                  <a:rPr lang="it-IT" sz="2000" dirty="0"/>
                  <a:t> </a:t>
                </a:r>
                <a:r>
                  <a:rPr lang="it-IT" sz="2000" dirty="0" err="1"/>
                  <a:t>lying</a:t>
                </a:r>
                <a:r>
                  <a:rPr lang="it-IT" sz="2000" dirty="0"/>
                  <a:t> on </a:t>
                </a:r>
                <a:r>
                  <a:rPr lang="it-IT" sz="2000" dirty="0" err="1"/>
                  <a:t>it</a:t>
                </a:r>
                <a:endParaRPr lang="it-IT" sz="2000" dirty="0"/>
              </a:p>
              <a:p>
                <a:pPr marL="285750" indent="-285750">
                  <a:buClr>
                    <a:srgbClr val="C00000"/>
                  </a:buClr>
                  <a:buSzPct val="145000"/>
                  <a:buFont typeface="Arial" panose="020B0604020202020204" pitchFamily="34" charset="0"/>
                  <a:buChar char="•"/>
                  <a:defRPr sz="2500" b="0"/>
                </a:pPr>
                <a:r>
                  <a:rPr lang="it-IT" sz="2000" dirty="0" err="1"/>
                  <a:t>Since</a:t>
                </a:r>
                <a:r>
                  <a:rPr lang="it-IT" sz="2000" dirty="0"/>
                  <a:t> </a:t>
                </a:r>
                <a14:m>
                  <m:oMath xmlns:m="http://schemas.openxmlformats.org/officeDocument/2006/math">
                    <m:r>
                      <a:rPr lang="it-IT" sz="2000" i="1" smtClean="0">
                        <a:latin typeface="Cambria Math" panose="02040503050406030204" pitchFamily="18" charset="0"/>
                      </a:rPr>
                      <m:t>𝑝𝑝</m:t>
                    </m:r>
                  </m:oMath>
                </a14:m>
                <a:r>
                  <a:rPr lang="it-IT" sz="2000" dirty="0"/>
                  <a:t> and </a:t>
                </a:r>
                <a14:m>
                  <m:oMath xmlns:m="http://schemas.openxmlformats.org/officeDocument/2006/math">
                    <m:r>
                      <a:rPr lang="it-IT" sz="2000" i="1">
                        <a:latin typeface="Cambria Math" panose="02040503050406030204" pitchFamily="18" charset="0"/>
                      </a:rPr>
                      <m:t>𝑝</m:t>
                    </m:r>
                    <m:acc>
                      <m:accPr>
                        <m:chr m:val="̅"/>
                        <m:ctrlPr>
                          <a:rPr lang="it-IT" sz="2000" i="1" dirty="0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it-IT" sz="2000" b="0" i="1" dirty="0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</m:acc>
                  </m:oMath>
                </a14:m>
                <a:r>
                  <a:rPr lang="it-IT" sz="2000" dirty="0"/>
                  <a:t> </a:t>
                </a:r>
                <a:r>
                  <a:rPr lang="it-IT" sz="2000" dirty="0" err="1"/>
                  <a:t>asymptotically</a:t>
                </a:r>
                <a:r>
                  <a:rPr lang="it-IT" sz="2000" dirty="0"/>
                  <a:t> </a:t>
                </a:r>
                <a:r>
                  <a:rPr lang="it-IT" sz="2000" dirty="0" err="1"/>
                  <a:t>approach</a:t>
                </a:r>
                <a:r>
                  <a:rPr lang="it-IT" sz="2000" dirty="0"/>
                  <a:t>, </a:t>
                </a:r>
                <a:r>
                  <a:rPr lang="it-IT" sz="2000" dirty="0" err="1"/>
                  <a:t>this</a:t>
                </a:r>
                <a:r>
                  <a:rPr lang="it-IT" sz="2000" dirty="0"/>
                  <a:t> </a:t>
                </a:r>
                <a:r>
                  <a:rPr lang="it-IT" sz="2000" dirty="0" err="1"/>
                  <a:t>trajectory</a:t>
                </a:r>
                <a:r>
                  <a:rPr lang="it-IT" sz="2000" dirty="0"/>
                  <a:t> </a:t>
                </a:r>
                <a:r>
                  <a:rPr lang="it-IT" sz="2000" dirty="0" err="1"/>
                  <a:t>has</a:t>
                </a:r>
                <a:r>
                  <a:rPr lang="it-IT" sz="2000" dirty="0"/>
                  <a:t> vacuum quantum </a:t>
                </a:r>
                <a:r>
                  <a:rPr lang="it-IT" sz="2000" dirty="0" err="1"/>
                  <a:t>numbers</a:t>
                </a:r>
                <a:endParaRPr lang="it-IT" sz="2000" dirty="0"/>
              </a:p>
              <a:p>
                <a:pPr marL="285750" indent="-285750">
                  <a:buClr>
                    <a:srgbClr val="C00000"/>
                  </a:buClr>
                  <a:buSzPct val="145000"/>
                  <a:buFont typeface="Arial" panose="020B0604020202020204" pitchFamily="34" charset="0"/>
                  <a:buChar char="•"/>
                  <a:defRPr sz="2500" b="0"/>
                </a:pPr>
                <a:r>
                  <a:rPr lang="it-IT" sz="2000" dirty="0" err="1"/>
                  <a:t>This</a:t>
                </a:r>
                <a:r>
                  <a:rPr lang="it-IT" sz="2000" dirty="0"/>
                  <a:t> </a:t>
                </a:r>
                <a:r>
                  <a:rPr lang="it-IT" sz="2000" dirty="0" err="1"/>
                  <a:t>is</a:t>
                </a:r>
                <a:r>
                  <a:rPr lang="it-IT" sz="2000" dirty="0"/>
                  <a:t> </a:t>
                </a:r>
                <a:r>
                  <a:rPr lang="it-IT" sz="2000" dirty="0" err="1"/>
                  <a:t>named</a:t>
                </a:r>
                <a:r>
                  <a:rPr lang="it-IT" sz="2000" dirty="0"/>
                  <a:t> </a:t>
                </a:r>
                <a:r>
                  <a:rPr lang="it-IT" sz="2000" dirty="0" err="1"/>
                  <a:t>Pomeron</a:t>
                </a:r>
                <a:r>
                  <a:rPr lang="it-IT" sz="2000" dirty="0"/>
                  <a:t> (</a:t>
                </a:r>
                <a:r>
                  <a:rPr lang="en-US" sz="2000" spc="-2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I</a:t>
                </a:r>
                <a:r>
                  <a:rPr lang="en-US" sz="20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P</a:t>
                </a:r>
                <a:r>
                  <a:rPr lang="it-IT" sz="2000" dirty="0"/>
                  <a:t> ) after </a:t>
                </a:r>
                <a:r>
                  <a:rPr lang="it-IT" sz="2000" dirty="0" err="1"/>
                  <a:t>Pomeranchuk</a:t>
                </a:r>
                <a:endParaRPr lang="it-IT" sz="2000" dirty="0"/>
              </a:p>
              <a:p>
                <a:pPr marL="285750" indent="-285750">
                  <a:buClr>
                    <a:srgbClr val="C00000"/>
                  </a:buClr>
                  <a:buSzPct val="145000"/>
                  <a:buFont typeface="Arial" panose="020B0604020202020204" pitchFamily="34" charset="0"/>
                  <a:buChar char="•"/>
                  <a:defRPr sz="2500" b="0"/>
                </a:pPr>
                <a:endParaRPr lang="en-US" sz="2000" dirty="0"/>
              </a:p>
            </p:txBody>
          </p:sp>
        </mc:Choice>
        <mc:Fallback xmlns="">
          <p:sp>
            <p:nvSpPr>
              <p:cNvPr id="19" name="XYZ have so far not been seen in photoproduction: independent confirmation…">
                <a:extLst>
                  <a:ext uri="{FF2B5EF4-FFF2-40B4-BE49-F238E27FC236}">
                    <a16:creationId xmlns:a16="http://schemas.microsoft.com/office/drawing/2014/main" id="{9FC81478-CEA2-0B0D-0F68-70250AB6FB7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06040" y="2720949"/>
                <a:ext cx="5368765" cy="3293794"/>
              </a:xfrm>
              <a:prstGeom prst="rect">
                <a:avLst/>
              </a:prstGeom>
              <a:blipFill>
                <a:blip r:embed="rId9"/>
                <a:stretch>
                  <a:fillRect l="-3295" r="-682"/>
                </a:stretch>
              </a:blipFill>
              <a:ln w="12700">
                <a:miter lim="400000"/>
              </a:ln>
              <a:extLst>
                <a:ext uri="{C572A759-6A51-4108-AA02-DFA0A04FC94B}">
                  <ma14:wrappingTextBoxFlag xmlns:ma14="http://schemas.microsoft.com/office/mac/drawingml/2011/main" xmlns:m="http://schemas.openxmlformats.org/officeDocument/2006/math" xmlns="" xmlns:a14="http://schemas.microsoft.com/office/drawing/2010/main" val="1"/>
                </a:ext>
              </a:extLst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0" name="Immagine 19">
            <a:extLst>
              <a:ext uri="{FF2B5EF4-FFF2-40B4-BE49-F238E27FC236}">
                <a16:creationId xmlns:a16="http://schemas.microsoft.com/office/drawing/2014/main" id="{FF971C7A-185C-BE17-3A67-4895C03987F5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95" y="2721112"/>
            <a:ext cx="3178012" cy="214288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1" name="CasellaDiTesto 20">
                <a:extLst>
                  <a:ext uri="{FF2B5EF4-FFF2-40B4-BE49-F238E27FC236}">
                    <a16:creationId xmlns:a16="http://schemas.microsoft.com/office/drawing/2014/main" id="{2A48676A-B715-F5AF-98AC-D74483EF28BB}"/>
                  </a:ext>
                </a:extLst>
              </p:cNvPr>
              <p:cNvSpPr txBox="1"/>
              <p:nvPr/>
            </p:nvSpPr>
            <p:spPr>
              <a:xfrm>
                <a:off x="202540" y="5094794"/>
                <a:ext cx="4702028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it-IT" sz="1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sz="1800" b="0" i="1" smtClean="0">
                            <a:latin typeface="Cambria Math" panose="02040503050406030204" pitchFamily="18" charset="0"/>
                          </a:rPr>
                          <m:t>𝛼</m:t>
                        </m:r>
                      </m:e>
                      <m:sub>
                        <m:r>
                          <a:rPr lang="it-IT" sz="18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it-IT" sz="1800" b="0" i="1" smtClean="0">
                        <a:latin typeface="Cambria Math" panose="02040503050406030204" pitchFamily="18" charset="0"/>
                      </a:rPr>
                      <m:t>≃</m:t>
                    </m:r>
                    <m:r>
                      <a:rPr lang="it-IT" sz="1800" b="0" i="1" smtClean="0">
                        <a:latin typeface="Cambria Math" panose="02040503050406030204" pitchFamily="18" charset="0"/>
                      </a:rPr>
                      <m:t>1</m:t>
                    </m:r>
                    <m:r>
                      <a:rPr lang="it-IT" sz="1800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it-IT" sz="1800" b="0" i="1" smtClean="0">
                        <a:latin typeface="Cambria Math" panose="02040503050406030204" pitchFamily="18" charset="0"/>
                      </a:rPr>
                      <m:t>𝜖</m:t>
                    </m:r>
                  </m:oMath>
                </a14:m>
                <a:r>
                  <a:rPr lang="en-US" sz="1800" dirty="0"/>
                  <a:t>, </a:t>
                </a:r>
                <a14:m>
                  <m:oMath xmlns:m="http://schemas.openxmlformats.org/officeDocument/2006/math">
                    <m:r>
                      <a:rPr lang="it-IT" sz="1800" b="0" i="1" smtClean="0">
                        <a:latin typeface="Cambria Math" panose="02040503050406030204" pitchFamily="18" charset="0"/>
                      </a:rPr>
                      <m:t>𝑑</m:t>
                    </m:r>
                    <m:r>
                      <a:rPr lang="it-IT" sz="1800" b="0" i="1" smtClean="0">
                        <a:latin typeface="Cambria Math" panose="02040503050406030204" pitchFamily="18" charset="0"/>
                      </a:rPr>
                      <m:t>𝜎</m:t>
                    </m:r>
                    <m:r>
                      <m:rPr>
                        <m:lit/>
                      </m:rPr>
                      <a:rPr lang="it-IT" sz="1800" b="0" i="1" smtClean="0">
                        <a:latin typeface="Cambria Math" panose="02040503050406030204" pitchFamily="18" charset="0"/>
                      </a:rPr>
                      <m:t>/</m:t>
                    </m:r>
                    <m:r>
                      <a:rPr lang="it-IT" sz="1800" b="0" i="1" smtClean="0">
                        <a:latin typeface="Cambria Math" panose="02040503050406030204" pitchFamily="18" charset="0"/>
                      </a:rPr>
                      <m:t>𝑑𝑡</m:t>
                    </m:r>
                    <m:r>
                      <a:rPr lang="it-IT" sz="1800" b="0" i="1" smtClean="0">
                        <a:latin typeface="Cambria Math" panose="02040503050406030204" pitchFamily="18" charset="0"/>
                      </a:rPr>
                      <m:t>∝</m:t>
                    </m:r>
                    <m:func>
                      <m:funcPr>
                        <m:ctrlPr>
                          <a:rPr lang="it-IT" sz="18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it-IT" sz="1800" b="0" i="0" smtClean="0"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r>
                          <a:rPr lang="it-IT" sz="1800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func>
                  </m:oMath>
                </a14:m>
                <a:r>
                  <a:rPr lang="en-US" sz="1800" dirty="0"/>
                  <a:t> </a:t>
                </a:r>
                <a:endParaRPr lang="it-IT" dirty="0"/>
              </a:p>
            </p:txBody>
          </p:sp>
        </mc:Choice>
        <mc:Fallback xmlns="">
          <p:sp>
            <p:nvSpPr>
              <p:cNvPr id="21" name="CasellaDiTesto 20">
                <a:extLst>
                  <a:ext uri="{FF2B5EF4-FFF2-40B4-BE49-F238E27FC236}">
                    <a16:creationId xmlns:a16="http://schemas.microsoft.com/office/drawing/2014/main" id="{2A48676A-B715-F5AF-98AC-D74483EF28B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2540" y="5094794"/>
                <a:ext cx="4702028" cy="369332"/>
              </a:xfrm>
              <a:prstGeom prst="rect">
                <a:avLst/>
              </a:prstGeom>
              <a:blipFill>
                <a:blip r:embed="rId11"/>
                <a:stretch>
                  <a:fillRect t="-10000" b="-26667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Immagine 5">
            <a:extLst>
              <a:ext uri="{FF2B5EF4-FFF2-40B4-BE49-F238E27FC236}">
                <a16:creationId xmlns:a16="http://schemas.microsoft.com/office/drawing/2014/main" id="{817EA750-19CF-3D10-D364-BB8E1E50B83C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616" y="2490155"/>
            <a:ext cx="4357540" cy="3677462"/>
          </a:xfrm>
          <a:prstGeom prst="rect">
            <a:avLst/>
          </a:prstGeom>
        </p:spPr>
      </p:pic>
      <p:sp>
        <p:nvSpPr>
          <p:cNvPr id="10" name="CasellaDiTesto 9">
            <a:extLst>
              <a:ext uri="{FF2B5EF4-FFF2-40B4-BE49-F238E27FC236}">
                <a16:creationId xmlns:a16="http://schemas.microsoft.com/office/drawing/2014/main" id="{47074378-21D3-0A01-1887-E72FA0076FE6}"/>
              </a:ext>
            </a:extLst>
          </p:cNvPr>
          <p:cNvSpPr txBox="1"/>
          <p:nvPr/>
        </p:nvSpPr>
        <p:spPr>
          <a:xfrm>
            <a:off x="4579393" y="2720949"/>
            <a:ext cx="4304475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 err="1"/>
              <a:t>Mesons</a:t>
            </a:r>
            <a:r>
              <a:rPr lang="it-IT" sz="2400" dirty="0"/>
              <a:t> in the </a:t>
            </a:r>
            <a:r>
              <a:rPr lang="it-IT" sz="2400" dirty="0" err="1"/>
              <a:t>angular</a:t>
            </a:r>
            <a:r>
              <a:rPr lang="it-IT" sz="2400" dirty="0"/>
              <a:t> </a:t>
            </a:r>
            <a:r>
              <a:rPr lang="it-IT" sz="2400" dirty="0" err="1"/>
              <a:t>momentum</a:t>
            </a:r>
            <a:r>
              <a:rPr lang="it-IT" sz="2400" dirty="0"/>
              <a:t>-mass </a:t>
            </a:r>
            <a:r>
              <a:rPr lang="it-IT" sz="2400" dirty="0" err="1"/>
              <a:t>squared</a:t>
            </a:r>
            <a:r>
              <a:rPr lang="it-IT" sz="2400" dirty="0"/>
              <a:t> </a:t>
            </a:r>
            <a:r>
              <a:rPr lang="it-IT" sz="2400" dirty="0" err="1"/>
              <a:t>plane</a:t>
            </a:r>
            <a:r>
              <a:rPr lang="it-IT" sz="2400" dirty="0"/>
              <a:t> </a:t>
            </a:r>
            <a:r>
              <a:rPr lang="it-IT" sz="2400" dirty="0" err="1"/>
              <a:t>appear</a:t>
            </a:r>
            <a:r>
              <a:rPr lang="it-IT" sz="2400" dirty="0"/>
              <a:t> on </a:t>
            </a:r>
            <a:r>
              <a:rPr lang="it-IT" sz="2400" dirty="0" err="1"/>
              <a:t>approximate</a:t>
            </a:r>
            <a:r>
              <a:rPr lang="it-IT" sz="2400" dirty="0"/>
              <a:t> linear Regge </a:t>
            </a:r>
            <a:r>
              <a:rPr lang="it-IT" sz="2400" dirty="0" err="1"/>
              <a:t>trajectories</a:t>
            </a:r>
            <a:endParaRPr lang="it-IT" sz="2400" dirty="0"/>
          </a:p>
          <a:p>
            <a:endParaRPr lang="it-IT" sz="2400" dirty="0"/>
          </a:p>
          <a:p>
            <a:r>
              <a:rPr lang="it-IT" sz="2400" dirty="0" err="1"/>
              <a:t>This</a:t>
            </a:r>
            <a:r>
              <a:rPr lang="it-IT" sz="2400" dirty="0"/>
              <a:t> </a:t>
            </a:r>
            <a:r>
              <a:rPr lang="it-IT" sz="2400" dirty="0" err="1"/>
              <a:t>is</a:t>
            </a:r>
            <a:r>
              <a:rPr lang="it-IT" sz="2400" dirty="0"/>
              <a:t> a </a:t>
            </a:r>
            <a:r>
              <a:rPr lang="it-IT" sz="2400" dirty="0" err="1"/>
              <a:t>manifestation</a:t>
            </a:r>
            <a:r>
              <a:rPr lang="it-IT" sz="2400" dirty="0"/>
              <a:t> of </a:t>
            </a:r>
            <a:r>
              <a:rPr lang="it-IT" sz="2400" dirty="0" err="1"/>
              <a:t>confinement</a:t>
            </a:r>
            <a:endParaRPr lang="it-IT" sz="2400" dirty="0"/>
          </a:p>
        </p:txBody>
      </p:sp>
      <p:sp>
        <p:nvSpPr>
          <p:cNvPr id="24" name="Segnaposto numero diapositiva 10">
            <a:extLst>
              <a:ext uri="{FF2B5EF4-FFF2-40B4-BE49-F238E27FC236}">
                <a16:creationId xmlns:a16="http://schemas.microsoft.com/office/drawing/2014/main" id="{A3ED77E3-9A02-E2B5-E0B7-D0884420E7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05800" y="6360668"/>
            <a:ext cx="762000" cy="365125"/>
          </a:xfrm>
        </p:spPr>
        <p:txBody>
          <a:bodyPr/>
          <a:lstStyle/>
          <a:p>
            <a:fld id="{757A8607-F8D3-4FCF-AF8A-9CA68A1CDC70}" type="slidenum">
              <a:rPr lang="it-IT" sz="2000" smtClean="0">
                <a:solidFill>
                  <a:schemeClr val="bg1">
                    <a:lumMod val="50000"/>
                  </a:schemeClr>
                </a:solidFill>
              </a:rPr>
              <a:pPr/>
              <a:t>33</a:t>
            </a:fld>
            <a:endParaRPr lang="it-IT" sz="20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25" name="Picture 11">
            <a:extLst>
              <a:ext uri="{FF2B5EF4-FFF2-40B4-BE49-F238E27FC236}">
                <a16:creationId xmlns:a16="http://schemas.microsoft.com/office/drawing/2014/main" id="{028B8E35-6901-D9F9-88FF-8ADFAA7A3BA4}"/>
              </a:ext>
            </a:extLst>
          </p:cNvPr>
          <p:cNvPicPr>
            <a:picLocks noChangeAspect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25" t="20632" r="2743" b="32685"/>
          <a:stretch/>
        </p:blipFill>
        <p:spPr>
          <a:xfrm>
            <a:off x="6380705" y="472866"/>
            <a:ext cx="1287624" cy="638578"/>
          </a:xfrm>
          <a:prstGeom prst="rect">
            <a:avLst/>
          </a:prstGeom>
        </p:spPr>
      </p:pic>
      <p:pic>
        <p:nvPicPr>
          <p:cNvPr id="26" name="Picture 1">
            <a:extLst>
              <a:ext uri="{FF2B5EF4-FFF2-40B4-BE49-F238E27FC236}">
                <a16:creationId xmlns:a16="http://schemas.microsoft.com/office/drawing/2014/main" id="{AC72D668-DB88-1CAC-5573-0C5DDAD39CDE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8539" y="503269"/>
            <a:ext cx="548566" cy="5485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95136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  <p:bldP spid="3" grpId="0"/>
      <p:bldP spid="3" grpId="1"/>
      <p:bldP spid="13" grpId="0"/>
      <p:bldP spid="13" grpId="1"/>
      <p:bldP spid="14" grpId="0"/>
      <p:bldP spid="14" grpId="1"/>
      <p:bldP spid="15" grpId="0" animBg="1"/>
      <p:bldP spid="15" grpId="1" animBg="1"/>
      <p:bldP spid="19" grpId="0" animBg="1"/>
      <p:bldP spid="21" grpId="0"/>
      <p:bldP spid="10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egnaposto numero diapositiva 10"/>
          <p:cNvSpPr>
            <a:spLocks noGrp="1"/>
          </p:cNvSpPr>
          <p:nvPr>
            <p:ph type="sldNum" sz="quarter" idx="12"/>
          </p:nvPr>
        </p:nvSpPr>
        <p:spPr>
          <a:xfrm>
            <a:off x="8305800" y="6360668"/>
            <a:ext cx="762000" cy="365125"/>
          </a:xfrm>
        </p:spPr>
        <p:txBody>
          <a:bodyPr/>
          <a:lstStyle/>
          <a:p>
            <a:fld id="{757A8607-F8D3-4FCF-AF8A-9CA68A1CDC70}" type="slidenum">
              <a:rPr lang="it-IT" sz="2000" smtClean="0">
                <a:solidFill>
                  <a:schemeClr val="bg1">
                    <a:lumMod val="50000"/>
                  </a:schemeClr>
                </a:solidFill>
              </a:rPr>
              <a:pPr/>
              <a:t>34</a:t>
            </a:fld>
            <a:endParaRPr lang="it-IT" sz="20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" name="Titolo 1"/>
          <p:cNvSpPr txBox="1">
            <a:spLocks/>
          </p:cNvSpPr>
          <p:nvPr/>
        </p:nvSpPr>
        <p:spPr>
          <a:xfrm>
            <a:off x="457200" y="-27384"/>
            <a:ext cx="8229600" cy="1052502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it-IT" sz="3600" dirty="0" err="1">
                <a:solidFill>
                  <a:schemeClr val="tx2"/>
                </a:solidFill>
              </a:rPr>
              <a:t>Hadron</a:t>
            </a:r>
            <a:r>
              <a:rPr lang="it-IT" sz="3600" dirty="0">
                <a:solidFill>
                  <a:schemeClr val="tx2"/>
                </a:solidFill>
              </a:rPr>
              <a:t> </a:t>
            </a:r>
            <a:r>
              <a:rPr lang="it-IT" sz="3600" dirty="0" err="1">
                <a:solidFill>
                  <a:schemeClr val="tx2"/>
                </a:solidFill>
              </a:rPr>
              <a:t>decays</a:t>
            </a:r>
            <a:endParaRPr lang="it-IT" sz="3600" dirty="0">
              <a:solidFill>
                <a:schemeClr val="tx2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0" y="6360668"/>
            <a:ext cx="6889687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>
                <a:solidFill>
                  <a:schemeClr val="bg1">
                    <a:lumMod val="50000"/>
                  </a:schemeClr>
                </a:solidFill>
              </a:rPr>
              <a:t>A. Pilloni – Exotic hadron spectroscopy</a:t>
            </a:r>
            <a:endParaRPr lang="it-IT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grpSp>
        <p:nvGrpSpPr>
          <p:cNvPr id="8" name="Group 2">
            <a:extLst>
              <a:ext uri="{FF2B5EF4-FFF2-40B4-BE49-F238E27FC236}">
                <a16:creationId xmlns:a16="http://schemas.microsoft.com/office/drawing/2014/main" id="{9FD68DEF-16D5-2593-A86E-F0530D8C2414}"/>
              </a:ext>
            </a:extLst>
          </p:cNvPr>
          <p:cNvGrpSpPr/>
          <p:nvPr/>
        </p:nvGrpSpPr>
        <p:grpSpPr>
          <a:xfrm>
            <a:off x="76200" y="1290972"/>
            <a:ext cx="3305428" cy="2859390"/>
            <a:chOff x="6523399" y="4877298"/>
            <a:chExt cx="2258839" cy="1974841"/>
          </a:xfrm>
        </p:grpSpPr>
        <p:pic>
          <p:nvPicPr>
            <p:cNvPr id="9" name="Picture 7">
              <a:extLst>
                <a:ext uri="{FF2B5EF4-FFF2-40B4-BE49-F238E27FC236}">
                  <a16:creationId xmlns:a16="http://schemas.microsoft.com/office/drawing/2014/main" id="{9909C93A-3728-9213-C879-ED626FF1D17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521" r="51287"/>
            <a:stretch/>
          </p:blipFill>
          <p:spPr>
            <a:xfrm>
              <a:off x="6523399" y="4877298"/>
              <a:ext cx="2258839" cy="1974841"/>
            </a:xfrm>
            <a:prstGeom prst="rect">
              <a:avLst/>
            </a:prstGeom>
          </p:spPr>
        </p:pic>
        <p:sp>
          <p:nvSpPr>
            <p:cNvPr id="10" name="Rectangle 8">
              <a:extLst>
                <a:ext uri="{FF2B5EF4-FFF2-40B4-BE49-F238E27FC236}">
                  <a16:creationId xmlns:a16="http://schemas.microsoft.com/office/drawing/2014/main" id="{3A2CA912-0523-FC9E-661E-CA4B2697B7D4}"/>
                </a:ext>
              </a:extLst>
            </p:cNvPr>
            <p:cNvSpPr/>
            <p:nvPr/>
          </p:nvSpPr>
          <p:spPr>
            <a:xfrm>
              <a:off x="7957996" y="5042315"/>
              <a:ext cx="347804" cy="3264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4">
                <a:extLst>
                  <a:ext uri="{FF2B5EF4-FFF2-40B4-BE49-F238E27FC236}">
                    <a16:creationId xmlns:a16="http://schemas.microsoft.com/office/drawing/2014/main" id="{ECA2D0B4-378B-DC43-32C4-B737AD6350C5}"/>
                  </a:ext>
                </a:extLst>
              </p:cNvPr>
              <p:cNvSpPr txBox="1"/>
              <p:nvPr/>
            </p:nvSpPr>
            <p:spPr>
              <a:xfrm>
                <a:off x="1725799" y="1529902"/>
                <a:ext cx="1103571" cy="369332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it-IT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it-IT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  <m:sup>
                          <m:r>
                            <a:rPr lang="it-IT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p>
                      </m:sSup>
                      <m:r>
                        <a:rPr lang="it-IT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→</m:t>
                      </m:r>
                      <m:r>
                        <a:rPr lang="it-IT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3</m:t>
                      </m:r>
                      <m:r>
                        <a:rPr lang="it-IT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𝜋</m:t>
                      </m:r>
                    </m:oMath>
                  </m:oMathPara>
                </a14:m>
                <a:endParaRPr lang="it-IT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11" name="TextBox 14">
                <a:extLst>
                  <a:ext uri="{FF2B5EF4-FFF2-40B4-BE49-F238E27FC236}">
                    <a16:creationId xmlns:a16="http://schemas.microsoft.com/office/drawing/2014/main" id="{ECA2D0B4-378B-DC43-32C4-B737AD6350C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25799" y="1529902"/>
                <a:ext cx="1103571" cy="36933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CasellaDiTesto 1">
            <a:extLst>
              <a:ext uri="{FF2B5EF4-FFF2-40B4-BE49-F238E27FC236}">
                <a16:creationId xmlns:a16="http://schemas.microsoft.com/office/drawing/2014/main" id="{F63FB7ED-1D41-5D7F-5AAA-D484C51A9EBB}"/>
              </a:ext>
            </a:extLst>
          </p:cNvPr>
          <p:cNvSpPr txBox="1"/>
          <p:nvPr/>
        </p:nvSpPr>
        <p:spPr>
          <a:xfrm>
            <a:off x="3665989" y="1170925"/>
            <a:ext cx="5401811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 err="1"/>
              <a:t>Huge</a:t>
            </a:r>
            <a:r>
              <a:rPr lang="it-IT" sz="2400" dirty="0"/>
              <a:t> datasets come from the </a:t>
            </a:r>
            <a:r>
              <a:rPr lang="it-IT" sz="2400" dirty="0" err="1"/>
              <a:t>decay</a:t>
            </a:r>
            <a:r>
              <a:rPr lang="it-IT" sz="2400" dirty="0"/>
              <a:t> of </a:t>
            </a:r>
            <a:r>
              <a:rPr lang="it-IT" sz="2400" dirty="0" err="1"/>
              <a:t>narrow</a:t>
            </a:r>
            <a:r>
              <a:rPr lang="it-IT" sz="2400" dirty="0"/>
              <a:t> </a:t>
            </a:r>
            <a:r>
              <a:rPr lang="it-IT" sz="2400" dirty="0" err="1"/>
              <a:t>states</a:t>
            </a:r>
            <a:br>
              <a:rPr lang="it-IT" sz="2400" dirty="0"/>
            </a:br>
            <a:r>
              <a:rPr lang="it-IT" sz="2400" dirty="0"/>
              <a:t>The </a:t>
            </a:r>
            <a:r>
              <a:rPr lang="it-IT" sz="2400" dirty="0" err="1"/>
              <a:t>narrower</a:t>
            </a:r>
            <a:r>
              <a:rPr lang="it-IT" sz="2400" dirty="0"/>
              <a:t> the state, the more </a:t>
            </a:r>
            <a:r>
              <a:rPr lang="it-IT" sz="2400" dirty="0" err="1"/>
              <a:t>its</a:t>
            </a:r>
            <a:r>
              <a:rPr lang="it-IT" sz="2400" dirty="0"/>
              <a:t> production </a:t>
            </a:r>
            <a:r>
              <a:rPr lang="it-IT" sz="2400" dirty="0" err="1"/>
              <a:t>is</a:t>
            </a:r>
            <a:r>
              <a:rPr lang="it-IT" sz="2400" dirty="0"/>
              <a:t> </a:t>
            </a:r>
            <a:r>
              <a:rPr lang="it-IT" sz="2400" dirty="0" err="1"/>
              <a:t>independent</a:t>
            </a:r>
            <a:r>
              <a:rPr lang="it-IT" sz="2400" dirty="0"/>
              <a:t> of</a:t>
            </a:r>
            <a:br>
              <a:rPr lang="it-IT" sz="2400" dirty="0"/>
            </a:br>
            <a:r>
              <a:rPr lang="it-IT" sz="2400" dirty="0"/>
              <a:t>the </a:t>
            </a:r>
            <a:r>
              <a:rPr lang="it-IT" sz="2400" dirty="0" err="1"/>
              <a:t>decay</a:t>
            </a:r>
            <a:r>
              <a:rPr lang="it-IT" sz="2400" dirty="0"/>
              <a:t> dynamics</a:t>
            </a:r>
          </a:p>
          <a:p>
            <a:endParaRPr lang="it-IT" sz="2400" dirty="0"/>
          </a:p>
          <a:p>
            <a:r>
              <a:rPr lang="it-IT" sz="2400" dirty="0"/>
              <a:t>The best tool </a:t>
            </a:r>
            <a:r>
              <a:rPr lang="it-IT" sz="2400" dirty="0" err="1"/>
              <a:t>is</a:t>
            </a:r>
            <a:r>
              <a:rPr lang="it-IT" sz="2400" dirty="0"/>
              <a:t> the </a:t>
            </a:r>
            <a:r>
              <a:rPr lang="it-IT" sz="2400" dirty="0" err="1"/>
              <a:t>isobar</a:t>
            </a:r>
            <a:r>
              <a:rPr lang="it-IT" sz="2400" dirty="0"/>
              <a:t> model,</a:t>
            </a:r>
            <a:br>
              <a:rPr lang="it-IT" sz="2400" dirty="0"/>
            </a:br>
            <a:r>
              <a:rPr lang="it-IT" sz="2400" dirty="0"/>
              <a:t>i.e. writing the </a:t>
            </a:r>
            <a:r>
              <a:rPr lang="it-IT" sz="2400" dirty="0" err="1"/>
              <a:t>amplitude</a:t>
            </a:r>
            <a:r>
              <a:rPr lang="it-IT" sz="2400" dirty="0"/>
              <a:t> </a:t>
            </a:r>
            <a:r>
              <a:rPr lang="it-IT" sz="2400" dirty="0" err="1"/>
              <a:t>as</a:t>
            </a:r>
            <a:r>
              <a:rPr lang="it-IT" sz="2400" dirty="0"/>
              <a:t> a </a:t>
            </a:r>
            <a:r>
              <a:rPr lang="it-IT" sz="2400" dirty="0" err="1"/>
              <a:t>truncated</a:t>
            </a:r>
            <a:r>
              <a:rPr lang="it-IT" sz="2400" dirty="0"/>
              <a:t> sum of PW-like </a:t>
            </a:r>
            <a:r>
              <a:rPr lang="it-IT" sz="2400" dirty="0" err="1"/>
              <a:t>pieces</a:t>
            </a:r>
            <a:endParaRPr lang="it-IT" sz="2400" dirty="0"/>
          </a:p>
        </p:txBody>
      </p:sp>
      <p:pic>
        <p:nvPicPr>
          <p:cNvPr id="12" name="Picture 13">
            <a:extLst>
              <a:ext uri="{FF2B5EF4-FFF2-40B4-BE49-F238E27FC236}">
                <a16:creationId xmlns:a16="http://schemas.microsoft.com/office/drawing/2014/main" id="{F2CF14B7-481E-0B28-2C44-4F7435354A2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811" y="4731095"/>
            <a:ext cx="5269117" cy="1089661"/>
          </a:xfrm>
          <a:prstGeom prst="rect">
            <a:avLst/>
          </a:prstGeom>
        </p:spPr>
      </p:pic>
      <p:sp>
        <p:nvSpPr>
          <p:cNvPr id="3" name="CasellaDiTesto 2">
            <a:extLst>
              <a:ext uri="{FF2B5EF4-FFF2-40B4-BE49-F238E27FC236}">
                <a16:creationId xmlns:a16="http://schemas.microsoft.com/office/drawing/2014/main" id="{DA6E197F-B783-0E19-96A9-44739FA77564}"/>
              </a:ext>
            </a:extLst>
          </p:cNvPr>
          <p:cNvSpPr txBox="1"/>
          <p:nvPr/>
        </p:nvSpPr>
        <p:spPr>
          <a:xfrm>
            <a:off x="6216242" y="5029103"/>
            <a:ext cx="253793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err="1"/>
              <a:t>Unitarity</a:t>
            </a:r>
            <a:r>
              <a:rPr lang="it-IT" dirty="0"/>
              <a:t> can be </a:t>
            </a:r>
            <a:r>
              <a:rPr lang="it-IT" dirty="0" err="1"/>
              <a:t>imposed</a:t>
            </a:r>
            <a:br>
              <a:rPr lang="it-IT" dirty="0"/>
            </a:br>
            <a:r>
              <a:rPr lang="it-IT" dirty="0"/>
              <a:t>to </a:t>
            </a:r>
            <a:r>
              <a:rPr lang="it-IT" dirty="0" err="1"/>
              <a:t>this</a:t>
            </a:r>
            <a:r>
              <a:rPr lang="it-IT" dirty="0"/>
              <a:t> </a:t>
            </a:r>
            <a:r>
              <a:rPr lang="it-IT" dirty="0" err="1"/>
              <a:t>expression</a:t>
            </a:r>
            <a:r>
              <a:rPr lang="it-IT" dirty="0"/>
              <a:t> with</a:t>
            </a:r>
            <a:br>
              <a:rPr lang="it-IT" dirty="0"/>
            </a:br>
            <a:r>
              <a:rPr lang="it-IT" dirty="0" err="1"/>
              <a:t>Khuri-Treiman</a:t>
            </a:r>
            <a:r>
              <a:rPr lang="it-IT" dirty="0"/>
              <a:t> </a:t>
            </a:r>
            <a:r>
              <a:rPr lang="it-IT" dirty="0" err="1"/>
              <a:t>equations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52969832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egnaposto numero diapositiva 10"/>
          <p:cNvSpPr>
            <a:spLocks noGrp="1"/>
          </p:cNvSpPr>
          <p:nvPr>
            <p:ph type="sldNum" sz="quarter" idx="12"/>
          </p:nvPr>
        </p:nvSpPr>
        <p:spPr>
          <a:xfrm>
            <a:off x="8305800" y="6360668"/>
            <a:ext cx="762000" cy="365125"/>
          </a:xfrm>
        </p:spPr>
        <p:txBody>
          <a:bodyPr/>
          <a:lstStyle/>
          <a:p>
            <a:fld id="{35013BD1-9FAD-4D57-B763-17BBC29B6B5E}" type="slidenum">
              <a:rPr lang="it-IT" sz="2000" smtClean="0">
                <a:solidFill>
                  <a:schemeClr val="bg1">
                    <a:lumMod val="50000"/>
                  </a:schemeClr>
                </a:solidFill>
              </a:rPr>
              <a:t>35</a:t>
            </a:fld>
            <a:endParaRPr lang="it-IT" sz="20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2" name="Titolo 1"/>
          <p:cNvSpPr txBox="1">
            <a:spLocks/>
          </p:cNvSpPr>
          <p:nvPr/>
        </p:nvSpPr>
        <p:spPr>
          <a:xfrm>
            <a:off x="457200" y="-27384"/>
            <a:ext cx="8229600" cy="1076866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endParaRPr lang="it-IT" sz="3600" dirty="0"/>
          </a:p>
        </p:txBody>
      </p:sp>
      <p:grpSp>
        <p:nvGrpSpPr>
          <p:cNvPr id="12" name="Group 11"/>
          <p:cNvGrpSpPr/>
          <p:nvPr/>
        </p:nvGrpSpPr>
        <p:grpSpPr>
          <a:xfrm>
            <a:off x="1308363" y="1245254"/>
            <a:ext cx="6527273" cy="1500932"/>
            <a:chOff x="1308363" y="1245254"/>
            <a:chExt cx="6527273" cy="1500932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37816" y="1245254"/>
              <a:ext cx="1797820" cy="1500932"/>
            </a:xfrm>
            <a:prstGeom prst="rect">
              <a:avLst/>
            </a:prstGeom>
          </p:spPr>
        </p:pic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73089" y="1245254"/>
              <a:ext cx="1797820" cy="1500932"/>
            </a:xfrm>
            <a:prstGeom prst="rect">
              <a:avLst/>
            </a:prstGeom>
          </p:spPr>
        </p:pic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08363" y="1245254"/>
              <a:ext cx="1797820" cy="1500932"/>
            </a:xfrm>
            <a:prstGeom prst="rect">
              <a:avLst/>
            </a:prstGeom>
          </p:spPr>
        </p:pic>
        <p:sp>
          <p:nvSpPr>
            <p:cNvPr id="5" name="TextBox 4"/>
            <p:cNvSpPr txBox="1"/>
            <p:nvPr/>
          </p:nvSpPr>
          <p:spPr>
            <a:xfrm>
              <a:off x="3223773" y="1721410"/>
              <a:ext cx="331725" cy="53389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sz="4000" dirty="0"/>
                <a:t>+</a:t>
              </a: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5532078" y="1721410"/>
              <a:ext cx="331725" cy="53389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sz="4000" dirty="0"/>
                <a:t>+</a:t>
              </a:r>
            </a:p>
          </p:txBody>
        </p:sp>
      </p:grpSp>
      <p:sp>
        <p:nvSpPr>
          <p:cNvPr id="20" name="Titolo 1"/>
          <p:cNvSpPr txBox="1">
            <a:spLocks/>
          </p:cNvSpPr>
          <p:nvPr/>
        </p:nvSpPr>
        <p:spPr>
          <a:xfrm>
            <a:off x="457200" y="-27384"/>
            <a:ext cx="8229600" cy="1052502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it-IT" sz="3600" dirty="0">
                <a:solidFill>
                  <a:schemeClr val="tx2"/>
                </a:solidFill>
              </a:rPr>
              <a:t>KT </a:t>
            </a:r>
            <a:r>
              <a:rPr lang="it-IT" sz="3600" dirty="0" err="1">
                <a:solidFill>
                  <a:schemeClr val="tx2"/>
                </a:solidFill>
              </a:rPr>
              <a:t>equations</a:t>
            </a:r>
            <a:endParaRPr lang="it-IT" sz="3600" dirty="0">
              <a:solidFill>
                <a:schemeClr val="tx2"/>
              </a:solidFill>
            </a:endParaRP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382" y="3260989"/>
            <a:ext cx="5189648" cy="162608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5024672" y="3583151"/>
                <a:ext cx="3961646" cy="243143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it-IT" dirty="0"/>
                  <a:t>KT </a:t>
                </a:r>
                <a:r>
                  <a:rPr lang="it-IT" dirty="0" err="1"/>
                  <a:t>formalism</a:t>
                </a:r>
                <a:r>
                  <a:rPr lang="it-IT" dirty="0"/>
                  <a:t> </a:t>
                </a:r>
                <a:r>
                  <a:rPr lang="it-IT" dirty="0" err="1"/>
                  <a:t>was</a:t>
                </a:r>
                <a:r>
                  <a:rPr lang="it-IT" dirty="0"/>
                  <a:t> </a:t>
                </a:r>
                <a:br>
                  <a:rPr lang="it-IT" dirty="0"/>
                </a:br>
                <a:r>
                  <a:rPr lang="it-IT" dirty="0" err="1"/>
                  <a:t>introduced</a:t>
                </a:r>
                <a:r>
                  <a:rPr lang="it-IT" dirty="0"/>
                  <a:t> to describe </a:t>
                </a:r>
                <a14:m>
                  <m:oMath xmlns:m="http://schemas.openxmlformats.org/officeDocument/2006/math">
                    <m:r>
                      <a:rPr lang="it-IT" b="0" i="1" smtClean="0">
                        <a:latin typeface="Cambria Math" panose="02040503050406030204" pitchFamily="18" charset="0"/>
                      </a:rPr>
                      <m:t>𝐾</m:t>
                    </m:r>
                    <m:r>
                      <a:rPr lang="it-IT" b="0" i="1" smtClean="0">
                        <a:latin typeface="Cambria Math" panose="02040503050406030204" pitchFamily="18" charset="0"/>
                      </a:rPr>
                      <m:t>→</m:t>
                    </m:r>
                    <m:r>
                      <a:rPr lang="it-IT" b="0" i="1" smtClean="0">
                        <a:latin typeface="Cambria Math" panose="02040503050406030204" pitchFamily="18" charset="0"/>
                      </a:rPr>
                      <m:t>3</m:t>
                    </m:r>
                    <m:r>
                      <a:rPr lang="it-IT" b="0" i="1" smtClean="0">
                        <a:latin typeface="Cambria Math" panose="02040503050406030204" pitchFamily="18" charset="0"/>
                      </a:rPr>
                      <m:t>𝜋</m:t>
                    </m:r>
                  </m:oMath>
                </a14:m>
                <a:r>
                  <a:rPr lang="it-IT" dirty="0"/>
                  <a:t> 	</a:t>
                </a:r>
                <a:r>
                  <a:rPr lang="it-IT" sz="1600" dirty="0">
                    <a:solidFill>
                      <a:srgbClr val="C00000"/>
                    </a:solidFill>
                  </a:rPr>
                  <a:t>Khuri and Treiman, PR119, 1115</a:t>
                </a:r>
              </a:p>
              <a:p>
                <a:pPr algn="r"/>
                <a:endParaRPr lang="it-IT" sz="1600" dirty="0">
                  <a:solidFill>
                    <a:srgbClr val="C00000"/>
                  </a:solidFill>
                </a:endParaRPr>
              </a:p>
              <a:p>
                <a:pPr algn="r"/>
                <a:r>
                  <a:rPr lang="it-IT" dirty="0"/>
                  <a:t>Used recently for several reactions,</a:t>
                </a:r>
                <a:br>
                  <a:rPr lang="it-IT" dirty="0"/>
                </a:br>
                <a:r>
                  <a:rPr lang="it-IT" sz="1600" dirty="0">
                    <a:solidFill>
                      <a:srgbClr val="C00000"/>
                    </a:solidFill>
                  </a:rPr>
                  <a:t>Niecknig and Kubis, JHEP 10, 142</a:t>
                </a:r>
              </a:p>
              <a:p>
                <a:pPr algn="r"/>
                <a:r>
                  <a:rPr lang="it-IT" sz="1600" dirty="0">
                    <a:solidFill>
                      <a:srgbClr val="C00000"/>
                    </a:solidFill>
                  </a:rPr>
                  <a:t>Colangelo, </a:t>
                </a:r>
                <a:r>
                  <a:rPr lang="it-IT" sz="1600" i="1" dirty="0">
                    <a:solidFill>
                      <a:srgbClr val="C00000"/>
                    </a:solidFill>
                  </a:rPr>
                  <a:t>et al.</a:t>
                </a:r>
                <a:r>
                  <a:rPr lang="it-IT" sz="1600" dirty="0">
                    <a:solidFill>
                      <a:srgbClr val="C00000"/>
                    </a:solidFill>
                  </a:rPr>
                  <a:t>, PRL118, 022001</a:t>
                </a:r>
              </a:p>
              <a:p>
                <a:pPr algn="r"/>
                <a:r>
                  <a:rPr lang="it-IT" sz="1600" dirty="0">
                    <a:solidFill>
                      <a:srgbClr val="C00000"/>
                    </a:solidFill>
                  </a:rPr>
                  <a:t>AP </a:t>
                </a:r>
                <a:r>
                  <a:rPr lang="it-IT" sz="1600" i="1" dirty="0">
                    <a:solidFill>
                      <a:srgbClr val="C00000"/>
                    </a:solidFill>
                  </a:rPr>
                  <a:t>et al.</a:t>
                </a:r>
                <a:r>
                  <a:rPr lang="it-IT" sz="1600" dirty="0">
                    <a:solidFill>
                      <a:srgbClr val="C00000"/>
                    </a:solidFill>
                  </a:rPr>
                  <a:t> [JPAC], PLB772, 200</a:t>
                </a:r>
              </a:p>
              <a:p>
                <a:pPr algn="r"/>
                <a:r>
                  <a:rPr lang="it-IT" sz="1600" dirty="0">
                    <a:solidFill>
                      <a:srgbClr val="C00000"/>
                    </a:solidFill>
                  </a:rPr>
                  <a:t>Albaladejo, AP  </a:t>
                </a:r>
                <a:r>
                  <a:rPr lang="it-IT" sz="1600" i="1" dirty="0">
                    <a:solidFill>
                      <a:srgbClr val="C00000"/>
                    </a:solidFill>
                  </a:rPr>
                  <a:t>et al.</a:t>
                </a:r>
                <a:r>
                  <a:rPr lang="it-IT" sz="1600" dirty="0">
                    <a:solidFill>
                      <a:srgbClr val="C00000"/>
                    </a:solidFill>
                  </a:rPr>
                  <a:t> [JPAC], 1803.06027 </a:t>
                </a:r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24672" y="3583151"/>
                <a:ext cx="3961646" cy="2431435"/>
              </a:xfrm>
              <a:prstGeom prst="rect">
                <a:avLst/>
              </a:prstGeom>
              <a:blipFill>
                <a:blip r:embed="rId7"/>
                <a:stretch>
                  <a:fillRect t="-1504" r="-2000" b="-2256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TextBox 24"/>
          <p:cNvSpPr txBox="1"/>
          <p:nvPr/>
        </p:nvSpPr>
        <p:spPr>
          <a:xfrm>
            <a:off x="192382" y="5307796"/>
            <a:ext cx="47621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The formalism implements the all-order rescattering in </a:t>
            </a:r>
            <a:r>
              <a:rPr lang="it-IT" dirty="0">
                <a:solidFill>
                  <a:srgbClr val="0000FF"/>
                </a:solidFill>
              </a:rPr>
              <a:t>all the 3 channels at once</a:t>
            </a:r>
          </a:p>
        </p:txBody>
      </p:sp>
      <p:sp>
        <p:nvSpPr>
          <p:cNvPr id="16" name="Rectangle 15"/>
          <p:cNvSpPr/>
          <p:nvPr/>
        </p:nvSpPr>
        <p:spPr>
          <a:xfrm>
            <a:off x="0" y="6360668"/>
            <a:ext cx="665018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>
                <a:solidFill>
                  <a:schemeClr val="bg1">
                    <a:lumMod val="50000"/>
                  </a:schemeClr>
                </a:solidFill>
              </a:rPr>
              <a:t>A. Pilloni – Exotic hadron spectroscopy</a:t>
            </a:r>
            <a:endParaRPr lang="it-IT" sz="16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197289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Segnaposto numero diapositiva 10"/>
          <p:cNvSpPr>
            <a:spLocks noGrp="1"/>
          </p:cNvSpPr>
          <p:nvPr>
            <p:ph type="sldNum" sz="quarter" idx="12"/>
          </p:nvPr>
        </p:nvSpPr>
        <p:spPr>
          <a:xfrm>
            <a:off x="8305800" y="6360668"/>
            <a:ext cx="762000" cy="365125"/>
          </a:xfrm>
        </p:spPr>
        <p:txBody>
          <a:bodyPr/>
          <a:lstStyle/>
          <a:p>
            <a:fld id="{757A8607-F8D3-4FCF-AF8A-9CA68A1CDC70}" type="slidenum">
              <a:rPr lang="it-IT" sz="2000" smtClean="0">
                <a:solidFill>
                  <a:schemeClr val="bg1">
                    <a:lumMod val="50000"/>
                  </a:schemeClr>
                </a:solidFill>
              </a:rPr>
              <a:pPr/>
              <a:t>36</a:t>
            </a:fld>
            <a:endParaRPr lang="it-IT" sz="20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8" name="Titolo 1"/>
          <p:cNvSpPr txBox="1">
            <a:spLocks/>
          </p:cNvSpPr>
          <p:nvPr/>
        </p:nvSpPr>
        <p:spPr>
          <a:xfrm>
            <a:off x="457200" y="-27384"/>
            <a:ext cx="8229600" cy="1076866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it-IT" sz="3600" dirty="0"/>
              <a:t>Triangle singularity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823516" y="1348021"/>
            <a:ext cx="5179976" cy="2954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 err="1"/>
              <a:t>Unitarized</a:t>
            </a:r>
            <a:r>
              <a:rPr lang="it-IT" sz="2400" dirty="0"/>
              <a:t> </a:t>
            </a:r>
            <a:r>
              <a:rPr lang="it-IT" sz="2400" dirty="0" err="1"/>
              <a:t>isobar</a:t>
            </a:r>
            <a:r>
              <a:rPr lang="it-IT" sz="2400" dirty="0"/>
              <a:t> models </a:t>
            </a:r>
            <a:r>
              <a:rPr lang="it-IT" sz="2400" dirty="0" err="1"/>
              <a:t>contain</a:t>
            </a:r>
            <a:r>
              <a:rPr lang="it-IT" sz="2400" dirty="0"/>
              <a:t> </a:t>
            </a:r>
            <a:r>
              <a:rPr lang="it-IT" sz="2400" dirty="0" err="1"/>
              <a:t>rescattering</a:t>
            </a:r>
            <a:r>
              <a:rPr lang="it-IT" sz="2400" dirty="0"/>
              <a:t> </a:t>
            </a:r>
            <a:r>
              <a:rPr lang="it-IT" sz="2400" dirty="0" err="1"/>
              <a:t>diagrams</a:t>
            </a:r>
            <a:r>
              <a:rPr lang="it-IT" sz="2400" dirty="0"/>
              <a:t> </a:t>
            </a:r>
            <a:r>
              <a:rPr lang="it-IT" sz="2400" dirty="0" err="1"/>
              <a:t>as</a:t>
            </a:r>
            <a:r>
              <a:rPr lang="it-IT" sz="2400" dirty="0"/>
              <a:t> </a:t>
            </a:r>
            <a:r>
              <a:rPr lang="it-IT" sz="2400" dirty="0" err="1"/>
              <a:t>this</a:t>
            </a:r>
            <a:endParaRPr lang="it-IT" sz="2400" dirty="0"/>
          </a:p>
          <a:p>
            <a:endParaRPr lang="it-IT" sz="2400" dirty="0"/>
          </a:p>
          <a:p>
            <a:r>
              <a:rPr lang="it-IT" sz="2400" dirty="0"/>
              <a:t>In special </a:t>
            </a:r>
            <a:r>
              <a:rPr lang="it-IT" sz="2400" dirty="0" err="1"/>
              <a:t>kinematical</a:t>
            </a:r>
            <a:r>
              <a:rPr lang="it-IT" sz="2400" dirty="0"/>
              <a:t> </a:t>
            </a:r>
            <a:r>
              <a:rPr lang="it-IT" sz="2400" dirty="0" err="1"/>
              <a:t>conditions</a:t>
            </a:r>
            <a:r>
              <a:rPr lang="it-IT" sz="2400" dirty="0"/>
              <a:t>, </a:t>
            </a:r>
          </a:p>
          <a:p>
            <a:r>
              <a:rPr lang="it-IT" sz="2400" dirty="0"/>
              <a:t>the </a:t>
            </a:r>
            <a:r>
              <a:rPr lang="it-IT" sz="2400" dirty="0" err="1"/>
              <a:t>amplitude</a:t>
            </a:r>
            <a:r>
              <a:rPr lang="it-IT" sz="2400" dirty="0"/>
              <a:t> </a:t>
            </a:r>
            <a:r>
              <a:rPr lang="it-IT" sz="2400" dirty="0" err="1"/>
              <a:t>develops</a:t>
            </a:r>
            <a:r>
              <a:rPr lang="it-IT" sz="2400" dirty="0"/>
              <a:t> a </a:t>
            </a:r>
            <a:r>
              <a:rPr lang="it-IT" sz="2400" dirty="0" err="1"/>
              <a:t>logarithmic</a:t>
            </a:r>
            <a:r>
              <a:rPr lang="it-IT" sz="2400" dirty="0"/>
              <a:t> </a:t>
            </a:r>
            <a:r>
              <a:rPr lang="it-IT" sz="2400" dirty="0" err="1"/>
              <a:t>branch</a:t>
            </a:r>
            <a:r>
              <a:rPr lang="it-IT" sz="2400" dirty="0"/>
              <a:t> point in the </a:t>
            </a:r>
            <a:r>
              <a:rPr lang="it-IT" sz="2400" dirty="0" err="1"/>
              <a:t>physical</a:t>
            </a:r>
            <a:r>
              <a:rPr lang="it-IT" sz="2400" dirty="0"/>
              <a:t> </a:t>
            </a:r>
            <a:r>
              <a:rPr lang="it-IT" sz="2400" dirty="0" err="1"/>
              <a:t>region</a:t>
            </a:r>
            <a:r>
              <a:rPr lang="it-IT" sz="2400" dirty="0"/>
              <a:t>, </a:t>
            </a:r>
            <a:r>
              <a:rPr lang="it-IT" sz="2400" dirty="0" err="1"/>
              <a:t>that</a:t>
            </a:r>
            <a:r>
              <a:rPr lang="it-IT" sz="2400" dirty="0"/>
              <a:t> can simulate a </a:t>
            </a:r>
            <a:r>
              <a:rPr lang="it-IT" sz="2400" dirty="0" err="1"/>
              <a:t>resonant</a:t>
            </a:r>
            <a:r>
              <a:rPr lang="it-IT" sz="2400" dirty="0"/>
              <a:t> </a:t>
            </a:r>
            <a:r>
              <a:rPr lang="it-IT" sz="2400" dirty="0" err="1"/>
              <a:t>behavior</a:t>
            </a:r>
            <a:r>
              <a:rPr lang="it-IT" sz="2400" dirty="0"/>
              <a:t> </a:t>
            </a:r>
          </a:p>
          <a:p>
            <a:pPr algn="r"/>
            <a:r>
              <a:rPr lang="it-IT" dirty="0">
                <a:solidFill>
                  <a:srgbClr val="C00000"/>
                </a:solidFill>
              </a:rPr>
              <a:t>Coleman and Norton, Nuovo Cim. 38, 438</a:t>
            </a:r>
            <a:endParaRPr lang="it-IT" dirty="0"/>
          </a:p>
        </p:txBody>
      </p:sp>
      <p:grpSp>
        <p:nvGrpSpPr>
          <p:cNvPr id="12" name="Group 11"/>
          <p:cNvGrpSpPr/>
          <p:nvPr/>
        </p:nvGrpSpPr>
        <p:grpSpPr>
          <a:xfrm>
            <a:off x="72428" y="1745454"/>
            <a:ext cx="3658331" cy="1991098"/>
            <a:chOff x="0" y="3567065"/>
            <a:chExt cx="4025559" cy="2087655"/>
          </a:xfrm>
        </p:grpSpPr>
        <p:sp>
          <p:nvSpPr>
            <p:cNvPr id="13" name="Rectangle 12"/>
            <p:cNvSpPr/>
            <p:nvPr/>
          </p:nvSpPr>
          <p:spPr>
            <a:xfrm>
              <a:off x="0" y="3567065"/>
              <a:ext cx="4025559" cy="208765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sz="1600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" name="TextBox 13"/>
                <p:cNvSpPr txBox="1"/>
                <p:nvPr/>
              </p:nvSpPr>
              <p:spPr>
                <a:xfrm>
                  <a:off x="204996" y="4381871"/>
                  <a:ext cx="497940" cy="258161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it-IT" sz="1600" b="0" i="1" smtClean="0">
                            <a:latin typeface="Cambria Math" panose="02040503050406030204" pitchFamily="18" charset="0"/>
                          </a:rPr>
                          <m:t>𝑌</m:t>
                        </m:r>
                        <m:r>
                          <a:rPr lang="it-IT" sz="16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it-IT" sz="1600" b="0" i="1" smtClean="0">
                            <a:latin typeface="Cambria Math" panose="02040503050406030204" pitchFamily="18" charset="0"/>
                          </a:rPr>
                          <m:t>4260</m:t>
                        </m:r>
                        <m:r>
                          <a:rPr lang="it-IT" sz="1600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lang="it-IT" sz="1600" dirty="0"/>
                </a:p>
              </p:txBody>
            </p:sp>
          </mc:Choice>
          <mc:Fallback xmlns="">
            <p:sp>
              <p:nvSpPr>
                <p:cNvPr id="14" name="TextBox 1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04996" y="4381871"/>
                  <a:ext cx="497940" cy="258161"/>
                </a:xfrm>
                <a:prstGeom prst="rect">
                  <a:avLst/>
                </a:prstGeom>
                <a:blipFill rotWithShape="0">
                  <a:blip r:embed="rId4"/>
                  <a:stretch>
                    <a:fillRect l="-14667" r="-85333" b="-35000"/>
                  </a:stretch>
                </a:blipFill>
              </p:spPr>
              <p:txBody>
                <a:bodyPr/>
                <a:lstStyle/>
                <a:p>
                  <a:r>
                    <a:rPr lang="it-IT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" name="TextBox 14"/>
                <p:cNvSpPr txBox="1"/>
                <p:nvPr/>
              </p:nvSpPr>
              <p:spPr>
                <a:xfrm>
                  <a:off x="1443940" y="4056279"/>
                  <a:ext cx="497940" cy="280251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it-IT" sz="16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it-IT" sz="1600" b="0" i="1" smtClean="0">
                                <a:latin typeface="Cambria Math" panose="02040503050406030204" pitchFamily="18" charset="0"/>
                              </a:rPr>
                              <m:t>𝐷</m:t>
                            </m:r>
                          </m:e>
                          <m:sub>
                            <m:r>
                              <a:rPr lang="it-IT" sz="16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it-IT" sz="1600" dirty="0"/>
                </a:p>
              </p:txBody>
            </p:sp>
          </mc:Choice>
          <mc:Fallback xmlns="">
            <p:sp>
              <p:nvSpPr>
                <p:cNvPr id="15" name="TextBox 1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443940" y="4056279"/>
                  <a:ext cx="497940" cy="280251"/>
                </a:xfrm>
                <a:prstGeom prst="rect">
                  <a:avLst/>
                </a:prstGeom>
                <a:blipFill rotWithShape="0">
                  <a:blip r:embed="rId5"/>
                  <a:stretch>
                    <a:fillRect b="-4545"/>
                  </a:stretch>
                </a:blipFill>
              </p:spPr>
              <p:txBody>
                <a:bodyPr/>
                <a:lstStyle/>
                <a:p>
                  <a:r>
                    <a:rPr lang="it-IT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" name="TextBox 16"/>
                <p:cNvSpPr txBox="1"/>
                <p:nvPr/>
              </p:nvSpPr>
              <p:spPr>
                <a:xfrm>
                  <a:off x="3025625" y="3766766"/>
                  <a:ext cx="497940" cy="280251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it-IT" sz="1600" b="0" i="1" smtClean="0">
                            <a:latin typeface="Cambria Math" panose="02040503050406030204" pitchFamily="18" charset="0"/>
                          </a:rPr>
                          <m:t>𝜋</m:t>
                        </m:r>
                      </m:oMath>
                    </m:oMathPara>
                  </a14:m>
                  <a:endParaRPr lang="it-IT" sz="1600" dirty="0"/>
                </a:p>
              </p:txBody>
            </p:sp>
          </mc:Choice>
          <mc:Fallback xmlns="">
            <p:sp>
              <p:nvSpPr>
                <p:cNvPr id="17" name="TextBox 1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025625" y="3766766"/>
                  <a:ext cx="497940" cy="280251"/>
                </a:xfrm>
                <a:prstGeom prst="rect">
                  <a:avLst/>
                </a:prstGeom>
                <a:blipFill rotWithShape="0"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it-IT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" name="TextBox 17"/>
                <p:cNvSpPr txBox="1"/>
                <p:nvPr/>
              </p:nvSpPr>
              <p:spPr>
                <a:xfrm>
                  <a:off x="2018166" y="4368115"/>
                  <a:ext cx="497940" cy="280251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it-IT" sz="16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it-IT" sz="1600" b="0" i="1" smtClean="0">
                                <a:latin typeface="Cambria Math" panose="02040503050406030204" pitchFamily="18" charset="0"/>
                              </a:rPr>
                              <m:t>𝐷</m:t>
                            </m:r>
                          </m:e>
                          <m:sup>
                            <m:r>
                              <a:rPr lang="it-IT" sz="1600" b="0" i="1" smtClean="0">
                                <a:latin typeface="Cambria Math" panose="02040503050406030204" pitchFamily="18" charset="0"/>
                              </a:rPr>
                              <m:t>∗</m:t>
                            </m:r>
                          </m:sup>
                        </m:sSup>
                      </m:oMath>
                    </m:oMathPara>
                  </a14:m>
                  <a:endParaRPr lang="it-IT" sz="1600" dirty="0"/>
                </a:p>
              </p:txBody>
            </p:sp>
          </mc:Choice>
          <mc:Fallback xmlns="">
            <p:sp>
              <p:nvSpPr>
                <p:cNvPr id="18" name="TextBox 1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018166" y="4368115"/>
                  <a:ext cx="497940" cy="280251"/>
                </a:xfrm>
                <a:prstGeom prst="rect">
                  <a:avLst/>
                </a:prstGeom>
                <a:blipFill rotWithShape="0"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it-IT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" name="TextBox 18"/>
                <p:cNvSpPr txBox="1"/>
                <p:nvPr/>
              </p:nvSpPr>
              <p:spPr>
                <a:xfrm>
                  <a:off x="3232004" y="4505708"/>
                  <a:ext cx="497940" cy="280251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it-IT" sz="1600" b="0" i="1" smtClean="0">
                            <a:latin typeface="Cambria Math" panose="02040503050406030204" pitchFamily="18" charset="0"/>
                          </a:rPr>
                          <m:t>𝜋</m:t>
                        </m:r>
                      </m:oMath>
                    </m:oMathPara>
                  </a14:m>
                  <a:endParaRPr lang="it-IT" sz="1600" dirty="0"/>
                </a:p>
              </p:txBody>
            </p:sp>
          </mc:Choice>
          <mc:Fallback xmlns="">
            <p:sp>
              <p:nvSpPr>
                <p:cNvPr id="19" name="TextBox 1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232004" y="4505708"/>
                  <a:ext cx="497940" cy="280251"/>
                </a:xfrm>
                <a:prstGeom prst="rect">
                  <a:avLst/>
                </a:prstGeom>
                <a:blipFill rotWithShape="0"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it-IT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" name="TextBox 19"/>
                <p:cNvSpPr txBox="1"/>
                <p:nvPr/>
              </p:nvSpPr>
              <p:spPr>
                <a:xfrm>
                  <a:off x="3274596" y="5010394"/>
                  <a:ext cx="497940" cy="280251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it-IT" sz="1600" b="0" i="1" smtClean="0">
                            <a:latin typeface="Cambria Math" panose="02040503050406030204" pitchFamily="18" charset="0"/>
                          </a:rPr>
                          <m:t>𝐽</m:t>
                        </m:r>
                        <m:r>
                          <m:rPr>
                            <m:lit/>
                          </m:rPr>
                          <a:rPr lang="it-IT" sz="1600" b="0" i="1" smtClean="0">
                            <a:latin typeface="Cambria Math" panose="02040503050406030204" pitchFamily="18" charset="0"/>
                          </a:rPr>
                          <m:t>/</m:t>
                        </m:r>
                        <m:r>
                          <a:rPr lang="it-IT" sz="1600" b="0" i="1" smtClean="0">
                            <a:latin typeface="Cambria Math" panose="02040503050406030204" pitchFamily="18" charset="0"/>
                          </a:rPr>
                          <m:t>𝜓</m:t>
                        </m:r>
                      </m:oMath>
                    </m:oMathPara>
                  </a14:m>
                  <a:endParaRPr lang="it-IT" sz="1600" dirty="0"/>
                </a:p>
              </p:txBody>
            </p:sp>
          </mc:Choice>
          <mc:Fallback xmlns="">
            <p:sp>
              <p:nvSpPr>
                <p:cNvPr id="20" name="TextBox 1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274596" y="5010394"/>
                  <a:ext cx="497940" cy="280251"/>
                </a:xfrm>
                <a:prstGeom prst="rect">
                  <a:avLst/>
                </a:prstGeom>
                <a:blipFill rotWithShape="0">
                  <a:blip r:embed="rId9"/>
                  <a:stretch>
                    <a:fillRect l="-6757" r="-6757" b="-22727"/>
                  </a:stretch>
                </a:blipFill>
              </p:spPr>
              <p:txBody>
                <a:bodyPr/>
                <a:lstStyle/>
                <a:p>
                  <a:r>
                    <a:rPr lang="it-IT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1" name="TextBox 20"/>
                <p:cNvSpPr txBox="1"/>
                <p:nvPr/>
              </p:nvSpPr>
              <p:spPr>
                <a:xfrm>
                  <a:off x="1796506" y="4910499"/>
                  <a:ext cx="497940" cy="280251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̅"/>
                            <m:ctrlPr>
                              <a:rPr lang="it-IT" sz="1600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it-IT" sz="1600" b="0" i="1" smtClean="0">
                                <a:latin typeface="Cambria Math" panose="02040503050406030204" pitchFamily="18" charset="0"/>
                              </a:rPr>
                              <m:t>𝐷</m:t>
                            </m:r>
                          </m:e>
                        </m:acc>
                      </m:oMath>
                    </m:oMathPara>
                  </a14:m>
                  <a:endParaRPr lang="it-IT" sz="1600" dirty="0"/>
                </a:p>
              </p:txBody>
            </p:sp>
          </mc:Choice>
          <mc:Fallback xmlns="">
            <p:sp>
              <p:nvSpPr>
                <p:cNvPr id="21" name="TextBox 2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796506" y="4910499"/>
                  <a:ext cx="497940" cy="280251"/>
                </a:xfrm>
                <a:prstGeom prst="rect">
                  <a:avLst/>
                </a:prstGeom>
                <a:blipFill rotWithShape="0">
                  <a:blip r:embed="rId10"/>
                  <a:stretch>
                    <a:fillRect t="-4545" r="-44595"/>
                  </a:stretch>
                </a:blipFill>
              </p:spPr>
              <p:txBody>
                <a:bodyPr/>
                <a:lstStyle/>
                <a:p>
                  <a:r>
                    <a:rPr lang="it-IT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22" name="Straight Connector 21"/>
            <p:cNvCxnSpPr/>
            <p:nvPr/>
          </p:nvCxnSpPr>
          <p:spPr>
            <a:xfrm>
              <a:off x="177838" y="4765691"/>
              <a:ext cx="1238943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Freeform 23"/>
            <p:cNvSpPr/>
            <p:nvPr/>
          </p:nvSpPr>
          <p:spPr>
            <a:xfrm>
              <a:off x="1418161" y="4119327"/>
              <a:ext cx="1367073" cy="950614"/>
            </a:xfrm>
            <a:custGeom>
              <a:avLst/>
              <a:gdLst>
                <a:gd name="connsiteX0" fmla="*/ 0 w 1367073"/>
                <a:gd name="connsiteY0" fmla="*/ 642796 h 950614"/>
                <a:gd name="connsiteX1" fmla="*/ 860079 w 1367073"/>
                <a:gd name="connsiteY1" fmla="*/ 0 h 950614"/>
                <a:gd name="connsiteX2" fmla="*/ 1367073 w 1367073"/>
                <a:gd name="connsiteY2" fmla="*/ 950614 h 950614"/>
                <a:gd name="connsiteX3" fmla="*/ 0 w 1367073"/>
                <a:gd name="connsiteY3" fmla="*/ 642796 h 9506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67073" h="950614">
                  <a:moveTo>
                    <a:pt x="0" y="642796"/>
                  </a:moveTo>
                  <a:lnTo>
                    <a:pt x="860079" y="0"/>
                  </a:lnTo>
                  <a:lnTo>
                    <a:pt x="1367073" y="950614"/>
                  </a:lnTo>
                  <a:lnTo>
                    <a:pt x="0" y="642796"/>
                  </a:lnTo>
                  <a:close/>
                </a:path>
              </a:pathLst>
            </a:cu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sz="1600"/>
            </a:p>
          </p:txBody>
        </p:sp>
        <p:cxnSp>
          <p:nvCxnSpPr>
            <p:cNvPr id="25" name="Straight Connector 24"/>
            <p:cNvCxnSpPr/>
            <p:nvPr/>
          </p:nvCxnSpPr>
          <p:spPr>
            <a:xfrm flipV="1">
              <a:off x="2267136" y="3802864"/>
              <a:ext cx="1060552" cy="322035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 flipV="1">
              <a:off x="2782432" y="4727287"/>
              <a:ext cx="857209" cy="33892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 flipH="1" flipV="1">
              <a:off x="2782432" y="5066210"/>
              <a:ext cx="903009" cy="387079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9" name="Rectangle 28"/>
          <p:cNvSpPr/>
          <p:nvPr/>
        </p:nvSpPr>
        <p:spPr>
          <a:xfrm>
            <a:off x="0" y="6360668"/>
            <a:ext cx="6889687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600" dirty="0">
                <a:solidFill>
                  <a:schemeClr val="bg1">
                    <a:lumMod val="50000"/>
                  </a:schemeClr>
                </a:solidFill>
              </a:rPr>
              <a:t>A. Pilloni – </a:t>
            </a:r>
            <a:r>
              <a:rPr lang="en-US" sz="1600" dirty="0">
                <a:solidFill>
                  <a:schemeClr val="bg1">
                    <a:lumMod val="50000"/>
                  </a:schemeClr>
                </a:solidFill>
              </a:rPr>
              <a:t>Amplitude analysis and exotic states</a:t>
            </a:r>
            <a:endParaRPr lang="it-IT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02213" y="4432524"/>
            <a:ext cx="7939573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it-IT" sz="2400" dirty="0"/>
              <a:t>However, this effects </a:t>
            </a:r>
            <a:r>
              <a:rPr lang="it-IT" sz="2400" dirty="0">
                <a:solidFill>
                  <a:srgbClr val="0000FF"/>
                </a:solidFill>
              </a:rPr>
              <a:t>cancels in Dalitz projections, </a:t>
            </a:r>
            <a:r>
              <a:rPr lang="it-IT" sz="2400" dirty="0">
                <a:solidFill>
                  <a:srgbClr val="FF0000"/>
                </a:solidFill>
              </a:rPr>
              <a:t>no peaks</a:t>
            </a:r>
            <a:r>
              <a:rPr lang="it-IT" sz="2400" dirty="0"/>
              <a:t> </a:t>
            </a:r>
            <a:r>
              <a:rPr lang="it-IT" dirty="0">
                <a:solidFill>
                  <a:srgbClr val="C00000"/>
                </a:solidFill>
              </a:rPr>
              <a:t>Schmid, Phys.Rev. 154, 1363</a:t>
            </a:r>
          </a:p>
          <a:p>
            <a:pPr algn="r"/>
            <a:r>
              <a:rPr lang="it-IT" sz="2400" dirty="0"/>
              <a:t>...</a:t>
            </a:r>
            <a:r>
              <a:rPr lang="it-IT" sz="2400" dirty="0" err="1"/>
              <a:t>but</a:t>
            </a:r>
            <a:r>
              <a:rPr lang="it-IT" sz="2400" dirty="0"/>
              <a:t> the </a:t>
            </a:r>
            <a:r>
              <a:rPr lang="it-IT" sz="2400" dirty="0" err="1"/>
              <a:t>cancellation</a:t>
            </a:r>
            <a:r>
              <a:rPr lang="it-IT" sz="2400" dirty="0"/>
              <a:t> can be spread in </a:t>
            </a:r>
            <a:r>
              <a:rPr lang="it-IT" sz="2400" dirty="0" err="1"/>
              <a:t>different</a:t>
            </a:r>
            <a:r>
              <a:rPr lang="it-IT" sz="2400" dirty="0"/>
              <a:t> </a:t>
            </a:r>
            <a:r>
              <a:rPr lang="it-IT" sz="2400" dirty="0" err="1"/>
              <a:t>channels</a:t>
            </a:r>
            <a:r>
              <a:rPr lang="it-IT" sz="2400" dirty="0"/>
              <a:t>, </a:t>
            </a:r>
            <a:br>
              <a:rPr lang="it-IT" sz="2400" dirty="0"/>
            </a:br>
            <a:r>
              <a:rPr lang="it-IT" sz="2400" dirty="0" err="1"/>
              <a:t>you</a:t>
            </a:r>
            <a:r>
              <a:rPr lang="it-IT" sz="2400" dirty="0"/>
              <a:t> </a:t>
            </a:r>
            <a:r>
              <a:rPr lang="it-IT" sz="2400" dirty="0" err="1"/>
              <a:t>might</a:t>
            </a:r>
            <a:r>
              <a:rPr lang="it-IT" sz="2400" dirty="0"/>
              <a:t> </a:t>
            </a:r>
            <a:r>
              <a:rPr lang="it-IT" sz="2400" dirty="0" err="1"/>
              <a:t>still</a:t>
            </a:r>
            <a:r>
              <a:rPr lang="it-IT" sz="2400" dirty="0"/>
              <a:t> </a:t>
            </a:r>
            <a:r>
              <a:rPr lang="it-IT" sz="2400" dirty="0" err="1"/>
              <a:t>see</a:t>
            </a:r>
            <a:r>
              <a:rPr lang="it-IT" sz="2400" dirty="0"/>
              <a:t> </a:t>
            </a:r>
            <a:r>
              <a:rPr lang="it-IT" sz="2400" dirty="0" err="1"/>
              <a:t>peaks</a:t>
            </a:r>
            <a:r>
              <a:rPr lang="it-IT" sz="2400" dirty="0"/>
              <a:t> in </a:t>
            </a:r>
            <a:r>
              <a:rPr lang="it-IT" sz="2400" dirty="0" err="1"/>
              <a:t>other</a:t>
            </a:r>
            <a:r>
              <a:rPr lang="it-IT" sz="2400" dirty="0"/>
              <a:t> </a:t>
            </a:r>
            <a:r>
              <a:rPr lang="it-IT" sz="2400" dirty="0" err="1"/>
              <a:t>channels</a:t>
            </a:r>
            <a:r>
              <a:rPr lang="it-IT" sz="2400" dirty="0"/>
              <a:t> </a:t>
            </a:r>
            <a:r>
              <a:rPr lang="it-IT" sz="2400" dirty="0" err="1"/>
              <a:t>only</a:t>
            </a:r>
            <a:r>
              <a:rPr lang="it-IT" sz="2400" dirty="0"/>
              <a:t>!</a:t>
            </a:r>
          </a:p>
          <a:p>
            <a:pPr algn="r"/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17302739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egnaposto numero diapositiva 10"/>
          <p:cNvSpPr>
            <a:spLocks noGrp="1"/>
          </p:cNvSpPr>
          <p:nvPr>
            <p:ph type="sldNum" sz="quarter" idx="12"/>
          </p:nvPr>
        </p:nvSpPr>
        <p:spPr>
          <a:xfrm>
            <a:off x="8305800" y="6360668"/>
            <a:ext cx="762000" cy="365125"/>
          </a:xfrm>
        </p:spPr>
        <p:txBody>
          <a:bodyPr/>
          <a:lstStyle/>
          <a:p>
            <a:fld id="{757A8607-F8D3-4FCF-AF8A-9CA68A1CDC70}" type="slidenum">
              <a:rPr lang="it-IT" sz="2000" smtClean="0">
                <a:solidFill>
                  <a:schemeClr val="bg1">
                    <a:lumMod val="50000"/>
                  </a:schemeClr>
                </a:solidFill>
              </a:rPr>
              <a:pPr/>
              <a:t>37</a:t>
            </a:fld>
            <a:endParaRPr lang="it-IT" sz="20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" name="Titolo 1"/>
          <p:cNvSpPr txBox="1">
            <a:spLocks/>
          </p:cNvSpPr>
          <p:nvPr/>
        </p:nvSpPr>
        <p:spPr>
          <a:xfrm>
            <a:off x="457200" y="-27384"/>
            <a:ext cx="8229600" cy="1052502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it-IT" sz="3600" dirty="0">
                <a:solidFill>
                  <a:schemeClr val="tx2"/>
                </a:solidFill>
              </a:rPr>
              <a:t>Inclusive production</a:t>
            </a:r>
          </a:p>
        </p:txBody>
      </p:sp>
      <p:sp>
        <p:nvSpPr>
          <p:cNvPr id="22" name="Rectangle 21"/>
          <p:cNvSpPr/>
          <p:nvPr/>
        </p:nvSpPr>
        <p:spPr>
          <a:xfrm>
            <a:off x="0" y="6360668"/>
            <a:ext cx="6889687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>
                <a:solidFill>
                  <a:schemeClr val="bg1">
                    <a:lumMod val="50000"/>
                  </a:schemeClr>
                </a:solidFill>
              </a:rPr>
              <a:t>A. Pilloni – Exotic hadron spectroscopy</a:t>
            </a:r>
            <a:endParaRPr lang="it-IT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A1B628A3-09F2-FCD0-7259-4B2C9AA8570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1008" y="1551963"/>
            <a:ext cx="3825725" cy="1881221"/>
          </a:xfrm>
          <a:prstGeom prst="rect">
            <a:avLst/>
          </a:prstGeom>
        </p:spPr>
      </p:pic>
      <p:grpSp>
        <p:nvGrpSpPr>
          <p:cNvPr id="8" name="Group 35">
            <a:extLst>
              <a:ext uri="{FF2B5EF4-FFF2-40B4-BE49-F238E27FC236}">
                <a16:creationId xmlns:a16="http://schemas.microsoft.com/office/drawing/2014/main" id="{2529B7CD-6418-1A43-13CB-F1CB9A13CBF5}"/>
              </a:ext>
            </a:extLst>
          </p:cNvPr>
          <p:cNvGrpSpPr/>
          <p:nvPr/>
        </p:nvGrpSpPr>
        <p:grpSpPr>
          <a:xfrm>
            <a:off x="113118" y="3814092"/>
            <a:ext cx="3825725" cy="1191561"/>
            <a:chOff x="78526" y="1115616"/>
            <a:chExt cx="3973615" cy="1237623"/>
          </a:xfrm>
        </p:grpSpPr>
        <p:grpSp>
          <p:nvGrpSpPr>
            <p:cNvPr id="9" name="Gruppo 9">
              <a:extLst>
                <a:ext uri="{FF2B5EF4-FFF2-40B4-BE49-F238E27FC236}">
                  <a16:creationId xmlns:a16="http://schemas.microsoft.com/office/drawing/2014/main" id="{92B340F5-95D6-BAD1-8099-240EB17D7722}"/>
                </a:ext>
              </a:extLst>
            </p:cNvPr>
            <p:cNvGrpSpPr/>
            <p:nvPr/>
          </p:nvGrpSpPr>
          <p:grpSpPr>
            <a:xfrm>
              <a:off x="112508" y="1115616"/>
              <a:ext cx="542282" cy="588523"/>
              <a:chOff x="921603" y="2808824"/>
              <a:chExt cx="819150" cy="889000"/>
            </a:xfrm>
          </p:grpSpPr>
          <p:sp>
            <p:nvSpPr>
              <p:cNvPr id="25" name="Ovale 13">
                <a:extLst>
                  <a:ext uri="{FF2B5EF4-FFF2-40B4-BE49-F238E27FC236}">
                    <a16:creationId xmlns:a16="http://schemas.microsoft.com/office/drawing/2014/main" id="{E176B2E1-AB9E-26A3-3DFE-015CA83076BA}"/>
                  </a:ext>
                </a:extLst>
              </p:cNvPr>
              <p:cNvSpPr/>
              <p:nvPr/>
            </p:nvSpPr>
            <p:spPr>
              <a:xfrm>
                <a:off x="1220053" y="3005674"/>
                <a:ext cx="520700" cy="520700"/>
              </a:xfrm>
              <a:prstGeom prst="ellipse">
                <a:avLst/>
              </a:prstGeom>
              <a:solidFill>
                <a:srgbClr val="CC00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cxnSp>
            <p:nvCxnSpPr>
              <p:cNvPr id="26" name="Connettore 2 14">
                <a:extLst>
                  <a:ext uri="{FF2B5EF4-FFF2-40B4-BE49-F238E27FC236}">
                    <a16:creationId xmlns:a16="http://schemas.microsoft.com/office/drawing/2014/main" id="{F24FA618-8383-7D03-19DC-2A3EB961C13C}"/>
                  </a:ext>
                </a:extLst>
              </p:cNvPr>
              <p:cNvCxnSpPr/>
              <p:nvPr/>
            </p:nvCxnSpPr>
            <p:spPr>
              <a:xfrm flipV="1">
                <a:off x="1391503" y="2808824"/>
                <a:ext cx="177800" cy="889000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7" name="Rettangolo 15">
                    <a:extLst>
                      <a:ext uri="{FF2B5EF4-FFF2-40B4-BE49-F238E27FC236}">
                        <a16:creationId xmlns:a16="http://schemas.microsoft.com/office/drawing/2014/main" id="{E9014B8C-36AC-7F56-8D02-EFD2B421A32D}"/>
                      </a:ext>
                    </a:extLst>
                  </p:cNvPr>
                  <p:cNvSpPr/>
                  <p:nvPr/>
                </p:nvSpPr>
                <p:spPr>
                  <a:xfrm>
                    <a:off x="921603" y="2821008"/>
                    <a:ext cx="501996" cy="369332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p>
                            <m:sSupPr>
                              <m:ctrlPr>
                                <a:rPr lang="it-IT" b="1" i="1" smtClean="0">
                                  <a:solidFill>
                                    <a:srgbClr val="CC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it-IT" b="1" i="1" smtClean="0">
                                  <a:solidFill>
                                    <a:srgbClr val="CC00FF"/>
                                  </a:solidFill>
                                  <a:latin typeface="Cambria Math"/>
                                </a:rPr>
                                <m:t>𝑫</m:t>
                              </m:r>
                            </m:e>
                            <m:sup>
                              <m:r>
                                <a:rPr lang="it-IT" b="1" i="1" smtClean="0">
                                  <a:solidFill>
                                    <a:srgbClr val="CC00FF"/>
                                  </a:solidFill>
                                  <a:latin typeface="Cambria Math"/>
                                </a:rPr>
                                <m:t>∗</m:t>
                              </m:r>
                            </m:sup>
                          </m:sSup>
                        </m:oMath>
                      </m:oMathPara>
                    </a14:m>
                    <a:endParaRPr lang="it-IT" b="1" dirty="0">
                      <a:solidFill>
                        <a:srgbClr val="CC00FF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66" name="Rettangolo 15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921603" y="2821008"/>
                    <a:ext cx="501996" cy="369332"/>
                  </a:xfrm>
                  <a:prstGeom prst="rect">
                    <a:avLst/>
                  </a:prstGeom>
                  <a:blipFill rotWithShape="0">
                    <a:blip r:embed="rId7"/>
                    <a:stretch>
                      <a:fillRect l="-22222" b="-40000"/>
                    </a:stretch>
                  </a:blipFill>
                </p:spPr>
                <p:txBody>
                  <a:bodyPr/>
                  <a:lstStyle/>
                  <a:p>
                    <a:r>
                      <a:rPr lang="it-IT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sp>
          <p:nvSpPr>
            <p:cNvPr id="10" name="Ovale 11">
              <a:extLst>
                <a:ext uri="{FF2B5EF4-FFF2-40B4-BE49-F238E27FC236}">
                  <a16:creationId xmlns:a16="http://schemas.microsoft.com/office/drawing/2014/main" id="{BD166DD1-EFA8-5353-D52D-630BBE3CCD1B}"/>
                </a:ext>
              </a:extLst>
            </p:cNvPr>
            <p:cNvSpPr/>
            <p:nvPr/>
          </p:nvSpPr>
          <p:spPr>
            <a:xfrm>
              <a:off x="352121" y="2008532"/>
              <a:ext cx="344707" cy="344707"/>
            </a:xfrm>
            <a:prstGeom prst="ellipse">
              <a:avLst/>
            </a:prstGeom>
            <a:solidFill>
              <a:srgbClr val="CC0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Rettangolo 12">
                  <a:extLst>
                    <a:ext uri="{FF2B5EF4-FFF2-40B4-BE49-F238E27FC236}">
                      <a16:creationId xmlns:a16="http://schemas.microsoft.com/office/drawing/2014/main" id="{AFFCA0F2-13BC-89D8-FE65-295808ADB43C}"/>
                    </a:ext>
                  </a:extLst>
                </p:cNvPr>
                <p:cNvSpPr/>
                <p:nvPr/>
              </p:nvSpPr>
              <p:spPr>
                <a:xfrm>
                  <a:off x="78526" y="2049425"/>
                  <a:ext cx="345059" cy="26292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̅"/>
                            <m:ctrlPr>
                              <a:rPr lang="it-IT" b="1" i="1" smtClean="0">
                                <a:solidFill>
                                  <a:srgbClr val="CC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sSup>
                              <m:sSupPr>
                                <m:ctrlPr>
                                  <a:rPr lang="it-IT" b="1" i="1" smtClean="0">
                                    <a:solidFill>
                                      <a:srgbClr val="CC00FF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it-IT" b="1" i="1" smtClean="0">
                                    <a:solidFill>
                                      <a:srgbClr val="CC00FF"/>
                                    </a:solidFill>
                                    <a:latin typeface="Cambria Math"/>
                                  </a:rPr>
                                  <m:t>𝑫</m:t>
                                </m:r>
                              </m:e>
                              <m:sup>
                                <m:r>
                                  <a:rPr lang="it-IT" b="1" i="1" smtClean="0">
                                    <a:solidFill>
                                      <a:srgbClr val="CC00FF"/>
                                    </a:solidFill>
                                    <a:latin typeface="Cambria Math"/>
                                  </a:rPr>
                                  <m:t>𝟎</m:t>
                                </m:r>
                              </m:sup>
                            </m:sSup>
                          </m:e>
                        </m:acc>
                      </m:oMath>
                    </m:oMathPara>
                  </a14:m>
                  <a:endParaRPr lang="it-IT" b="1" dirty="0">
                    <a:solidFill>
                      <a:srgbClr val="CC00FF"/>
                    </a:solidFill>
                  </a:endParaRPr>
                </a:p>
              </p:txBody>
            </p:sp>
          </mc:Choice>
          <mc:Fallback xmlns="">
            <p:sp>
              <p:nvSpPr>
                <p:cNvPr id="51" name="Rettangolo 12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8526" y="2049425"/>
                  <a:ext cx="345059" cy="262922"/>
                </a:xfrm>
                <a:prstGeom prst="rect">
                  <a:avLst/>
                </a:prstGeom>
                <a:blipFill rotWithShape="0">
                  <a:blip r:embed="rId8"/>
                  <a:stretch>
                    <a:fillRect l="-22807" b="-41860"/>
                  </a:stretch>
                </a:blipFill>
              </p:spPr>
              <p:txBody>
                <a:bodyPr/>
                <a:lstStyle/>
                <a:p>
                  <a:r>
                    <a:rPr lang="it-IT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2" name="Figura a mano libera 1">
              <a:extLst>
                <a:ext uri="{FF2B5EF4-FFF2-40B4-BE49-F238E27FC236}">
                  <a16:creationId xmlns:a16="http://schemas.microsoft.com/office/drawing/2014/main" id="{206B07C1-3291-27A8-65FC-12993F105DAC}"/>
                </a:ext>
              </a:extLst>
            </p:cNvPr>
            <p:cNvSpPr/>
            <p:nvPr/>
          </p:nvSpPr>
          <p:spPr>
            <a:xfrm>
              <a:off x="768838" y="1452447"/>
              <a:ext cx="3283303" cy="842282"/>
            </a:xfrm>
            <a:custGeom>
              <a:avLst/>
              <a:gdLst>
                <a:gd name="connsiteX0" fmla="*/ 0 w 6698974"/>
                <a:gd name="connsiteY0" fmla="*/ 1399604 h 1399604"/>
                <a:gd name="connsiteX1" fmla="*/ 1361661 w 6698974"/>
                <a:gd name="connsiteY1" fmla="*/ 127395 h 1399604"/>
                <a:gd name="connsiteX2" fmla="*/ 2574235 w 6698974"/>
                <a:gd name="connsiteY2" fmla="*/ 1320091 h 1399604"/>
                <a:gd name="connsiteX3" fmla="*/ 3697357 w 6698974"/>
                <a:gd name="connsiteY3" fmla="*/ 147274 h 1399604"/>
                <a:gd name="connsiteX4" fmla="*/ 4959626 w 6698974"/>
                <a:gd name="connsiteY4" fmla="*/ 1330030 h 1399604"/>
                <a:gd name="connsiteX5" fmla="*/ 6132444 w 6698974"/>
                <a:gd name="connsiteY5" fmla="*/ 196969 h 1399604"/>
                <a:gd name="connsiteX6" fmla="*/ 6698974 w 6698974"/>
                <a:gd name="connsiteY6" fmla="*/ 8126 h 1399604"/>
                <a:gd name="connsiteX0" fmla="*/ 0 w 6698974"/>
                <a:gd name="connsiteY0" fmla="*/ 1391479 h 1391479"/>
                <a:gd name="connsiteX1" fmla="*/ 1361661 w 6698974"/>
                <a:gd name="connsiteY1" fmla="*/ 119270 h 1391479"/>
                <a:gd name="connsiteX2" fmla="*/ 2574235 w 6698974"/>
                <a:gd name="connsiteY2" fmla="*/ 1311966 h 1391479"/>
                <a:gd name="connsiteX3" fmla="*/ 3697357 w 6698974"/>
                <a:gd name="connsiteY3" fmla="*/ 139149 h 1391479"/>
                <a:gd name="connsiteX4" fmla="*/ 4959626 w 6698974"/>
                <a:gd name="connsiteY4" fmla="*/ 1321905 h 1391479"/>
                <a:gd name="connsiteX5" fmla="*/ 6698974 w 6698974"/>
                <a:gd name="connsiteY5" fmla="*/ 1 h 1391479"/>
                <a:gd name="connsiteX0" fmla="*/ 0 w 4959626"/>
                <a:gd name="connsiteY0" fmla="*/ 1272318 h 1272318"/>
                <a:gd name="connsiteX1" fmla="*/ 1361661 w 4959626"/>
                <a:gd name="connsiteY1" fmla="*/ 109 h 1272318"/>
                <a:gd name="connsiteX2" fmla="*/ 2574235 w 4959626"/>
                <a:gd name="connsiteY2" fmla="*/ 1192805 h 1272318"/>
                <a:gd name="connsiteX3" fmla="*/ 3697357 w 4959626"/>
                <a:gd name="connsiteY3" fmla="*/ 19988 h 1272318"/>
                <a:gd name="connsiteX4" fmla="*/ 4959626 w 4959626"/>
                <a:gd name="connsiteY4" fmla="*/ 1202744 h 12723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959626" h="1272318">
                  <a:moveTo>
                    <a:pt x="0" y="1272318"/>
                  </a:moveTo>
                  <a:cubicBezTo>
                    <a:pt x="466311" y="642839"/>
                    <a:pt x="932622" y="13361"/>
                    <a:pt x="1361661" y="109"/>
                  </a:cubicBezTo>
                  <a:cubicBezTo>
                    <a:pt x="1790700" y="-13143"/>
                    <a:pt x="2184952" y="1189492"/>
                    <a:pt x="2574235" y="1192805"/>
                  </a:cubicBezTo>
                  <a:cubicBezTo>
                    <a:pt x="2963518" y="1196118"/>
                    <a:pt x="3299792" y="18332"/>
                    <a:pt x="3697357" y="19988"/>
                  </a:cubicBezTo>
                  <a:cubicBezTo>
                    <a:pt x="4094922" y="21644"/>
                    <a:pt x="4459357" y="1225935"/>
                    <a:pt x="4959626" y="1202744"/>
                  </a:cubicBezTo>
                </a:path>
              </a:pathLst>
            </a:custGeom>
            <a:noFill/>
            <a:ln w="28575">
              <a:solidFill>
                <a:srgbClr val="CC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3" name="Figura a mano libera 16">
              <a:extLst>
                <a:ext uri="{FF2B5EF4-FFF2-40B4-BE49-F238E27FC236}">
                  <a16:creationId xmlns:a16="http://schemas.microsoft.com/office/drawing/2014/main" id="{64CF05FA-368F-F44F-A082-C7E4B0E883B3}"/>
                </a:ext>
              </a:extLst>
            </p:cNvPr>
            <p:cNvSpPr/>
            <p:nvPr/>
          </p:nvSpPr>
          <p:spPr>
            <a:xfrm flipV="1">
              <a:off x="768838" y="1368181"/>
              <a:ext cx="3283303" cy="842282"/>
            </a:xfrm>
            <a:custGeom>
              <a:avLst/>
              <a:gdLst>
                <a:gd name="connsiteX0" fmla="*/ 0 w 6698974"/>
                <a:gd name="connsiteY0" fmla="*/ 1399604 h 1399604"/>
                <a:gd name="connsiteX1" fmla="*/ 1361661 w 6698974"/>
                <a:gd name="connsiteY1" fmla="*/ 127395 h 1399604"/>
                <a:gd name="connsiteX2" fmla="*/ 2574235 w 6698974"/>
                <a:gd name="connsiteY2" fmla="*/ 1320091 h 1399604"/>
                <a:gd name="connsiteX3" fmla="*/ 3697357 w 6698974"/>
                <a:gd name="connsiteY3" fmla="*/ 147274 h 1399604"/>
                <a:gd name="connsiteX4" fmla="*/ 4959626 w 6698974"/>
                <a:gd name="connsiteY4" fmla="*/ 1330030 h 1399604"/>
                <a:gd name="connsiteX5" fmla="*/ 6132444 w 6698974"/>
                <a:gd name="connsiteY5" fmla="*/ 196969 h 1399604"/>
                <a:gd name="connsiteX6" fmla="*/ 6698974 w 6698974"/>
                <a:gd name="connsiteY6" fmla="*/ 8126 h 1399604"/>
                <a:gd name="connsiteX0" fmla="*/ 0 w 6698974"/>
                <a:gd name="connsiteY0" fmla="*/ 1391479 h 1391479"/>
                <a:gd name="connsiteX1" fmla="*/ 1361661 w 6698974"/>
                <a:gd name="connsiteY1" fmla="*/ 119270 h 1391479"/>
                <a:gd name="connsiteX2" fmla="*/ 2574235 w 6698974"/>
                <a:gd name="connsiteY2" fmla="*/ 1311966 h 1391479"/>
                <a:gd name="connsiteX3" fmla="*/ 3697357 w 6698974"/>
                <a:gd name="connsiteY3" fmla="*/ 139149 h 1391479"/>
                <a:gd name="connsiteX4" fmla="*/ 4959626 w 6698974"/>
                <a:gd name="connsiteY4" fmla="*/ 1321905 h 1391479"/>
                <a:gd name="connsiteX5" fmla="*/ 6698974 w 6698974"/>
                <a:gd name="connsiteY5" fmla="*/ 1 h 1391479"/>
                <a:gd name="connsiteX0" fmla="*/ 0 w 4959626"/>
                <a:gd name="connsiteY0" fmla="*/ 1272318 h 1272318"/>
                <a:gd name="connsiteX1" fmla="*/ 1361661 w 4959626"/>
                <a:gd name="connsiteY1" fmla="*/ 109 h 1272318"/>
                <a:gd name="connsiteX2" fmla="*/ 2574235 w 4959626"/>
                <a:gd name="connsiteY2" fmla="*/ 1192805 h 1272318"/>
                <a:gd name="connsiteX3" fmla="*/ 3697357 w 4959626"/>
                <a:gd name="connsiteY3" fmla="*/ 19988 h 1272318"/>
                <a:gd name="connsiteX4" fmla="*/ 4959626 w 4959626"/>
                <a:gd name="connsiteY4" fmla="*/ 1202744 h 12723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959626" h="1272318">
                  <a:moveTo>
                    <a:pt x="0" y="1272318"/>
                  </a:moveTo>
                  <a:cubicBezTo>
                    <a:pt x="466311" y="642839"/>
                    <a:pt x="932622" y="13361"/>
                    <a:pt x="1361661" y="109"/>
                  </a:cubicBezTo>
                  <a:cubicBezTo>
                    <a:pt x="1790700" y="-13143"/>
                    <a:pt x="2184952" y="1189492"/>
                    <a:pt x="2574235" y="1192805"/>
                  </a:cubicBezTo>
                  <a:cubicBezTo>
                    <a:pt x="2963518" y="1196118"/>
                    <a:pt x="3299792" y="18332"/>
                    <a:pt x="3697357" y="19988"/>
                  </a:cubicBezTo>
                  <a:cubicBezTo>
                    <a:pt x="4094922" y="21644"/>
                    <a:pt x="4459357" y="1225935"/>
                    <a:pt x="4959626" y="1202744"/>
                  </a:cubicBezTo>
                </a:path>
              </a:pathLst>
            </a:custGeom>
            <a:noFill/>
            <a:ln w="28575">
              <a:solidFill>
                <a:srgbClr val="CC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cxnSp>
          <p:nvCxnSpPr>
            <p:cNvPr id="14" name="Connettore 2 7">
              <a:extLst>
                <a:ext uri="{FF2B5EF4-FFF2-40B4-BE49-F238E27FC236}">
                  <a16:creationId xmlns:a16="http://schemas.microsoft.com/office/drawing/2014/main" id="{A5311D7D-3F5F-C20D-C4B1-F6F8F35FD9CF}"/>
                </a:ext>
              </a:extLst>
            </p:cNvPr>
            <p:cNvCxnSpPr/>
            <p:nvPr/>
          </p:nvCxnSpPr>
          <p:spPr>
            <a:xfrm flipV="1">
              <a:off x="900435" y="1368182"/>
              <a:ext cx="565860" cy="533014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Connettore 2 10">
              <a:extLst>
                <a:ext uri="{FF2B5EF4-FFF2-40B4-BE49-F238E27FC236}">
                  <a16:creationId xmlns:a16="http://schemas.microsoft.com/office/drawing/2014/main" id="{534BD0DD-2107-0FB5-0885-A9945E409802}"/>
                </a:ext>
              </a:extLst>
            </p:cNvPr>
            <p:cNvCxnSpPr/>
            <p:nvPr/>
          </p:nvCxnSpPr>
          <p:spPr>
            <a:xfrm>
              <a:off x="1183365" y="1480090"/>
              <a:ext cx="756673" cy="750093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Connettore 2 18">
              <a:extLst>
                <a:ext uri="{FF2B5EF4-FFF2-40B4-BE49-F238E27FC236}">
                  <a16:creationId xmlns:a16="http://schemas.microsoft.com/office/drawing/2014/main" id="{32F93227-B3BA-3C78-FC8B-C627D8B5FA21}"/>
                </a:ext>
              </a:extLst>
            </p:cNvPr>
            <p:cNvCxnSpPr/>
            <p:nvPr/>
          </p:nvCxnSpPr>
          <p:spPr>
            <a:xfrm flipH="1" flipV="1">
              <a:off x="2288765" y="1409878"/>
              <a:ext cx="500062" cy="771008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Connettore 2 20">
              <a:extLst>
                <a:ext uri="{FF2B5EF4-FFF2-40B4-BE49-F238E27FC236}">
                  <a16:creationId xmlns:a16="http://schemas.microsoft.com/office/drawing/2014/main" id="{A4AFA3FF-B6DD-847F-AB5E-A81D62481488}"/>
                </a:ext>
              </a:extLst>
            </p:cNvPr>
            <p:cNvCxnSpPr/>
            <p:nvPr/>
          </p:nvCxnSpPr>
          <p:spPr>
            <a:xfrm flipV="1">
              <a:off x="3104656" y="1418285"/>
              <a:ext cx="467163" cy="482910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Connettore 2 22">
              <a:extLst>
                <a:ext uri="{FF2B5EF4-FFF2-40B4-BE49-F238E27FC236}">
                  <a16:creationId xmlns:a16="http://schemas.microsoft.com/office/drawing/2014/main" id="{D7A1AE72-488D-96E3-AFBF-B6CBA5719EE0}"/>
                </a:ext>
              </a:extLst>
            </p:cNvPr>
            <p:cNvCxnSpPr/>
            <p:nvPr/>
          </p:nvCxnSpPr>
          <p:spPr>
            <a:xfrm flipH="1" flipV="1">
              <a:off x="2874364" y="1590638"/>
              <a:ext cx="835630" cy="639545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" name="CasellaDiTesto 27">
                  <a:extLst>
                    <a:ext uri="{FF2B5EF4-FFF2-40B4-BE49-F238E27FC236}">
                      <a16:creationId xmlns:a16="http://schemas.microsoft.com/office/drawing/2014/main" id="{80DB8D8A-1BFF-E32C-9C9C-8C01936CFA58}"/>
                    </a:ext>
                  </a:extLst>
                </p:cNvPr>
                <p:cNvSpPr txBox="1"/>
                <p:nvPr/>
              </p:nvSpPr>
              <p:spPr>
                <a:xfrm>
                  <a:off x="962233" y="1493250"/>
                  <a:ext cx="250740" cy="24450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it-IT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𝜋</m:t>
                        </m:r>
                      </m:oMath>
                    </m:oMathPara>
                  </a14:m>
                  <a:endParaRPr lang="it-IT" dirty="0"/>
                </a:p>
              </p:txBody>
            </p:sp>
          </mc:Choice>
          <mc:Fallback xmlns="">
            <p:sp>
              <p:nvSpPr>
                <p:cNvPr id="59" name="CasellaDiTesto 2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62233" y="1493250"/>
                  <a:ext cx="250740" cy="244500"/>
                </a:xfrm>
                <a:prstGeom prst="rect">
                  <a:avLst/>
                </a:prstGeom>
                <a:blipFill rotWithShape="0">
                  <a:blip r:embed="rId9"/>
                  <a:stretch>
                    <a:fillRect r="-17073" b="-29268"/>
                  </a:stretch>
                </a:blipFill>
              </p:spPr>
              <p:txBody>
                <a:bodyPr/>
                <a:lstStyle/>
                <a:p>
                  <a:r>
                    <a:rPr lang="it-IT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" name="CasellaDiTesto 28">
                  <a:extLst>
                    <a:ext uri="{FF2B5EF4-FFF2-40B4-BE49-F238E27FC236}">
                      <a16:creationId xmlns:a16="http://schemas.microsoft.com/office/drawing/2014/main" id="{4D1B9059-B219-EF37-43CC-0E0F86BDEB5C}"/>
                    </a:ext>
                  </a:extLst>
                </p:cNvPr>
                <p:cNvSpPr txBox="1"/>
                <p:nvPr/>
              </p:nvSpPr>
              <p:spPr>
                <a:xfrm>
                  <a:off x="1466295" y="1619853"/>
                  <a:ext cx="250740" cy="24450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it-IT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𝜋</m:t>
                        </m:r>
                      </m:oMath>
                    </m:oMathPara>
                  </a14:m>
                  <a:endParaRPr lang="it-IT" dirty="0"/>
                </a:p>
              </p:txBody>
            </p:sp>
          </mc:Choice>
          <mc:Fallback xmlns="">
            <p:sp>
              <p:nvSpPr>
                <p:cNvPr id="60" name="CasellaDiTesto 2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466295" y="1619853"/>
                  <a:ext cx="250740" cy="244500"/>
                </a:xfrm>
                <a:prstGeom prst="rect">
                  <a:avLst/>
                </a:prstGeom>
                <a:blipFill rotWithShape="0">
                  <a:blip r:embed="rId10"/>
                  <a:stretch>
                    <a:fillRect r="-17073" b="-32500"/>
                  </a:stretch>
                </a:blipFill>
              </p:spPr>
              <p:txBody>
                <a:bodyPr/>
                <a:lstStyle/>
                <a:p>
                  <a:r>
                    <a:rPr lang="it-IT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1" name="CasellaDiTesto 29">
                  <a:extLst>
                    <a:ext uri="{FF2B5EF4-FFF2-40B4-BE49-F238E27FC236}">
                      <a16:creationId xmlns:a16="http://schemas.microsoft.com/office/drawing/2014/main" id="{D3F17D04-C0A4-9E43-FBCF-CE0BC9F190F5}"/>
                    </a:ext>
                  </a:extLst>
                </p:cNvPr>
                <p:cNvSpPr txBox="1"/>
                <p:nvPr/>
              </p:nvSpPr>
              <p:spPr>
                <a:xfrm>
                  <a:off x="2288056" y="1665911"/>
                  <a:ext cx="250740" cy="24450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it-IT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𝜋</m:t>
                        </m:r>
                      </m:oMath>
                    </m:oMathPara>
                  </a14:m>
                  <a:endParaRPr lang="it-IT" dirty="0"/>
                </a:p>
              </p:txBody>
            </p:sp>
          </mc:Choice>
          <mc:Fallback xmlns="">
            <p:sp>
              <p:nvSpPr>
                <p:cNvPr id="61" name="CasellaDiTesto 2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288056" y="1665911"/>
                  <a:ext cx="250740" cy="244500"/>
                </a:xfrm>
                <a:prstGeom prst="rect">
                  <a:avLst/>
                </a:prstGeom>
                <a:blipFill rotWithShape="0">
                  <a:blip r:embed="rId11"/>
                  <a:stretch>
                    <a:fillRect r="-14286" b="-30000"/>
                  </a:stretch>
                </a:blipFill>
              </p:spPr>
              <p:txBody>
                <a:bodyPr/>
                <a:lstStyle/>
                <a:p>
                  <a:r>
                    <a:rPr lang="it-IT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" name="CasellaDiTesto 30">
                  <a:extLst>
                    <a:ext uri="{FF2B5EF4-FFF2-40B4-BE49-F238E27FC236}">
                      <a16:creationId xmlns:a16="http://schemas.microsoft.com/office/drawing/2014/main" id="{89574FAA-036D-20A2-8DF4-CE67349FE4DC}"/>
                    </a:ext>
                  </a:extLst>
                </p:cNvPr>
                <p:cNvSpPr txBox="1"/>
                <p:nvPr/>
              </p:nvSpPr>
              <p:spPr>
                <a:xfrm>
                  <a:off x="3166810" y="1886282"/>
                  <a:ext cx="250740" cy="24450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it-IT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𝜋</m:t>
                        </m:r>
                      </m:oMath>
                    </m:oMathPara>
                  </a14:m>
                  <a:endParaRPr lang="it-IT" dirty="0"/>
                </a:p>
              </p:txBody>
            </p:sp>
          </mc:Choice>
          <mc:Fallback xmlns="">
            <p:sp>
              <p:nvSpPr>
                <p:cNvPr id="62" name="CasellaDiTesto 3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166810" y="1886282"/>
                  <a:ext cx="250740" cy="244500"/>
                </a:xfrm>
                <a:prstGeom prst="rect">
                  <a:avLst/>
                </a:prstGeom>
                <a:blipFill rotWithShape="0">
                  <a:blip r:embed="rId12"/>
                  <a:stretch>
                    <a:fillRect r="-17073" b="-30000"/>
                  </a:stretch>
                </a:blipFill>
              </p:spPr>
              <p:txBody>
                <a:bodyPr/>
                <a:lstStyle/>
                <a:p>
                  <a:r>
                    <a:rPr lang="it-IT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4" name="CasellaDiTesto 31">
                  <a:extLst>
                    <a:ext uri="{FF2B5EF4-FFF2-40B4-BE49-F238E27FC236}">
                      <a16:creationId xmlns:a16="http://schemas.microsoft.com/office/drawing/2014/main" id="{DF09442A-083A-0E69-A0AC-8C9B0471A849}"/>
                    </a:ext>
                  </a:extLst>
                </p:cNvPr>
                <p:cNvSpPr txBox="1"/>
                <p:nvPr/>
              </p:nvSpPr>
              <p:spPr>
                <a:xfrm>
                  <a:off x="3149618" y="1468388"/>
                  <a:ext cx="250740" cy="24450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it-IT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𝜋</m:t>
                        </m:r>
                      </m:oMath>
                    </m:oMathPara>
                  </a14:m>
                  <a:endParaRPr lang="it-IT" dirty="0"/>
                </a:p>
              </p:txBody>
            </p:sp>
          </mc:Choice>
          <mc:Fallback xmlns="">
            <p:sp>
              <p:nvSpPr>
                <p:cNvPr id="63" name="CasellaDiTesto 3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149618" y="1468388"/>
                  <a:ext cx="250740" cy="244500"/>
                </a:xfrm>
                <a:prstGeom prst="rect">
                  <a:avLst/>
                </a:prstGeom>
                <a:blipFill rotWithShape="0">
                  <a:blip r:embed="rId13"/>
                  <a:stretch>
                    <a:fillRect r="-17073" b="-32500"/>
                  </a:stretch>
                </a:blipFill>
              </p:spPr>
              <p:txBody>
                <a:bodyPr/>
                <a:lstStyle/>
                <a:p>
                  <a:r>
                    <a:rPr lang="it-IT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8D3FE7F7-EFF3-1388-E1B6-9DE08896E453}"/>
              </a:ext>
            </a:extLst>
          </p:cNvPr>
          <p:cNvSpPr txBox="1"/>
          <p:nvPr/>
        </p:nvSpPr>
        <p:spPr>
          <a:xfrm>
            <a:off x="4146231" y="982176"/>
            <a:ext cx="5028171" cy="489364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dirty="0"/>
              <a:t>Cross </a:t>
            </a:r>
            <a:r>
              <a:rPr lang="it-IT" sz="2400" dirty="0" err="1"/>
              <a:t>sections</a:t>
            </a:r>
            <a:r>
              <a:rPr lang="it-IT" sz="2400" dirty="0"/>
              <a:t> can be </a:t>
            </a:r>
            <a:r>
              <a:rPr lang="it-IT" sz="2400" dirty="0" err="1"/>
              <a:t>calculated</a:t>
            </a:r>
            <a:r>
              <a:rPr lang="it-IT" sz="2400" dirty="0"/>
              <a:t> with </a:t>
            </a:r>
            <a:br>
              <a:rPr lang="it-IT" sz="2400" dirty="0"/>
            </a:br>
            <a:r>
              <a:rPr lang="it-IT" sz="2400" dirty="0" err="1"/>
              <a:t>pQCD</a:t>
            </a:r>
            <a:r>
              <a:rPr lang="it-IT" sz="2400" dirty="0"/>
              <a:t> in </a:t>
            </a:r>
            <a:r>
              <a:rPr lang="it-IT" sz="2400" dirty="0" err="1"/>
              <a:t>presence</a:t>
            </a:r>
            <a:r>
              <a:rPr lang="it-IT" sz="2400" dirty="0"/>
              <a:t> of a hard scale</a:t>
            </a:r>
          </a:p>
          <a:p>
            <a:endParaRPr lang="it-IT" sz="2400" dirty="0"/>
          </a:p>
          <a:p>
            <a:r>
              <a:rPr lang="it-IT" sz="2400" dirty="0" err="1"/>
              <a:t>Another</a:t>
            </a:r>
            <a:r>
              <a:rPr lang="it-IT" sz="2400" dirty="0"/>
              <a:t> </a:t>
            </a:r>
            <a:r>
              <a:rPr lang="it-IT" sz="2400" dirty="0" err="1"/>
              <a:t>valuable</a:t>
            </a:r>
            <a:r>
              <a:rPr lang="it-IT" sz="2400" dirty="0"/>
              <a:t> </a:t>
            </a:r>
            <a:r>
              <a:rPr lang="it-IT" sz="2400" dirty="0" err="1"/>
              <a:t>piece</a:t>
            </a:r>
            <a:r>
              <a:rPr lang="it-IT" sz="2400" dirty="0"/>
              <a:t> of information</a:t>
            </a:r>
            <a:br>
              <a:rPr lang="it-IT" sz="2400" dirty="0"/>
            </a:br>
            <a:r>
              <a:rPr lang="it-IT" sz="2400" dirty="0" err="1"/>
              <a:t>is</a:t>
            </a:r>
            <a:r>
              <a:rPr lang="it-IT" sz="2400" dirty="0"/>
              <a:t> the production of </a:t>
            </a:r>
            <a:r>
              <a:rPr lang="it-IT" sz="2400" dirty="0" err="1"/>
              <a:t>resonances</a:t>
            </a:r>
            <a:br>
              <a:rPr lang="it-IT" sz="2400" dirty="0"/>
            </a:br>
            <a:r>
              <a:rPr lang="it-IT" sz="2400" dirty="0"/>
              <a:t>in high </a:t>
            </a:r>
            <a:r>
              <a:rPr lang="it-IT" sz="2400" dirty="0" err="1"/>
              <a:t>multiplicity</a:t>
            </a:r>
            <a:r>
              <a:rPr lang="it-IT" sz="2400" dirty="0"/>
              <a:t> </a:t>
            </a:r>
            <a:r>
              <a:rPr lang="it-IT" sz="2400" dirty="0" err="1"/>
              <a:t>collisions</a:t>
            </a:r>
            <a:endParaRPr lang="it-IT" sz="2400" dirty="0"/>
          </a:p>
          <a:p>
            <a:endParaRPr lang="it-IT" sz="2400" dirty="0"/>
          </a:p>
          <a:p>
            <a:r>
              <a:rPr lang="it-IT" sz="2400" dirty="0"/>
              <a:t>The study of the yields </a:t>
            </a:r>
            <a:r>
              <a:rPr lang="it-IT" sz="2400" dirty="0" err="1"/>
              <a:t>as</a:t>
            </a:r>
            <a:r>
              <a:rPr lang="it-IT" sz="2400" dirty="0"/>
              <a:t> a </a:t>
            </a:r>
            <a:r>
              <a:rPr lang="it-IT" sz="2400" dirty="0" err="1"/>
              <a:t>function</a:t>
            </a:r>
            <a:r>
              <a:rPr lang="it-IT" sz="2400" dirty="0"/>
              <a:t> of</a:t>
            </a:r>
            <a:br>
              <a:rPr lang="it-IT" sz="2400" dirty="0"/>
            </a:br>
            <a:r>
              <a:rPr lang="it-IT" sz="2400" dirty="0"/>
              <a:t>the activity in the event </a:t>
            </a:r>
            <a:r>
              <a:rPr lang="it-IT" sz="2400" dirty="0" err="1"/>
              <a:t>tells</a:t>
            </a:r>
            <a:r>
              <a:rPr lang="it-IT" sz="2400" dirty="0"/>
              <a:t> </a:t>
            </a:r>
            <a:r>
              <a:rPr lang="it-IT" sz="2400" dirty="0" err="1"/>
              <a:t>us</a:t>
            </a:r>
            <a:r>
              <a:rPr lang="it-IT" sz="2400" dirty="0"/>
              <a:t> </a:t>
            </a:r>
            <a:r>
              <a:rPr lang="it-IT" sz="2400" dirty="0" err="1"/>
              <a:t>about</a:t>
            </a:r>
            <a:br>
              <a:rPr lang="it-IT" sz="2400" dirty="0"/>
            </a:br>
            <a:r>
              <a:rPr lang="it-IT" sz="2400" dirty="0"/>
              <a:t>the </a:t>
            </a:r>
            <a:r>
              <a:rPr lang="it-IT" sz="2400" dirty="0" err="1"/>
              <a:t>propagation</a:t>
            </a:r>
            <a:r>
              <a:rPr lang="it-IT" sz="2400" dirty="0"/>
              <a:t> in (hot/</a:t>
            </a:r>
            <a:r>
              <a:rPr lang="it-IT" sz="2400" dirty="0" err="1"/>
              <a:t>cold</a:t>
            </a:r>
            <a:r>
              <a:rPr lang="it-IT" sz="2400" dirty="0"/>
              <a:t>) media</a:t>
            </a:r>
          </a:p>
          <a:p>
            <a:endParaRPr lang="it-IT" sz="2400" dirty="0"/>
          </a:p>
          <a:p>
            <a:r>
              <a:rPr lang="it-IT" sz="2400" dirty="0" err="1"/>
              <a:t>This</a:t>
            </a:r>
            <a:r>
              <a:rPr lang="it-IT" sz="2400" dirty="0"/>
              <a:t> can </a:t>
            </a:r>
            <a:r>
              <a:rPr lang="it-IT" sz="2400" dirty="0" err="1"/>
              <a:t>add</a:t>
            </a:r>
            <a:r>
              <a:rPr lang="it-IT" sz="2400" dirty="0"/>
              <a:t> </a:t>
            </a:r>
            <a:r>
              <a:rPr lang="it-IT" sz="2400" dirty="0" err="1"/>
              <a:t>other</a:t>
            </a:r>
            <a:r>
              <a:rPr lang="it-IT" sz="2400" dirty="0"/>
              <a:t> </a:t>
            </a:r>
            <a:r>
              <a:rPr lang="it-IT" sz="2400" dirty="0" err="1"/>
              <a:t>pieces</a:t>
            </a:r>
            <a:r>
              <a:rPr lang="it-IT" sz="2400" dirty="0"/>
              <a:t> to the puzzle</a:t>
            </a:r>
            <a:br>
              <a:rPr lang="it-IT" sz="2400" dirty="0"/>
            </a:br>
            <a:r>
              <a:rPr lang="it-IT" sz="2400" dirty="0" err="1"/>
              <a:t>about</a:t>
            </a:r>
            <a:r>
              <a:rPr lang="it-IT" sz="2400" dirty="0"/>
              <a:t> the nature of a </a:t>
            </a:r>
            <a:r>
              <a:rPr lang="it-IT" sz="2400" dirty="0" err="1"/>
              <a:t>given</a:t>
            </a:r>
            <a:r>
              <a:rPr lang="it-IT" sz="2400" dirty="0"/>
              <a:t> </a:t>
            </a:r>
            <a:r>
              <a:rPr lang="it-IT" sz="2400" dirty="0" err="1"/>
              <a:t>resonance</a:t>
            </a:r>
            <a:endParaRPr lang="it-IT" sz="2400" dirty="0"/>
          </a:p>
        </p:txBody>
      </p:sp>
    </p:spTree>
    <p:extLst>
      <p:ext uri="{BB962C8B-B14F-4D97-AF65-F5344CB8AC3E}">
        <p14:creationId xmlns:p14="http://schemas.microsoft.com/office/powerpoint/2010/main" val="126079281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egnaposto contenuto 4"/>
          <p:cNvSpPr>
            <a:spLocks noGrp="1"/>
          </p:cNvSpPr>
          <p:nvPr>
            <p:ph idx="1"/>
          </p:nvPr>
        </p:nvSpPr>
        <p:spPr>
          <a:xfrm>
            <a:off x="549560" y="2253970"/>
            <a:ext cx="8327418" cy="3247359"/>
          </a:xfrm>
        </p:spPr>
        <p:txBody>
          <a:bodyPr>
            <a:normAutofit/>
          </a:bodyPr>
          <a:lstStyle/>
          <a:p>
            <a:pPr>
              <a:spcBef>
                <a:spcPts val="1200"/>
              </a:spcBef>
              <a:buSzPct val="120000"/>
            </a:pPr>
            <a:r>
              <a:rPr lang="it-IT" dirty="0">
                <a:solidFill>
                  <a:schemeClr val="tx1"/>
                </a:solidFill>
              </a:rPr>
              <a:t>The light </a:t>
            </a:r>
            <a:r>
              <a:rPr lang="it-IT" dirty="0" err="1">
                <a:solidFill>
                  <a:schemeClr val="tx1"/>
                </a:solidFill>
              </a:rPr>
              <a:t>exotics</a:t>
            </a:r>
            <a:r>
              <a:rPr lang="it-IT" dirty="0">
                <a:solidFill>
                  <a:schemeClr val="tx1"/>
                </a:solidFill>
              </a:rPr>
              <a:t>: the scalar </a:t>
            </a:r>
            <a:r>
              <a:rPr lang="it-IT" dirty="0" err="1">
                <a:solidFill>
                  <a:schemeClr val="tx1"/>
                </a:solidFill>
              </a:rPr>
              <a:t>nonet</a:t>
            </a:r>
            <a:r>
              <a:rPr lang="it-IT" dirty="0">
                <a:solidFill>
                  <a:schemeClr val="tx1"/>
                </a:solidFill>
              </a:rPr>
              <a:t>, </a:t>
            </a:r>
            <a:r>
              <a:rPr lang="it-IT" dirty="0" err="1">
                <a:solidFill>
                  <a:schemeClr val="tx1"/>
                </a:solidFill>
              </a:rPr>
              <a:t>hybrids</a:t>
            </a:r>
            <a:r>
              <a:rPr lang="it-IT" dirty="0">
                <a:solidFill>
                  <a:schemeClr val="tx1"/>
                </a:solidFill>
              </a:rPr>
              <a:t> and </a:t>
            </a:r>
            <a:r>
              <a:rPr lang="it-IT" dirty="0" err="1">
                <a:solidFill>
                  <a:schemeClr val="tx1"/>
                </a:solidFill>
              </a:rPr>
              <a:t>glueballs</a:t>
            </a:r>
            <a:endParaRPr lang="it-IT" dirty="0">
              <a:solidFill>
                <a:schemeClr val="tx1"/>
              </a:solidFill>
            </a:endParaRPr>
          </a:p>
          <a:p>
            <a:pPr>
              <a:spcBef>
                <a:spcPts val="1200"/>
              </a:spcBef>
              <a:buSzPct val="120000"/>
            </a:pPr>
            <a:r>
              <a:rPr lang="it-IT" dirty="0">
                <a:solidFill>
                  <a:schemeClr val="tx1"/>
                </a:solidFill>
              </a:rPr>
              <a:t>The XYZ </a:t>
            </a:r>
            <a:r>
              <a:rPr lang="it-IT" dirty="0" err="1">
                <a:solidFill>
                  <a:schemeClr val="tx1"/>
                </a:solidFill>
              </a:rPr>
              <a:t>crowd</a:t>
            </a:r>
            <a:r>
              <a:rPr lang="it-IT" dirty="0">
                <a:solidFill>
                  <a:schemeClr val="tx1"/>
                </a:solidFill>
              </a:rPr>
              <a:t>: </a:t>
            </a:r>
            <a:r>
              <a:rPr lang="it-IT" dirty="0" err="1">
                <a:solidFill>
                  <a:schemeClr val="tx1"/>
                </a:solidFill>
              </a:rPr>
              <a:t>classification</a:t>
            </a:r>
            <a:r>
              <a:rPr lang="it-IT" dirty="0">
                <a:solidFill>
                  <a:schemeClr val="tx1"/>
                </a:solidFill>
              </a:rPr>
              <a:t>, </a:t>
            </a:r>
            <a:r>
              <a:rPr lang="it-IT" dirty="0" err="1">
                <a:solidFill>
                  <a:schemeClr val="tx1"/>
                </a:solidFill>
              </a:rPr>
              <a:t>lineshape</a:t>
            </a:r>
            <a:r>
              <a:rPr lang="it-IT" dirty="0">
                <a:solidFill>
                  <a:schemeClr val="tx1"/>
                </a:solidFill>
              </a:rPr>
              <a:t> studies, </a:t>
            </a:r>
            <a:r>
              <a:rPr lang="it-IT" dirty="0" err="1">
                <a:solidFill>
                  <a:schemeClr val="tx1"/>
                </a:solidFill>
              </a:rPr>
              <a:t>propagation</a:t>
            </a:r>
            <a:r>
              <a:rPr lang="it-IT" dirty="0">
                <a:solidFill>
                  <a:schemeClr val="tx1"/>
                </a:solidFill>
              </a:rPr>
              <a:t> of X(3872) in high </a:t>
            </a:r>
            <a:r>
              <a:rPr lang="it-IT" dirty="0" err="1">
                <a:solidFill>
                  <a:schemeClr val="tx1"/>
                </a:solidFill>
              </a:rPr>
              <a:t>multiplicity</a:t>
            </a:r>
            <a:r>
              <a:rPr lang="it-IT" dirty="0">
                <a:solidFill>
                  <a:schemeClr val="tx1"/>
                </a:solidFill>
              </a:rPr>
              <a:t> </a:t>
            </a:r>
            <a:r>
              <a:rPr lang="it-IT" dirty="0" err="1">
                <a:solidFill>
                  <a:schemeClr val="tx1"/>
                </a:solidFill>
              </a:rPr>
              <a:t>environments</a:t>
            </a:r>
            <a:endParaRPr lang="it-IT" dirty="0">
              <a:solidFill>
                <a:schemeClr val="tx1"/>
              </a:solidFill>
            </a:endParaRPr>
          </a:p>
          <a:p>
            <a:pPr marL="0" indent="0">
              <a:spcBef>
                <a:spcPts val="1200"/>
              </a:spcBef>
              <a:buNone/>
            </a:pPr>
            <a:endParaRPr lang="it-IT" sz="2000" dirty="0">
              <a:solidFill>
                <a:schemeClr val="tx1"/>
              </a:solidFill>
            </a:endParaRPr>
          </a:p>
        </p:txBody>
      </p:sp>
      <p:sp>
        <p:nvSpPr>
          <p:cNvPr id="3" name="Rettangolo 2"/>
          <p:cNvSpPr/>
          <p:nvPr/>
        </p:nvSpPr>
        <p:spPr>
          <a:xfrm>
            <a:off x="2286000" y="5633887"/>
            <a:ext cx="4572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it-IT" sz="2400" b="1" dirty="0" err="1"/>
              <a:t>Thank</a:t>
            </a:r>
            <a:r>
              <a:rPr lang="it-IT" sz="2400" b="1" dirty="0"/>
              <a:t> </a:t>
            </a:r>
            <a:r>
              <a:rPr lang="it-IT" sz="2400" b="1" dirty="0" err="1"/>
              <a:t>you</a:t>
            </a:r>
            <a:endParaRPr lang="it-IT" sz="2400" b="1" dirty="0"/>
          </a:p>
        </p:txBody>
      </p:sp>
      <p:sp>
        <p:nvSpPr>
          <p:cNvPr id="8" name="Segnaposto numero diapositiva 10"/>
          <p:cNvSpPr>
            <a:spLocks noGrp="1"/>
          </p:cNvSpPr>
          <p:nvPr>
            <p:ph type="sldNum" sz="quarter" idx="12"/>
          </p:nvPr>
        </p:nvSpPr>
        <p:spPr>
          <a:xfrm>
            <a:off x="8305800" y="6360668"/>
            <a:ext cx="762000" cy="365125"/>
          </a:xfrm>
        </p:spPr>
        <p:txBody>
          <a:bodyPr/>
          <a:lstStyle/>
          <a:p>
            <a:fld id="{757A8607-F8D3-4FCF-AF8A-9CA68A1CDC70}" type="slidenum">
              <a:rPr lang="it-IT" sz="2000" smtClean="0">
                <a:solidFill>
                  <a:schemeClr val="bg1">
                    <a:lumMod val="50000"/>
                  </a:schemeClr>
                </a:solidFill>
              </a:rPr>
              <a:pPr/>
              <a:t>38</a:t>
            </a:fld>
            <a:endParaRPr lang="it-IT" sz="20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9" name="Titolo 1"/>
          <p:cNvSpPr txBox="1">
            <a:spLocks/>
          </p:cNvSpPr>
          <p:nvPr/>
        </p:nvSpPr>
        <p:spPr>
          <a:xfrm>
            <a:off x="457200" y="-27384"/>
            <a:ext cx="8229600" cy="1052502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it-IT" sz="3600" dirty="0">
                <a:solidFill>
                  <a:schemeClr val="tx2"/>
                </a:solidFill>
              </a:rPr>
              <a:t>Next </a:t>
            </a:r>
            <a:r>
              <a:rPr lang="it-IT" sz="3600" dirty="0" err="1">
                <a:solidFill>
                  <a:schemeClr val="tx2"/>
                </a:solidFill>
              </a:rPr>
              <a:t>lectures</a:t>
            </a:r>
            <a:endParaRPr lang="it-IT" sz="3600" dirty="0">
              <a:solidFill>
                <a:schemeClr val="tx2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0" y="6360668"/>
            <a:ext cx="665018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600" dirty="0">
                <a:solidFill>
                  <a:schemeClr val="bg1">
                    <a:lumMod val="50000"/>
                  </a:schemeClr>
                </a:solidFill>
              </a:rPr>
              <a:t>A. Pilloni – </a:t>
            </a:r>
            <a:r>
              <a:rPr lang="en-US" sz="1600" dirty="0">
                <a:solidFill>
                  <a:schemeClr val="bg1">
                    <a:lumMod val="50000"/>
                  </a:schemeClr>
                </a:solidFill>
              </a:rPr>
              <a:t>Exotic hadron spectroscopy</a:t>
            </a:r>
            <a:endParaRPr lang="it-IT" sz="16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843635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94325" y="1626050"/>
            <a:ext cx="7772400" cy="1362075"/>
          </a:xfrm>
        </p:spPr>
        <p:txBody>
          <a:bodyPr/>
          <a:lstStyle/>
          <a:p>
            <a:pPr algn="ctr"/>
            <a:r>
              <a:rPr lang="it-IT" dirty="0">
                <a:solidFill>
                  <a:schemeClr val="bg1"/>
                </a:solidFill>
              </a:rPr>
              <a:t>Backup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Segnaposto numero diapositiva 10"/>
          <p:cNvSpPr>
            <a:spLocks noGrp="1"/>
          </p:cNvSpPr>
          <p:nvPr>
            <p:ph type="sldNum" sz="quarter" idx="12"/>
          </p:nvPr>
        </p:nvSpPr>
        <p:spPr>
          <a:xfrm>
            <a:off x="8305800" y="6360668"/>
            <a:ext cx="762000" cy="365125"/>
          </a:xfrm>
        </p:spPr>
        <p:txBody>
          <a:bodyPr/>
          <a:lstStyle/>
          <a:p>
            <a:fld id="{BC0E0DCB-6EC9-406F-A712-AF8379E22AFD}" type="slidenum">
              <a:rPr lang="it-IT" sz="2000" smtClean="0">
                <a:solidFill>
                  <a:schemeClr val="bg1">
                    <a:lumMod val="50000"/>
                  </a:schemeClr>
                </a:solidFill>
              </a:rPr>
              <a:t>4</a:t>
            </a:fld>
            <a:endParaRPr lang="it-IT" sz="20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92" name="Titolo 1"/>
          <p:cNvSpPr txBox="1">
            <a:spLocks/>
          </p:cNvSpPr>
          <p:nvPr/>
        </p:nvSpPr>
        <p:spPr>
          <a:xfrm>
            <a:off x="457200" y="-27384"/>
            <a:ext cx="8229600" cy="1076866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it-IT" sz="3600" dirty="0"/>
              <a:t>Top-down approach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57200" y="1049482"/>
            <a:ext cx="1956380" cy="117382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640825" y="1364282"/>
            <a:ext cx="421807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AutoNum type="arabicParenR"/>
            </a:pPr>
            <a:r>
              <a:rPr lang="it-IT" sz="2400" dirty="0"/>
              <a:t>You are given a model/theory</a:t>
            </a:r>
          </a:p>
        </p:txBody>
      </p:sp>
      <p:sp>
        <p:nvSpPr>
          <p:cNvPr id="7" name="Down Arrow 6"/>
          <p:cNvSpPr/>
          <p:nvPr/>
        </p:nvSpPr>
        <p:spPr>
          <a:xfrm>
            <a:off x="3963177" y="1908336"/>
            <a:ext cx="1217645" cy="686795"/>
          </a:xfrm>
          <a:prstGeom prst="downArrow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611" y="2354629"/>
            <a:ext cx="1978969" cy="147135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842557" y="2786417"/>
                <a:ext cx="1163075" cy="646331"/>
              </a:xfrm>
              <a:prstGeom prst="rect">
                <a:avLst/>
              </a:prstGeom>
              <a:solidFill>
                <a:srgbClr val="DDB867">
                  <a:alpha val="56000"/>
                </a:srgbClr>
              </a:solidFill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sz="3600" i="1" dirty="0" smtClean="0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it-IT" sz="3600" i="1" dirty="0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it-IT" sz="3600" i="1" dirty="0" smtClean="0">
                          <a:latin typeface="Cambria Math" panose="02040503050406030204" pitchFamily="18" charset="0"/>
                        </a:rPr>
                        <m:t>𝑠</m:t>
                      </m:r>
                      <m:r>
                        <a:rPr lang="it-IT" sz="3600" i="1" dirty="0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it-IT" sz="3600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2557" y="2786417"/>
                <a:ext cx="1163075" cy="646331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8" name="Picture 97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609" b="14039"/>
          <a:stretch/>
        </p:blipFill>
        <p:spPr>
          <a:xfrm>
            <a:off x="434611" y="3957300"/>
            <a:ext cx="1978969" cy="1431477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2640825" y="4332066"/>
            <a:ext cx="359112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+mj-lt"/>
              <a:buAutoNum type="arabicParenR" startAt="3"/>
            </a:pPr>
            <a:r>
              <a:rPr lang="it-IT" sz="2400" dirty="0"/>
              <a:t>You compare with data.</a:t>
            </a:r>
            <a:br>
              <a:rPr lang="it-IT" sz="2400" dirty="0"/>
            </a:br>
            <a:r>
              <a:rPr lang="it-IT" sz="2400" dirty="0"/>
              <a:t>Or you don’t.</a:t>
            </a:r>
          </a:p>
        </p:txBody>
      </p:sp>
      <p:sp>
        <p:nvSpPr>
          <p:cNvPr id="18" name="Rectangle 17"/>
          <p:cNvSpPr/>
          <p:nvPr/>
        </p:nvSpPr>
        <p:spPr>
          <a:xfrm>
            <a:off x="2640825" y="2786417"/>
            <a:ext cx="398884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>
              <a:buFont typeface="+mj-lt"/>
              <a:buAutoNum type="arabicParenR" startAt="2"/>
            </a:pPr>
            <a:r>
              <a:rPr lang="it-IT" sz="2400" dirty="0"/>
              <a:t>You calculate the amplitude</a:t>
            </a:r>
          </a:p>
        </p:txBody>
      </p:sp>
      <p:sp>
        <p:nvSpPr>
          <p:cNvPr id="100" name="Down Arrow 99"/>
          <p:cNvSpPr/>
          <p:nvPr/>
        </p:nvSpPr>
        <p:spPr>
          <a:xfrm>
            <a:off x="3963176" y="3482583"/>
            <a:ext cx="1217645" cy="686795"/>
          </a:xfrm>
          <a:prstGeom prst="downArrow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1" name="Rounded Rectangle 30"/>
          <p:cNvSpPr/>
          <p:nvPr/>
        </p:nvSpPr>
        <p:spPr>
          <a:xfrm>
            <a:off x="5403386" y="5163063"/>
            <a:ext cx="3664414" cy="1641067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it-IT" sz="2400" dirty="0">
                <a:solidFill>
                  <a:schemeClr val="tx1"/>
                </a:solidFill>
              </a:rPr>
              <a:t>Predictive power </a:t>
            </a:r>
            <a:r>
              <a:rPr lang="it-IT" sz="2400" b="1" dirty="0">
                <a:solidFill>
                  <a:srgbClr val="00B050"/>
                </a:solidFill>
                <a:sym typeface="Wingdings" panose="05000000000000000000" pitchFamily="2" charset="2"/>
              </a:rPr>
              <a:t></a:t>
            </a:r>
            <a:endParaRPr lang="it-IT" sz="2400" b="1" dirty="0">
              <a:solidFill>
                <a:srgbClr val="00B050"/>
              </a:solidFill>
            </a:endParaRPr>
          </a:p>
          <a:p>
            <a:r>
              <a:rPr lang="it-IT" sz="2400" dirty="0">
                <a:solidFill>
                  <a:schemeClr val="tx1"/>
                </a:solidFill>
              </a:rPr>
              <a:t>Physical interpretation </a:t>
            </a:r>
            <a:r>
              <a:rPr lang="it-IT" sz="2400" b="1" dirty="0">
                <a:solidFill>
                  <a:srgbClr val="00B050"/>
                </a:solidFill>
                <a:sym typeface="Wingdings" panose="05000000000000000000" pitchFamily="2" charset="2"/>
              </a:rPr>
              <a:t></a:t>
            </a:r>
            <a:br>
              <a:rPr lang="it-IT" sz="2400" b="1" dirty="0">
                <a:solidFill>
                  <a:srgbClr val="00B050"/>
                </a:solidFill>
                <a:sym typeface="Wingdings" panose="05000000000000000000" pitchFamily="2" charset="2"/>
              </a:rPr>
            </a:br>
            <a:r>
              <a:rPr lang="it-IT" sz="2400" dirty="0">
                <a:solidFill>
                  <a:schemeClr val="tx1"/>
                </a:solidFill>
              </a:rPr>
              <a:t>(within the model! </a:t>
            </a:r>
            <a:r>
              <a:rPr lang="it-IT" sz="2400" b="1" dirty="0">
                <a:solidFill>
                  <a:srgbClr val="FF0000"/>
                </a:solidFill>
                <a:sym typeface="Wingdings" panose="05000000000000000000" pitchFamily="2" charset="2"/>
              </a:rPr>
              <a:t></a:t>
            </a:r>
            <a:r>
              <a:rPr lang="it-IT" sz="2400" dirty="0">
                <a:solidFill>
                  <a:schemeClr val="tx1"/>
                </a:solidFill>
              </a:rPr>
              <a:t>)</a:t>
            </a:r>
            <a:br>
              <a:rPr lang="it-IT" sz="2400" dirty="0">
                <a:solidFill>
                  <a:schemeClr val="tx1"/>
                </a:solidFill>
              </a:rPr>
            </a:br>
            <a:r>
              <a:rPr lang="it-IT" sz="2400" dirty="0">
                <a:solidFill>
                  <a:schemeClr val="tx1"/>
                </a:solidFill>
              </a:rPr>
              <a:t>Biased by the input </a:t>
            </a:r>
            <a:r>
              <a:rPr lang="it-IT" sz="2400" b="1" dirty="0">
                <a:solidFill>
                  <a:srgbClr val="FF0000"/>
                </a:solidFill>
                <a:sym typeface="Wingdings" panose="05000000000000000000" pitchFamily="2" charset="2"/>
              </a:rPr>
              <a:t></a:t>
            </a:r>
            <a:endParaRPr lang="it-IT" sz="2400" dirty="0">
              <a:solidFill>
                <a:schemeClr val="tx1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0" y="6360668"/>
            <a:ext cx="6889687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>
                <a:solidFill>
                  <a:schemeClr val="bg1">
                    <a:lumMod val="50000"/>
                  </a:schemeClr>
                </a:solidFill>
              </a:rPr>
              <a:t>A. Pilloni – Exotic hadron spectroscopy</a:t>
            </a:r>
            <a:endParaRPr lang="it-IT" sz="16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43616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500"/>
                            </p:stCondLst>
                            <p:childTnLst>
                              <p:par>
                                <p:cTn id="35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 animBg="1"/>
      <p:bldP spid="10" grpId="0" animBg="1"/>
      <p:bldP spid="12" grpId="0"/>
      <p:bldP spid="18" grpId="0"/>
      <p:bldP spid="100" grpId="0" animBg="1"/>
      <p:bldP spid="31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ttangolo 12"/>
          <p:cNvSpPr/>
          <p:nvPr/>
        </p:nvSpPr>
        <p:spPr>
          <a:xfrm>
            <a:off x="172288" y="1197264"/>
            <a:ext cx="761315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it-IT" dirty="0"/>
              <a:t>In a constituent quark model, we can think of a</a:t>
            </a:r>
          </a:p>
          <a:p>
            <a:pPr>
              <a:buNone/>
            </a:pPr>
            <a:r>
              <a:rPr lang="it-IT" b="1" dirty="0">
                <a:solidFill>
                  <a:srgbClr val="C00000"/>
                </a:solidFill>
              </a:rPr>
              <a:t>diquark-antidiquark compact state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asellaDiTesto 2"/>
              <p:cNvSpPr txBox="1"/>
              <p:nvPr/>
            </p:nvSpPr>
            <p:spPr>
              <a:xfrm>
                <a:off x="-179613" y="1913338"/>
                <a:ext cx="4176446" cy="4778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it-IT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it-IT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it-IT" sz="2400" b="0" i="1" smtClean="0">
                                  <a:latin typeface="Cambria Math"/>
                                </a:rPr>
                                <m:t>𝑐𝑞</m:t>
                              </m:r>
                            </m:e>
                          </m:d>
                        </m:e>
                        <m:sub>
                          <m:r>
                            <a:rPr lang="it-IT" sz="2400" b="0" i="1" smtClean="0">
                              <a:latin typeface="Cambria Math"/>
                            </a:rPr>
                            <m:t>𝑆</m:t>
                          </m:r>
                          <m:r>
                            <a:rPr lang="it-IT" sz="2400" b="0" i="1" smtClean="0">
                              <a:latin typeface="Cambria Math"/>
                            </a:rPr>
                            <m:t>=</m:t>
                          </m:r>
                          <m:r>
                            <a:rPr lang="it-IT" sz="2400" b="0" i="1" smtClean="0">
                              <a:latin typeface="Cambria Math"/>
                            </a:rPr>
                            <m:t>0</m:t>
                          </m:r>
                          <m:r>
                            <a:rPr lang="it-IT" sz="2400" b="0" i="1" smtClean="0">
                              <a:latin typeface="Cambria Math"/>
                            </a:rPr>
                            <m:t>,</m:t>
                          </m:r>
                          <m:r>
                            <a:rPr lang="it-IT" sz="2400" b="0" i="1" smtClean="0">
                              <a:latin typeface="Cambria Math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it-IT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it-IT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acc>
                                <m:accPr>
                                  <m:chr m:val="̅"/>
                                  <m:ctrlPr>
                                    <a:rPr lang="it-IT" sz="2400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it-IT" sz="2400" i="1">
                                      <a:latin typeface="Cambria Math"/>
                                    </a:rPr>
                                    <m:t>𝑐</m:t>
                                  </m:r>
                                </m:e>
                              </m:acc>
                              <m:acc>
                                <m:accPr>
                                  <m:chr m:val="̅"/>
                                  <m:ctrlPr>
                                    <a:rPr lang="it-IT" sz="2400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it-IT" sz="2400" b="0" i="1" smtClean="0">
                                      <a:latin typeface="Cambria Math"/>
                                    </a:rPr>
                                    <m:t>𝑞</m:t>
                                  </m:r>
                                </m:e>
                              </m:acc>
                              <m:r>
                                <a:rPr lang="it-IT" sz="2400" b="0" i="1" smtClean="0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e>
                          </m:d>
                        </m:e>
                        <m:sub>
                          <m:r>
                            <a:rPr lang="it-IT" sz="2400" i="1">
                              <a:latin typeface="Cambria Math"/>
                            </a:rPr>
                            <m:t>𝑆</m:t>
                          </m:r>
                          <m:r>
                            <a:rPr lang="it-IT" sz="2400" i="1">
                              <a:latin typeface="Cambria Math"/>
                            </a:rPr>
                            <m:t>=</m:t>
                          </m:r>
                          <m:r>
                            <a:rPr lang="it-IT" sz="2400" i="1">
                              <a:latin typeface="Cambria Math"/>
                            </a:rPr>
                            <m:t>0</m:t>
                          </m:r>
                          <m:r>
                            <a:rPr lang="it-IT" sz="2400" i="1">
                              <a:latin typeface="Cambria Math"/>
                            </a:rPr>
                            <m:t>,</m:t>
                          </m:r>
                          <m:r>
                            <a:rPr lang="it-IT" sz="2400" i="1">
                              <a:latin typeface="Cambria Math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it-IT" sz="2400" dirty="0"/>
              </a:p>
            </p:txBody>
          </p:sp>
        </mc:Choice>
        <mc:Fallback xmlns="">
          <p:sp>
            <p:nvSpPr>
              <p:cNvPr id="3" name="CasellaDiTesto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179613" y="1913338"/>
                <a:ext cx="4176446" cy="477888"/>
              </a:xfrm>
              <a:prstGeom prst="rect">
                <a:avLst/>
              </a:prstGeom>
              <a:blipFill rotWithShape="0">
                <a:blip r:embed="rId3"/>
                <a:stretch>
                  <a:fillRect b="-7692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" name="CasellaDiTesto 26"/>
          <p:cNvSpPr txBox="1"/>
          <p:nvPr/>
        </p:nvSpPr>
        <p:spPr>
          <a:xfrm>
            <a:off x="36375" y="2482313"/>
            <a:ext cx="607934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>
                <a:solidFill>
                  <a:schemeClr val="accent1"/>
                </a:solidFill>
              </a:rPr>
              <a:t>Maiani, Piccinini, Polosa, Riquer PRD71 014028</a:t>
            </a:r>
          </a:p>
          <a:p>
            <a:r>
              <a:rPr lang="it-IT" dirty="0">
                <a:solidFill>
                  <a:schemeClr val="accent1"/>
                </a:solidFill>
              </a:rPr>
              <a:t>same + Faccini, AP, PRD87 111102</a:t>
            </a:r>
          </a:p>
          <a:p>
            <a:endParaRPr lang="it-IT" dirty="0">
              <a:solidFill>
                <a:schemeClr val="accent1"/>
              </a:solidFill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5897078" y="585414"/>
            <a:ext cx="3028280" cy="1753877"/>
            <a:chOff x="5480433" y="1893021"/>
            <a:chExt cx="3028280" cy="1753877"/>
          </a:xfrm>
        </p:grpSpPr>
        <p:sp>
          <p:nvSpPr>
            <p:cNvPr id="24" name="Ovale 23"/>
            <p:cNvSpPr/>
            <p:nvPr/>
          </p:nvSpPr>
          <p:spPr>
            <a:xfrm rot="2881862">
              <a:off x="6869984" y="2281512"/>
              <a:ext cx="1613043" cy="836062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23" name="Ovale 22"/>
            <p:cNvSpPr/>
            <p:nvPr/>
          </p:nvSpPr>
          <p:spPr>
            <a:xfrm rot="2881862">
              <a:off x="5649072" y="2422346"/>
              <a:ext cx="1613043" cy="836062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8" name="Ovale 7"/>
            <p:cNvSpPr/>
            <p:nvPr/>
          </p:nvSpPr>
          <p:spPr>
            <a:xfrm>
              <a:off x="6116545" y="2398165"/>
              <a:ext cx="400693" cy="400693"/>
            </a:xfrm>
            <a:prstGeom prst="ellipse">
              <a:avLst/>
            </a:prstGeom>
            <a:solidFill>
              <a:srgbClr val="FF0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5" name="Ovale 4"/>
            <p:cNvSpPr/>
            <p:nvPr/>
          </p:nvSpPr>
          <p:spPr>
            <a:xfrm>
              <a:off x="6517238" y="3063846"/>
              <a:ext cx="236305" cy="236305"/>
            </a:xfrm>
            <a:prstGeom prst="ellipse">
              <a:avLst/>
            </a:prstGeom>
            <a:solidFill>
              <a:srgbClr val="CC0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cxnSp>
          <p:nvCxnSpPr>
            <p:cNvPr id="10" name="Connettore 2 9"/>
            <p:cNvCxnSpPr/>
            <p:nvPr/>
          </p:nvCxnSpPr>
          <p:spPr>
            <a:xfrm flipV="1">
              <a:off x="6316891" y="2233347"/>
              <a:ext cx="0" cy="627588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Ovale 14"/>
            <p:cNvSpPr/>
            <p:nvPr/>
          </p:nvSpPr>
          <p:spPr>
            <a:xfrm>
              <a:off x="7393966" y="2298850"/>
              <a:ext cx="400693" cy="400693"/>
            </a:xfrm>
            <a:prstGeom prst="ellipse">
              <a:avLst/>
            </a:prstGeom>
            <a:solidFill>
              <a:srgbClr val="00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cxnSp>
          <p:nvCxnSpPr>
            <p:cNvPr id="16" name="Connettore 2 15"/>
            <p:cNvCxnSpPr/>
            <p:nvPr/>
          </p:nvCxnSpPr>
          <p:spPr>
            <a:xfrm flipV="1">
              <a:off x="7594312" y="2134032"/>
              <a:ext cx="0" cy="627588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Connettore 2 16"/>
            <p:cNvCxnSpPr/>
            <p:nvPr/>
          </p:nvCxnSpPr>
          <p:spPr>
            <a:xfrm flipV="1">
              <a:off x="6635390" y="2943978"/>
              <a:ext cx="0" cy="440074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Ovale 19"/>
            <p:cNvSpPr/>
            <p:nvPr/>
          </p:nvSpPr>
          <p:spPr>
            <a:xfrm flipV="1">
              <a:off x="7676507" y="2882759"/>
              <a:ext cx="236305" cy="236305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cxnSp>
          <p:nvCxnSpPr>
            <p:cNvPr id="21" name="Connettore 2 20"/>
            <p:cNvCxnSpPr/>
            <p:nvPr/>
          </p:nvCxnSpPr>
          <p:spPr>
            <a:xfrm>
              <a:off x="7794659" y="2798858"/>
              <a:ext cx="0" cy="440074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5" name="CasellaDiTesto 24"/>
                <p:cNvSpPr txBox="1"/>
                <p:nvPr/>
              </p:nvSpPr>
              <p:spPr>
                <a:xfrm>
                  <a:off x="5480433" y="2857944"/>
                  <a:ext cx="667819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it-IT" sz="2400" b="1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it-IT" sz="2400" b="1" i="1" smtClean="0">
                                <a:solidFill>
                                  <a:srgbClr val="00B050"/>
                                </a:solidFill>
                                <a:latin typeface="Cambria Math"/>
                              </a:rPr>
                              <m:t>𝟑</m:t>
                            </m:r>
                          </m:e>
                          <m:sub>
                            <m:r>
                              <a:rPr lang="it-IT" sz="2400" b="1" i="1" smtClean="0">
                                <a:solidFill>
                                  <a:srgbClr val="00B050"/>
                                </a:solidFill>
                                <a:latin typeface="Cambria Math"/>
                              </a:rPr>
                              <m:t>𝒄</m:t>
                            </m:r>
                          </m:sub>
                        </m:sSub>
                      </m:oMath>
                    </m:oMathPara>
                  </a14:m>
                  <a:endParaRPr lang="it-IT" sz="2400" b="1" dirty="0"/>
                </a:p>
              </p:txBody>
            </p:sp>
          </mc:Choice>
          <mc:Fallback xmlns="">
            <p:sp>
              <p:nvSpPr>
                <p:cNvPr id="25" name="CasellaDiTesto 2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480433" y="2857944"/>
                  <a:ext cx="667819" cy="461665"/>
                </a:xfrm>
                <a:prstGeom prst="rect">
                  <a:avLst/>
                </a:prstGeom>
                <a:blipFill rotWithShape="0"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it-IT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6" name="CasellaDiTesto 25"/>
                <p:cNvSpPr txBox="1"/>
                <p:nvPr/>
              </p:nvSpPr>
              <p:spPr>
                <a:xfrm>
                  <a:off x="7840894" y="1961173"/>
                  <a:ext cx="667819" cy="46243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it-IT" sz="2400" b="1" i="1" smtClean="0">
                                <a:solidFill>
                                  <a:srgbClr val="CC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̅"/>
                                <m:ctrlPr>
                                  <a:rPr lang="it-IT" sz="2400" b="1" i="1" smtClean="0">
                                    <a:solidFill>
                                      <a:srgbClr val="CC00FF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it-IT" sz="2400" b="1" i="1" smtClean="0">
                                    <a:solidFill>
                                      <a:srgbClr val="CC00FF"/>
                                    </a:solidFill>
                                    <a:latin typeface="Cambria Math"/>
                                  </a:rPr>
                                  <m:t>𝟑</m:t>
                                </m:r>
                              </m:e>
                            </m:acc>
                          </m:e>
                          <m:sub>
                            <m:r>
                              <a:rPr lang="it-IT" sz="2400" b="1" i="1" smtClean="0">
                                <a:solidFill>
                                  <a:srgbClr val="CC00FF"/>
                                </a:solidFill>
                                <a:latin typeface="Cambria Math"/>
                              </a:rPr>
                              <m:t>𝒄</m:t>
                            </m:r>
                          </m:sub>
                        </m:sSub>
                      </m:oMath>
                    </m:oMathPara>
                  </a14:m>
                  <a:endParaRPr lang="it-IT" sz="2400" b="1" dirty="0">
                    <a:solidFill>
                      <a:srgbClr val="CC00FF"/>
                    </a:solidFill>
                  </a:endParaRPr>
                </a:p>
              </p:txBody>
            </p:sp>
          </mc:Choice>
          <mc:Fallback xmlns="">
            <p:sp>
              <p:nvSpPr>
                <p:cNvPr id="26" name="CasellaDiTesto 2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840894" y="1961173"/>
                  <a:ext cx="667819" cy="462434"/>
                </a:xfrm>
                <a:prstGeom prst="rect">
                  <a:avLst/>
                </a:prstGeom>
                <a:blipFill rotWithShape="0">
                  <a:blip r:embed="rId5"/>
                  <a:stretch>
                    <a:fillRect r="-5505"/>
                  </a:stretch>
                </a:blipFill>
              </p:spPr>
              <p:txBody>
                <a:bodyPr/>
                <a:lstStyle/>
                <a:p>
                  <a:r>
                    <a:rPr lang="it-IT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8" name="Rettangolo 27"/>
                <p:cNvSpPr/>
                <p:nvPr/>
              </p:nvSpPr>
              <p:spPr>
                <a:xfrm>
                  <a:off x="5829254" y="2263160"/>
                  <a:ext cx="354584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̅"/>
                            <m:ctrlPr>
                              <a:rPr lang="it-IT" b="1" i="1" smtClean="0">
                                <a:solidFill>
                                  <a:srgbClr val="FF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it-IT" b="1" i="1" smtClean="0">
                                <a:solidFill>
                                  <a:srgbClr val="FF00FF"/>
                                </a:solidFill>
                                <a:latin typeface="Cambria Math"/>
                              </a:rPr>
                              <m:t>𝒄</m:t>
                            </m:r>
                          </m:e>
                        </m:acc>
                      </m:oMath>
                    </m:oMathPara>
                  </a14:m>
                  <a:endParaRPr lang="it-IT" dirty="0">
                    <a:solidFill>
                      <a:srgbClr val="FF00FF"/>
                    </a:solidFill>
                  </a:endParaRPr>
                </a:p>
              </p:txBody>
            </p:sp>
          </mc:Choice>
          <mc:Fallback xmlns="">
            <p:sp>
              <p:nvSpPr>
                <p:cNvPr id="28" name="Rettangolo 27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829254" y="2263160"/>
                  <a:ext cx="354584" cy="369332"/>
                </a:xfrm>
                <a:prstGeom prst="rect">
                  <a:avLst/>
                </a:prstGeom>
                <a:blipFill rotWithShape="0"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it-IT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9" name="Rettangolo 28"/>
                <p:cNvSpPr/>
                <p:nvPr/>
              </p:nvSpPr>
              <p:spPr>
                <a:xfrm>
                  <a:off x="7128455" y="2134464"/>
                  <a:ext cx="354584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it-IT" b="1" i="1" smtClean="0">
                            <a:solidFill>
                              <a:srgbClr val="00FF00"/>
                            </a:solidFill>
                            <a:latin typeface="Cambria Math"/>
                          </a:rPr>
                          <m:t>𝒄</m:t>
                        </m:r>
                      </m:oMath>
                    </m:oMathPara>
                  </a14:m>
                  <a:endParaRPr lang="it-IT" dirty="0">
                    <a:solidFill>
                      <a:srgbClr val="FF00FF"/>
                    </a:solidFill>
                  </a:endParaRPr>
                </a:p>
              </p:txBody>
            </p:sp>
          </mc:Choice>
          <mc:Fallback xmlns="">
            <p:sp>
              <p:nvSpPr>
                <p:cNvPr id="29" name="Rettangolo 28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128455" y="2134464"/>
                  <a:ext cx="354584" cy="369332"/>
                </a:xfrm>
                <a:prstGeom prst="rect">
                  <a:avLst/>
                </a:prstGeom>
                <a:blipFill rotWithShape="0"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it-IT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0" name="Rettangolo 29"/>
                <p:cNvSpPr/>
                <p:nvPr/>
              </p:nvSpPr>
              <p:spPr>
                <a:xfrm>
                  <a:off x="6715443" y="3088776"/>
                  <a:ext cx="377026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̅"/>
                            <m:ctrlPr>
                              <a:rPr lang="it-IT" b="1" i="1" smtClean="0">
                                <a:solidFill>
                                  <a:srgbClr val="CC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it-IT" b="1" i="1" smtClean="0">
                                <a:solidFill>
                                  <a:srgbClr val="CC00FF"/>
                                </a:solidFill>
                                <a:latin typeface="Cambria Math"/>
                              </a:rPr>
                              <m:t>𝒒</m:t>
                            </m:r>
                          </m:e>
                        </m:acc>
                      </m:oMath>
                    </m:oMathPara>
                  </a14:m>
                  <a:endParaRPr lang="it-IT" dirty="0">
                    <a:solidFill>
                      <a:srgbClr val="CC00FF"/>
                    </a:solidFill>
                  </a:endParaRPr>
                </a:p>
              </p:txBody>
            </p:sp>
          </mc:Choice>
          <mc:Fallback xmlns="">
            <p:sp>
              <p:nvSpPr>
                <p:cNvPr id="30" name="Rettangolo 29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715443" y="3088776"/>
                  <a:ext cx="377026" cy="369332"/>
                </a:xfrm>
                <a:prstGeom prst="rect">
                  <a:avLst/>
                </a:prstGeom>
                <a:blipFill rotWithShape="0">
                  <a:blip r:embed="rId8"/>
                  <a:stretch>
                    <a:fillRect b="-6557"/>
                  </a:stretch>
                </a:blipFill>
              </p:spPr>
              <p:txBody>
                <a:bodyPr/>
                <a:lstStyle/>
                <a:p>
                  <a:r>
                    <a:rPr lang="it-IT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1" name="Rettangolo 30"/>
                <p:cNvSpPr/>
                <p:nvPr/>
              </p:nvSpPr>
              <p:spPr>
                <a:xfrm>
                  <a:off x="7842962" y="2840377"/>
                  <a:ext cx="377026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it-IT" b="1" i="1" smtClean="0">
                            <a:solidFill>
                              <a:srgbClr val="33CC33"/>
                            </a:solidFill>
                            <a:latin typeface="Cambria Math"/>
                          </a:rPr>
                          <m:t>𝒒</m:t>
                        </m:r>
                      </m:oMath>
                    </m:oMathPara>
                  </a14:m>
                  <a:endParaRPr lang="it-IT" dirty="0">
                    <a:solidFill>
                      <a:srgbClr val="FF00FF"/>
                    </a:solidFill>
                  </a:endParaRPr>
                </a:p>
              </p:txBody>
            </p:sp>
          </mc:Choice>
          <mc:Fallback xmlns="">
            <p:sp>
              <p:nvSpPr>
                <p:cNvPr id="31" name="Rettangolo 30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842962" y="2840377"/>
                  <a:ext cx="377026" cy="369332"/>
                </a:xfrm>
                <a:prstGeom prst="rect">
                  <a:avLst/>
                </a:prstGeom>
                <a:blipFill rotWithShape="0">
                  <a:blip r:embed="rId9"/>
                  <a:stretch>
                    <a:fillRect b="-6557"/>
                  </a:stretch>
                </a:blipFill>
              </p:spPr>
              <p:txBody>
                <a:bodyPr/>
                <a:lstStyle/>
                <a:p>
                  <a:r>
                    <a:rPr lang="it-IT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ttangolo 6"/>
              <p:cNvSpPr/>
              <p:nvPr/>
            </p:nvSpPr>
            <p:spPr>
              <a:xfrm>
                <a:off x="36375" y="3739134"/>
                <a:ext cx="4901385" cy="106836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sz="2400" i="1" smtClean="0">
                          <a:latin typeface="Cambria Math"/>
                        </a:rPr>
                        <m:t>𝐻</m:t>
                      </m:r>
                      <m:r>
                        <a:rPr lang="it-IT" sz="2400" i="1" smtClean="0">
                          <a:latin typeface="Cambria Math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it-IT" sz="240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it-IT" sz="2400" b="0" i="1" smtClean="0">
                              <a:latin typeface="Cambria Math" panose="02040503050406030204" pitchFamily="18" charset="0"/>
                            </a:rPr>
                            <m:t>𝑑𝑞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it-IT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it-IT" sz="2400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it-IT" sz="2400" b="0" i="1" smtClean="0">
                                  <a:latin typeface="Cambria Math" panose="02040503050406030204" pitchFamily="18" charset="0"/>
                                </a:rPr>
                                <m:t>𝑑𝑞</m:t>
                              </m:r>
                            </m:sub>
                          </m:sSub>
                        </m:e>
                      </m:nary>
                      <m:r>
                        <a:rPr lang="it-IT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it-IT" sz="2400" i="1" smtClean="0">
                          <a:latin typeface="Cambria Math"/>
                        </a:rPr>
                        <m:t>2</m:t>
                      </m:r>
                      <m:nary>
                        <m:naryPr>
                          <m:chr m:val="∑"/>
                          <m:supHide m:val="on"/>
                          <m:ctrlPr>
                            <a:rPr lang="it-IT" sz="24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it-IT" sz="2400" i="1">
                              <a:latin typeface="Cambria Math"/>
                            </a:rPr>
                            <m:t>𝑖</m:t>
                          </m:r>
                          <m:r>
                            <a:rPr lang="it-IT" sz="2400" i="1">
                              <a:latin typeface="Cambria Math"/>
                            </a:rPr>
                            <m:t>&lt;</m:t>
                          </m:r>
                          <m:r>
                            <a:rPr lang="it-IT" sz="2400" i="1">
                              <a:latin typeface="Cambria Math"/>
                            </a:rPr>
                            <m:t>𝑗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it-IT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it-IT" sz="2400" i="1">
                                  <a:latin typeface="Cambria Math"/>
                                </a:rPr>
                                <m:t>𝜅</m:t>
                              </m:r>
                            </m:e>
                            <m:sub>
                              <m:r>
                                <a:rPr lang="it-IT" sz="2400" i="1">
                                  <a:latin typeface="Cambria Math"/>
                                </a:rPr>
                                <m:t>𝑖𝑗</m:t>
                              </m:r>
                            </m:sub>
                          </m:sSub>
                          <m:r>
                            <a:rPr lang="it-IT" sz="2400" i="1">
                              <a:latin typeface="Cambria Math"/>
                            </a:rPr>
                            <m:t> </m:t>
                          </m:r>
                          <m:acc>
                            <m:accPr>
                              <m:chr m:val="⃗"/>
                              <m:ctrlPr>
                                <a:rPr lang="it-IT" sz="240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sSub>
                                <m:sSubPr>
                                  <m:ctrlPr>
                                    <a:rPr lang="it-IT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it-IT" sz="2400" b="0" i="1" smtClean="0">
                                      <a:latin typeface="Cambria Math"/>
                                    </a:rPr>
                                    <m:t>𝑆</m:t>
                                  </m:r>
                                </m:e>
                                <m:sub>
                                  <m:r>
                                    <a:rPr lang="it-IT" sz="2400" b="0" i="1" smtClean="0">
                                      <a:latin typeface="Cambria Math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acc>
                          <m:r>
                            <a:rPr lang="it-IT" sz="2400" i="1" smtClean="0">
                              <a:latin typeface="Cambria Math"/>
                              <a:ea typeface="Cambria Math"/>
                            </a:rPr>
                            <m:t>∙</m:t>
                          </m:r>
                          <m:acc>
                            <m:accPr>
                              <m:chr m:val="⃗"/>
                              <m:ctrlPr>
                                <a:rPr lang="it-IT" sz="24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sSub>
                                <m:sSubPr>
                                  <m:ctrlPr>
                                    <a:rPr lang="it-IT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it-IT" sz="2400" i="1">
                                      <a:latin typeface="Cambria Math"/>
                                    </a:rPr>
                                    <m:t>𝑆</m:t>
                                  </m:r>
                                </m:e>
                                <m:sub>
                                  <m:r>
                                    <a:rPr lang="it-IT" sz="2400" b="0" i="1" smtClean="0">
                                      <a:latin typeface="Cambria Math"/>
                                    </a:rPr>
                                    <m:t>𝑗</m:t>
                                  </m:r>
                                </m:sub>
                              </m:sSub>
                            </m:e>
                          </m:acc>
                          <m:r>
                            <a:rPr lang="it-IT" sz="2400" b="0" i="1" smtClean="0">
                              <a:latin typeface="Cambria Math"/>
                            </a:rPr>
                            <m:t> </m:t>
                          </m:r>
                          <m:f>
                            <m:fPr>
                              <m:ctrlPr>
                                <a:rPr lang="it-IT" sz="24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Sup>
                                <m:sSubSupPr>
                                  <m:ctrlPr>
                                    <a:rPr lang="it-IT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it-IT" sz="2400" i="1">
                                      <a:latin typeface="Cambria Math"/>
                                    </a:rPr>
                                    <m:t>𝜆</m:t>
                                  </m:r>
                                </m:e>
                                <m:sub>
                                  <m:r>
                                    <a:rPr lang="it-IT" sz="2400" i="1">
                                      <a:latin typeface="Cambria Math"/>
                                    </a:rPr>
                                    <m:t>𝑖</m:t>
                                  </m:r>
                                </m:sub>
                                <m:sup>
                                  <m:r>
                                    <a:rPr lang="it-IT" sz="2400" i="1">
                                      <a:latin typeface="Cambria Math"/>
                                    </a:rPr>
                                    <m:t>𝑎</m:t>
                                  </m:r>
                                </m:sup>
                              </m:sSubSup>
                            </m:num>
                            <m:den>
                              <m:r>
                                <a:rPr lang="it-IT" sz="2400" i="1">
                                  <a:latin typeface="Cambria Math"/>
                                </a:rPr>
                                <m:t>2</m:t>
                              </m:r>
                            </m:den>
                          </m:f>
                          <m:f>
                            <m:fPr>
                              <m:ctrlPr>
                                <a:rPr lang="it-IT" sz="24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Sup>
                                <m:sSubSupPr>
                                  <m:ctrlPr>
                                    <a:rPr lang="it-IT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it-IT" sz="2400" i="1">
                                      <a:latin typeface="Cambria Math"/>
                                    </a:rPr>
                                    <m:t>𝜆</m:t>
                                  </m:r>
                                </m:e>
                                <m:sub>
                                  <m:r>
                                    <a:rPr lang="it-IT" sz="2400" i="1">
                                      <a:latin typeface="Cambria Math"/>
                                    </a:rPr>
                                    <m:t>𝑗</m:t>
                                  </m:r>
                                </m:sub>
                                <m:sup>
                                  <m:r>
                                    <a:rPr lang="it-IT" sz="2400" i="1">
                                      <a:latin typeface="Cambria Math"/>
                                    </a:rPr>
                                    <m:t>𝑎</m:t>
                                  </m:r>
                                </m:sup>
                              </m:sSubSup>
                            </m:num>
                            <m:den>
                              <m:r>
                                <a:rPr lang="it-IT" sz="2400" i="1">
                                  <a:latin typeface="Cambria Math"/>
                                </a:rPr>
                                <m:t>2</m:t>
                              </m:r>
                            </m:den>
                          </m:f>
                        </m:e>
                      </m:nary>
                    </m:oMath>
                  </m:oMathPara>
                </a14:m>
                <a:endParaRPr lang="it-IT" sz="2400" dirty="0"/>
              </a:p>
            </p:txBody>
          </p:sp>
        </mc:Choice>
        <mc:Fallback xmlns="">
          <p:sp>
            <p:nvSpPr>
              <p:cNvPr id="7" name="Rettangolo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375" y="3739134"/>
                <a:ext cx="4901385" cy="1068369"/>
              </a:xfrm>
              <a:prstGeom prst="rect">
                <a:avLst/>
              </a:prstGeom>
              <a:blipFill rotWithShape="0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2" name="Segnaposto numero diapositiva 10"/>
          <p:cNvSpPr>
            <a:spLocks noGrp="1"/>
          </p:cNvSpPr>
          <p:nvPr>
            <p:ph type="sldNum" sz="quarter" idx="12"/>
          </p:nvPr>
        </p:nvSpPr>
        <p:spPr>
          <a:xfrm>
            <a:off x="8305800" y="6360668"/>
            <a:ext cx="762000" cy="365125"/>
          </a:xfrm>
        </p:spPr>
        <p:txBody>
          <a:bodyPr/>
          <a:lstStyle/>
          <a:p>
            <a:fld id="{757A8607-F8D3-4FCF-AF8A-9CA68A1CDC70}" type="slidenum">
              <a:rPr lang="it-IT" sz="2000" smtClean="0">
                <a:solidFill>
                  <a:schemeClr val="bg1">
                    <a:lumMod val="50000"/>
                  </a:schemeClr>
                </a:solidFill>
              </a:rPr>
              <a:pPr/>
              <a:t>40</a:t>
            </a:fld>
            <a:endParaRPr lang="it-IT" sz="20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3" name="Titolo 1"/>
          <p:cNvSpPr txBox="1">
            <a:spLocks/>
          </p:cNvSpPr>
          <p:nvPr/>
        </p:nvSpPr>
        <p:spPr>
          <a:xfrm>
            <a:off x="457200" y="-27384"/>
            <a:ext cx="8229600" cy="1076866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it-IT" sz="3600" dirty="0"/>
              <a:t>Tetraquark (2005)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45272" y="5061933"/>
            <a:ext cx="412247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/>
              <a:t>Decay pattern mostly driven by </a:t>
            </a:r>
            <a:r>
              <a:rPr lang="it-IT" dirty="0">
                <a:solidFill>
                  <a:srgbClr val="0000FF"/>
                </a:solidFill>
              </a:rPr>
              <a:t>HQSS </a:t>
            </a:r>
            <a:r>
              <a:rPr lang="it-IT" b="1" dirty="0">
                <a:solidFill>
                  <a:srgbClr val="33CC33"/>
                </a:solidFill>
                <a:sym typeface="Wingdings" panose="05000000000000000000" pitchFamily="2" charset="2"/>
              </a:rPr>
              <a:t></a:t>
            </a:r>
            <a:endParaRPr lang="it-IT" dirty="0">
              <a:solidFill>
                <a:srgbClr val="0000FF"/>
              </a:solidFill>
            </a:endParaRPr>
          </a:p>
          <a:p>
            <a:pPr>
              <a:buNone/>
            </a:pPr>
            <a:r>
              <a:rPr lang="it-IT" dirty="0"/>
              <a:t>Fair understanding of existing spectrum</a:t>
            </a:r>
            <a:r>
              <a:rPr lang="it-IT" dirty="0">
                <a:solidFill>
                  <a:schemeClr val="accent1"/>
                </a:solidFill>
              </a:rPr>
              <a:t> </a:t>
            </a:r>
            <a:r>
              <a:rPr lang="it-IT" b="1" dirty="0">
                <a:solidFill>
                  <a:srgbClr val="33CC33"/>
                </a:solidFill>
                <a:sym typeface="Wingdings" panose="05000000000000000000" pitchFamily="2" charset="2"/>
              </a:rPr>
              <a:t></a:t>
            </a:r>
          </a:p>
          <a:p>
            <a:pPr>
              <a:buNone/>
            </a:pPr>
            <a:r>
              <a:rPr lang="it-IT" dirty="0">
                <a:sym typeface="Wingdings" panose="05000000000000000000" pitchFamily="2" charset="2"/>
              </a:rPr>
              <a:t>A full nonet for each level is expected</a:t>
            </a:r>
            <a:r>
              <a:rPr lang="it-IT" b="1" dirty="0">
                <a:solidFill>
                  <a:srgbClr val="33CC33"/>
                </a:solidFill>
                <a:sym typeface="Wingdings" panose="05000000000000000000" pitchFamily="2" charset="2"/>
              </a:rPr>
              <a:t> </a:t>
            </a:r>
            <a:r>
              <a:rPr lang="it-IT" dirty="0">
                <a:solidFill>
                  <a:srgbClr val="FF0000"/>
                </a:solidFill>
                <a:sym typeface="Wingdings" panose="05000000000000000000" pitchFamily="2" charset="2"/>
              </a:rPr>
              <a:t></a:t>
            </a:r>
            <a:r>
              <a:rPr lang="it-IT" dirty="0">
                <a:solidFill>
                  <a:schemeClr val="accent1"/>
                </a:solidFill>
              </a:rPr>
              <a:t> 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85811" y="3233777"/>
            <a:ext cx="46413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/>
              <a:t>Spectrum according to </a:t>
            </a:r>
            <a:r>
              <a:rPr lang="it-IT" dirty="0">
                <a:solidFill>
                  <a:srgbClr val="FF0000"/>
                </a:solidFill>
              </a:rPr>
              <a:t>color-spin hamiltonian</a:t>
            </a:r>
            <a:r>
              <a:rPr lang="it-IT" dirty="0"/>
              <a:t>: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0136" y="2355041"/>
            <a:ext cx="3795222" cy="30903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5365250" y="5523598"/>
                <a:ext cx="3321550" cy="68916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it-IT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𝜅</m:t>
                          </m:r>
                        </m:e>
                        <m:sub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𝑞</m:t>
                          </m:r>
                          <m:acc>
                            <m:accPr>
                              <m:chr m:val="̅"/>
                              <m:ctrlP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e>
                          </m:acc>
                        </m:sub>
                      </m:sSub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315</m:t>
                      </m:r>
                      <m:r>
                        <m:rPr>
                          <m:nor/>
                        </m:rPr>
                        <a:rPr lang="it-IT" b="0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it-IT" b="0" i="0" smtClean="0">
                          <a:latin typeface="Cambria Math" panose="02040503050406030204" pitchFamily="18" charset="0"/>
                        </a:rPr>
                        <m:t>MeV</m:t>
                      </m:r>
                      <m:r>
                        <m:rPr>
                          <m:nor/>
                        </m:rPr>
                        <a:rPr lang="it-IT" b="0" i="0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    </m:t>
                      </m:r>
                      <m:sSub>
                        <m:sSubPr>
                          <m:ctrlPr>
                            <a:rPr lang="it-IT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i="1">
                              <a:latin typeface="Cambria Math" panose="02040503050406030204" pitchFamily="18" charset="0"/>
                            </a:rPr>
                            <m:t>𝜅</m:t>
                          </m:r>
                        </m:e>
                        <m:sub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  <m:acc>
                            <m:accPr>
                              <m:chr m:val="̅"/>
                              <m:ctrlPr>
                                <a:rPr lang="it-IT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</m:acc>
                        </m:sub>
                      </m:sSub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59</m:t>
                      </m:r>
                      <m:r>
                        <m:rPr>
                          <m:nor/>
                        </m:rPr>
                        <a:rPr lang="it-IT" b="0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it-IT">
                          <a:latin typeface="Cambria Math" panose="02040503050406030204" pitchFamily="18" charset="0"/>
                        </a:rPr>
                        <m:t>MeV</m:t>
                      </m:r>
                      <m:r>
                        <m:rPr>
                          <m:nor/>
                        </m:rPr>
                        <a:rPr lang="it-IT">
                          <a:latin typeface="Cambria Math" panose="02040503050406030204" pitchFamily="18" charset="0"/>
                        </a:rPr>
                        <m:t>,</m:t>
                      </m:r>
                    </m:oMath>
                  </m:oMathPara>
                </a14:m>
                <a:endParaRPr lang="it-IT" b="0" i="1" dirty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it-IT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i="1">
                              <a:latin typeface="Cambria Math" panose="02040503050406030204" pitchFamily="18" charset="0"/>
                            </a:rPr>
                            <m:t>𝜅</m:t>
                          </m:r>
                        </m:e>
                        <m:sub>
                          <m:r>
                            <a:rPr lang="it-IT" i="1">
                              <a:latin typeface="Cambria Math" panose="02040503050406030204" pitchFamily="18" charset="0"/>
                            </a:rPr>
                            <m:t>𝑐</m:t>
                          </m:r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𝑞</m:t>
                          </m:r>
                        </m:sub>
                      </m:sSub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22</m:t>
                      </m:r>
                      <m:r>
                        <m:rPr>
                          <m:nor/>
                        </m:rPr>
                        <a:rPr lang="it-IT" b="0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it-IT">
                          <a:latin typeface="Cambria Math" panose="02040503050406030204" pitchFamily="18" charset="0"/>
                        </a:rPr>
                        <m:t>MeV</m:t>
                      </m:r>
                      <m:r>
                        <m:rPr>
                          <m:nor/>
                        </m:rPr>
                        <a:rPr lang="it-IT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      </m:t>
                      </m:r>
                      <m:sSub>
                        <m:sSubPr>
                          <m:ctrlPr>
                            <a:rPr lang="it-IT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i="1">
                              <a:latin typeface="Cambria Math" panose="02040503050406030204" pitchFamily="18" charset="0"/>
                            </a:rPr>
                            <m:t>𝜅</m:t>
                          </m:r>
                        </m:e>
                        <m:sub>
                          <m:r>
                            <a:rPr lang="it-IT" i="1">
                              <a:latin typeface="Cambria Math" panose="02040503050406030204" pitchFamily="18" charset="0"/>
                            </a:rPr>
                            <m:t>𝑐</m:t>
                          </m:r>
                          <m:acc>
                            <m:accPr>
                              <m:chr m:val="̅"/>
                              <m:ctrlPr>
                                <a:rPr lang="it-IT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e>
                          </m:acc>
                        </m:sub>
                      </m:sSub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72</m:t>
                      </m:r>
                      <m:r>
                        <m:rPr>
                          <m:nor/>
                        </m:rPr>
                        <a:rPr lang="it-IT" b="0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it-IT">
                          <a:latin typeface="Cambria Math" panose="02040503050406030204" pitchFamily="18" charset="0"/>
                        </a:rPr>
                        <m:t>MeV</m:t>
                      </m:r>
                    </m:oMath>
                  </m:oMathPara>
                </a14:m>
                <a:endParaRPr lang="it-IT" dirty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65250" y="5523598"/>
                <a:ext cx="3321550" cy="689163"/>
              </a:xfrm>
              <a:prstGeom prst="rect">
                <a:avLst/>
              </a:prstGeom>
              <a:blipFill rotWithShape="0">
                <a:blip r:embed="rId12"/>
                <a:stretch>
                  <a:fillRect b="-1770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4" name="Rectangle 33"/>
          <p:cNvSpPr/>
          <p:nvPr/>
        </p:nvSpPr>
        <p:spPr>
          <a:xfrm>
            <a:off x="0" y="6360668"/>
            <a:ext cx="665018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600" dirty="0">
                <a:solidFill>
                  <a:schemeClr val="bg1">
                    <a:lumMod val="50000"/>
                  </a:schemeClr>
                </a:solidFill>
              </a:rPr>
              <a:t>A. Pilloni – </a:t>
            </a:r>
            <a:r>
              <a:rPr lang="en-US" sz="1600" dirty="0">
                <a:solidFill>
                  <a:schemeClr val="bg1">
                    <a:lumMod val="50000"/>
                  </a:schemeClr>
                </a:solidFill>
              </a:rPr>
              <a:t>Exotic hadron spectroscopy</a:t>
            </a:r>
            <a:endParaRPr lang="it-IT" sz="16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415769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ttangolo 12"/>
              <p:cNvSpPr/>
              <p:nvPr/>
            </p:nvSpPr>
            <p:spPr>
              <a:xfrm>
                <a:off x="172288" y="1197264"/>
                <a:ext cx="7613151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buNone/>
                </a:pPr>
                <a:r>
                  <a:rPr lang="it-IT" sz="2400" dirty="0"/>
                  <a:t>Type I-model predicts no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it-IT" sz="2400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it-IT" sz="2400" b="0" i="1" smtClean="0">
                            <a:latin typeface="Cambria Math" panose="02040503050406030204" pitchFamily="18" charset="0"/>
                          </a:rPr>
                          <m:t>𝑍</m:t>
                        </m:r>
                      </m:e>
                      <m:sub>
                        <m:r>
                          <a:rPr lang="it-IT" sz="2400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  <m:sup>
                        <m:r>
                          <a:rPr lang="it-IT" sz="2400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bSup>
                    <m:r>
                      <a:rPr lang="it-IT" sz="24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it-IT" sz="2400" b="0" i="1" smtClean="0">
                        <a:latin typeface="Cambria Math" panose="02040503050406030204" pitchFamily="18" charset="0"/>
                      </a:rPr>
                      <m:t>4020</m:t>
                    </m:r>
                    <m:r>
                      <a:rPr lang="it-IT" sz="24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it-IT" sz="2400" dirty="0"/>
                  <a:t>, </a:t>
                </a:r>
                <a:br>
                  <a:rPr lang="it-IT" sz="2400" dirty="0"/>
                </a:br>
                <a:r>
                  <a:rPr lang="it-IT" sz="2400" dirty="0"/>
                  <a:t>and disfavors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it-IT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sz="2400" b="0" i="1" smtClean="0">
                            <a:latin typeface="Cambria Math" panose="02040503050406030204" pitchFamily="18" charset="0"/>
                          </a:rPr>
                          <m:t>𝑍</m:t>
                        </m:r>
                      </m:e>
                      <m:sub>
                        <m:r>
                          <a:rPr lang="it-IT" sz="2400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</m:sSub>
                    <m:d>
                      <m:dPr>
                        <m:ctrlPr>
                          <a:rPr lang="it-IT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it-IT" sz="2400" b="0" i="1" smtClean="0">
                            <a:latin typeface="Cambria Math" panose="02040503050406030204" pitchFamily="18" charset="0"/>
                          </a:rPr>
                          <m:t>3900</m:t>
                        </m:r>
                      </m:e>
                    </m:d>
                    <m:r>
                      <a:rPr lang="it-IT" sz="2400" b="0" i="1" smtClean="0">
                        <a:latin typeface="Cambria Math" panose="02040503050406030204" pitchFamily="18" charset="0"/>
                      </a:rPr>
                      <m:t>→</m:t>
                    </m:r>
                    <m:r>
                      <a:rPr lang="it-IT" sz="2400" b="0" i="1" smtClean="0">
                        <a:latin typeface="Cambria Math" panose="02040503050406030204" pitchFamily="18" charset="0"/>
                      </a:rPr>
                      <m:t>𝐽</m:t>
                    </m:r>
                    <m:r>
                      <m:rPr>
                        <m:lit/>
                      </m:rPr>
                      <a:rPr lang="it-IT" sz="2400" b="0" i="1" smtClean="0">
                        <a:latin typeface="Cambria Math" panose="02040503050406030204" pitchFamily="18" charset="0"/>
                      </a:rPr>
                      <m:t>/</m:t>
                    </m:r>
                    <m:r>
                      <a:rPr lang="it-IT" sz="2400" b="0" i="1" smtClean="0">
                        <a:latin typeface="Cambria Math" panose="02040503050406030204" pitchFamily="18" charset="0"/>
                      </a:rPr>
                      <m:t>𝜓𝜋</m:t>
                    </m:r>
                  </m:oMath>
                </a14:m>
                <a:endParaRPr lang="it-IT" sz="2400" dirty="0"/>
              </a:p>
            </p:txBody>
          </p:sp>
        </mc:Choice>
        <mc:Fallback xmlns="">
          <p:sp>
            <p:nvSpPr>
              <p:cNvPr id="13" name="Rettangolo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2288" y="1197264"/>
                <a:ext cx="7613151" cy="830997"/>
              </a:xfrm>
              <a:prstGeom prst="rect">
                <a:avLst/>
              </a:prstGeom>
              <a:blipFill rotWithShape="0">
                <a:blip r:embed="rId3"/>
                <a:stretch>
                  <a:fillRect l="-1201" t="-5839" b="-15328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" name="Group 5"/>
          <p:cNvGrpSpPr/>
          <p:nvPr/>
        </p:nvGrpSpPr>
        <p:grpSpPr>
          <a:xfrm>
            <a:off x="5897078" y="585414"/>
            <a:ext cx="3028280" cy="1753877"/>
            <a:chOff x="5480433" y="1893021"/>
            <a:chExt cx="3028280" cy="1753877"/>
          </a:xfrm>
        </p:grpSpPr>
        <p:sp>
          <p:nvSpPr>
            <p:cNvPr id="24" name="Ovale 23"/>
            <p:cNvSpPr/>
            <p:nvPr/>
          </p:nvSpPr>
          <p:spPr>
            <a:xfrm rot="2881862">
              <a:off x="6869984" y="2281512"/>
              <a:ext cx="1613043" cy="836062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23" name="Ovale 22"/>
            <p:cNvSpPr/>
            <p:nvPr/>
          </p:nvSpPr>
          <p:spPr>
            <a:xfrm rot="2881862">
              <a:off x="5649072" y="2422346"/>
              <a:ext cx="1613043" cy="836062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8" name="Ovale 7"/>
            <p:cNvSpPr/>
            <p:nvPr/>
          </p:nvSpPr>
          <p:spPr>
            <a:xfrm>
              <a:off x="6116545" y="2398165"/>
              <a:ext cx="400693" cy="400693"/>
            </a:xfrm>
            <a:prstGeom prst="ellipse">
              <a:avLst/>
            </a:prstGeom>
            <a:solidFill>
              <a:srgbClr val="FF0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5" name="Ovale 4"/>
            <p:cNvSpPr/>
            <p:nvPr/>
          </p:nvSpPr>
          <p:spPr>
            <a:xfrm>
              <a:off x="6517238" y="3063846"/>
              <a:ext cx="236305" cy="236305"/>
            </a:xfrm>
            <a:prstGeom prst="ellipse">
              <a:avLst/>
            </a:prstGeom>
            <a:solidFill>
              <a:srgbClr val="CC0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cxnSp>
          <p:nvCxnSpPr>
            <p:cNvPr id="10" name="Connettore 2 9"/>
            <p:cNvCxnSpPr/>
            <p:nvPr/>
          </p:nvCxnSpPr>
          <p:spPr>
            <a:xfrm flipV="1">
              <a:off x="6316891" y="2233347"/>
              <a:ext cx="0" cy="627588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Ovale 14"/>
            <p:cNvSpPr/>
            <p:nvPr/>
          </p:nvSpPr>
          <p:spPr>
            <a:xfrm>
              <a:off x="7393966" y="2298850"/>
              <a:ext cx="400693" cy="400693"/>
            </a:xfrm>
            <a:prstGeom prst="ellipse">
              <a:avLst/>
            </a:prstGeom>
            <a:solidFill>
              <a:srgbClr val="00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cxnSp>
          <p:nvCxnSpPr>
            <p:cNvPr id="16" name="Connettore 2 15"/>
            <p:cNvCxnSpPr/>
            <p:nvPr/>
          </p:nvCxnSpPr>
          <p:spPr>
            <a:xfrm flipV="1">
              <a:off x="7594312" y="2134032"/>
              <a:ext cx="0" cy="627588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Connettore 2 16"/>
            <p:cNvCxnSpPr/>
            <p:nvPr/>
          </p:nvCxnSpPr>
          <p:spPr>
            <a:xfrm flipV="1">
              <a:off x="6635390" y="2943978"/>
              <a:ext cx="0" cy="440074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Ovale 19"/>
            <p:cNvSpPr/>
            <p:nvPr/>
          </p:nvSpPr>
          <p:spPr>
            <a:xfrm flipV="1">
              <a:off x="7676507" y="2882759"/>
              <a:ext cx="236305" cy="236305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cxnSp>
          <p:nvCxnSpPr>
            <p:cNvPr id="21" name="Connettore 2 20"/>
            <p:cNvCxnSpPr/>
            <p:nvPr/>
          </p:nvCxnSpPr>
          <p:spPr>
            <a:xfrm>
              <a:off x="7794659" y="2798858"/>
              <a:ext cx="0" cy="440074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5" name="CasellaDiTesto 24"/>
                <p:cNvSpPr txBox="1"/>
                <p:nvPr/>
              </p:nvSpPr>
              <p:spPr>
                <a:xfrm>
                  <a:off x="5480433" y="2857944"/>
                  <a:ext cx="667819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it-IT" sz="2400" b="1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it-IT" sz="2400" b="1" i="1" smtClean="0">
                                <a:solidFill>
                                  <a:srgbClr val="00B050"/>
                                </a:solidFill>
                                <a:latin typeface="Cambria Math"/>
                              </a:rPr>
                              <m:t>𝟑</m:t>
                            </m:r>
                          </m:e>
                          <m:sub>
                            <m:r>
                              <a:rPr lang="it-IT" sz="2400" b="1" i="1" smtClean="0">
                                <a:solidFill>
                                  <a:srgbClr val="00B050"/>
                                </a:solidFill>
                                <a:latin typeface="Cambria Math"/>
                              </a:rPr>
                              <m:t>𝒄</m:t>
                            </m:r>
                          </m:sub>
                        </m:sSub>
                      </m:oMath>
                    </m:oMathPara>
                  </a14:m>
                  <a:endParaRPr lang="it-IT" sz="2400" b="1" dirty="0"/>
                </a:p>
              </p:txBody>
            </p:sp>
          </mc:Choice>
          <mc:Fallback xmlns="">
            <p:sp>
              <p:nvSpPr>
                <p:cNvPr id="25" name="CasellaDiTesto 2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480433" y="2857944"/>
                  <a:ext cx="667819" cy="461665"/>
                </a:xfrm>
                <a:prstGeom prst="rect">
                  <a:avLst/>
                </a:prstGeom>
                <a:blipFill rotWithShape="0"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it-IT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6" name="CasellaDiTesto 25"/>
                <p:cNvSpPr txBox="1"/>
                <p:nvPr/>
              </p:nvSpPr>
              <p:spPr>
                <a:xfrm>
                  <a:off x="7840894" y="1961173"/>
                  <a:ext cx="667819" cy="46243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it-IT" sz="2400" b="1" i="1" smtClean="0">
                                <a:solidFill>
                                  <a:srgbClr val="CC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̅"/>
                                <m:ctrlPr>
                                  <a:rPr lang="it-IT" sz="2400" b="1" i="1" smtClean="0">
                                    <a:solidFill>
                                      <a:srgbClr val="CC00FF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it-IT" sz="2400" b="1" i="1" smtClean="0">
                                    <a:solidFill>
                                      <a:srgbClr val="CC00FF"/>
                                    </a:solidFill>
                                    <a:latin typeface="Cambria Math"/>
                                  </a:rPr>
                                  <m:t>𝟑</m:t>
                                </m:r>
                              </m:e>
                            </m:acc>
                          </m:e>
                          <m:sub>
                            <m:r>
                              <a:rPr lang="it-IT" sz="2400" b="1" i="1" smtClean="0">
                                <a:solidFill>
                                  <a:srgbClr val="CC00FF"/>
                                </a:solidFill>
                                <a:latin typeface="Cambria Math"/>
                              </a:rPr>
                              <m:t>𝒄</m:t>
                            </m:r>
                          </m:sub>
                        </m:sSub>
                      </m:oMath>
                    </m:oMathPara>
                  </a14:m>
                  <a:endParaRPr lang="it-IT" sz="2400" b="1" dirty="0">
                    <a:solidFill>
                      <a:srgbClr val="CC00FF"/>
                    </a:solidFill>
                  </a:endParaRPr>
                </a:p>
              </p:txBody>
            </p:sp>
          </mc:Choice>
          <mc:Fallback xmlns="">
            <p:sp>
              <p:nvSpPr>
                <p:cNvPr id="26" name="CasellaDiTesto 2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840894" y="1961173"/>
                  <a:ext cx="667819" cy="462434"/>
                </a:xfrm>
                <a:prstGeom prst="rect">
                  <a:avLst/>
                </a:prstGeom>
                <a:blipFill rotWithShape="0">
                  <a:blip r:embed="rId5"/>
                  <a:stretch>
                    <a:fillRect r="-5505"/>
                  </a:stretch>
                </a:blipFill>
              </p:spPr>
              <p:txBody>
                <a:bodyPr/>
                <a:lstStyle/>
                <a:p>
                  <a:r>
                    <a:rPr lang="it-IT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8" name="Rettangolo 27"/>
                <p:cNvSpPr/>
                <p:nvPr/>
              </p:nvSpPr>
              <p:spPr>
                <a:xfrm>
                  <a:off x="5829254" y="2263160"/>
                  <a:ext cx="354584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̅"/>
                            <m:ctrlPr>
                              <a:rPr lang="it-IT" b="1" i="1" smtClean="0">
                                <a:solidFill>
                                  <a:srgbClr val="FF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it-IT" b="1" i="1" smtClean="0">
                                <a:solidFill>
                                  <a:srgbClr val="FF00FF"/>
                                </a:solidFill>
                                <a:latin typeface="Cambria Math"/>
                              </a:rPr>
                              <m:t>𝒄</m:t>
                            </m:r>
                          </m:e>
                        </m:acc>
                      </m:oMath>
                    </m:oMathPara>
                  </a14:m>
                  <a:endParaRPr lang="it-IT" dirty="0">
                    <a:solidFill>
                      <a:srgbClr val="FF00FF"/>
                    </a:solidFill>
                  </a:endParaRPr>
                </a:p>
              </p:txBody>
            </p:sp>
          </mc:Choice>
          <mc:Fallback xmlns="">
            <p:sp>
              <p:nvSpPr>
                <p:cNvPr id="28" name="Rettangolo 27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829254" y="2263160"/>
                  <a:ext cx="354584" cy="369332"/>
                </a:xfrm>
                <a:prstGeom prst="rect">
                  <a:avLst/>
                </a:prstGeom>
                <a:blipFill rotWithShape="0"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it-IT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9" name="Rettangolo 28"/>
                <p:cNvSpPr/>
                <p:nvPr/>
              </p:nvSpPr>
              <p:spPr>
                <a:xfrm>
                  <a:off x="7128455" y="2134464"/>
                  <a:ext cx="354584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it-IT" b="1" i="1" smtClean="0">
                            <a:solidFill>
                              <a:srgbClr val="00FF00"/>
                            </a:solidFill>
                            <a:latin typeface="Cambria Math"/>
                          </a:rPr>
                          <m:t>𝒄</m:t>
                        </m:r>
                      </m:oMath>
                    </m:oMathPara>
                  </a14:m>
                  <a:endParaRPr lang="it-IT" dirty="0">
                    <a:solidFill>
                      <a:srgbClr val="FF00FF"/>
                    </a:solidFill>
                  </a:endParaRPr>
                </a:p>
              </p:txBody>
            </p:sp>
          </mc:Choice>
          <mc:Fallback xmlns="">
            <p:sp>
              <p:nvSpPr>
                <p:cNvPr id="29" name="Rettangolo 28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128455" y="2134464"/>
                  <a:ext cx="354584" cy="369332"/>
                </a:xfrm>
                <a:prstGeom prst="rect">
                  <a:avLst/>
                </a:prstGeom>
                <a:blipFill rotWithShape="0"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it-IT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0" name="Rettangolo 29"/>
                <p:cNvSpPr/>
                <p:nvPr/>
              </p:nvSpPr>
              <p:spPr>
                <a:xfrm>
                  <a:off x="6715443" y="3088776"/>
                  <a:ext cx="377026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̅"/>
                            <m:ctrlPr>
                              <a:rPr lang="it-IT" b="1" i="1" smtClean="0">
                                <a:solidFill>
                                  <a:srgbClr val="CC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it-IT" b="1" i="1" smtClean="0">
                                <a:solidFill>
                                  <a:srgbClr val="CC00FF"/>
                                </a:solidFill>
                                <a:latin typeface="Cambria Math"/>
                              </a:rPr>
                              <m:t>𝒒</m:t>
                            </m:r>
                          </m:e>
                        </m:acc>
                      </m:oMath>
                    </m:oMathPara>
                  </a14:m>
                  <a:endParaRPr lang="it-IT" dirty="0">
                    <a:solidFill>
                      <a:srgbClr val="CC00FF"/>
                    </a:solidFill>
                  </a:endParaRPr>
                </a:p>
              </p:txBody>
            </p:sp>
          </mc:Choice>
          <mc:Fallback xmlns="">
            <p:sp>
              <p:nvSpPr>
                <p:cNvPr id="30" name="Rettangolo 29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715443" y="3088776"/>
                  <a:ext cx="377026" cy="369332"/>
                </a:xfrm>
                <a:prstGeom prst="rect">
                  <a:avLst/>
                </a:prstGeom>
                <a:blipFill rotWithShape="0">
                  <a:blip r:embed="rId8"/>
                  <a:stretch>
                    <a:fillRect b="-6557"/>
                  </a:stretch>
                </a:blipFill>
              </p:spPr>
              <p:txBody>
                <a:bodyPr/>
                <a:lstStyle/>
                <a:p>
                  <a:r>
                    <a:rPr lang="it-IT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1" name="Rettangolo 30"/>
                <p:cNvSpPr/>
                <p:nvPr/>
              </p:nvSpPr>
              <p:spPr>
                <a:xfrm>
                  <a:off x="7842962" y="2840377"/>
                  <a:ext cx="377026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it-IT" b="1" i="1" smtClean="0">
                            <a:solidFill>
                              <a:srgbClr val="33CC33"/>
                            </a:solidFill>
                            <a:latin typeface="Cambria Math"/>
                          </a:rPr>
                          <m:t>𝒒</m:t>
                        </m:r>
                      </m:oMath>
                    </m:oMathPara>
                  </a14:m>
                  <a:endParaRPr lang="it-IT" dirty="0">
                    <a:solidFill>
                      <a:srgbClr val="FF00FF"/>
                    </a:solidFill>
                  </a:endParaRPr>
                </a:p>
              </p:txBody>
            </p:sp>
          </mc:Choice>
          <mc:Fallback xmlns="">
            <p:sp>
              <p:nvSpPr>
                <p:cNvPr id="31" name="Rettangolo 30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842962" y="2840377"/>
                  <a:ext cx="377026" cy="369332"/>
                </a:xfrm>
                <a:prstGeom prst="rect">
                  <a:avLst/>
                </a:prstGeom>
                <a:blipFill rotWithShape="0">
                  <a:blip r:embed="rId9"/>
                  <a:stretch>
                    <a:fillRect b="-6557"/>
                  </a:stretch>
                </a:blipFill>
              </p:spPr>
              <p:txBody>
                <a:bodyPr/>
                <a:lstStyle/>
                <a:p>
                  <a:r>
                    <a:rPr lang="it-IT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32" name="Segnaposto numero diapositiva 10"/>
          <p:cNvSpPr>
            <a:spLocks noGrp="1"/>
          </p:cNvSpPr>
          <p:nvPr>
            <p:ph type="sldNum" sz="quarter" idx="12"/>
          </p:nvPr>
        </p:nvSpPr>
        <p:spPr>
          <a:xfrm>
            <a:off x="8305800" y="6360668"/>
            <a:ext cx="762000" cy="365125"/>
          </a:xfrm>
        </p:spPr>
        <p:txBody>
          <a:bodyPr/>
          <a:lstStyle/>
          <a:p>
            <a:fld id="{757A8607-F8D3-4FCF-AF8A-9CA68A1CDC70}" type="slidenum">
              <a:rPr lang="it-IT" sz="2000" smtClean="0">
                <a:solidFill>
                  <a:schemeClr val="bg1">
                    <a:lumMod val="50000"/>
                  </a:schemeClr>
                </a:solidFill>
              </a:rPr>
              <a:pPr/>
              <a:t>41</a:t>
            </a:fld>
            <a:endParaRPr lang="it-IT" sz="20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3" name="Titolo 1"/>
          <p:cNvSpPr txBox="1">
            <a:spLocks/>
          </p:cNvSpPr>
          <p:nvPr/>
        </p:nvSpPr>
        <p:spPr>
          <a:xfrm>
            <a:off x="457200" y="-27384"/>
            <a:ext cx="8229600" cy="1076866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it-IT" sz="3600" dirty="0"/>
              <a:t>Tetraquark: new ansatz (2014)</a:t>
            </a:r>
          </a:p>
        </p:txBody>
      </p:sp>
      <p:pic>
        <p:nvPicPr>
          <p:cNvPr id="34" name="Picture 33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6632" y="3233777"/>
            <a:ext cx="4017818" cy="2751486"/>
          </a:xfrm>
          <a:prstGeom prst="rect">
            <a:avLst/>
          </a:prstGeom>
        </p:spPr>
      </p:pic>
      <p:sp>
        <p:nvSpPr>
          <p:cNvPr id="37" name="Rectangle 36"/>
          <p:cNvSpPr/>
          <p:nvPr/>
        </p:nvSpPr>
        <p:spPr>
          <a:xfrm>
            <a:off x="161558" y="2297419"/>
            <a:ext cx="4572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dirty="0">
                <a:solidFill>
                  <a:schemeClr val="accent1"/>
                </a:solidFill>
              </a:rPr>
              <a:t>Maiani, Piccinini, Polosa, Riquer PRD89 114010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/>
              <p:cNvSpPr txBox="1"/>
              <p:nvPr/>
            </p:nvSpPr>
            <p:spPr>
              <a:xfrm>
                <a:off x="-34628" y="3428088"/>
                <a:ext cx="5071260" cy="229409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it-IT" sz="2000" dirty="0"/>
                  <a:t>New ansatz: the diquarks are compact  objects</a:t>
                </a:r>
                <a:br>
                  <a:rPr lang="it-IT" sz="2000" dirty="0"/>
                </a:br>
                <a:r>
                  <a:rPr lang="it-IT" sz="2000" dirty="0"/>
                  <a:t>spacially separated from each other,</a:t>
                </a:r>
              </a:p>
              <a:p>
                <a:pPr algn="ctr"/>
                <a:endParaRPr lang="it-IT" sz="2000" dirty="0"/>
              </a:p>
              <a:p>
                <a:pPr algn="ctr"/>
                <a:r>
                  <a:rPr lang="it-IT" sz="2000" dirty="0"/>
                  <a:t>The spin-spin interaction is local,</a:t>
                </a:r>
                <a:br>
                  <a:rPr lang="it-IT" sz="2000" dirty="0"/>
                </a:br>
                <a:r>
                  <a:rPr lang="it-IT" sz="2000" dirty="0">
                    <a:solidFill>
                      <a:srgbClr val="FF0000"/>
                    </a:solidFill>
                  </a:rPr>
                  <a:t>only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it-IT" sz="2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sz="2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𝜅</m:t>
                        </m:r>
                      </m:e>
                      <m:sub>
                        <m:r>
                          <a:rPr lang="it-IT" sz="2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𝑐𝑞</m:t>
                        </m:r>
                      </m:sub>
                    </m:sSub>
                    <m:r>
                      <a:rPr lang="it-IT" sz="20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≠</m:t>
                    </m:r>
                    <m:r>
                      <a:rPr lang="it-IT" sz="20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br>
                  <a:rPr lang="it-IT" sz="2000" dirty="0"/>
                </a:br>
                <a:endParaRPr lang="it-IT" sz="2000" dirty="0"/>
              </a:p>
              <a:p>
                <a:r>
                  <a:rPr lang="it-IT" sz="2000" dirty="0"/>
                  <a:t>Existing spectrum is fitted 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it-IT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sz="2000" i="1">
                            <a:latin typeface="Cambria Math" panose="02040503050406030204" pitchFamily="18" charset="0"/>
                          </a:rPr>
                          <m:t>𝜅</m:t>
                        </m:r>
                      </m:e>
                      <m:sub>
                        <m:r>
                          <a:rPr lang="it-IT" sz="2000" i="1">
                            <a:latin typeface="Cambria Math" panose="02040503050406030204" pitchFamily="18" charset="0"/>
                          </a:rPr>
                          <m:t>𝑐𝑞</m:t>
                        </m:r>
                      </m:sub>
                    </m:sSub>
                    <m:r>
                      <a:rPr lang="it-IT" sz="20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it-IT" sz="2000" b="0" i="1" smtClean="0">
                        <a:latin typeface="Cambria Math" panose="02040503050406030204" pitchFamily="18" charset="0"/>
                      </a:rPr>
                      <m:t>67</m:t>
                    </m:r>
                    <m:r>
                      <a:rPr lang="it-IT" sz="20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it-IT" sz="2000" b="0" i="0" smtClean="0">
                        <a:latin typeface="Cambria Math" panose="02040503050406030204" pitchFamily="18" charset="0"/>
                      </a:rPr>
                      <m:t>MeV</m:t>
                    </m:r>
                  </m:oMath>
                </a14:m>
                <a:endParaRPr lang="it-IT" sz="2000" dirty="0"/>
              </a:p>
            </p:txBody>
          </p:sp>
        </mc:Choice>
        <mc:Fallback xmlns="">
          <p:sp>
            <p:nvSpPr>
              <p:cNvPr id="38" name="TextBox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34628" y="3428088"/>
                <a:ext cx="5071260" cy="2294090"/>
              </a:xfrm>
              <a:prstGeom prst="rect">
                <a:avLst/>
              </a:prstGeom>
              <a:blipFill rotWithShape="0">
                <a:blip r:embed="rId11"/>
                <a:stretch>
                  <a:fillRect l="-1202" t="-1326" r="-481" b="-2653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" name="Rectangle 26"/>
          <p:cNvSpPr/>
          <p:nvPr/>
        </p:nvSpPr>
        <p:spPr>
          <a:xfrm>
            <a:off x="0" y="6360668"/>
            <a:ext cx="665018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600" dirty="0">
                <a:solidFill>
                  <a:schemeClr val="bg1">
                    <a:lumMod val="50000"/>
                  </a:schemeClr>
                </a:solidFill>
              </a:rPr>
              <a:t>A. Pilloni – </a:t>
            </a:r>
            <a:r>
              <a:rPr lang="en-US" sz="1600" dirty="0">
                <a:solidFill>
                  <a:schemeClr val="bg1">
                    <a:lumMod val="50000"/>
                  </a:schemeClr>
                </a:solidFill>
              </a:rPr>
              <a:t>Exotic hadron spectroscopy</a:t>
            </a:r>
            <a:endParaRPr lang="it-IT" sz="16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3059323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164611"/>
            <a:ext cx="5423027" cy="1033454"/>
          </a:xfrm>
          <a:prstGeom prst="rect">
            <a:avLst/>
          </a:prstGeom>
        </p:spPr>
      </p:pic>
      <p:sp>
        <p:nvSpPr>
          <p:cNvPr id="32" name="Segnaposto numero diapositiva 10"/>
          <p:cNvSpPr>
            <a:spLocks noGrp="1"/>
          </p:cNvSpPr>
          <p:nvPr>
            <p:ph type="sldNum" sz="quarter" idx="12"/>
          </p:nvPr>
        </p:nvSpPr>
        <p:spPr>
          <a:xfrm>
            <a:off x="8305800" y="6360668"/>
            <a:ext cx="762000" cy="365125"/>
          </a:xfrm>
        </p:spPr>
        <p:txBody>
          <a:bodyPr/>
          <a:lstStyle/>
          <a:p>
            <a:fld id="{757A8607-F8D3-4FCF-AF8A-9CA68A1CDC70}" type="slidenum">
              <a:rPr lang="it-IT" sz="2000" smtClean="0">
                <a:solidFill>
                  <a:schemeClr val="bg1">
                    <a:lumMod val="50000"/>
                  </a:schemeClr>
                </a:solidFill>
              </a:rPr>
              <a:pPr/>
              <a:t>42</a:t>
            </a:fld>
            <a:endParaRPr lang="it-IT" sz="20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3" name="Titolo 1"/>
          <p:cNvSpPr txBox="1">
            <a:spLocks/>
          </p:cNvSpPr>
          <p:nvPr/>
        </p:nvSpPr>
        <p:spPr>
          <a:xfrm>
            <a:off x="457200" y="-27384"/>
            <a:ext cx="8229600" cy="1076866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it-IT" sz="3600" dirty="0"/>
              <a:t>Tetraquark: new ansatz (2014)</a:t>
            </a:r>
          </a:p>
        </p:txBody>
      </p:sp>
      <p:sp>
        <p:nvSpPr>
          <p:cNvPr id="2" name="Rectangle 1"/>
          <p:cNvSpPr/>
          <p:nvPr/>
        </p:nvSpPr>
        <p:spPr>
          <a:xfrm>
            <a:off x="4495800" y="1001577"/>
            <a:ext cx="4572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dirty="0">
                <a:solidFill>
                  <a:schemeClr val="accent1"/>
                </a:solidFill>
              </a:rPr>
              <a:t>Maiani, Piccinini, Polosa, Riquer PRD89 114010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628" y="1415550"/>
            <a:ext cx="6944008" cy="1718348"/>
          </a:xfrm>
          <a:prstGeom prst="rect">
            <a:avLst/>
          </a:prstGeom>
        </p:spPr>
      </p:pic>
      <p:sp>
        <p:nvSpPr>
          <p:cNvPr id="19" name="Rounded Rectangle 18"/>
          <p:cNvSpPr/>
          <p:nvPr/>
        </p:nvSpPr>
        <p:spPr>
          <a:xfrm>
            <a:off x="4072083" y="2117639"/>
            <a:ext cx="1095470" cy="684532"/>
          </a:xfrm>
          <a:prstGeom prst="roundRect">
            <a:avLst/>
          </a:prstGeom>
          <a:noFill/>
          <a:ln w="41275">
            <a:solidFill>
              <a:srgbClr val="00B050">
                <a:alpha val="75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7" name="Rectangle 26"/>
          <p:cNvSpPr/>
          <p:nvPr/>
        </p:nvSpPr>
        <p:spPr>
          <a:xfrm>
            <a:off x="0" y="6360668"/>
            <a:ext cx="665018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>
                <a:solidFill>
                  <a:schemeClr val="bg1">
                    <a:lumMod val="50000"/>
                  </a:schemeClr>
                </a:solidFill>
              </a:rPr>
              <a:t>A. Pilloni – Exotic hadron spectroscopy</a:t>
            </a:r>
            <a:endParaRPr lang="it-IT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5167553" y="3178538"/>
            <a:ext cx="397644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it-IT" dirty="0">
                <a:solidFill>
                  <a:schemeClr val="accent1"/>
                </a:solidFill>
              </a:rPr>
              <a:t>Ali, </a:t>
            </a:r>
            <a:r>
              <a:rPr lang="it-IT" i="1" dirty="0">
                <a:solidFill>
                  <a:schemeClr val="accent1"/>
                </a:solidFill>
              </a:rPr>
              <a:t>et al.</a:t>
            </a:r>
            <a:r>
              <a:rPr lang="it-IT" dirty="0">
                <a:solidFill>
                  <a:schemeClr val="accent1"/>
                </a:solidFill>
              </a:rPr>
              <a:t> EPJC78, 1, 29</a:t>
            </a:r>
            <a:br>
              <a:rPr lang="it-IT" dirty="0">
                <a:solidFill>
                  <a:schemeClr val="accent1"/>
                </a:solidFill>
              </a:rPr>
            </a:br>
            <a:r>
              <a:rPr lang="it-IT" dirty="0">
                <a:solidFill>
                  <a:schemeClr val="accent1"/>
                </a:solidFill>
              </a:rPr>
              <a:t>Maiani, Polosa, Riquer, PLB778, 247-251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110273" y="2960483"/>
            <a:ext cx="65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endParaRPr lang="it-IT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44" t="80890" r="8189" b="2636"/>
          <a:stretch/>
        </p:blipFill>
        <p:spPr>
          <a:xfrm>
            <a:off x="3087849" y="5524784"/>
            <a:ext cx="3385379" cy="468891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32" y="4626110"/>
            <a:ext cx="2968864" cy="1475925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5322" y="4939296"/>
            <a:ext cx="2398570" cy="1007399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73" r="14371" b="82318"/>
          <a:stretch/>
        </p:blipFill>
        <p:spPr>
          <a:xfrm>
            <a:off x="3087849" y="4747060"/>
            <a:ext cx="3492012" cy="608441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3170991" y="4384363"/>
            <a:ext cx="28976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>
                <a:solidFill>
                  <a:srgbClr val="FF0000"/>
                </a:solidFill>
              </a:rPr>
              <a:t>Two different mass scenarios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/>
              <p:cNvSpPr txBox="1"/>
              <p:nvPr/>
            </p:nvSpPr>
            <p:spPr>
              <a:xfrm>
                <a:off x="6579861" y="4584937"/>
                <a:ext cx="234615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it-IT" dirty="0">
                    <a:solidFill>
                      <a:srgbClr val="FF0000"/>
                    </a:solidFill>
                  </a:rPr>
                  <a:t>Prediction for a high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it-IT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  <m:sub>
                        <m:r>
                          <a:rPr lang="it-IT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sub>
                    </m:sSub>
                  </m:oMath>
                </a14:m>
                <a:endParaRPr lang="it-IT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4" name="TextBox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79861" y="4584937"/>
                <a:ext cx="2346155" cy="369332"/>
              </a:xfrm>
              <a:prstGeom prst="rect">
                <a:avLst/>
              </a:prstGeom>
              <a:blipFill rotWithShape="0">
                <a:blip r:embed="rId8"/>
                <a:stretch>
                  <a:fillRect l="-2078" t="-8197" b="-24590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39738429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6"/>
          <p:cNvSpPr/>
          <p:nvPr/>
        </p:nvSpPr>
        <p:spPr>
          <a:xfrm>
            <a:off x="163945" y="1070516"/>
            <a:ext cx="8816109" cy="1968463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6646217" y="1356344"/>
            <a:ext cx="1361723" cy="1336965"/>
          </a:xfrm>
          <a:prstGeom prst="ellipse">
            <a:avLst/>
          </a:prstGeom>
          <a:solidFill>
            <a:srgbClr val="CC00CC"/>
          </a:solidFill>
          <a:ln>
            <a:solidFill>
              <a:srgbClr val="CC00CC"/>
            </a:solidFill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>
            <a:normAutofit fontScale="92500" lnSpcReduction="20000"/>
          </a:bodyPr>
          <a:lstStyle/>
          <a:p>
            <a:pPr marL="0" indent="0" algn="ctr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sz="3600" i="1" dirty="0"/>
              <a:t>c</a:t>
            </a:r>
            <a:br>
              <a:rPr lang="en-US" sz="3600" i="1" dirty="0"/>
            </a:br>
            <a:r>
              <a:rPr lang="en-US" sz="3600" i="1" dirty="0"/>
              <a:t>u</a:t>
            </a:r>
          </a:p>
        </p:txBody>
      </p:sp>
      <p:sp>
        <p:nvSpPr>
          <p:cNvPr id="5" name="Content Placeholder 3"/>
          <p:cNvSpPr txBox="1">
            <a:spLocks/>
          </p:cNvSpPr>
          <p:nvPr/>
        </p:nvSpPr>
        <p:spPr>
          <a:xfrm>
            <a:off x="1189821" y="1321718"/>
            <a:ext cx="1361723" cy="1336965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>
            <a:normAutofit fontScale="92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sz="3600" i="1" dirty="0">
                <a:solidFill>
                  <a:schemeClr val="tx1"/>
                </a:solidFill>
              </a:rPr>
              <a:t>c̄</a:t>
            </a:r>
            <a:br>
              <a:rPr lang="en-US" sz="3600" i="1" dirty="0">
                <a:solidFill>
                  <a:schemeClr val="tx1"/>
                </a:solidFill>
              </a:rPr>
            </a:br>
            <a:r>
              <a:rPr lang="en-US" sz="3600" i="1" dirty="0">
                <a:solidFill>
                  <a:schemeClr val="tx1"/>
                </a:solidFill>
              </a:rPr>
              <a:t>d̄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1643010" y="1483830"/>
            <a:ext cx="5880007" cy="445993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9" name="TextBox 18"/>
          <p:cNvSpPr txBox="1">
            <a:spLocks noChangeArrowheads="1"/>
          </p:cNvSpPr>
          <p:nvPr/>
        </p:nvSpPr>
        <p:spPr bwMode="auto">
          <a:xfrm>
            <a:off x="4044028" y="1378713"/>
            <a:ext cx="1255713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600" i="1" dirty="0">
                <a:latin typeface="Calibri" pitchFamily="34" charset="0"/>
              </a:rPr>
              <a:t>Ψ</a:t>
            </a:r>
            <a:r>
              <a:rPr lang="en-US" sz="3600" dirty="0">
                <a:latin typeface="Calibri" pitchFamily="34" charset="0"/>
              </a:rPr>
              <a:t>(2S)</a:t>
            </a:r>
            <a:endParaRPr lang="en-US" sz="3600" i="1" dirty="0">
              <a:latin typeface="Calibri" pitchFamily="34" charset="0"/>
            </a:endParaRPr>
          </a:p>
        </p:txBody>
      </p:sp>
      <p:sp>
        <p:nvSpPr>
          <p:cNvPr id="20" name="TextBox 19"/>
          <p:cNvSpPr txBox="1">
            <a:spLocks noChangeArrowheads="1"/>
          </p:cNvSpPr>
          <p:nvPr/>
        </p:nvSpPr>
        <p:spPr bwMode="auto">
          <a:xfrm>
            <a:off x="4275136" y="1894542"/>
            <a:ext cx="593725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 sz="3600" dirty="0">
                <a:latin typeface="Calibri" pitchFamily="34" charset="0"/>
              </a:rPr>
              <a:t>π</a:t>
            </a:r>
            <a:r>
              <a:rPr lang="en-US" sz="3600" baseline="30000" dirty="0">
                <a:latin typeface="Calibri" pitchFamily="34" charset="0"/>
              </a:rPr>
              <a:t>+</a:t>
            </a:r>
            <a:endParaRPr lang="en-US" sz="3600" dirty="0">
              <a:latin typeface="Calibri" pitchFamily="34" charset="0"/>
            </a:endParaRPr>
          </a:p>
        </p:txBody>
      </p:sp>
      <p:sp>
        <p:nvSpPr>
          <p:cNvPr id="21" name="TextBox 20"/>
          <p:cNvSpPr txBox="1">
            <a:spLocks noChangeArrowheads="1"/>
          </p:cNvSpPr>
          <p:nvPr/>
        </p:nvSpPr>
        <p:spPr bwMode="auto">
          <a:xfrm>
            <a:off x="5272249" y="567099"/>
            <a:ext cx="1770036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600" i="1" dirty="0">
                <a:latin typeface="Calibri" pitchFamily="34" charset="0"/>
              </a:rPr>
              <a:t>Z</a:t>
            </a:r>
            <a:r>
              <a:rPr lang="en-US" sz="3600" baseline="30000" dirty="0">
                <a:latin typeface="Calibri" pitchFamily="34" charset="0"/>
              </a:rPr>
              <a:t>+</a:t>
            </a:r>
            <a:r>
              <a:rPr lang="en-US" sz="3600" dirty="0">
                <a:latin typeface="Calibri" pitchFamily="34" charset="0"/>
              </a:rPr>
              <a:t>(4430)</a:t>
            </a:r>
          </a:p>
        </p:txBody>
      </p:sp>
      <p:sp>
        <p:nvSpPr>
          <p:cNvPr id="13" name="Titolo 1"/>
          <p:cNvSpPr txBox="1">
            <a:spLocks/>
          </p:cNvSpPr>
          <p:nvPr/>
        </p:nvSpPr>
        <p:spPr>
          <a:xfrm>
            <a:off x="457200" y="-27384"/>
            <a:ext cx="8229600" cy="1076866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it-IT" sz="3600" dirty="0"/>
              <a:t>Dynamical movie</a:t>
            </a:r>
          </a:p>
        </p:txBody>
      </p:sp>
      <p:sp>
        <p:nvSpPr>
          <p:cNvPr id="17" name="Segnaposto numero diapositiva 10"/>
          <p:cNvSpPr>
            <a:spLocks noGrp="1"/>
          </p:cNvSpPr>
          <p:nvPr>
            <p:ph type="sldNum" sz="quarter" idx="12"/>
          </p:nvPr>
        </p:nvSpPr>
        <p:spPr>
          <a:xfrm>
            <a:off x="8305800" y="6360668"/>
            <a:ext cx="762000" cy="365125"/>
          </a:xfrm>
        </p:spPr>
        <p:txBody>
          <a:bodyPr/>
          <a:lstStyle/>
          <a:p>
            <a:fld id="{757A8607-F8D3-4FCF-AF8A-9CA68A1CDC70}" type="slidenum">
              <a:rPr lang="it-IT" sz="2000" smtClean="0">
                <a:solidFill>
                  <a:schemeClr val="bg1">
                    <a:lumMod val="50000"/>
                  </a:schemeClr>
                </a:solidFill>
              </a:rPr>
              <a:pPr/>
              <a:t>43</a:t>
            </a:fld>
            <a:endParaRPr lang="it-IT" sz="2000" dirty="0">
              <a:solidFill>
                <a:schemeClr val="bg1">
                  <a:lumMod val="50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638118" y="3276411"/>
                <a:ext cx="7305013" cy="222471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285750" indent="-285750" algn="just">
                  <a:buFont typeface="Arial" panose="020B0604020202020204" pitchFamily="34" charset="0"/>
                  <a:buChar char="•"/>
                </a:pPr>
                <a:r>
                  <a:rPr lang="en-US" dirty="0">
                    <a:solidFill>
                      <a:schemeClr val="tx1"/>
                    </a:solidFill>
                  </a:rPr>
                  <a:t>Since this is still a</a:t>
                </a:r>
                <a:r>
                  <a:rPr lang="en-US" b="1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chemeClr val="tx1"/>
                        </a:solidFill>
                        <a:latin typeface="Cambria Math"/>
                      </a:rPr>
                      <m:t>𝟑</m:t>
                    </m:r>
                    <m:r>
                      <a:rPr lang="en-US" b="1" i="1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⟷</m:t>
                    </m:r>
                    <m:acc>
                      <m:accPr>
                        <m:chr m:val="̅"/>
                        <m:ctrlPr>
                          <a:rPr lang="en-US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1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𝟑</m:t>
                        </m:r>
                      </m:e>
                    </m:acc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 color interaction, just use the Cornell potential:</a:t>
                </a:r>
                <a:br>
                  <a:rPr lang="en-US" dirty="0">
                    <a:solidFill>
                      <a:schemeClr val="tx1"/>
                    </a:solidFill>
                  </a:rPr>
                </a:b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/>
                      </a:rPr>
                      <m:t>𝑉</m:t>
                    </m:r>
                    <m:d>
                      <m:d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𝑟</m:t>
                        </m:r>
                      </m:e>
                    </m:d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/>
                      </a:rPr>
                      <m:t>=−</m:t>
                    </m:r>
                    <m:f>
                      <m:f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4</m:t>
                        </m:r>
                      </m:num>
                      <m:den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3</m:t>
                        </m:r>
                      </m:den>
                    </m:f>
                    <m:f>
                      <m:f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𝛼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𝑠</m:t>
                            </m:r>
                          </m:sub>
                        </m:sSub>
                      </m:num>
                      <m:den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𝑟</m:t>
                        </m:r>
                      </m:den>
                    </m:f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+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𝑏𝑟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+</m:t>
                    </m:r>
                    <m:f>
                      <m:f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fPr>
                      <m:num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  <m:t>32</m:t>
                        </m:r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  <m:t>𝜋</m:t>
                        </m:r>
                        <m:sSub>
                          <m:sSubPr>
                            <m:ctrlP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/>
                                <a:ea typeface="Cambria Math"/>
                              </a:rPr>
                              <m:t>𝛼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/>
                                <a:ea typeface="Cambria Math"/>
                              </a:rPr>
                              <m:t>𝑠</m:t>
                            </m:r>
                          </m:sub>
                        </m:sSub>
                      </m:num>
                      <m:den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  <m:t>9</m:t>
                        </m:r>
                        <m:sSubSup>
                          <m:sSubSupPr>
                            <m:ctrlP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sSubSupPr>
                          <m:e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/>
                                <a:ea typeface="Cambria Math"/>
                              </a:rPr>
                              <m:t>𝑚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/>
                                <a:ea typeface="Cambria Math"/>
                              </a:rPr>
                              <m:t>𝑐𝑞</m:t>
                            </m:r>
                          </m:sub>
                          <m:sup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/>
                                <a:ea typeface="Cambria Math"/>
                              </a:rPr>
                              <m:t>2</m:t>
                            </m:r>
                          </m:sup>
                        </m:sSubSup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  <m:t> </m:t>
                        </m:r>
                      </m:den>
                    </m:f>
                    <m:sSup>
                      <m:sSup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/>
                                  </a:rPr>
                                </m:ctrlPr>
                              </m:fPr>
                              <m:num>
                                <m: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  <a:ea typeface="Cambria Math"/>
                                  </a:rPr>
                                  <m:t>𝜎</m:t>
                                </m:r>
                              </m:num>
                              <m:den>
                                <m:rad>
                                  <m:radPr>
                                    <m:degHide m:val="on"/>
                                    <m:ctrlP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/>
                                      </a:rPr>
                                    </m:ctrlPr>
                                  </m:radPr>
                                  <m:deg/>
                                  <m:e>
                                    <m: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  <a:ea typeface="Cambria Math"/>
                                      </a:rPr>
                                      <m:t>𝜋</m:t>
                                    </m:r>
                                  </m:e>
                                </m:rad>
                              </m:den>
                            </m:f>
                          </m:e>
                        </m:d>
                      </m:e>
                      <m:sup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  <m:t>3</m:t>
                        </m:r>
                      </m:sup>
                    </m:sSup>
                    <m:sSup>
                      <m:sSup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  <m:t>𝑒</m:t>
                        </m:r>
                      </m:e>
                      <m:sup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  <m:t>−</m:t>
                        </m:r>
                        <m:sSup>
                          <m:sSupPr>
                            <m:ctrlP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/>
                                <a:ea typeface="Cambria Math"/>
                              </a:rPr>
                              <m:t>𝜎</m:t>
                            </m:r>
                          </m:e>
                          <m:sup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/>
                                <a:ea typeface="Cambria Math"/>
                              </a:rPr>
                              <m:t>2</m:t>
                            </m:r>
                          </m:sup>
                        </m:sSup>
                        <m:sSup>
                          <m:sSupPr>
                            <m:ctrlP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/>
                                <a:ea typeface="Cambria Math"/>
                              </a:rPr>
                              <m:t>𝑟</m:t>
                            </m:r>
                          </m:e>
                          <m:sup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/>
                                <a:ea typeface="Cambria Math"/>
                              </a:rPr>
                              <m:t>2</m:t>
                            </m:r>
                          </m:sup>
                        </m:sSup>
                      </m:sup>
                    </m:sSup>
                    <m:sSub>
                      <m:sSub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bPr>
                      <m:e>
                        <m:r>
                          <a:rPr lang="en-US" b="1" i="0" smtClean="0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  <m:t>𝐒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  <m:t>𝑐𝑞</m:t>
                        </m:r>
                      </m:sub>
                    </m:sSub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∙</m:t>
                    </m:r>
                    <m:sSub>
                      <m:sSub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bPr>
                      <m:e>
                        <m:r>
                          <a:rPr lang="en-US" b="1" i="0" smtClean="0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  <m:t>𝐒</m:t>
                        </m:r>
                      </m:e>
                      <m:sub>
                        <m:bar>
                          <m:barPr>
                            <m:pos m:val="top"/>
                            <m:ctrlP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barPr>
                          <m:e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/>
                                <a:ea typeface="Cambria Math"/>
                              </a:rPr>
                              <m:t>𝑐𝑞</m:t>
                            </m:r>
                          </m:e>
                        </m:bar>
                      </m:sub>
                    </m:sSub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,</m:t>
                    </m:r>
                  </m:oMath>
                </a14:m>
                <a:br>
                  <a:rPr lang="en-US" dirty="0">
                    <a:solidFill>
                      <a:schemeClr val="tx1"/>
                    </a:solidFill>
                  </a:rPr>
                </a:br>
                <a:endParaRPr lang="en-US" dirty="0">
                  <a:solidFill>
                    <a:schemeClr val="tx1"/>
                  </a:solidFill>
                </a:endParaRPr>
              </a:p>
              <a:p>
                <a:pPr algn="r"/>
                <a:r>
                  <a:rPr lang="en-US" sz="1600" dirty="0">
                    <a:solidFill>
                      <a:srgbClr val="C00000"/>
                    </a:solidFill>
                  </a:rPr>
                  <a:t>e.g. Barnes </a:t>
                </a:r>
                <a:r>
                  <a:rPr lang="en-US" sz="1600" i="1" dirty="0">
                    <a:solidFill>
                      <a:srgbClr val="C00000"/>
                    </a:solidFill>
                  </a:rPr>
                  <a:t>et al</a:t>
                </a:r>
                <a:r>
                  <a:rPr lang="en-US" sz="1600" dirty="0">
                    <a:solidFill>
                      <a:srgbClr val="C00000"/>
                    </a:solidFill>
                  </a:rPr>
                  <a:t>., PRD 72, 054026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dirty="0">
                    <a:solidFill>
                      <a:schemeClr val="tx1"/>
                    </a:solidFill>
                  </a:rPr>
                  <a:t>Use that the kinetic energy released in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bar>
                          <m:barPr>
                            <m:pos m:val="top"/>
                            <m:ctrlPr>
                              <a:rPr lang="en-US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barPr>
                          <m:e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𝐵</m:t>
                            </m:r>
                          </m:e>
                        </m:bar>
                      </m:e>
                      <m:sup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0</m:t>
                        </m:r>
                      </m:sup>
                    </m:sSup>
                    <m:r>
                      <a:rPr lang="en-US" i="1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⟶</m:t>
                    </m:r>
                    <m:sSup>
                      <m:sSupPr>
                        <m:ctrlPr>
                          <a:rPr lang="en-US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  <m:t>𝐾</m:t>
                        </m:r>
                      </m:e>
                      <m:sup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  <m:t>−</m:t>
                        </m:r>
                      </m:sup>
                    </m:sSup>
                    <m:sSup>
                      <m:sSup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  <m:t>𝑍</m:t>
                        </m:r>
                      </m:e>
                      <m:sup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  <m:t>+</m:t>
                        </m:r>
                      </m:sup>
                    </m:sSup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(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4430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)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 converts</a:t>
                </a:r>
                <a:br>
                  <a:rPr lang="en-US" dirty="0">
                    <a:solidFill>
                      <a:schemeClr val="tx1"/>
                    </a:solidFill>
                  </a:rPr>
                </a:br>
                <a:r>
                  <a:rPr lang="en-US" dirty="0">
                    <a:solidFill>
                      <a:schemeClr val="tx1"/>
                    </a:solidFill>
                  </a:rPr>
                  <a:t>into potential energy until the diquarks come to rest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dirty="0">
                    <a:solidFill>
                      <a:schemeClr val="tx1"/>
                    </a:solidFill>
                  </a:rPr>
                  <a:t>Hadronization most effective at this point (WKB turning point)</a:t>
                </a:r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8118" y="3276411"/>
                <a:ext cx="7305013" cy="2224712"/>
              </a:xfrm>
              <a:prstGeom prst="rect">
                <a:avLst/>
              </a:prstGeom>
              <a:blipFill rotWithShape="0">
                <a:blip r:embed="rId2"/>
                <a:stretch>
                  <a:fillRect l="-584" t="-1096" r="-417" b="-3562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-4363" y="5720018"/>
                <a:ext cx="5038495" cy="41447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𝑟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𝑍</m:t>
                          </m:r>
                        </m:sub>
                      </m:sSub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=</m:t>
                      </m:r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1</m:t>
                      </m:r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.</m:t>
                      </m:r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16</m:t>
                      </m:r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b="0" i="0" smtClean="0">
                          <a:solidFill>
                            <a:srgbClr val="FF0000"/>
                          </a:solidFill>
                          <a:latin typeface="Cambria Math"/>
                        </a:rPr>
                        <m:t>fm</m:t>
                      </m:r>
                      <m:r>
                        <a:rPr lang="it-IT" b="0" i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d>
                        <m:dPr>
                          <m:begChr m:val="⟨"/>
                          <m:endChr m:val="⟩"/>
                          <m:ctrlP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rgbClr val="FF0000"/>
                                  </a:solidFill>
                                  <a:latin typeface="Cambria Math"/>
                                  <a:ea typeface="Cambria Math"/>
                                </a:rPr>
                                <m:t>𝜓</m:t>
                              </m:r>
                              <m:r>
                                <a:rPr lang="en-US" i="1">
                                  <a:solidFill>
                                    <a:srgbClr val="FF0000"/>
                                  </a:solidFill>
                                  <a:latin typeface="Cambria Math"/>
                                  <a:ea typeface="Cambria Math"/>
                                </a:rPr>
                                <m:t>(</m:t>
                              </m:r>
                              <m:r>
                                <a:rPr lang="en-US" i="1">
                                  <a:solidFill>
                                    <a:srgbClr val="FF0000"/>
                                  </a:solidFill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  <m:r>
                                <a:rPr lang="en-US" i="1">
                                  <a:solidFill>
                                    <a:srgbClr val="FF0000"/>
                                  </a:solidFill>
                                  <a:latin typeface="Cambria Math"/>
                                  <a:ea typeface="Cambria Math"/>
                                </a:rPr>
                                <m:t>𝑆</m:t>
                              </m:r>
                              <m:r>
                                <a:rPr lang="en-US" i="1">
                                  <a:solidFill>
                                    <a:srgbClr val="FF0000"/>
                                  </a:solidFill>
                                  <a:latin typeface="Cambria Math"/>
                                  <a:ea typeface="Cambria Math"/>
                                </a:rPr>
                                <m:t>)</m:t>
                              </m:r>
                            </m:sub>
                          </m:sSub>
                        </m:e>
                      </m:d>
                      <m:r>
                        <a:rPr lang="en-US" i="1">
                          <a:solidFill>
                            <a:srgbClr val="FF0000"/>
                          </a:solidFill>
                          <a:latin typeface="Cambria Math"/>
                        </a:rPr>
                        <m:t>=</m:t>
                      </m:r>
                      <m:r>
                        <a:rPr lang="en-US" i="1">
                          <a:solidFill>
                            <a:srgbClr val="FF0000"/>
                          </a:solidFill>
                          <a:latin typeface="Cambria Math"/>
                        </a:rPr>
                        <m:t>0</m:t>
                      </m:r>
                      <m:r>
                        <a:rPr lang="en-US" i="1">
                          <a:solidFill>
                            <a:srgbClr val="FF0000"/>
                          </a:solidFill>
                          <a:latin typeface="Cambria Math"/>
                        </a:rPr>
                        <m:t>.</m:t>
                      </m:r>
                      <m:r>
                        <a:rPr lang="en-US" i="1">
                          <a:solidFill>
                            <a:srgbClr val="FF0000"/>
                          </a:solidFill>
                          <a:latin typeface="Cambria Math"/>
                        </a:rPr>
                        <m:t>80</m:t>
                      </m:r>
                      <m:r>
                        <a:rPr lang="en-US" i="1">
                          <a:solidFill>
                            <a:srgbClr val="FF0000"/>
                          </a:solidFill>
                          <a:latin typeface="Cambria Math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>
                          <a:solidFill>
                            <a:srgbClr val="FF0000"/>
                          </a:solidFill>
                          <a:latin typeface="Cambria Math"/>
                        </a:rPr>
                        <m:t>fm</m:t>
                      </m:r>
                      <m:r>
                        <a:rPr lang="it-IT" b="0" i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d>
                        <m:dPr>
                          <m:begChr m:val="⟨"/>
                          <m:endChr m:val="⟩"/>
                          <m:ctrlP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it-IT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𝐽</m:t>
                              </m:r>
                              <m:r>
                                <m:rPr>
                                  <m:lit/>
                                </m:rPr>
                                <a:rPr lang="it-IT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/</m:t>
                              </m:r>
                              <m:r>
                                <a:rPr lang="en-US" i="1">
                                  <a:solidFill>
                                    <a:srgbClr val="FF0000"/>
                                  </a:solidFill>
                                  <a:latin typeface="Cambria Math"/>
                                  <a:ea typeface="Cambria Math"/>
                                </a:rPr>
                                <m:t>𝜓</m:t>
                              </m:r>
                            </m:sub>
                          </m:sSub>
                        </m:e>
                      </m:d>
                      <m:r>
                        <a:rPr lang="en-US" i="1">
                          <a:solidFill>
                            <a:srgbClr val="FF0000"/>
                          </a:solidFill>
                          <a:latin typeface="Cambria Math"/>
                        </a:rPr>
                        <m:t>=</m:t>
                      </m:r>
                      <m:r>
                        <a:rPr lang="en-US" i="1">
                          <a:solidFill>
                            <a:srgbClr val="FF0000"/>
                          </a:solidFill>
                          <a:latin typeface="Cambria Math"/>
                        </a:rPr>
                        <m:t>0</m:t>
                      </m:r>
                      <m:r>
                        <a:rPr lang="en-US" i="1">
                          <a:solidFill>
                            <a:srgbClr val="FF0000"/>
                          </a:solidFill>
                          <a:latin typeface="Cambria Math"/>
                        </a:rPr>
                        <m:t>.</m:t>
                      </m:r>
                      <m:r>
                        <a:rPr lang="it-IT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39</m:t>
                      </m:r>
                      <m:r>
                        <a:rPr lang="en-US" i="1">
                          <a:solidFill>
                            <a:srgbClr val="FF0000"/>
                          </a:solidFill>
                          <a:latin typeface="Cambria Math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>
                          <a:solidFill>
                            <a:srgbClr val="FF0000"/>
                          </a:solidFill>
                          <a:latin typeface="Cambria Math"/>
                        </a:rPr>
                        <m:t>fm</m:t>
                      </m:r>
                    </m:oMath>
                  </m:oMathPara>
                </a14:m>
                <a:endParaRPr lang="en-US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4363" y="5720018"/>
                <a:ext cx="5038495" cy="414472"/>
              </a:xfrm>
              <a:prstGeom prst="rect">
                <a:avLst/>
              </a:prstGeom>
              <a:blipFill rotWithShape="0">
                <a:blip r:embed="rId3"/>
                <a:stretch>
                  <a:fillRect b="-8824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5034132" y="5514512"/>
                <a:ext cx="3574376" cy="1239955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it-IT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𝐵</m:t>
                          </m:r>
                          <m:d>
                            <m:dPr>
                              <m:ctrlPr>
                                <a:rPr lang="it-IT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𝑍</m:t>
                                  </m:r>
                                </m:e>
                                <m:sup>
                                  <m:r>
                                    <a:rPr lang="it-IT" b="0" i="1" smtClean="0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  <m:t>+</m:t>
                                  </m:r>
                                </m:sup>
                              </m:sSup>
                              <m:r>
                                <a:rPr lang="en-US" i="1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Cambria Math"/>
                                </a:rPr>
                                <m:t>(</m:t>
                              </m:r>
                              <m:r>
                                <a:rPr lang="en-US" i="1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Cambria Math"/>
                                </a:rPr>
                                <m:t>4430</m:t>
                              </m:r>
                              <m:r>
                                <a:rPr lang="en-US" i="1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Cambria Math"/>
                                </a:rPr>
                                <m:t>)→</m:t>
                              </m:r>
                              <m:r>
                                <a:rPr lang="en-US" i="1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Cambria Math"/>
                                </a:rPr>
                                <m:t>𝜓</m:t>
                              </m:r>
                              <m:r>
                                <a:rPr lang="en-US" i="1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Cambria Math"/>
                                </a:rPr>
                                <m:t>(</m:t>
                              </m:r>
                              <m:r>
                                <a:rPr lang="en-US" i="1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  <m:r>
                                <a:rPr lang="en-US" i="1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Cambria Math"/>
                                </a:rPr>
                                <m:t>𝑆</m:t>
                              </m:r>
                              <m:r>
                                <a:rPr lang="en-US" i="1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Cambria Math"/>
                                </a:rPr>
                                <m:t>)</m:t>
                              </m:r>
                              <m:sSup>
                                <m:sSupPr>
                                  <m:ctrlPr>
                                    <a:rPr lang="en-US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𝜋</m:t>
                                  </m:r>
                                </m:e>
                                <m:sup>
                                  <m:r>
                                    <a:rPr lang="it-IT" b="0" i="1" smtClean="0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  <m:t>+</m:t>
                                  </m:r>
                                </m:sup>
                              </m:sSup>
                            </m:e>
                          </m:d>
                        </m:num>
                        <m:den>
                          <m:r>
                            <a:rPr lang="it-IT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𝐵</m:t>
                          </m:r>
                          <m:d>
                            <m:dPr>
                              <m:ctrlPr>
                                <a:rPr lang="it-IT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𝑍</m:t>
                                  </m:r>
                                </m:e>
                                <m:sup>
                                  <m:r>
                                    <a:rPr lang="it-IT" b="0" i="1" smtClean="0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  <m:t>+</m:t>
                                  </m:r>
                                </m:sup>
                              </m:sSup>
                              <m:d>
                                <m:dPr>
                                  <m:ctrlPr>
                                    <a:rPr lang="en-US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4430</m:t>
                                  </m:r>
                                </m:e>
                              </m:d>
                              <m:r>
                                <a:rPr lang="en-US" i="1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Cambria Math"/>
                                </a:rPr>
                                <m:t>→</m:t>
                              </m:r>
                              <m:r>
                                <a:rPr lang="it-IT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  <m:t>𝐽</m:t>
                              </m:r>
                              <m:r>
                                <m:rPr>
                                  <m:lit/>
                                </m:rPr>
                                <a:rPr lang="it-IT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  <m:t>/</m:t>
                              </m:r>
                              <m:r>
                                <a:rPr lang="en-US" i="1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Cambria Math"/>
                                </a:rPr>
                                <m:t>𝜓</m:t>
                              </m:r>
                              <m:r>
                                <a:rPr lang="it-IT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  <m:t> </m:t>
                              </m:r>
                              <m:sSup>
                                <m:sSupPr>
                                  <m:ctrlPr>
                                    <a:rPr lang="en-US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𝜋</m:t>
                                  </m:r>
                                </m:e>
                                <m:sup>
                                  <m:r>
                                    <a:rPr lang="it-IT" b="0" i="1" smtClean="0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  <m:t>+</m:t>
                                  </m:r>
                                </m:sup>
                              </m:sSup>
                            </m:e>
                          </m:d>
                        </m:den>
                      </m:f>
                      <m:r>
                        <a:rPr lang="it-IT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∼</m:t>
                      </m:r>
                      <m:r>
                        <a:rPr lang="it-IT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72</m:t>
                      </m:r>
                    </m:oMath>
                  </m:oMathPara>
                </a14:m>
                <a:endParaRPr lang="it-IT" b="0" i="1" dirty="0">
                  <a:solidFill>
                    <a:schemeClr val="tx1"/>
                  </a:solidFill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(&gt;</m:t>
                      </m:r>
                      <m:r>
                        <a:rPr lang="it-IT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10</m:t>
                      </m:r>
                      <m:r>
                        <a:rPr lang="it-IT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it-IT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exp</m:t>
                      </m:r>
                      <m:r>
                        <m:rPr>
                          <m:nor/>
                        </m:rPr>
                        <a:rPr lang="it-IT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.)</m:t>
                      </m:r>
                    </m:oMath>
                  </m:oMathPara>
                </a14:m>
                <a:br>
                  <a:rPr lang="en-US" dirty="0">
                    <a:solidFill>
                      <a:prstClr val="black"/>
                    </a:solidFill>
                  </a:rPr>
                </a:br>
                <a:r>
                  <a:rPr lang="en-US" dirty="0">
                    <a:solidFill>
                      <a:prstClr val="black"/>
                    </a:solidFill>
                  </a:rPr>
                  <a:t> </a:t>
                </a:r>
                <a:endParaRPr lang="en-US" dirty="0"/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34132" y="5514512"/>
                <a:ext cx="3574376" cy="1239955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10677869" y="9330957"/>
                <a:ext cx="1910779" cy="4126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⟨"/>
                          <m:endChr m:val="⟩"/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𝐽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/</m:t>
                              </m:r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𝜓</m:t>
                              </m:r>
                            </m:sub>
                          </m:sSub>
                        </m:e>
                      </m:d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r>
                        <a:rPr lang="en-US" b="0" i="1" smtClean="0">
                          <a:latin typeface="Cambria Math"/>
                        </a:rPr>
                        <m:t>0</m:t>
                      </m:r>
                      <m:r>
                        <a:rPr lang="en-US" b="0" i="1" smtClean="0">
                          <a:latin typeface="Cambria Math"/>
                        </a:rPr>
                        <m:t>.</m:t>
                      </m:r>
                      <m:r>
                        <a:rPr lang="en-US" b="0" i="1" smtClean="0">
                          <a:latin typeface="Cambria Math"/>
                        </a:rPr>
                        <m:t>39</m:t>
                      </m:r>
                      <m:r>
                        <a:rPr lang="en-US" b="0" i="1" smtClean="0">
                          <a:latin typeface="Cambria Math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b="0" i="0" smtClean="0">
                          <a:latin typeface="Cambria Math"/>
                        </a:rPr>
                        <m:t>fm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77869" y="9330957"/>
                <a:ext cx="1910779" cy="412677"/>
              </a:xfrm>
              <a:prstGeom prst="rect">
                <a:avLst/>
              </a:prstGeom>
              <a:blipFill rotWithShape="0">
                <a:blip r:embed="rId5"/>
                <a:stretch>
                  <a:fillRect b="-10448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Rounded Rectangle 21"/>
          <p:cNvSpPr/>
          <p:nvPr/>
        </p:nvSpPr>
        <p:spPr>
          <a:xfrm>
            <a:off x="1643010" y="1985239"/>
            <a:ext cx="5880007" cy="445993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6" name="Rectangle 25"/>
          <p:cNvSpPr/>
          <p:nvPr/>
        </p:nvSpPr>
        <p:spPr>
          <a:xfrm>
            <a:off x="3878198" y="3057516"/>
            <a:ext cx="510185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it-IT" dirty="0">
                <a:solidFill>
                  <a:schemeClr val="accent1"/>
                </a:solidFill>
              </a:rPr>
              <a:t>Brodsky, Hwang, Lebed PRL 113 112001</a:t>
            </a:r>
          </a:p>
        </p:txBody>
      </p:sp>
      <p:sp>
        <p:nvSpPr>
          <p:cNvPr id="27" name="Rectangle 26"/>
          <p:cNvSpPr/>
          <p:nvPr/>
        </p:nvSpPr>
        <p:spPr>
          <a:xfrm>
            <a:off x="0" y="6360668"/>
            <a:ext cx="665018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>
                <a:solidFill>
                  <a:schemeClr val="bg1">
                    <a:lumMod val="50000"/>
                  </a:schemeClr>
                </a:solidFill>
              </a:rPr>
              <a:t>A. Pilloni – Exotic hadron spectroscopy</a:t>
            </a:r>
            <a:endParaRPr lang="it-IT" sz="16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3995212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egnaposto numero diapositiva 10"/>
          <p:cNvSpPr>
            <a:spLocks noGrp="1"/>
          </p:cNvSpPr>
          <p:nvPr>
            <p:ph type="sldNum" sz="quarter" idx="12"/>
          </p:nvPr>
        </p:nvSpPr>
        <p:spPr>
          <a:xfrm>
            <a:off x="8305800" y="6360668"/>
            <a:ext cx="762000" cy="365125"/>
          </a:xfrm>
        </p:spPr>
        <p:txBody>
          <a:bodyPr/>
          <a:lstStyle/>
          <a:p>
            <a:fld id="{757A8607-F8D3-4FCF-AF8A-9CA68A1CDC70}" type="slidenum">
              <a:rPr lang="it-IT" sz="2000" smtClean="0">
                <a:solidFill>
                  <a:schemeClr val="bg1">
                    <a:lumMod val="50000"/>
                  </a:schemeClr>
                </a:solidFill>
              </a:rPr>
              <a:pPr/>
              <a:t>44</a:t>
            </a:fld>
            <a:endParaRPr lang="it-IT" sz="20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8" name="Titolo 1"/>
          <p:cNvSpPr txBox="1">
            <a:spLocks/>
          </p:cNvSpPr>
          <p:nvPr/>
        </p:nvSpPr>
        <p:spPr>
          <a:xfrm>
            <a:off x="457200" y="-27384"/>
            <a:ext cx="8229600" cy="1052502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it-IT" sz="3600" dirty="0">
                <a:solidFill>
                  <a:schemeClr val="tx2"/>
                </a:solidFill>
              </a:rPr>
              <a:t> Barionio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850" y="405674"/>
            <a:ext cx="7679950" cy="587290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682283" y="696832"/>
            <a:ext cx="10502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>
                <a:solidFill>
                  <a:srgbClr val="C00000"/>
                </a:solidFill>
              </a:rPr>
              <a:t>C. Sabelli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822945" y="2586909"/>
            <a:ext cx="1973424" cy="1477328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r"/>
            <a:r>
              <a:rPr lang="it-IT" dirty="0">
                <a:solidFill>
                  <a:srgbClr val="C00000"/>
                </a:solidFill>
              </a:rPr>
              <a:t>Rossi, Veneziano,</a:t>
            </a:r>
            <a:br>
              <a:rPr lang="it-IT" dirty="0">
                <a:solidFill>
                  <a:srgbClr val="C00000"/>
                </a:solidFill>
              </a:rPr>
            </a:br>
            <a:r>
              <a:rPr lang="it-IT" dirty="0">
                <a:solidFill>
                  <a:srgbClr val="C00000"/>
                </a:solidFill>
              </a:rPr>
              <a:t>NPB 123, 507;</a:t>
            </a:r>
          </a:p>
          <a:p>
            <a:pPr algn="r"/>
            <a:r>
              <a:rPr lang="it-IT" dirty="0">
                <a:solidFill>
                  <a:srgbClr val="C00000"/>
                </a:solidFill>
              </a:rPr>
              <a:t>Phys.Rept. 63, 149;</a:t>
            </a:r>
          </a:p>
          <a:p>
            <a:pPr algn="r"/>
            <a:r>
              <a:rPr lang="it-IT" dirty="0">
                <a:solidFill>
                  <a:srgbClr val="C00000"/>
                </a:solidFill>
              </a:rPr>
              <a:t>PLB70, 255;</a:t>
            </a:r>
          </a:p>
          <a:p>
            <a:pPr algn="r"/>
            <a:r>
              <a:rPr lang="it-IT" dirty="0">
                <a:solidFill>
                  <a:srgbClr val="C00000"/>
                </a:solidFill>
              </a:rPr>
              <a:t>JHEP 1606, 041</a:t>
            </a:r>
          </a:p>
        </p:txBody>
      </p:sp>
      <p:sp>
        <p:nvSpPr>
          <p:cNvPr id="9" name="Titolo 1"/>
          <p:cNvSpPr txBox="1">
            <a:spLocks/>
          </p:cNvSpPr>
          <p:nvPr/>
        </p:nvSpPr>
        <p:spPr>
          <a:xfrm>
            <a:off x="1041991" y="723011"/>
            <a:ext cx="1924493" cy="437823"/>
          </a:xfrm>
          <a:prstGeom prst="rect">
            <a:avLst/>
          </a:prstGeom>
          <a:solidFill>
            <a:schemeClr val="bg1"/>
          </a:solidFill>
        </p:spPr>
        <p:txBody>
          <a:bodyPr vert="horz" lIns="0" tIns="0" rIns="0" bIns="0" rtlCol="0" anchor="b" anchorCtr="0">
            <a:normAutofit fontScale="85000" lnSpcReduction="1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it-IT" sz="3600" dirty="0"/>
              <a:t>Baryonium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itolo 1"/>
              <p:cNvSpPr txBox="1">
                <a:spLocks/>
              </p:cNvSpPr>
              <p:nvPr/>
            </p:nvSpPr>
            <p:spPr>
              <a:xfrm>
                <a:off x="1116419" y="1316276"/>
                <a:ext cx="6331973" cy="703910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vert="horz" lIns="0" tIns="0" rIns="0" bIns="0" rtlCol="0" anchor="b" anchorCtr="0">
                <a:noAutofit/>
              </a:bodyPr>
              <a:lstStyle>
                <a:lvl1pPr algn="l" defTabSz="914400" rtl="0" eaLnBrk="1" latinLnBrk="0" hangingPunct="1">
                  <a:spcBef>
                    <a:spcPct val="0"/>
                  </a:spcBef>
                  <a:buNone/>
                  <a:defRPr sz="5400" kern="120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j-lt"/>
                    <a:ea typeface="+mj-ea"/>
                    <a:cs typeface="+mj-cs"/>
                  </a:defRPr>
                </a:lvl1pPr>
                <a:lvl2pPr eaLnBrk="1" hangingPunct="1">
                  <a:defRPr>
                    <a:solidFill>
                      <a:schemeClr val="tx2"/>
                    </a:solidFill>
                  </a:defRPr>
                </a:lvl2pPr>
                <a:lvl3pPr eaLnBrk="1" hangingPunct="1">
                  <a:defRPr>
                    <a:solidFill>
                      <a:schemeClr val="tx2"/>
                    </a:solidFill>
                  </a:defRPr>
                </a:lvl3pPr>
                <a:lvl4pPr eaLnBrk="1" hangingPunct="1">
                  <a:defRPr>
                    <a:solidFill>
                      <a:schemeClr val="tx2"/>
                    </a:solidFill>
                  </a:defRPr>
                </a:lvl4pPr>
                <a:lvl5pPr eaLnBrk="1" hangingPunct="1">
                  <a:defRPr>
                    <a:solidFill>
                      <a:schemeClr val="tx2"/>
                    </a:solidFill>
                  </a:defRPr>
                </a:lvl5pPr>
                <a:lvl6pPr eaLnBrk="1" hangingPunct="1">
                  <a:defRPr>
                    <a:solidFill>
                      <a:schemeClr val="tx2"/>
                    </a:solidFill>
                  </a:defRPr>
                </a:lvl6pPr>
                <a:lvl7pPr eaLnBrk="1" hangingPunct="1">
                  <a:defRPr>
                    <a:solidFill>
                      <a:schemeClr val="tx2"/>
                    </a:solidFill>
                  </a:defRPr>
                </a:lvl7pPr>
                <a:lvl8pPr eaLnBrk="1" hangingPunct="1">
                  <a:defRPr>
                    <a:solidFill>
                      <a:schemeClr val="tx2"/>
                    </a:solidFill>
                  </a:defRPr>
                </a:lvl8pPr>
                <a:lvl9pPr eaLnBrk="1" hangingPunct="1">
                  <a:defRPr>
                    <a:solidFill>
                      <a:schemeClr val="tx2"/>
                    </a:solidFill>
                  </a:defRPr>
                </a:lvl9pPr>
              </a:lstStyle>
              <a:p>
                <a:r>
                  <a:rPr lang="it-IT" sz="2000" dirty="0"/>
                  <a:t>a structure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it-IT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it-IT" sz="2000" b="0" i="1" smtClean="0">
                            <a:latin typeface="Cambria Math" panose="02040503050406030204" pitchFamily="18" charset="0"/>
                          </a:rPr>
                          <m:t>𝑐𝑞</m:t>
                        </m:r>
                      </m:e>
                    </m:d>
                    <m:r>
                      <a:rPr lang="it-IT" sz="2000" b="0" i="1" smtClean="0">
                        <a:latin typeface="Cambria Math" panose="02040503050406030204" pitchFamily="18" charset="0"/>
                      </a:rPr>
                      <m:t>[</m:t>
                    </m:r>
                    <m:acc>
                      <m:accPr>
                        <m:chr m:val="̅"/>
                        <m:ctrlPr>
                          <a:rPr lang="it-IT" sz="2000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it-IT" sz="2000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</m:acc>
                    <m:acc>
                      <m:accPr>
                        <m:chr m:val="̅"/>
                        <m:ctrlPr>
                          <a:rPr lang="it-IT" sz="2000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it-IT" sz="2000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</m:acc>
                    <m:r>
                      <a:rPr lang="it-IT" sz="2000" b="0" i="1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it-IT" sz="2000" dirty="0"/>
                  <a:t> can explain the dominance</a:t>
                </a:r>
                <a:br>
                  <a:rPr lang="it-IT" sz="2000" dirty="0"/>
                </a:br>
                <a:r>
                  <a:rPr lang="it-IT" sz="2000" dirty="0"/>
                  <a:t>of baryon channel </a:t>
                </a:r>
              </a:p>
            </p:txBody>
          </p:sp>
        </mc:Choice>
        <mc:Fallback xmlns="">
          <p:sp>
            <p:nvSpPr>
              <p:cNvPr id="10" name="Titolo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6419" y="1316276"/>
                <a:ext cx="6331973" cy="703910"/>
              </a:xfrm>
              <a:prstGeom prst="rect">
                <a:avLst/>
              </a:prstGeom>
              <a:blipFill rotWithShape="0">
                <a:blip r:embed="rId4"/>
                <a:stretch>
                  <a:fillRect l="-2406" b="-22609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1116419" y="2263744"/>
                <a:ext cx="2675669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it-IT" dirty="0"/>
                  <a:t>Isospin violation expected,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it-IT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𝛼</m:t>
                          </m:r>
                        </m:e>
                        <m:sub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sub>
                      </m:sSub>
                      <m:d>
                        <m:dPr>
                          <m:ctrlPr>
                            <a:rPr lang="it-IT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sub>
                          </m:sSub>
                        </m:e>
                      </m:d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≪</m:t>
                      </m:r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it-IT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6419" y="2263744"/>
                <a:ext cx="2675669" cy="646331"/>
              </a:xfrm>
              <a:prstGeom prst="rect">
                <a:avLst/>
              </a:prstGeom>
              <a:blipFill rotWithShape="0">
                <a:blip r:embed="rId5"/>
                <a:stretch>
                  <a:fillRect l="-1822" t="-4717" r="-1367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4798507" y="5588583"/>
                <a:ext cx="3675943" cy="1239955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it-IT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  <m:d>
                            <m:dPr>
                              <m:ctrlP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  <m:t>𝑌</m:t>
                              </m:r>
                              <m:d>
                                <m:dPr>
                                  <m:ctrlPr>
                                    <a:rPr lang="it-IT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it-IT" b="0" i="1" smtClean="0">
                                      <a:latin typeface="Cambria Math" panose="02040503050406030204" pitchFamily="18" charset="0"/>
                                    </a:rPr>
                                    <m:t>4660</m:t>
                                  </m:r>
                                </m:e>
                              </m:d>
                              <m: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  <m:t>→</m:t>
                              </m:r>
                              <m:sSubSup>
                                <m:sSubSupPr>
                                  <m:ctrlPr>
                                    <a:rPr lang="it-IT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m:rPr>
                                      <m:sty m:val="p"/>
                                    </m:rPr>
                                    <a:rPr lang="it-IT" b="0" i="0" smtClean="0">
                                      <a:latin typeface="Cambria Math" panose="02040503050406030204" pitchFamily="18" charset="0"/>
                                    </a:rPr>
                                    <m:t>Λ</m:t>
                                  </m:r>
                                </m:e>
                                <m:sub>
                                  <m:r>
                                    <a:rPr lang="it-IT" b="0" i="1" smtClean="0"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</m:sub>
                                <m:sup>
                                  <m:r>
                                    <a:rPr lang="it-IT" b="0" i="1" smtClean="0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</m:sup>
                              </m:sSubSup>
                              <m:sSubSup>
                                <m:sSubSupPr>
                                  <m:ctrlPr>
                                    <a:rPr lang="it-IT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m:rPr>
                                      <m:sty m:val="p"/>
                                    </m:rPr>
                                    <a:rPr lang="it-IT">
                                      <a:latin typeface="Cambria Math" panose="02040503050406030204" pitchFamily="18" charset="0"/>
                                    </a:rPr>
                                    <m:t>Λ</m:t>
                                  </m:r>
                                </m:e>
                                <m:sub>
                                  <m:r>
                                    <a:rPr lang="it-IT" i="1"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</m:sub>
                                <m:sup>
                                  <m:r>
                                    <a:rPr lang="it-IT" b="0" i="1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</m:sup>
                              </m:sSubSup>
                            </m:e>
                          </m:d>
                        </m:num>
                        <m:den>
                          <m:r>
                            <a:rPr lang="it-IT" i="1">
                              <a:latin typeface="Cambria Math" panose="02040503050406030204" pitchFamily="18" charset="0"/>
                            </a:rPr>
                            <m:t>𝐵</m:t>
                          </m:r>
                          <m:d>
                            <m:dPr>
                              <m:ctrlPr>
                                <a:rPr lang="it-IT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it-IT" i="1">
                                  <a:latin typeface="Cambria Math" panose="02040503050406030204" pitchFamily="18" charset="0"/>
                                </a:rPr>
                                <m:t>𝑌</m:t>
                              </m:r>
                              <m:d>
                                <m:dPr>
                                  <m:ctrlPr>
                                    <a:rPr lang="it-IT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it-IT" i="1">
                                      <a:latin typeface="Cambria Math" panose="02040503050406030204" pitchFamily="18" charset="0"/>
                                    </a:rPr>
                                    <m:t>4660</m:t>
                                  </m:r>
                                </m:e>
                              </m:d>
                              <m:r>
                                <a:rPr lang="it-IT" i="1">
                                  <a:latin typeface="Cambria Math" panose="02040503050406030204" pitchFamily="18" charset="0"/>
                                </a:rPr>
                                <m:t>→</m:t>
                              </m:r>
                              <m: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  <m:t>𝜓</m:t>
                              </m:r>
                              <m:d>
                                <m:dPr>
                                  <m:ctrlPr>
                                    <a:rPr lang="it-IT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it-IT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  <m:r>
                                    <a:rPr lang="it-IT" b="0" i="1" smtClean="0">
                                      <a:latin typeface="Cambria Math" panose="02040503050406030204" pitchFamily="18" charset="0"/>
                                    </a:rPr>
                                    <m:t>𝑆</m:t>
                                  </m:r>
                                </m:e>
                              </m:d>
                              <m: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  <m:t>𝜋𝜋</m:t>
                              </m:r>
                            </m:e>
                          </m:d>
                        </m:den>
                      </m:f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25</m:t>
                      </m:r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±</m:t>
                      </m:r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7</m:t>
                      </m:r>
                    </m:oMath>
                  </m:oMathPara>
                </a14:m>
                <a:endParaRPr lang="it-IT" dirty="0"/>
              </a:p>
              <a:p>
                <a:r>
                  <a:rPr lang="it-IT" dirty="0">
                    <a:solidFill>
                      <a:srgbClr val="C00000"/>
                    </a:solidFill>
                  </a:rPr>
                  <a:t>Cotugno, Faccini, Polosa, Sabelli,</a:t>
                </a:r>
              </a:p>
              <a:p>
                <a:r>
                  <a:rPr lang="it-IT" dirty="0">
                    <a:solidFill>
                      <a:srgbClr val="C00000"/>
                    </a:solidFill>
                  </a:rPr>
                  <a:t>PRL 104, 132005</a:t>
                </a:r>
                <a:r>
                  <a:rPr lang="it-IT" dirty="0"/>
                  <a:t> </a:t>
                </a: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98507" y="5588583"/>
                <a:ext cx="3675943" cy="1239955"/>
              </a:xfrm>
              <a:prstGeom prst="rect">
                <a:avLst/>
              </a:prstGeom>
              <a:blipFill rotWithShape="0">
                <a:blip r:embed="rId6"/>
                <a:stretch>
                  <a:fillRect l="-1327" b="-7389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Rectangle 11"/>
          <p:cNvSpPr/>
          <p:nvPr/>
        </p:nvSpPr>
        <p:spPr>
          <a:xfrm>
            <a:off x="0" y="6360668"/>
            <a:ext cx="665018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600" dirty="0">
                <a:solidFill>
                  <a:schemeClr val="bg1">
                    <a:lumMod val="50000"/>
                  </a:schemeClr>
                </a:solidFill>
              </a:rPr>
              <a:t>A. Pilloni – </a:t>
            </a:r>
            <a:r>
              <a:rPr lang="en-US" sz="1600" dirty="0">
                <a:solidFill>
                  <a:schemeClr val="bg1">
                    <a:lumMod val="50000"/>
                  </a:schemeClr>
                </a:solidFill>
              </a:rPr>
              <a:t>Exotic hadron spectroscopy</a:t>
            </a:r>
            <a:endParaRPr lang="it-IT" sz="16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23755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Titolo 1"/>
          <p:cNvSpPr txBox="1">
            <a:spLocks/>
          </p:cNvSpPr>
          <p:nvPr/>
        </p:nvSpPr>
        <p:spPr>
          <a:xfrm>
            <a:off x="457200" y="-27384"/>
            <a:ext cx="8229600" cy="1076866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it-IT" sz="3600" dirty="0"/>
              <a:t>Options on the market</a:t>
            </a:r>
          </a:p>
        </p:txBody>
      </p:sp>
      <p:sp>
        <p:nvSpPr>
          <p:cNvPr id="45" name="Rectangle 44"/>
          <p:cNvSpPr/>
          <p:nvPr/>
        </p:nvSpPr>
        <p:spPr>
          <a:xfrm>
            <a:off x="0" y="6360668"/>
            <a:ext cx="665018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>
                <a:solidFill>
                  <a:schemeClr val="bg1">
                    <a:lumMod val="50000"/>
                  </a:schemeClr>
                </a:solidFill>
              </a:rPr>
              <a:t>A. Pilloni – Exotic hadron spectroscopy</a:t>
            </a:r>
            <a:endParaRPr lang="it-IT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1371600"/>
            <a:ext cx="9144000" cy="5486400"/>
          </a:xfrm>
          <a:prstGeom prst="rect">
            <a:avLst/>
          </a:prstGeom>
        </p:spPr>
      </p:pic>
      <p:sp>
        <p:nvSpPr>
          <p:cNvPr id="2" name="Rounded Rectangle 1"/>
          <p:cNvSpPr/>
          <p:nvPr/>
        </p:nvSpPr>
        <p:spPr>
          <a:xfrm>
            <a:off x="457200" y="1567542"/>
            <a:ext cx="8229600" cy="2397968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>
                <a:solidFill>
                  <a:srgbClr val="FF0000"/>
                </a:solidFill>
              </a:rPr>
              <a:t>Quark-</a:t>
            </a:r>
            <a:r>
              <a:rPr lang="it-IT" dirty="0" err="1">
                <a:solidFill>
                  <a:srgbClr val="FF0000"/>
                </a:solidFill>
              </a:rPr>
              <a:t>level</a:t>
            </a:r>
            <a:r>
              <a:rPr lang="it-IT" dirty="0">
                <a:solidFill>
                  <a:srgbClr val="FF0000"/>
                </a:solidFill>
              </a:rPr>
              <a:t> </a:t>
            </a:r>
            <a:r>
              <a:rPr lang="it-IT" dirty="0" err="1">
                <a:solidFill>
                  <a:srgbClr val="FF0000"/>
                </a:solidFill>
              </a:rPr>
              <a:t>calculations</a:t>
            </a:r>
            <a:r>
              <a:rPr lang="it-IT" dirty="0">
                <a:solidFill>
                  <a:srgbClr val="FF0000"/>
                </a:solidFill>
              </a:rPr>
              <a:t>:</a:t>
            </a:r>
          </a:p>
          <a:p>
            <a:pPr marL="285750" indent="-285750">
              <a:buClr>
                <a:srgbClr val="FF0000"/>
              </a:buClr>
              <a:buSzPct val="120000"/>
              <a:buFont typeface="Arial" panose="020B0604020202020204" pitchFamily="34" charset="0"/>
              <a:buChar char="•"/>
            </a:pPr>
            <a:r>
              <a:rPr lang="it-IT" dirty="0">
                <a:solidFill>
                  <a:schemeClr val="tx1"/>
                </a:solidFill>
              </a:rPr>
              <a:t>Quark models, </a:t>
            </a:r>
            <a:r>
              <a:rPr lang="it-IT" dirty="0" err="1">
                <a:solidFill>
                  <a:schemeClr val="tx1"/>
                </a:solidFill>
              </a:rPr>
              <a:t>pNRQCD</a:t>
            </a:r>
            <a:r>
              <a:rPr lang="it-IT" dirty="0">
                <a:solidFill>
                  <a:schemeClr val="tx1"/>
                </a:solidFill>
              </a:rPr>
              <a:t>, </a:t>
            </a:r>
            <a:r>
              <a:rPr lang="it-IT" dirty="0" err="1">
                <a:solidFill>
                  <a:schemeClr val="tx1"/>
                </a:solidFill>
              </a:rPr>
              <a:t>Hybrids</a:t>
            </a:r>
            <a:r>
              <a:rPr lang="it-IT" dirty="0">
                <a:solidFill>
                  <a:schemeClr val="tx1"/>
                </a:solidFill>
              </a:rPr>
              <a:t>, ...</a:t>
            </a:r>
          </a:p>
          <a:p>
            <a:pPr marL="285750" indent="-285750">
              <a:buClr>
                <a:srgbClr val="FF0000"/>
              </a:buClr>
              <a:buSzPct val="120000"/>
              <a:buFont typeface="Arial" panose="020B0604020202020204" pitchFamily="34" charset="0"/>
              <a:buChar char="•"/>
            </a:pPr>
            <a:r>
              <a:rPr lang="it-IT" dirty="0">
                <a:solidFill>
                  <a:schemeClr val="tx1"/>
                </a:solidFill>
              </a:rPr>
              <a:t>Spectrum </a:t>
            </a:r>
            <a:r>
              <a:rPr lang="it-IT" dirty="0" err="1">
                <a:solidFill>
                  <a:schemeClr val="tx1"/>
                </a:solidFill>
              </a:rPr>
              <a:t>generally</a:t>
            </a:r>
            <a:r>
              <a:rPr lang="it-IT" dirty="0">
                <a:solidFill>
                  <a:schemeClr val="tx1"/>
                </a:solidFill>
              </a:rPr>
              <a:t> </a:t>
            </a:r>
            <a:r>
              <a:rPr lang="it-IT" dirty="0" err="1">
                <a:solidFill>
                  <a:schemeClr val="tx1"/>
                </a:solidFill>
              </a:rPr>
              <a:t>calculated</a:t>
            </a:r>
            <a:r>
              <a:rPr lang="it-IT" dirty="0">
                <a:solidFill>
                  <a:schemeClr val="tx1"/>
                </a:solidFill>
              </a:rPr>
              <a:t> as bound states of some potential</a:t>
            </a:r>
          </a:p>
          <a:p>
            <a:pPr marL="285750" indent="-285750">
              <a:buClr>
                <a:srgbClr val="FF0000"/>
              </a:buClr>
              <a:buSzPct val="120000"/>
              <a:buFont typeface="Arial" panose="020B0604020202020204" pitchFamily="34" charset="0"/>
              <a:buChar char="•"/>
            </a:pPr>
            <a:r>
              <a:rPr lang="it-IT" dirty="0">
                <a:solidFill>
                  <a:schemeClr val="tx1"/>
                </a:solidFill>
              </a:rPr>
              <a:t>Decay rates as «overlap integrals» between two static configurations</a:t>
            </a:r>
          </a:p>
          <a:p>
            <a:pPr marL="285750" indent="-285750">
              <a:buClr>
                <a:srgbClr val="FF0000"/>
              </a:buClr>
              <a:buSzPct val="120000"/>
              <a:buFont typeface="Arial" panose="020B0604020202020204" pitchFamily="34" charset="0"/>
              <a:buChar char="•"/>
            </a:pPr>
            <a:endParaRPr lang="it-IT" dirty="0">
              <a:solidFill>
                <a:schemeClr val="tx1"/>
              </a:solidFill>
            </a:endParaRPr>
          </a:p>
          <a:p>
            <a:pPr>
              <a:buClr>
                <a:srgbClr val="FF0000"/>
              </a:buClr>
              <a:buSzPct val="120000"/>
            </a:pPr>
            <a:r>
              <a:rPr lang="it-IT" dirty="0">
                <a:solidFill>
                  <a:schemeClr val="tx1"/>
                </a:solidFill>
              </a:rPr>
              <a:t>Comprehensive picture </a:t>
            </a:r>
            <a:r>
              <a:rPr lang="it-IT" b="1" dirty="0">
                <a:solidFill>
                  <a:srgbClr val="00B050"/>
                </a:solidFill>
                <a:sym typeface="Wingdings" panose="05000000000000000000" pitchFamily="2" charset="2"/>
              </a:rPr>
              <a:t> </a:t>
            </a:r>
            <a:r>
              <a:rPr lang="it-IT" dirty="0">
                <a:solidFill>
                  <a:schemeClr val="tx1"/>
                </a:solidFill>
                <a:sym typeface="Wingdings" panose="05000000000000000000" pitchFamily="2" charset="2"/>
              </a:rPr>
              <a:t>	Little scattering dynamics </a:t>
            </a:r>
            <a:r>
              <a:rPr lang="it-IT" b="1" dirty="0">
                <a:solidFill>
                  <a:srgbClr val="FF0000"/>
                </a:solidFill>
                <a:sym typeface="Wingdings" panose="05000000000000000000" pitchFamily="2" charset="2"/>
              </a:rPr>
              <a:t></a:t>
            </a:r>
            <a:endParaRPr lang="it-IT" dirty="0">
              <a:solidFill>
                <a:schemeClr val="tx1"/>
              </a:solidFill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457200" y="4287628"/>
            <a:ext cx="8229600" cy="2397968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err="1">
                <a:solidFill>
                  <a:srgbClr val="0000FF"/>
                </a:solidFill>
              </a:rPr>
              <a:t>Hadron</a:t>
            </a:r>
            <a:r>
              <a:rPr lang="it-IT" dirty="0">
                <a:solidFill>
                  <a:srgbClr val="0000FF"/>
                </a:solidFill>
              </a:rPr>
              <a:t> </a:t>
            </a:r>
            <a:r>
              <a:rPr lang="it-IT" dirty="0" err="1">
                <a:solidFill>
                  <a:srgbClr val="0000FF"/>
                </a:solidFill>
              </a:rPr>
              <a:t>level</a:t>
            </a:r>
            <a:r>
              <a:rPr lang="it-IT" dirty="0">
                <a:solidFill>
                  <a:srgbClr val="0000FF"/>
                </a:solidFill>
              </a:rPr>
              <a:t> </a:t>
            </a:r>
            <a:r>
              <a:rPr lang="it-IT" dirty="0" err="1">
                <a:solidFill>
                  <a:srgbClr val="0000FF"/>
                </a:solidFill>
              </a:rPr>
              <a:t>calculations</a:t>
            </a:r>
            <a:r>
              <a:rPr lang="it-IT" dirty="0">
                <a:solidFill>
                  <a:srgbClr val="0000FF"/>
                </a:solidFill>
              </a:rPr>
              <a:t>:</a:t>
            </a:r>
          </a:p>
          <a:p>
            <a:pPr marL="285750" indent="-285750">
              <a:buClr>
                <a:srgbClr val="0000FF"/>
              </a:buClr>
              <a:buSzPct val="120000"/>
              <a:buFont typeface="Arial" panose="020B0604020202020204" pitchFamily="34" charset="0"/>
              <a:buChar char="•"/>
            </a:pPr>
            <a:r>
              <a:rPr lang="it-IT" dirty="0">
                <a:solidFill>
                  <a:schemeClr val="tx1"/>
                </a:solidFill>
              </a:rPr>
              <a:t>Compact </a:t>
            </a:r>
            <a:r>
              <a:rPr lang="it-IT" dirty="0" err="1">
                <a:solidFill>
                  <a:schemeClr val="tx1"/>
                </a:solidFill>
              </a:rPr>
              <a:t>states</a:t>
            </a:r>
            <a:r>
              <a:rPr lang="it-IT" dirty="0">
                <a:solidFill>
                  <a:schemeClr val="tx1"/>
                </a:solidFill>
              </a:rPr>
              <a:t> vs. molecules, triangles...</a:t>
            </a:r>
          </a:p>
          <a:p>
            <a:pPr marL="285750" indent="-285750">
              <a:buClr>
                <a:srgbClr val="0000FF"/>
              </a:buClr>
              <a:buSzPct val="120000"/>
              <a:buFont typeface="Arial" panose="020B0604020202020204" pitchFamily="34" charset="0"/>
              <a:buChar char="•"/>
            </a:pPr>
            <a:r>
              <a:rPr lang="it-IT" dirty="0">
                <a:solidFill>
                  <a:schemeClr val="tx1"/>
                </a:solidFill>
              </a:rPr>
              <a:t>States as poles of scattering amplitudes</a:t>
            </a:r>
          </a:p>
          <a:p>
            <a:pPr marL="285750" indent="-285750">
              <a:buClr>
                <a:srgbClr val="0000FF"/>
              </a:buClr>
              <a:buSzPct val="120000"/>
              <a:buFont typeface="Arial" panose="020B0604020202020204" pitchFamily="34" charset="0"/>
              <a:buChar char="•"/>
            </a:pPr>
            <a:r>
              <a:rPr lang="it-IT" dirty="0">
                <a:solidFill>
                  <a:schemeClr val="tx1"/>
                </a:solidFill>
              </a:rPr>
              <a:t>Couplings as residues at the poles</a:t>
            </a:r>
          </a:p>
          <a:p>
            <a:pPr marL="285750" indent="-285750">
              <a:buClr>
                <a:srgbClr val="FF0000"/>
              </a:buClr>
              <a:buSzPct val="120000"/>
              <a:buFont typeface="Arial" panose="020B0604020202020204" pitchFamily="34" charset="0"/>
              <a:buChar char="•"/>
            </a:pPr>
            <a:endParaRPr lang="it-IT" dirty="0">
              <a:solidFill>
                <a:schemeClr val="tx1"/>
              </a:solidFill>
            </a:endParaRPr>
          </a:p>
          <a:p>
            <a:pPr>
              <a:buClr>
                <a:srgbClr val="FF0000"/>
              </a:buClr>
              <a:buSzPct val="120000"/>
            </a:pPr>
            <a:r>
              <a:rPr lang="it-IT" dirty="0">
                <a:solidFill>
                  <a:schemeClr val="tx1"/>
                </a:solidFill>
                <a:sym typeface="Wingdings" panose="05000000000000000000" pitchFamily="2" charset="2"/>
              </a:rPr>
              <a:t>Scattering dynamics </a:t>
            </a:r>
            <a:r>
              <a:rPr lang="it-IT" b="1" dirty="0">
                <a:solidFill>
                  <a:srgbClr val="00B050"/>
                </a:solidFill>
                <a:sym typeface="Wingdings" panose="05000000000000000000" pitchFamily="2" charset="2"/>
              </a:rPr>
              <a:t> </a:t>
            </a:r>
            <a:r>
              <a:rPr lang="it-IT" dirty="0">
                <a:solidFill>
                  <a:schemeClr val="tx1"/>
                </a:solidFill>
                <a:sym typeface="Wingdings" panose="05000000000000000000" pitchFamily="2" charset="2"/>
              </a:rPr>
              <a:t>	More c</a:t>
            </a:r>
            <a:r>
              <a:rPr lang="it-IT" dirty="0">
                <a:solidFill>
                  <a:schemeClr val="tx1"/>
                </a:solidFill>
              </a:rPr>
              <a:t>ase-by-case </a:t>
            </a:r>
            <a:r>
              <a:rPr lang="it-IT" b="1" dirty="0">
                <a:solidFill>
                  <a:srgbClr val="00B050"/>
                </a:solidFill>
                <a:sym typeface="Wingdings" panose="05000000000000000000" pitchFamily="2" charset="2"/>
              </a:rPr>
              <a:t></a:t>
            </a:r>
            <a:r>
              <a:rPr lang="it-IT" b="1" dirty="0">
                <a:solidFill>
                  <a:srgbClr val="FF0000"/>
                </a:solidFill>
                <a:sym typeface="Wingdings" panose="05000000000000000000" pitchFamily="2" charset="2"/>
              </a:rPr>
              <a:t></a:t>
            </a:r>
            <a:endParaRPr lang="it-IT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523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Titolo 1"/>
          <p:cNvSpPr txBox="1">
            <a:spLocks/>
          </p:cNvSpPr>
          <p:nvPr/>
        </p:nvSpPr>
        <p:spPr>
          <a:xfrm>
            <a:off x="457200" y="-27384"/>
            <a:ext cx="8229600" cy="1076866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it-IT" sz="3600" dirty="0"/>
              <a:t>Constituent quark model</a:t>
            </a:r>
          </a:p>
        </p:txBody>
      </p:sp>
      <p:sp>
        <p:nvSpPr>
          <p:cNvPr id="45" name="Rectangle 44"/>
          <p:cNvSpPr/>
          <p:nvPr/>
        </p:nvSpPr>
        <p:spPr>
          <a:xfrm>
            <a:off x="0" y="6360668"/>
            <a:ext cx="665018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>
                <a:solidFill>
                  <a:schemeClr val="bg1">
                    <a:lumMod val="50000"/>
                  </a:schemeClr>
                </a:solidFill>
              </a:rPr>
              <a:t>A. Pilloni – Exotic hadron spectroscopy</a:t>
            </a:r>
            <a:endParaRPr lang="it-IT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29" t="23461" r="12857" b="21603"/>
          <a:stretch/>
        </p:blipFill>
        <p:spPr>
          <a:xfrm>
            <a:off x="457200" y="1913690"/>
            <a:ext cx="7609114" cy="363802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457200" y="1049482"/>
            <a:ext cx="321966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>
                <a:solidFill>
                  <a:srgbClr val="C00000"/>
                </a:solidFill>
              </a:rPr>
              <a:t>Godfrey and Isgur, PRD 32, 189</a:t>
            </a:r>
            <a:br>
              <a:rPr lang="it-IT" dirty="0">
                <a:solidFill>
                  <a:srgbClr val="C00000"/>
                </a:solidFill>
              </a:rPr>
            </a:br>
            <a:r>
              <a:rPr lang="it-IT" dirty="0">
                <a:solidFill>
                  <a:srgbClr val="C00000"/>
                </a:solidFill>
              </a:rPr>
              <a:t>Capstick and Isgur, PRD 33, 2809</a:t>
            </a:r>
          </a:p>
        </p:txBody>
      </p:sp>
    </p:spTree>
    <p:extLst>
      <p:ext uri="{BB962C8B-B14F-4D97-AF65-F5344CB8AC3E}">
        <p14:creationId xmlns:p14="http://schemas.microsoft.com/office/powerpoint/2010/main" val="29157751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egnaposto numero diapositiva 10"/>
          <p:cNvSpPr>
            <a:spLocks noGrp="1"/>
          </p:cNvSpPr>
          <p:nvPr>
            <p:ph type="sldNum" sz="quarter" idx="12"/>
          </p:nvPr>
        </p:nvSpPr>
        <p:spPr>
          <a:xfrm>
            <a:off x="8305800" y="6360668"/>
            <a:ext cx="762000" cy="365125"/>
          </a:xfrm>
        </p:spPr>
        <p:txBody>
          <a:bodyPr/>
          <a:lstStyle/>
          <a:p>
            <a:fld id="{35013BD1-9FAD-4D57-B763-17BBC29B6B5E}" type="slidenum">
              <a:rPr lang="it-IT" sz="2000" smtClean="0">
                <a:solidFill>
                  <a:schemeClr val="bg1">
                    <a:lumMod val="50000"/>
                  </a:schemeClr>
                </a:solidFill>
              </a:rPr>
              <a:t>7</a:t>
            </a:fld>
            <a:endParaRPr lang="it-IT" sz="2000" dirty="0">
              <a:solidFill>
                <a:schemeClr val="bg1">
                  <a:lumMod val="50000"/>
                </a:schemeClr>
              </a:solidFill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216081" y="1513185"/>
            <a:ext cx="1587319" cy="1035182"/>
            <a:chOff x="216081" y="1417717"/>
            <a:chExt cx="1587319" cy="1035182"/>
          </a:xfrm>
        </p:grpSpPr>
        <p:sp>
          <p:nvSpPr>
            <p:cNvPr id="9" name="Ovale 13"/>
            <p:cNvSpPr/>
            <p:nvPr/>
          </p:nvSpPr>
          <p:spPr>
            <a:xfrm rot="1702495">
              <a:off x="216081" y="1417717"/>
              <a:ext cx="1587319" cy="1035182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0" name="Ovale 10"/>
            <p:cNvSpPr/>
            <p:nvPr/>
          </p:nvSpPr>
          <p:spPr>
            <a:xfrm>
              <a:off x="1083935" y="1998647"/>
              <a:ext cx="181680" cy="189119"/>
            </a:xfrm>
            <a:prstGeom prst="ellipse">
              <a:avLst/>
            </a:prstGeom>
            <a:solidFill>
              <a:srgbClr val="FF7C8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1" name="Ovale 14"/>
            <p:cNvSpPr/>
            <p:nvPr/>
          </p:nvSpPr>
          <p:spPr>
            <a:xfrm>
              <a:off x="687107" y="1676814"/>
              <a:ext cx="181680" cy="189119"/>
            </a:xfrm>
            <a:prstGeom prst="ellipse">
              <a:avLst/>
            </a:prstGeom>
            <a:solidFill>
              <a:srgbClr val="3333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TextBox 4"/>
                <p:cNvSpPr txBox="1"/>
                <p:nvPr/>
              </p:nvSpPr>
              <p:spPr>
                <a:xfrm>
                  <a:off x="417106" y="1517569"/>
                  <a:ext cx="243336" cy="36933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it-IT" sz="2400" b="0" i="1" smtClean="0">
                            <a:solidFill>
                              <a:srgbClr val="3333FF"/>
                            </a:solidFill>
                            <a:latin typeface="Cambria Math" panose="02040503050406030204" pitchFamily="18" charset="0"/>
                          </a:rPr>
                          <m:t>𝑞</m:t>
                        </m:r>
                      </m:oMath>
                    </m:oMathPara>
                  </a14:m>
                  <a:endParaRPr lang="it-IT" sz="2400" dirty="0">
                    <a:solidFill>
                      <a:srgbClr val="3333FF"/>
                    </a:solidFill>
                  </a:endParaRPr>
                </a:p>
              </p:txBody>
            </p:sp>
          </mc:Choice>
          <mc:Fallback xmlns="">
            <p:sp>
              <p:nvSpPr>
                <p:cNvPr id="5" name="TextBox 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17106" y="1517569"/>
                  <a:ext cx="243336" cy="369332"/>
                </a:xfrm>
                <a:prstGeom prst="rect">
                  <a:avLst/>
                </a:prstGeom>
                <a:blipFill rotWithShape="0">
                  <a:blip r:embed="rId3"/>
                  <a:stretch>
                    <a:fillRect l="-30000" r="-27500" b="-26667"/>
                  </a:stretch>
                </a:blipFill>
              </p:spPr>
              <p:txBody>
                <a:bodyPr/>
                <a:lstStyle/>
                <a:p>
                  <a:r>
                    <a:rPr lang="it-IT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TextBox 11"/>
                <p:cNvSpPr txBox="1"/>
                <p:nvPr/>
              </p:nvSpPr>
              <p:spPr>
                <a:xfrm>
                  <a:off x="1301143" y="1998647"/>
                  <a:ext cx="243336" cy="36933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̅"/>
                            <m:ctrlPr>
                              <a:rPr lang="it-IT" sz="2400" b="0" i="1" smtClean="0">
                                <a:solidFill>
                                  <a:srgbClr val="FF7C8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it-IT" sz="2400" b="0" i="1" smtClean="0">
                                <a:solidFill>
                                  <a:srgbClr val="FF7C80"/>
                                </a:solidFill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</m:acc>
                      </m:oMath>
                    </m:oMathPara>
                  </a14:m>
                  <a:endParaRPr lang="it-IT" sz="2400" dirty="0">
                    <a:solidFill>
                      <a:srgbClr val="FF7C80"/>
                    </a:solidFill>
                  </a:endParaRPr>
                </a:p>
              </p:txBody>
            </p:sp>
          </mc:Choice>
          <mc:Fallback xmlns="">
            <p:sp>
              <p:nvSpPr>
                <p:cNvPr id="12" name="TextBox 1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301143" y="1998647"/>
                  <a:ext cx="243336" cy="369332"/>
                </a:xfrm>
                <a:prstGeom prst="rect">
                  <a:avLst/>
                </a:prstGeom>
                <a:blipFill rotWithShape="0">
                  <a:blip r:embed="rId4"/>
                  <a:stretch>
                    <a:fillRect l="-30000" r="-45000" b="-26667"/>
                  </a:stretch>
                </a:blipFill>
              </p:spPr>
              <p:txBody>
                <a:bodyPr/>
                <a:lstStyle/>
                <a:p>
                  <a:r>
                    <a:rPr lang="it-IT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22" name="Titolo 1"/>
          <p:cNvSpPr txBox="1">
            <a:spLocks/>
          </p:cNvSpPr>
          <p:nvPr/>
        </p:nvSpPr>
        <p:spPr>
          <a:xfrm>
            <a:off x="457200" y="-27384"/>
            <a:ext cx="8229600" cy="1076866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it-IT" sz="3600" dirty="0"/>
              <a:t>Dictionary – Quark model</a:t>
            </a:r>
          </a:p>
        </p:txBody>
      </p:sp>
      <p:sp>
        <p:nvSpPr>
          <p:cNvPr id="25" name="Rectangle 24"/>
          <p:cNvSpPr/>
          <p:nvPr/>
        </p:nvSpPr>
        <p:spPr>
          <a:xfrm>
            <a:off x="0" y="6360668"/>
            <a:ext cx="665018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600" dirty="0">
                <a:solidFill>
                  <a:schemeClr val="bg1">
                    <a:lumMod val="50000"/>
                  </a:schemeClr>
                </a:solidFill>
              </a:rPr>
              <a:t>A. Pilloni – </a:t>
            </a:r>
            <a:r>
              <a:rPr lang="it-IT" sz="1600" dirty="0" err="1">
                <a:solidFill>
                  <a:schemeClr val="bg1">
                    <a:lumMod val="50000"/>
                  </a:schemeClr>
                </a:solidFill>
              </a:rPr>
              <a:t>Exotic</a:t>
            </a:r>
            <a:r>
              <a:rPr lang="it-IT" sz="16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it-IT" sz="1600" dirty="0" err="1">
                <a:solidFill>
                  <a:schemeClr val="bg1">
                    <a:lumMod val="50000"/>
                  </a:schemeClr>
                </a:solidFill>
              </a:rPr>
              <a:t>hadron</a:t>
            </a:r>
            <a:r>
              <a:rPr lang="it-IT" sz="16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it-IT" sz="1600" dirty="0" err="1">
                <a:solidFill>
                  <a:schemeClr val="bg1">
                    <a:lumMod val="50000"/>
                  </a:schemeClr>
                </a:solidFill>
              </a:rPr>
              <a:t>spectroscopy</a:t>
            </a:r>
            <a:endParaRPr lang="it-IT" sz="1600" dirty="0">
              <a:solidFill>
                <a:schemeClr val="bg1">
                  <a:lumMod val="50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2104476" y="1137952"/>
                <a:ext cx="3137205" cy="203132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it-IT" i="1" smtClean="0">
                        <a:latin typeface="Cambria Math" panose="02040503050406030204" pitchFamily="18" charset="0"/>
                      </a:rPr>
                      <m:t>𝐿</m:t>
                    </m:r>
                    <m:r>
                      <a:rPr lang="it-IT" b="0" i="1" smtClean="0">
                        <a:latin typeface="Cambria Math" panose="02040503050406030204" pitchFamily="18" charset="0"/>
                      </a:rPr>
                      <m:t>= </m:t>
                    </m:r>
                  </m:oMath>
                </a14:m>
                <a:r>
                  <a:rPr lang="it-IT" dirty="0"/>
                  <a:t>orbital angular momentum</a:t>
                </a:r>
              </a:p>
              <a:p>
                <a14:m>
                  <m:oMath xmlns:m="http://schemas.openxmlformats.org/officeDocument/2006/math">
                    <m:r>
                      <a:rPr lang="it-IT" b="0" i="1" smtClean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it-IT" i="1">
                        <a:latin typeface="Cambria Math" panose="02040503050406030204" pitchFamily="18" charset="0"/>
                      </a:rPr>
                      <m:t>= </m:t>
                    </m:r>
                  </m:oMath>
                </a14:m>
                <a:r>
                  <a:rPr lang="it-IT" dirty="0"/>
                  <a:t>spin </a:t>
                </a:r>
                <a14:m>
                  <m:oMath xmlns:m="http://schemas.openxmlformats.org/officeDocument/2006/math">
                    <m:r>
                      <a:rPr lang="it-IT" b="0" i="1" smtClean="0">
                        <a:latin typeface="Cambria Math" panose="02040503050406030204" pitchFamily="18" charset="0"/>
                      </a:rPr>
                      <m:t>𝑞</m:t>
                    </m:r>
                    <m:r>
                      <a:rPr lang="it-IT" b="0" i="1" smtClean="0">
                        <a:latin typeface="Cambria Math" panose="02040503050406030204" pitchFamily="18" charset="0"/>
                      </a:rPr>
                      <m:t>+</m:t>
                    </m:r>
                    <m:acc>
                      <m:accPr>
                        <m:chr m:val="̅"/>
                        <m:ctrlPr>
                          <a:rPr lang="it-IT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it-IT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</m:acc>
                  </m:oMath>
                </a14:m>
                <a:endParaRPr lang="it-IT" dirty="0"/>
              </a:p>
              <a:p>
                <a:endParaRPr lang="it-IT" b="0" i="1" dirty="0">
                  <a:latin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r>
                      <a:rPr lang="it-IT" b="0" i="1" smtClean="0">
                        <a:latin typeface="Cambria Math" panose="02040503050406030204" pitchFamily="18" charset="0"/>
                      </a:rPr>
                      <m:t>𝐽</m:t>
                    </m:r>
                    <m:r>
                      <a:rPr lang="it-IT" i="1">
                        <a:latin typeface="Cambria Math" panose="02040503050406030204" pitchFamily="18" charset="0"/>
                      </a:rPr>
                      <m:t>= </m:t>
                    </m:r>
                  </m:oMath>
                </a14:m>
                <a:r>
                  <a:rPr lang="it-IT" dirty="0"/>
                  <a:t>total angular momentum</a:t>
                </a:r>
              </a:p>
              <a:p>
                <a:r>
                  <a:rPr lang="it-IT" dirty="0"/>
                  <a:t>   </a:t>
                </a:r>
                <a14:m>
                  <m:oMath xmlns:m="http://schemas.openxmlformats.org/officeDocument/2006/math">
                    <m:r>
                      <a:rPr lang="it-IT" i="1" dirty="0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it-IT" dirty="0"/>
                  <a:t> exp. measured spin</a:t>
                </a:r>
              </a:p>
              <a:p>
                <a:endParaRPr lang="it-IT" dirty="0"/>
              </a:p>
              <a:p>
                <a14:m>
                  <m:oMath xmlns:m="http://schemas.openxmlformats.org/officeDocument/2006/math">
                    <m:r>
                      <a:rPr lang="it-IT" b="0" i="1" smtClean="0">
                        <a:latin typeface="Cambria Math" panose="02040503050406030204" pitchFamily="18" charset="0"/>
                      </a:rPr>
                      <m:t>𝐼</m:t>
                    </m:r>
                    <m:r>
                      <a:rPr lang="it-IT" i="1">
                        <a:latin typeface="Cambria Math" panose="02040503050406030204" pitchFamily="18" charset="0"/>
                      </a:rPr>
                      <m:t>= </m:t>
                    </m:r>
                  </m:oMath>
                </a14:m>
                <a:r>
                  <a:rPr lang="it-IT" dirty="0"/>
                  <a:t>isospin </a:t>
                </a:r>
                <a14:m>
                  <m:oMath xmlns:m="http://schemas.openxmlformats.org/officeDocument/2006/math">
                    <m:r>
                      <a:rPr lang="it-IT" i="1" dirty="0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it-IT" dirty="0"/>
                  <a:t> 0 for quarkonia</a:t>
                </a: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04476" y="1137952"/>
                <a:ext cx="3137205" cy="2031325"/>
              </a:xfrm>
              <a:prstGeom prst="rect">
                <a:avLst/>
              </a:prstGeom>
              <a:blipFill>
                <a:blip r:embed="rId5"/>
                <a:stretch>
                  <a:fillRect l="-1553" t="-1802" r="-1165" b="-3904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5392130" y="1608353"/>
                <a:ext cx="3848720" cy="12027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sz="2400" i="1">
                          <a:latin typeface="Cambria Math" panose="02040503050406030204" pitchFamily="18" charset="0"/>
                        </a:rPr>
                        <m:t>𝐿</m:t>
                      </m:r>
                      <m:r>
                        <a:rPr lang="it-IT" sz="2400" i="1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it-IT" sz="2400" i="1">
                          <a:latin typeface="Cambria Math" panose="02040503050406030204" pitchFamily="18" charset="0"/>
                        </a:rPr>
                        <m:t>𝑆</m:t>
                      </m:r>
                      <m:r>
                        <a:rPr lang="it-IT" sz="2400" i="1">
                          <a:latin typeface="Cambria Math" panose="02040503050406030204" pitchFamily="18" charset="0"/>
                        </a:rPr>
                        <m:t>≤</m:t>
                      </m:r>
                      <m:r>
                        <a:rPr lang="it-IT" sz="2400" i="1">
                          <a:latin typeface="Cambria Math" panose="02040503050406030204" pitchFamily="18" charset="0"/>
                        </a:rPr>
                        <m:t>𝐽</m:t>
                      </m:r>
                      <m:r>
                        <a:rPr lang="it-IT" sz="2400" i="1">
                          <a:latin typeface="Cambria Math" panose="02040503050406030204" pitchFamily="18" charset="0"/>
                        </a:rPr>
                        <m:t>≤</m:t>
                      </m:r>
                      <m:r>
                        <a:rPr lang="it-IT" sz="2400" i="1">
                          <a:latin typeface="Cambria Math" panose="02040503050406030204" pitchFamily="18" charset="0"/>
                        </a:rPr>
                        <m:t>𝐿</m:t>
                      </m:r>
                      <m:r>
                        <a:rPr lang="it-IT" sz="2400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it-IT" sz="2400" i="1">
                          <a:latin typeface="Cambria Math" panose="02040503050406030204" pitchFamily="18" charset="0"/>
                        </a:rPr>
                        <m:t>𝑆</m:t>
                      </m:r>
                    </m:oMath>
                  </m:oMathPara>
                </a14:m>
                <a:endParaRPr lang="it-IT" sz="240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sz="2400" i="1"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it-IT" sz="2400" i="1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it-IT" sz="2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it-IT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it-IT" sz="24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it-IT" sz="24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d>
                        </m:e>
                        <m:sup>
                          <m:r>
                            <a:rPr lang="it-IT" sz="2400" i="1">
                              <a:latin typeface="Cambria Math" panose="02040503050406030204" pitchFamily="18" charset="0"/>
                            </a:rPr>
                            <m:t>𝐿</m:t>
                          </m:r>
                          <m:r>
                            <a:rPr lang="it-IT" sz="2400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it-IT" sz="2400" i="1">
                              <a:latin typeface="Cambria Math" panose="02040503050406030204" pitchFamily="18" charset="0"/>
                            </a:rPr>
                            <m:t>1</m:t>
                          </m:r>
                        </m:sup>
                      </m:sSup>
                      <m:r>
                        <a:rPr lang="it-IT" sz="2400" i="1"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it-IT" sz="2400" i="1">
                          <a:latin typeface="Cambria Math" panose="02040503050406030204" pitchFamily="18" charset="0"/>
                        </a:rPr>
                        <m:t>𝐶</m:t>
                      </m:r>
                      <m:r>
                        <a:rPr lang="it-IT" sz="2400" i="1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it-IT" sz="2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it-IT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it-IT" sz="24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it-IT" sz="24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d>
                        </m:e>
                        <m:sup>
                          <m:r>
                            <a:rPr lang="it-IT" sz="2400" i="1">
                              <a:latin typeface="Cambria Math" panose="02040503050406030204" pitchFamily="18" charset="0"/>
                            </a:rPr>
                            <m:t>𝐿</m:t>
                          </m:r>
                          <m:r>
                            <a:rPr lang="it-IT" sz="2400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it-IT" sz="2400" i="1">
                              <a:latin typeface="Cambria Math" panose="02040503050406030204" pitchFamily="18" charset="0"/>
                            </a:rPr>
                            <m:t>𝑆</m:t>
                          </m:r>
                        </m:sup>
                      </m:sSup>
                    </m:oMath>
                  </m:oMathPara>
                </a14:m>
                <a:endParaRPr lang="it-IT" sz="240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sz="2400" i="1">
                          <a:latin typeface="Cambria Math" panose="02040503050406030204" pitchFamily="18" charset="0"/>
                        </a:rPr>
                        <m:t>𝐺</m:t>
                      </m:r>
                      <m:r>
                        <a:rPr lang="it-IT" sz="2400" i="1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it-IT" sz="2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it-IT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it-IT" sz="24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it-IT" sz="24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d>
                        </m:e>
                        <m:sup>
                          <m:r>
                            <a:rPr lang="it-IT" sz="2400" i="1">
                              <a:latin typeface="Cambria Math" panose="02040503050406030204" pitchFamily="18" charset="0"/>
                            </a:rPr>
                            <m:t>𝐿</m:t>
                          </m:r>
                          <m:r>
                            <a:rPr lang="it-IT" sz="2400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it-IT" sz="2400" i="1">
                              <a:latin typeface="Cambria Math" panose="02040503050406030204" pitchFamily="18" charset="0"/>
                            </a:rPr>
                            <m:t>𝑆</m:t>
                          </m:r>
                          <m:r>
                            <a:rPr lang="it-IT" sz="2400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it-IT" sz="2400" i="1">
                              <a:latin typeface="Cambria Math" panose="02040503050406030204" pitchFamily="18" charset="0"/>
                            </a:rPr>
                            <m:t>𝐼</m:t>
                          </m:r>
                        </m:sup>
                      </m:sSup>
                    </m:oMath>
                  </m:oMathPara>
                </a14:m>
                <a:endParaRPr lang="it-IT" sz="2400" dirty="0"/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2130" y="1608353"/>
                <a:ext cx="3848720" cy="120276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5" name="Picture 1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5615" y="3257747"/>
            <a:ext cx="6343776" cy="3158157"/>
          </a:xfrm>
          <a:prstGeom prst="rect">
            <a:avLst/>
          </a:prstGeom>
        </p:spPr>
      </p:pic>
      <p:sp>
        <p:nvSpPr>
          <p:cNvPr id="2" name="CasellaDiTesto 1">
            <a:extLst>
              <a:ext uri="{FF2B5EF4-FFF2-40B4-BE49-F238E27FC236}">
                <a16:creationId xmlns:a16="http://schemas.microsoft.com/office/drawing/2014/main" id="{EABC7EF4-409E-490F-9A2C-330899BE7CD1}"/>
              </a:ext>
            </a:extLst>
          </p:cNvPr>
          <p:cNvSpPr txBox="1"/>
          <p:nvPr/>
        </p:nvSpPr>
        <p:spPr>
          <a:xfrm>
            <a:off x="1887524" y="3433647"/>
            <a:ext cx="499848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b="1" dirty="0">
                <a:solidFill>
                  <a:srgbClr val="FF0000"/>
                </a:solidFill>
              </a:rPr>
              <a:t>QUESTION</a:t>
            </a:r>
            <a:r>
              <a:rPr lang="it-IT" sz="2400" b="1" dirty="0"/>
              <a:t>: </a:t>
            </a:r>
            <a:r>
              <a:rPr lang="it-IT" sz="2400" b="1" dirty="0" err="1"/>
              <a:t>Why</a:t>
            </a:r>
            <a:r>
              <a:rPr lang="it-IT" sz="2400" b="1" dirty="0"/>
              <a:t> </a:t>
            </a:r>
            <a:r>
              <a:rPr lang="it-IT" sz="2400" b="1" dirty="0" err="1"/>
              <a:t>is</a:t>
            </a:r>
            <a:r>
              <a:rPr lang="it-IT" sz="2400" b="1" dirty="0"/>
              <a:t> the quark model </a:t>
            </a:r>
            <a:br>
              <a:rPr lang="it-IT" sz="2400" b="1" dirty="0"/>
            </a:br>
            <a:r>
              <a:rPr lang="it-IT" sz="2400" b="1" dirty="0"/>
              <a:t>(</a:t>
            </a:r>
            <a:r>
              <a:rPr lang="it-IT" sz="2400" b="1" dirty="0" err="1"/>
              <a:t>multiplets</a:t>
            </a:r>
            <a:r>
              <a:rPr lang="it-IT" sz="2400" b="1" dirty="0"/>
              <a:t> of spin and </a:t>
            </a:r>
            <a:r>
              <a:rPr lang="it-IT" sz="2400" b="1" dirty="0" err="1"/>
              <a:t>flavor</a:t>
            </a:r>
            <a:r>
              <a:rPr lang="it-IT" sz="2400" b="1" dirty="0"/>
              <a:t>) </a:t>
            </a:r>
            <a:r>
              <a:rPr lang="it-IT" sz="2400" b="1" dirty="0" err="1"/>
              <a:t>wrong</a:t>
            </a:r>
            <a:r>
              <a:rPr lang="it-IT" sz="2400" b="1" dirty="0"/>
              <a:t>?</a:t>
            </a:r>
          </a:p>
        </p:txBody>
      </p:sp>
      <p:sp>
        <p:nvSpPr>
          <p:cNvPr id="16" name="CasellaDiTesto 15">
            <a:extLst>
              <a:ext uri="{FF2B5EF4-FFF2-40B4-BE49-F238E27FC236}">
                <a16:creationId xmlns:a16="http://schemas.microsoft.com/office/drawing/2014/main" id="{C53AE6F2-8DED-4E21-B761-E7DB0806FEAD}"/>
              </a:ext>
            </a:extLst>
          </p:cNvPr>
          <p:cNvSpPr txBox="1"/>
          <p:nvPr/>
        </p:nvSpPr>
        <p:spPr>
          <a:xfrm>
            <a:off x="1887524" y="4757148"/>
            <a:ext cx="567790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dirty="0" err="1"/>
              <a:t>Answer</a:t>
            </a:r>
            <a:r>
              <a:rPr lang="it-IT" sz="2400" dirty="0"/>
              <a:t>: Coleman-</a:t>
            </a:r>
            <a:r>
              <a:rPr lang="it-IT" sz="2400" dirty="0" err="1"/>
              <a:t>Mandula</a:t>
            </a:r>
            <a:r>
              <a:rPr lang="it-IT" sz="2400" dirty="0"/>
              <a:t> </a:t>
            </a:r>
            <a:r>
              <a:rPr lang="it-IT" sz="2400" dirty="0" err="1"/>
              <a:t>theorem</a:t>
            </a:r>
            <a:r>
              <a:rPr lang="it-IT" sz="2400" dirty="0"/>
              <a:t> </a:t>
            </a:r>
            <a:r>
              <a:rPr lang="it-IT" sz="2400" dirty="0" err="1"/>
              <a:t>forbids</a:t>
            </a:r>
            <a:br>
              <a:rPr lang="it-IT" sz="2400" dirty="0"/>
            </a:br>
            <a:r>
              <a:rPr lang="it-IT" sz="2400" dirty="0" err="1"/>
              <a:t>nontrivial</a:t>
            </a:r>
            <a:r>
              <a:rPr lang="it-IT" sz="2400" dirty="0"/>
              <a:t> </a:t>
            </a:r>
            <a:r>
              <a:rPr lang="it-IT" sz="2400" dirty="0" err="1"/>
              <a:t>combination</a:t>
            </a:r>
            <a:r>
              <a:rPr lang="it-IT" sz="2400" dirty="0"/>
              <a:t> of </a:t>
            </a:r>
            <a:r>
              <a:rPr lang="it-IT" sz="2400" dirty="0" err="1"/>
              <a:t>spacetime</a:t>
            </a:r>
            <a:r>
              <a:rPr lang="it-IT" sz="2400" dirty="0"/>
              <a:t> </a:t>
            </a:r>
            <a:br>
              <a:rPr lang="it-IT" sz="2400" dirty="0"/>
            </a:br>
            <a:r>
              <a:rPr lang="it-IT" sz="2400" dirty="0"/>
              <a:t>and </a:t>
            </a:r>
            <a:r>
              <a:rPr lang="it-IT" sz="2400" dirty="0" err="1"/>
              <a:t>internal</a:t>
            </a:r>
            <a:r>
              <a:rPr lang="it-IT" sz="2400" dirty="0"/>
              <a:t> </a:t>
            </a:r>
            <a:r>
              <a:rPr lang="it-IT" sz="2400" dirty="0" err="1"/>
              <a:t>symmetries</a:t>
            </a:r>
            <a:endParaRPr lang="it-IT" sz="2400" dirty="0"/>
          </a:p>
        </p:txBody>
      </p:sp>
    </p:spTree>
    <p:extLst>
      <p:ext uri="{BB962C8B-B14F-4D97-AF65-F5344CB8AC3E}">
        <p14:creationId xmlns:p14="http://schemas.microsoft.com/office/powerpoint/2010/main" val="13111598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egnaposto numero diapositiva 10"/>
          <p:cNvSpPr>
            <a:spLocks noGrp="1"/>
          </p:cNvSpPr>
          <p:nvPr>
            <p:ph type="sldNum" sz="quarter" idx="12"/>
          </p:nvPr>
        </p:nvSpPr>
        <p:spPr>
          <a:xfrm>
            <a:off x="8305800" y="6360668"/>
            <a:ext cx="762000" cy="365125"/>
          </a:xfrm>
        </p:spPr>
        <p:txBody>
          <a:bodyPr/>
          <a:lstStyle/>
          <a:p>
            <a:fld id="{35013BD1-9FAD-4D57-B763-17BBC29B6B5E}" type="slidenum">
              <a:rPr lang="it-IT" sz="2000" smtClean="0">
                <a:solidFill>
                  <a:schemeClr val="bg1">
                    <a:lumMod val="50000"/>
                  </a:schemeClr>
                </a:solidFill>
              </a:rPr>
              <a:t>8</a:t>
            </a:fld>
            <a:endParaRPr lang="it-IT" sz="20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2" name="Titolo 1"/>
          <p:cNvSpPr txBox="1">
            <a:spLocks/>
          </p:cNvSpPr>
          <p:nvPr/>
        </p:nvSpPr>
        <p:spPr>
          <a:xfrm>
            <a:off x="457200" y="-27384"/>
            <a:ext cx="8229600" cy="1076866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it-IT" sz="3600" dirty="0"/>
              <a:t>Definition of </a:t>
            </a:r>
            <a:r>
              <a:rPr lang="it-IT" sz="3600" dirty="0" err="1"/>
              <a:t>exotics</a:t>
            </a:r>
            <a:endParaRPr lang="it-IT" sz="3600" dirty="0"/>
          </a:p>
        </p:txBody>
      </p:sp>
      <p:sp>
        <p:nvSpPr>
          <p:cNvPr id="25" name="Rectangle 24"/>
          <p:cNvSpPr/>
          <p:nvPr/>
        </p:nvSpPr>
        <p:spPr>
          <a:xfrm>
            <a:off x="0" y="6360668"/>
            <a:ext cx="665018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600" dirty="0">
                <a:solidFill>
                  <a:schemeClr val="bg1">
                    <a:lumMod val="50000"/>
                  </a:schemeClr>
                </a:solidFill>
              </a:rPr>
              <a:t>A. Pilloni – </a:t>
            </a:r>
            <a:r>
              <a:rPr lang="it-IT" sz="1600" dirty="0" err="1">
                <a:solidFill>
                  <a:schemeClr val="bg1">
                    <a:lumMod val="50000"/>
                  </a:schemeClr>
                </a:solidFill>
              </a:rPr>
              <a:t>Exotic</a:t>
            </a:r>
            <a:r>
              <a:rPr lang="it-IT" sz="16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it-IT" sz="1600" dirty="0" err="1">
                <a:solidFill>
                  <a:schemeClr val="bg1">
                    <a:lumMod val="50000"/>
                  </a:schemeClr>
                </a:solidFill>
              </a:rPr>
              <a:t>hadron</a:t>
            </a:r>
            <a:r>
              <a:rPr lang="it-IT" sz="16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it-IT" sz="1600" dirty="0" err="1">
                <a:solidFill>
                  <a:schemeClr val="bg1">
                    <a:lumMod val="50000"/>
                  </a:schemeClr>
                </a:solidFill>
              </a:rPr>
              <a:t>spectroscopy</a:t>
            </a:r>
            <a:endParaRPr lang="it-IT" sz="1600" dirty="0">
              <a:solidFill>
                <a:schemeClr val="bg1">
                  <a:lumMod val="50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CasellaDiTesto 7">
                <a:extLst>
                  <a:ext uri="{FF2B5EF4-FFF2-40B4-BE49-F238E27FC236}">
                    <a16:creationId xmlns:a16="http://schemas.microsoft.com/office/drawing/2014/main" id="{DF41FE38-0FED-4AC8-85B4-46E8EFE8EA38}"/>
                  </a:ext>
                </a:extLst>
              </p:cNvPr>
              <p:cNvSpPr txBox="1"/>
              <p:nvPr/>
            </p:nvSpPr>
            <p:spPr>
              <a:xfrm>
                <a:off x="383687" y="1346448"/>
                <a:ext cx="8229817" cy="83099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it-IT" sz="2400" dirty="0" err="1"/>
                  <a:t>Despite</a:t>
                </a:r>
                <a:r>
                  <a:rPr lang="it-IT" sz="2400" dirty="0"/>
                  <a:t> </a:t>
                </a:r>
                <a:r>
                  <a:rPr lang="it-IT" sz="2400" dirty="0" err="1"/>
                  <a:t>it’s</a:t>
                </a:r>
                <a:r>
                  <a:rPr lang="it-IT" sz="2400" dirty="0"/>
                  <a:t> </a:t>
                </a:r>
                <a:r>
                  <a:rPr lang="it-IT" sz="2400" dirty="0" err="1"/>
                  <a:t>wrong</a:t>
                </a:r>
                <a:r>
                  <a:rPr lang="it-IT" sz="2400" dirty="0"/>
                  <a:t>, the vaste </a:t>
                </a:r>
                <a:r>
                  <a:rPr lang="it-IT" sz="2400" dirty="0" err="1"/>
                  <a:t>majority</a:t>
                </a:r>
                <a:r>
                  <a:rPr lang="it-IT" sz="2400" dirty="0"/>
                  <a:t> of </a:t>
                </a:r>
                <a:r>
                  <a:rPr lang="it-IT" sz="2400" dirty="0" err="1"/>
                  <a:t>hadrons</a:t>
                </a:r>
                <a:r>
                  <a:rPr lang="it-IT" sz="2400" dirty="0"/>
                  <a:t> </a:t>
                </a:r>
                <a:r>
                  <a:rPr lang="it-IT" sz="2400" dirty="0" err="1"/>
                  <a:t>obeys</a:t>
                </a:r>
                <a:r>
                  <a:rPr lang="it-IT" sz="2400" dirty="0"/>
                  <a:t> QM</a:t>
                </a:r>
              </a:p>
              <a:p>
                <a:r>
                  <a:rPr lang="it-IT" sz="2400" dirty="0"/>
                  <a:t>Whatever </a:t>
                </a:r>
                <a:r>
                  <a:rPr lang="it-IT" sz="2400" dirty="0" err="1"/>
                  <a:t>is</a:t>
                </a:r>
                <a:r>
                  <a:rPr lang="it-IT" sz="2400" dirty="0"/>
                  <a:t> </a:t>
                </a:r>
                <a:r>
                  <a:rPr lang="it-IT" sz="2400" dirty="0" err="1"/>
                  <a:t>beyond</a:t>
                </a:r>
                <a:r>
                  <a:rPr lang="it-IT" sz="2400" dirty="0"/>
                  <a:t> </a:t>
                </a:r>
                <a14:m>
                  <m:oMath xmlns:m="http://schemas.openxmlformats.org/officeDocument/2006/math">
                    <m:r>
                      <a:rPr lang="it-IT" sz="2400" b="0" i="1" smtClean="0">
                        <a:latin typeface="Cambria Math" panose="02040503050406030204" pitchFamily="18" charset="0"/>
                      </a:rPr>
                      <m:t>𝑞</m:t>
                    </m:r>
                    <m:acc>
                      <m:accPr>
                        <m:chr m:val="̅"/>
                        <m:ctrlPr>
                          <a:rPr lang="it-IT" sz="2400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it-IT" sz="2400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</m:acc>
                  </m:oMath>
                </a14:m>
                <a:r>
                  <a:rPr lang="it-IT" sz="2400" dirty="0"/>
                  <a:t> for </a:t>
                </a:r>
                <a:r>
                  <a:rPr lang="it-IT" sz="2400" dirty="0" err="1"/>
                  <a:t>mesons</a:t>
                </a:r>
                <a:r>
                  <a:rPr lang="it-IT" sz="2400" dirty="0"/>
                  <a:t> and </a:t>
                </a:r>
                <a14:m>
                  <m:oMath xmlns:m="http://schemas.openxmlformats.org/officeDocument/2006/math">
                    <m:r>
                      <a:rPr lang="it-IT" sz="2400" b="0" i="1" smtClean="0">
                        <a:latin typeface="Cambria Math" panose="02040503050406030204" pitchFamily="18" charset="0"/>
                      </a:rPr>
                      <m:t>𝑞𝑞𝑞</m:t>
                    </m:r>
                  </m:oMath>
                </a14:m>
                <a:r>
                  <a:rPr lang="it-IT" sz="2400" dirty="0"/>
                  <a:t> for </a:t>
                </a:r>
                <a:r>
                  <a:rPr lang="it-IT" sz="2400" dirty="0" err="1"/>
                  <a:t>baryons</a:t>
                </a:r>
                <a:r>
                  <a:rPr lang="it-IT" sz="2400" dirty="0"/>
                  <a:t> </a:t>
                </a:r>
                <a:r>
                  <a:rPr lang="it-IT" sz="2400" dirty="0" err="1"/>
                  <a:t>is</a:t>
                </a:r>
                <a:r>
                  <a:rPr lang="it-IT" sz="2400" dirty="0"/>
                  <a:t> </a:t>
                </a:r>
                <a:r>
                  <a:rPr lang="it-IT" sz="2400" dirty="0" err="1"/>
                  <a:t>exotic</a:t>
                </a:r>
                <a:endParaRPr lang="it-IT" sz="2400" dirty="0"/>
              </a:p>
            </p:txBody>
          </p:sp>
        </mc:Choice>
        <mc:Fallback xmlns="">
          <p:sp>
            <p:nvSpPr>
              <p:cNvPr id="8" name="CasellaDiTesto 7">
                <a:extLst>
                  <a:ext uri="{FF2B5EF4-FFF2-40B4-BE49-F238E27FC236}">
                    <a16:creationId xmlns:a16="http://schemas.microsoft.com/office/drawing/2014/main" id="{DF41FE38-0FED-4AC8-85B4-46E8EFE8EA3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3687" y="1346448"/>
                <a:ext cx="8229817" cy="830997"/>
              </a:xfrm>
              <a:prstGeom prst="rect">
                <a:avLst/>
              </a:prstGeom>
              <a:blipFill>
                <a:blip r:embed="rId3"/>
                <a:stretch>
                  <a:fillRect l="-1185" t="-5882" r="-148" b="-16176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CasellaDiTesto 1">
                <a:extLst>
                  <a:ext uri="{FF2B5EF4-FFF2-40B4-BE49-F238E27FC236}">
                    <a16:creationId xmlns:a16="http://schemas.microsoft.com/office/drawing/2014/main" id="{52718C34-F82F-4BE3-B8F8-4B80ABD09437}"/>
                  </a:ext>
                </a:extLst>
              </p:cNvPr>
              <p:cNvSpPr txBox="1"/>
              <p:nvPr/>
            </p:nvSpPr>
            <p:spPr>
              <a:xfrm>
                <a:off x="1041348" y="2711449"/>
                <a:ext cx="6598730" cy="281686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it-IT" sz="24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Unjustified personal </a:t>
                </a:r>
                <a:r>
                  <a:rPr lang="it-IT" sz="2400" dirty="0" err="1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explanation</a:t>
                </a:r>
                <a:r>
                  <a:rPr lang="it-IT" sz="24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:</a:t>
                </a:r>
                <a:br>
                  <a:rPr lang="it-IT" sz="24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</a:br>
                <a:r>
                  <a:rPr lang="it-IT" sz="24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QM-</a:t>
                </a:r>
                <a:r>
                  <a:rPr lang="it-IT" sz="2400" dirty="0" err="1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allowed</a:t>
                </a:r>
                <a:r>
                  <a:rPr lang="it-IT" sz="24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 signatures can be </a:t>
                </a:r>
                <a:r>
                  <a:rPr lang="it-IT" sz="2400" dirty="0" err="1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written</a:t>
                </a:r>
                <a:r>
                  <a:rPr lang="it-IT" sz="24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 </a:t>
                </a:r>
                <a:br>
                  <a:rPr lang="it-IT" sz="24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</a:br>
                <a:r>
                  <a:rPr lang="it-IT" sz="2400" dirty="0" err="1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as</a:t>
                </a:r>
                <a:r>
                  <a:rPr lang="it-IT" sz="24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 </a:t>
                </a:r>
                <a:r>
                  <a:rPr lang="it-IT" sz="2400" dirty="0" err="1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leading</a:t>
                </a:r>
                <a:r>
                  <a:rPr lang="it-IT" sz="24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-twist quark </a:t>
                </a:r>
                <a:r>
                  <a:rPr lang="it-IT" sz="2400" dirty="0" err="1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bilinears</a:t>
                </a:r>
                <a:endParaRPr lang="it-IT" sz="2400" dirty="0">
                  <a:solidFill>
                    <a:schemeClr val="tx1">
                      <a:lumMod val="50000"/>
                      <a:lumOff val="50000"/>
                    </a:schemeClr>
                  </a:solidFill>
                </a:endParaRPr>
              </a:p>
              <a:p>
                <a:br>
                  <a:rPr lang="it-IT" sz="24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</a:br>
                <a:r>
                  <a:rPr lang="it-IT" sz="24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Ex.: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it-IT" sz="2400" i="1" smtClean="0">
                            <a:solidFill>
                              <a:schemeClr val="tx1">
                                <a:lumMod val="50000"/>
                                <a:lumOff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it-IT" sz="2400" b="0" i="1" smtClean="0">
                            <a:solidFill>
                              <a:schemeClr val="tx1">
                                <a:lumMod val="50000"/>
                                <a:lumOff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𝜓</m:t>
                        </m:r>
                      </m:e>
                    </m:acc>
                    <m:r>
                      <a:rPr lang="it-IT" sz="2400" b="0" i="1" smtClean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Cambria Math" panose="02040503050406030204" pitchFamily="18" charset="0"/>
                      </a:rPr>
                      <m:t> </m:t>
                    </m:r>
                    <m:d>
                      <m:dPr>
                        <m:ctrlPr>
                          <a:rPr lang="it-IT" sz="2400" b="0" i="1" smtClean="0">
                            <a:solidFill>
                              <a:schemeClr val="tx1">
                                <a:lumMod val="50000"/>
                                <a:lumOff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it-IT" sz="2400" b="0" i="1" smtClean="0">
                                <a:solidFill>
                                  <a:schemeClr val="tx1">
                                    <a:lumMod val="50000"/>
                                    <a:lumOff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it-IT" sz="2400" b="0" i="1" smtClean="0">
                                <a:solidFill>
                                  <a:schemeClr val="tx1">
                                    <a:lumMod val="50000"/>
                                    <a:lumOff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𝛾</m:t>
                            </m:r>
                          </m:e>
                          <m:sub>
                            <m:r>
                              <a:rPr lang="it-IT" sz="2400" b="0" i="1" smtClean="0">
                                <a:solidFill>
                                  <a:schemeClr val="tx1">
                                    <a:lumMod val="50000"/>
                                    <a:lumOff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𝜇</m:t>
                            </m:r>
                          </m:sub>
                        </m:sSub>
                        <m:r>
                          <a:rPr lang="it-IT" sz="2400" b="0" i="1" smtClean="0">
                            <a:solidFill>
                              <a:schemeClr val="tx1">
                                <a:lumMod val="50000"/>
                                <a:lumOff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acc>
                          <m:accPr>
                            <m:chr m:val="⃡"/>
                            <m:ctrlPr>
                              <a:rPr lang="it-IT" sz="2400" b="0" i="1" smtClean="0">
                                <a:solidFill>
                                  <a:schemeClr val="tx1">
                                    <a:lumMod val="50000"/>
                                    <a:lumOff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sSub>
                              <m:sSubPr>
                                <m:ctrlPr>
                                  <a:rPr lang="it-IT" sz="2400" i="1">
                                    <a:solidFill>
                                      <a:schemeClr val="tx1">
                                        <a:lumMod val="50000"/>
                                        <a:lumOff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it-IT" sz="2400" i="1">
                                    <a:solidFill>
                                      <a:schemeClr val="tx1">
                                        <a:lumMod val="50000"/>
                                        <a:lumOff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𝐷</m:t>
                                </m:r>
                              </m:e>
                              <m:sub>
                                <m:r>
                                  <a:rPr lang="it-IT" sz="2400" i="1">
                                    <a:solidFill>
                                      <a:schemeClr val="tx1">
                                        <a:lumMod val="50000"/>
                                        <a:lumOff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𝜈</m:t>
                                </m:r>
                              </m:sub>
                            </m:sSub>
                          </m:e>
                        </m:acc>
                        <m:r>
                          <a:rPr lang="it-IT" sz="2400" b="0" i="1" smtClean="0">
                            <a:solidFill>
                              <a:schemeClr val="tx1">
                                <a:lumMod val="50000"/>
                                <a:lumOff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it-IT" sz="2400" b="0" i="1" smtClean="0">
                                <a:solidFill>
                                  <a:schemeClr val="tx1">
                                    <a:lumMod val="50000"/>
                                    <a:lumOff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it-IT" sz="2400" b="0" i="1" smtClean="0">
                                <a:solidFill>
                                  <a:schemeClr val="tx1">
                                    <a:lumMod val="50000"/>
                                    <a:lumOff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𝛾</m:t>
                            </m:r>
                          </m:e>
                          <m:sub>
                            <m:r>
                              <a:rPr lang="it-IT" sz="2400" b="0" i="1" smtClean="0">
                                <a:solidFill>
                                  <a:schemeClr val="tx1">
                                    <a:lumMod val="50000"/>
                                    <a:lumOff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𝜈</m:t>
                            </m:r>
                          </m:sub>
                        </m:sSub>
                        <m:acc>
                          <m:accPr>
                            <m:chr m:val="⃡"/>
                            <m:ctrlPr>
                              <a:rPr lang="it-IT" sz="2400" i="1">
                                <a:solidFill>
                                  <a:schemeClr val="tx1">
                                    <a:lumMod val="50000"/>
                                    <a:lumOff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sSub>
                              <m:sSubPr>
                                <m:ctrlPr>
                                  <a:rPr lang="it-IT" sz="2400" i="1">
                                    <a:solidFill>
                                      <a:schemeClr val="tx1">
                                        <a:lumMod val="50000"/>
                                        <a:lumOff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it-IT" sz="2400" i="1">
                                    <a:solidFill>
                                      <a:schemeClr val="tx1">
                                        <a:lumMod val="50000"/>
                                        <a:lumOff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𝐷</m:t>
                                </m:r>
                              </m:e>
                              <m:sub>
                                <m:r>
                                  <a:rPr lang="it-IT" sz="2400" b="0" i="1" smtClean="0">
                                    <a:solidFill>
                                      <a:schemeClr val="tx1">
                                        <a:lumMod val="50000"/>
                                        <a:lumOff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𝜇</m:t>
                                </m:r>
                              </m:sub>
                            </m:sSub>
                          </m:e>
                        </m:acc>
                      </m:e>
                    </m:d>
                    <m:r>
                      <a:rPr lang="it-IT" sz="2400" b="0" i="1" smtClean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Cambria Math" panose="02040503050406030204" pitchFamily="18" charset="0"/>
                      </a:rPr>
                      <m:t>𝜓</m:t>
                    </m:r>
                  </m:oMath>
                </a14:m>
                <a:r>
                  <a:rPr lang="it-IT" sz="24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 </a:t>
                </a:r>
                <a:r>
                  <a:rPr lang="it-IT" sz="2400" dirty="0" err="1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is</a:t>
                </a:r>
                <a:r>
                  <a:rPr lang="it-IT" sz="24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it-IT" sz="2400" b="0" i="1" smtClean="0">
                            <a:solidFill>
                              <a:schemeClr val="tx1">
                                <a:lumMod val="50000"/>
                                <a:lumOff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it-IT" sz="2400" b="0" i="1" smtClean="0">
                            <a:solidFill>
                              <a:schemeClr val="tx1">
                                <a:lumMod val="50000"/>
                                <a:lumOff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it-IT" sz="2400" b="0" i="1" smtClean="0">
                            <a:solidFill>
                              <a:schemeClr val="tx1">
                                <a:lumMod val="50000"/>
                                <a:lumOff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++</m:t>
                        </m:r>
                      </m:sup>
                    </m:sSup>
                  </m:oMath>
                </a14:m>
                <a:endParaRPr lang="it-IT" sz="2400" dirty="0">
                  <a:solidFill>
                    <a:schemeClr val="tx1">
                      <a:lumMod val="50000"/>
                      <a:lumOff val="50000"/>
                    </a:schemeClr>
                  </a:solidFill>
                </a:endParaRPr>
              </a:p>
              <a:p>
                <a:br>
                  <a:rPr lang="it-IT" sz="24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</a:br>
                <a:r>
                  <a:rPr lang="it-IT" sz="24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Ex.: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it-IT" sz="2400" i="1" smtClean="0">
                            <a:solidFill>
                              <a:schemeClr val="tx1">
                                <a:lumMod val="50000"/>
                                <a:lumOff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it-IT" sz="2400" b="0" i="1" smtClean="0">
                            <a:solidFill>
                              <a:schemeClr val="tx1">
                                <a:lumMod val="50000"/>
                                <a:lumOff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𝜓</m:t>
                        </m:r>
                      </m:e>
                    </m:acc>
                    <m:d>
                      <m:dPr>
                        <m:ctrlPr>
                          <a:rPr lang="it-IT" sz="2400" i="1">
                            <a:solidFill>
                              <a:schemeClr val="tx1">
                                <a:lumMod val="50000"/>
                                <a:lumOff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it-IT" sz="2400" b="0" i="1" smtClean="0">
                                <a:solidFill>
                                  <a:schemeClr val="tx1">
                                    <a:lumMod val="50000"/>
                                    <a:lumOff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it-IT" sz="2400" b="0" i="1" smtClean="0">
                                <a:solidFill>
                                  <a:schemeClr val="tx1">
                                    <a:lumMod val="50000"/>
                                    <a:lumOff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𝛾</m:t>
                            </m:r>
                          </m:e>
                          <m:sup>
                            <m:r>
                              <a:rPr lang="it-IT" sz="2400" b="0" i="1" smtClean="0">
                                <a:solidFill>
                                  <a:schemeClr val="tx1">
                                    <a:lumMod val="50000"/>
                                    <a:lumOff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𝜇</m:t>
                            </m:r>
                          </m:sup>
                        </m:sSup>
                        <m:r>
                          <a:rPr lang="it-IT" sz="2400" i="1">
                            <a:solidFill>
                              <a:schemeClr val="tx1">
                                <a:lumMod val="50000"/>
                                <a:lumOff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sSub>
                          <m:sSubPr>
                            <m:ctrlPr>
                              <a:rPr lang="it-IT" sz="2400" b="0" i="1" smtClean="0">
                                <a:solidFill>
                                  <a:schemeClr val="tx1">
                                    <a:lumMod val="50000"/>
                                    <a:lumOff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it-IT" sz="2400" i="1" smtClean="0">
                                <a:solidFill>
                                  <a:schemeClr val="tx1">
                                    <a:lumMod val="50000"/>
                                    <a:lumOff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𝐷</m:t>
                            </m:r>
                          </m:e>
                          <m:sub>
                            <m:r>
                              <a:rPr lang="it-IT" sz="2400" b="0" i="1" smtClean="0">
                                <a:solidFill>
                                  <a:schemeClr val="tx1">
                                    <a:lumMod val="50000"/>
                                    <a:lumOff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𝜇</m:t>
                            </m:r>
                          </m:sub>
                        </m:sSub>
                        <m:sSub>
                          <m:sSubPr>
                            <m:ctrlPr>
                              <a:rPr lang="it-IT" sz="2400" b="0" i="1" smtClean="0">
                                <a:solidFill>
                                  <a:schemeClr val="tx1">
                                    <a:lumMod val="50000"/>
                                    <a:lumOff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it-IT" sz="2400" b="0" i="1" smtClean="0">
                                <a:solidFill>
                                  <a:schemeClr val="tx1">
                                    <a:lumMod val="50000"/>
                                    <a:lumOff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𝐷</m:t>
                            </m:r>
                          </m:e>
                          <m:sub>
                            <m:r>
                              <a:rPr lang="it-IT" sz="2400" b="0" i="1" smtClean="0">
                                <a:solidFill>
                                  <a:schemeClr val="tx1">
                                    <a:lumMod val="50000"/>
                                    <a:lumOff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𝜈</m:t>
                            </m:r>
                          </m:sub>
                        </m:sSub>
                        <m:r>
                          <a:rPr lang="it-IT" sz="2400" b="0" i="1" smtClean="0">
                            <a:solidFill>
                              <a:schemeClr val="tx1">
                                <a:lumMod val="50000"/>
                                <a:lumOff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sSup>
                          <m:sSupPr>
                            <m:ctrlPr>
                              <a:rPr lang="it-IT" sz="2400" b="0" i="1" smtClean="0">
                                <a:solidFill>
                                  <a:schemeClr val="tx1">
                                    <a:lumMod val="50000"/>
                                    <a:lumOff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it-IT" sz="2400" b="0" i="1" smtClean="0">
                                <a:solidFill>
                                  <a:schemeClr val="tx1">
                                    <a:lumMod val="50000"/>
                                    <a:lumOff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𝛾</m:t>
                            </m:r>
                          </m:e>
                          <m:sup>
                            <m:r>
                              <a:rPr lang="it-IT" sz="2400" b="0" i="1" smtClean="0">
                                <a:solidFill>
                                  <a:schemeClr val="tx1">
                                    <a:lumMod val="50000"/>
                                    <a:lumOff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𝜇</m:t>
                            </m:r>
                          </m:sup>
                        </m:sSup>
                        <m:sSub>
                          <m:sSubPr>
                            <m:ctrlPr>
                              <a:rPr lang="it-IT" sz="2400" i="1">
                                <a:solidFill>
                                  <a:schemeClr val="tx1">
                                    <a:lumMod val="50000"/>
                                    <a:lumOff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it-IT" sz="2400" i="1">
                                <a:solidFill>
                                  <a:schemeClr val="tx1">
                                    <a:lumMod val="50000"/>
                                    <a:lumOff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𝐷</m:t>
                            </m:r>
                          </m:e>
                          <m:sub>
                            <m:r>
                              <a:rPr lang="it-IT" sz="2400" b="0" i="1" smtClean="0">
                                <a:solidFill>
                                  <a:schemeClr val="tx1">
                                    <a:lumMod val="50000"/>
                                    <a:lumOff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𝜈</m:t>
                            </m:r>
                          </m:sub>
                        </m:sSub>
                        <m:sSub>
                          <m:sSubPr>
                            <m:ctrlPr>
                              <a:rPr lang="it-IT" sz="2400" i="1">
                                <a:solidFill>
                                  <a:schemeClr val="tx1">
                                    <a:lumMod val="50000"/>
                                    <a:lumOff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it-IT" sz="2400" i="1">
                                <a:solidFill>
                                  <a:schemeClr val="tx1">
                                    <a:lumMod val="50000"/>
                                    <a:lumOff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𝐷</m:t>
                            </m:r>
                          </m:e>
                          <m:sub>
                            <m:r>
                              <a:rPr lang="it-IT" sz="2400" b="0" i="1" smtClean="0">
                                <a:solidFill>
                                  <a:schemeClr val="tx1">
                                    <a:lumMod val="50000"/>
                                    <a:lumOff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𝜇</m:t>
                            </m:r>
                          </m:sub>
                        </m:sSub>
                      </m:e>
                    </m:d>
                    <m:r>
                      <a:rPr lang="it-IT" sz="2400" b="0" i="1" smtClean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Cambria Math" panose="02040503050406030204" pitchFamily="18" charset="0"/>
                      </a:rPr>
                      <m:t>𝜓</m:t>
                    </m:r>
                    <m:r>
                      <a:rPr lang="it-IT" sz="2400" b="0" i="1" smtClean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it-IT" sz="2400" b="0" i="1" smtClean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Cambria Math" panose="02040503050406030204" pitchFamily="18" charset="0"/>
                      </a:rPr>
                      <m:t>𝑖</m:t>
                    </m:r>
                    <m:acc>
                      <m:accPr>
                        <m:chr m:val="̅"/>
                        <m:ctrlPr>
                          <a:rPr lang="it-IT" sz="2400" i="1">
                            <a:solidFill>
                              <a:schemeClr val="tx1">
                                <a:lumMod val="50000"/>
                                <a:lumOff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it-IT" sz="2400" i="1">
                            <a:solidFill>
                              <a:schemeClr val="tx1">
                                <a:lumMod val="50000"/>
                                <a:lumOff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𝜓</m:t>
                        </m:r>
                      </m:e>
                    </m:acc>
                    <m:r>
                      <a:rPr lang="it-IT" sz="2400" b="0" i="1" smtClean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Cambria Math" panose="02040503050406030204" pitchFamily="18" charset="0"/>
                      </a:rPr>
                      <m:t> </m:t>
                    </m:r>
                    <m:sSup>
                      <m:sSupPr>
                        <m:ctrlPr>
                          <a:rPr lang="it-IT" sz="2400" i="1">
                            <a:solidFill>
                              <a:schemeClr val="tx1">
                                <a:lumMod val="50000"/>
                                <a:lumOff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it-IT" sz="2400" i="1">
                            <a:solidFill>
                              <a:schemeClr val="tx1">
                                <a:lumMod val="50000"/>
                                <a:lumOff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𝛾</m:t>
                        </m:r>
                      </m:e>
                      <m:sup>
                        <m:r>
                          <a:rPr lang="it-IT" sz="2400" i="1">
                            <a:solidFill>
                              <a:schemeClr val="tx1">
                                <a:lumMod val="50000"/>
                                <a:lumOff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𝜇</m:t>
                        </m:r>
                      </m:sup>
                    </m:sSup>
                    <m:r>
                      <a:rPr lang="it-IT" sz="2400" i="1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it-IT" sz="2400" i="1">
                            <a:solidFill>
                              <a:schemeClr val="tx1">
                                <a:lumMod val="50000"/>
                                <a:lumOff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sz="2400" i="1">
                            <a:solidFill>
                              <a:schemeClr val="tx1">
                                <a:lumMod val="50000"/>
                                <a:lumOff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it-IT" sz="2400" i="1">
                            <a:solidFill>
                              <a:schemeClr val="tx1">
                                <a:lumMod val="50000"/>
                                <a:lumOff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𝜇𝜈</m:t>
                        </m:r>
                      </m:sub>
                    </m:sSub>
                    <m:r>
                      <a:rPr lang="it-IT" sz="2400" i="1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Cambria Math" panose="02040503050406030204" pitchFamily="18" charset="0"/>
                      </a:rPr>
                      <m:t>𝜓</m:t>
                    </m:r>
                  </m:oMath>
                </a14:m>
                <a:r>
                  <a:rPr lang="it-IT" sz="24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 </a:t>
                </a:r>
                <a:r>
                  <a:rPr lang="it-IT" sz="2400" dirty="0" err="1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is</a:t>
                </a:r>
                <a:r>
                  <a:rPr lang="it-IT" sz="24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it-IT" sz="2400" b="0" i="1" smtClean="0">
                            <a:solidFill>
                              <a:schemeClr val="tx1">
                                <a:lumMod val="50000"/>
                                <a:lumOff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it-IT" sz="2400" b="0" i="1" smtClean="0">
                            <a:solidFill>
                              <a:schemeClr val="tx1">
                                <a:lumMod val="50000"/>
                                <a:lumOff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e>
                      <m:sup>
                        <m:r>
                          <a:rPr lang="it-IT" sz="2400" b="0" i="1" smtClean="0">
                            <a:solidFill>
                              <a:schemeClr val="tx1">
                                <a:lumMod val="50000"/>
                                <a:lumOff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−+</m:t>
                        </m:r>
                      </m:sup>
                    </m:sSup>
                  </m:oMath>
                </a14:m>
                <a:endParaRPr lang="it-IT" sz="2400" dirty="0">
                  <a:solidFill>
                    <a:schemeClr val="tx1">
                      <a:lumMod val="50000"/>
                      <a:lumOff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2" name="CasellaDiTesto 1">
                <a:extLst>
                  <a:ext uri="{FF2B5EF4-FFF2-40B4-BE49-F238E27FC236}">
                    <a16:creationId xmlns:a16="http://schemas.microsoft.com/office/drawing/2014/main" id="{52718C34-F82F-4BE3-B8F8-4B80ABD0943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1348" y="2711449"/>
                <a:ext cx="6598730" cy="2816861"/>
              </a:xfrm>
              <a:prstGeom prst="rect">
                <a:avLst/>
              </a:prstGeom>
              <a:blipFill>
                <a:blip r:embed="rId4"/>
                <a:stretch>
                  <a:fillRect l="-1479" t="-1732" b="-3030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CasellaDiTesto 8">
                <a:extLst>
                  <a:ext uri="{FF2B5EF4-FFF2-40B4-BE49-F238E27FC236}">
                    <a16:creationId xmlns:a16="http://schemas.microsoft.com/office/drawing/2014/main" id="{DBEA4DB1-9A2C-4BB7-9A7B-A1C672EB3BF2}"/>
                  </a:ext>
                </a:extLst>
              </p:cNvPr>
              <p:cNvSpPr txBox="1"/>
              <p:nvPr/>
            </p:nvSpPr>
            <p:spPr>
              <a:xfrm>
                <a:off x="310393" y="2673315"/>
                <a:ext cx="8376407" cy="306564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Clr>
                    <a:schemeClr val="accent1"/>
                  </a:buClr>
                  <a:buSzPct val="120000"/>
                  <a:buFont typeface="Arial" panose="020B0604020202020204" pitchFamily="34" charset="0"/>
                  <a:buChar char="•"/>
                </a:pPr>
                <a:r>
                  <a:rPr lang="it-IT" sz="2400" dirty="0"/>
                  <a:t>Flavor </a:t>
                </a:r>
                <a:r>
                  <a:rPr lang="it-IT" sz="2400" dirty="0" err="1"/>
                  <a:t>exotics</a:t>
                </a:r>
                <a:r>
                  <a:rPr lang="it-IT" sz="2400" dirty="0"/>
                  <a:t>: e.g. </a:t>
                </a:r>
                <a:r>
                  <a:rPr lang="it-IT" sz="2400" dirty="0" err="1"/>
                  <a:t>doubly</a:t>
                </a:r>
                <a:r>
                  <a:rPr lang="it-IT" sz="2400" dirty="0"/>
                  <a:t> </a:t>
                </a:r>
                <a:r>
                  <a:rPr lang="it-IT" sz="2400" dirty="0" err="1"/>
                  <a:t>charged</a:t>
                </a:r>
                <a:r>
                  <a:rPr lang="it-IT" sz="2400" dirty="0"/>
                  <a:t> </a:t>
                </a:r>
                <a:r>
                  <a:rPr lang="it-IT" sz="2400" dirty="0" err="1"/>
                  <a:t>meson</a:t>
                </a:r>
                <a:r>
                  <a:rPr lang="it-IT" sz="2400" dirty="0"/>
                  <a:t>, </a:t>
                </a:r>
                <a:br>
                  <a:rPr lang="it-IT" sz="2400" dirty="0"/>
                </a:br>
                <a:r>
                  <a:rPr lang="it-IT" sz="2400" dirty="0" err="1"/>
                  <a:t>baryon</a:t>
                </a:r>
                <a:r>
                  <a:rPr lang="it-IT" sz="2400" dirty="0"/>
                  <a:t> with positive </a:t>
                </a:r>
                <a:r>
                  <a:rPr lang="it-IT" sz="2400" dirty="0" err="1"/>
                  <a:t>strangeness</a:t>
                </a:r>
                <a:br>
                  <a:rPr lang="it-IT" sz="2400" dirty="0"/>
                </a:br>
                <a:r>
                  <a:rPr lang="it-IT" sz="2400" dirty="0"/>
                  <a:t>Ex.: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it-IT" sz="2400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it-IT" sz="2400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it-IT" sz="2400" b="0" i="1" smtClean="0">
                            <a:latin typeface="Cambria Math" panose="02040503050406030204" pitchFamily="18" charset="0"/>
                          </a:rPr>
                          <m:t>𝑐𝑐</m:t>
                        </m:r>
                      </m:sub>
                      <m:sup>
                        <m:r>
                          <a:rPr lang="it-IT" sz="2400" b="0" i="1" smtClean="0"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bSup>
                  </m:oMath>
                </a14:m>
                <a:r>
                  <a:rPr lang="it-IT" sz="2400" dirty="0"/>
                  <a:t> ; </a:t>
                </a:r>
                <a:r>
                  <a:rPr lang="it-IT" sz="2400" dirty="0" err="1"/>
                  <a:t>if</a:t>
                </a:r>
                <a:r>
                  <a:rPr lang="it-IT" sz="2400" dirty="0"/>
                  <a:t> OZI rule </a:t>
                </a:r>
                <a:r>
                  <a:rPr lang="it-IT" sz="2400" dirty="0" err="1"/>
                  <a:t>enforced</a:t>
                </a:r>
                <a:r>
                  <a:rPr lang="it-IT" sz="2400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it-IT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sz="2400" b="0" i="1" smtClean="0">
                            <a:latin typeface="Cambria Math" panose="02040503050406030204" pitchFamily="18" charset="0"/>
                          </a:rPr>
                          <m:t>𝑍</m:t>
                        </m:r>
                      </m:e>
                      <m:sub>
                        <m:r>
                          <a:rPr lang="it-IT" sz="2400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  <m:r>
                          <a:rPr lang="it-IT" sz="24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it-IT" sz="2400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sub>
                    </m:sSub>
                  </m:oMath>
                </a14:m>
                <a:r>
                  <a:rPr lang="it-IT" sz="2400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it-IT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sz="2400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it-IT" sz="2400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</m:sSub>
                  </m:oMath>
                </a14:m>
                <a:r>
                  <a:rPr lang="it-IT" sz="2400" dirty="0"/>
                  <a:t>…</a:t>
                </a:r>
              </a:p>
              <a:p>
                <a:pPr marL="285750" indent="-285750">
                  <a:buClr>
                    <a:schemeClr val="accent1"/>
                  </a:buClr>
                  <a:buSzPct val="120000"/>
                  <a:buFont typeface="Arial" panose="020B0604020202020204" pitchFamily="34" charset="0"/>
                  <a:buChar char="•"/>
                </a:pPr>
                <a:r>
                  <a:rPr lang="it-IT" sz="2400" dirty="0"/>
                  <a:t>Spin </a:t>
                </a:r>
                <a:r>
                  <a:rPr lang="it-IT" sz="2400" dirty="0" err="1"/>
                  <a:t>exotics</a:t>
                </a:r>
                <a:r>
                  <a:rPr lang="it-IT" sz="2400" dirty="0"/>
                  <a:t>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it-IT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it-IT" sz="2400" b="0" i="1" smtClean="0">
                            <a:latin typeface="Cambria Math" panose="02040503050406030204" pitchFamily="18" charset="0"/>
                          </a:rPr>
                          <m:t>𝐽</m:t>
                        </m:r>
                      </m:e>
                      <m:sup>
                        <m:r>
                          <a:rPr lang="it-IT" sz="2400" b="0" i="1" smtClean="0">
                            <a:latin typeface="Cambria Math" panose="02040503050406030204" pitchFamily="18" charset="0"/>
                          </a:rPr>
                          <m:t>𝑃𝐶</m:t>
                        </m:r>
                      </m:sup>
                    </m:sSup>
                  </m:oMath>
                </a14:m>
                <a:r>
                  <a:rPr lang="it-IT" sz="2400" dirty="0"/>
                  <a:t> </a:t>
                </a:r>
                <a:r>
                  <a:rPr lang="it-IT" sz="2400" dirty="0" err="1"/>
                  <a:t>not</a:t>
                </a:r>
                <a:r>
                  <a:rPr lang="it-IT" sz="2400" dirty="0"/>
                  <a:t> </a:t>
                </a:r>
                <a:r>
                  <a:rPr lang="it-IT" sz="2400" dirty="0" err="1"/>
                  <a:t>allowed</a:t>
                </a:r>
                <a:r>
                  <a:rPr lang="it-IT" sz="2400" dirty="0"/>
                  <a:t> in QM</a:t>
                </a:r>
                <a:br>
                  <a:rPr lang="it-IT" sz="2400" dirty="0"/>
                </a:br>
                <a:r>
                  <a:rPr lang="it-IT" sz="2400" dirty="0"/>
                  <a:t>Ex.: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it-IT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sz="2400" b="0" i="1" smtClean="0">
                            <a:latin typeface="Cambria Math" panose="02040503050406030204" pitchFamily="18" charset="0"/>
                          </a:rPr>
                          <m:t>𝜋</m:t>
                        </m:r>
                      </m:e>
                      <m:sub>
                        <m:r>
                          <a:rPr lang="it-IT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it-IT" sz="24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it-IT" sz="2400" b="0" i="1" smtClean="0">
                        <a:latin typeface="Cambria Math" panose="02040503050406030204" pitchFamily="18" charset="0"/>
                      </a:rPr>
                      <m:t>1600</m:t>
                    </m:r>
                    <m:r>
                      <a:rPr lang="it-IT" sz="24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it-IT" sz="2400" dirty="0"/>
              </a:p>
              <a:p>
                <a:pPr marL="285750" indent="-285750">
                  <a:buClr>
                    <a:schemeClr val="accent1"/>
                  </a:buClr>
                  <a:buSzPct val="120000"/>
                  <a:buFont typeface="Arial" panose="020B0604020202020204" pitchFamily="34" charset="0"/>
                  <a:buChar char="•"/>
                </a:pPr>
                <a:r>
                  <a:rPr lang="it-IT" sz="2400" dirty="0" err="1"/>
                  <a:t>Criptoexotics</a:t>
                </a:r>
                <a:r>
                  <a:rPr lang="it-IT" sz="2400" dirty="0"/>
                  <a:t>: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it-IT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it-IT" sz="2400" b="0" i="1" smtClean="0">
                            <a:latin typeface="Cambria Math" panose="02040503050406030204" pitchFamily="18" charset="0"/>
                          </a:rPr>
                          <m:t>𝐽</m:t>
                        </m:r>
                      </m:e>
                      <m:sup>
                        <m:r>
                          <a:rPr lang="it-IT" sz="2400" b="0" i="1" smtClean="0">
                            <a:latin typeface="Cambria Math" panose="02040503050406030204" pitchFamily="18" charset="0"/>
                          </a:rPr>
                          <m:t>𝑃𝐶</m:t>
                        </m:r>
                      </m:sup>
                    </m:sSup>
                  </m:oMath>
                </a14:m>
                <a:r>
                  <a:rPr lang="it-IT" sz="2400" dirty="0"/>
                  <a:t> </a:t>
                </a:r>
                <a:r>
                  <a:rPr lang="it-IT" sz="2400" dirty="0" err="1"/>
                  <a:t>allowed</a:t>
                </a:r>
                <a:r>
                  <a:rPr lang="it-IT" sz="2400" dirty="0"/>
                  <a:t>, </a:t>
                </a:r>
                <a:r>
                  <a:rPr lang="it-IT" sz="2400" dirty="0" err="1"/>
                  <a:t>but</a:t>
                </a:r>
                <a:r>
                  <a:rPr lang="it-IT" sz="2400" dirty="0"/>
                  <a:t> </a:t>
                </a:r>
                <a:r>
                  <a:rPr lang="it-IT" sz="2400" dirty="0" err="1"/>
                  <a:t>properties</a:t>
                </a:r>
                <a:r>
                  <a:rPr lang="it-IT" sz="2400" dirty="0"/>
                  <a:t> </a:t>
                </a:r>
                <a:r>
                  <a:rPr lang="it-IT" sz="2400" dirty="0" err="1"/>
                  <a:t>not</a:t>
                </a:r>
                <a:r>
                  <a:rPr lang="it-IT" sz="2400" dirty="0"/>
                  <a:t> </a:t>
                </a:r>
                <a:r>
                  <a:rPr lang="it-IT" sz="2400" dirty="0" err="1"/>
                  <a:t>compatible</a:t>
                </a:r>
                <a:r>
                  <a:rPr lang="it-IT" sz="2400" dirty="0"/>
                  <a:t> </a:t>
                </a:r>
                <a:br>
                  <a:rPr lang="it-IT" sz="2400" dirty="0"/>
                </a:br>
                <a:r>
                  <a:rPr lang="it-IT" sz="2400" dirty="0"/>
                  <a:t>with QM </a:t>
                </a:r>
                <a:r>
                  <a:rPr lang="it-IT" sz="2400" dirty="0" err="1"/>
                  <a:t>expectations</a:t>
                </a:r>
                <a:br>
                  <a:rPr lang="it-IT" sz="2400" dirty="0"/>
                </a:br>
                <a:r>
                  <a:rPr lang="it-IT" sz="2400" dirty="0"/>
                  <a:t>Ex.: </a:t>
                </a:r>
                <a14:m>
                  <m:oMath xmlns:m="http://schemas.openxmlformats.org/officeDocument/2006/math">
                    <m:r>
                      <a:rPr lang="it-IT" sz="2400" b="0" i="1" smtClean="0">
                        <a:latin typeface="Cambria Math" panose="02040503050406030204" pitchFamily="18" charset="0"/>
                      </a:rPr>
                      <m:t>𝑌</m:t>
                    </m:r>
                    <m:r>
                      <a:rPr lang="it-IT" sz="24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it-IT" sz="2400" b="0" i="1" smtClean="0">
                        <a:latin typeface="Cambria Math" panose="02040503050406030204" pitchFamily="18" charset="0"/>
                      </a:rPr>
                      <m:t>4260</m:t>
                    </m:r>
                    <m:r>
                      <a:rPr lang="it-IT" sz="24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it-IT" sz="2400" dirty="0"/>
                  <a:t>,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it-IT" sz="2400" b="0" i="0" dirty="0" smtClean="0">
                        <a:latin typeface="Cambria Math" panose="02040503050406030204" pitchFamily="18" charset="0"/>
                      </a:rPr>
                      <m:t>Λ</m:t>
                    </m:r>
                    <m:r>
                      <a:rPr lang="it-IT" sz="2400" b="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it-IT" sz="2400" b="0" i="1" dirty="0" smtClean="0">
                        <a:latin typeface="Cambria Math" panose="02040503050406030204" pitchFamily="18" charset="0"/>
                      </a:rPr>
                      <m:t>1405</m:t>
                    </m:r>
                    <m:r>
                      <a:rPr lang="it-IT" sz="2400" b="0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it-IT" sz="2400" dirty="0"/>
                  <a:t>, </a:t>
                </a:r>
                <a:r>
                  <a:rPr lang="it-IT" sz="2400" dirty="0" err="1"/>
                  <a:t>hybrid</a:t>
                </a:r>
                <a:r>
                  <a:rPr lang="it-IT" sz="2400" dirty="0"/>
                  <a:t> </a:t>
                </a:r>
                <a:r>
                  <a:rPr lang="it-IT" sz="2400" dirty="0" err="1"/>
                  <a:t>baryons</a:t>
                </a:r>
                <a:r>
                  <a:rPr lang="it-IT" sz="2400" dirty="0"/>
                  <a:t>, </a:t>
                </a:r>
                <a14:m>
                  <m:oMath xmlns:m="http://schemas.openxmlformats.org/officeDocument/2006/math">
                    <m:r>
                      <a:rPr lang="it-IT" sz="2400" b="0" i="1" dirty="0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it-IT" sz="2400" b="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it-IT" sz="2400" b="0" i="1" dirty="0" smtClean="0">
                        <a:latin typeface="Cambria Math" panose="02040503050406030204" pitchFamily="18" charset="0"/>
                      </a:rPr>
                      <m:t>3872</m:t>
                    </m:r>
                    <m:r>
                      <a:rPr lang="it-IT" sz="2400" b="0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it-IT" sz="2400" dirty="0"/>
              </a:p>
            </p:txBody>
          </p:sp>
        </mc:Choice>
        <mc:Fallback xmlns="">
          <p:sp>
            <p:nvSpPr>
              <p:cNvPr id="9" name="CasellaDiTesto 8">
                <a:extLst>
                  <a:ext uri="{FF2B5EF4-FFF2-40B4-BE49-F238E27FC236}">
                    <a16:creationId xmlns:a16="http://schemas.microsoft.com/office/drawing/2014/main" id="{DBEA4DB1-9A2C-4BB7-9A7B-A1C672EB3BF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0393" y="2673315"/>
                <a:ext cx="8376407" cy="3065647"/>
              </a:xfrm>
              <a:prstGeom prst="rect">
                <a:avLst/>
              </a:prstGeom>
              <a:blipFill>
                <a:blip r:embed="rId5"/>
                <a:stretch>
                  <a:fillRect l="-1383" t="-3386" b="-3785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471786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asellaDiTesto 6"/>
          <p:cNvSpPr txBox="1"/>
          <p:nvPr/>
        </p:nvSpPr>
        <p:spPr>
          <a:xfrm>
            <a:off x="391971" y="997861"/>
            <a:ext cx="836944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Attraction and repulsion in 1-gluon exchange approximation is given by</a:t>
            </a:r>
            <a:endParaRPr lang="it-IT" sz="2000" dirty="0" err="1"/>
          </a:p>
        </p:txBody>
      </p:sp>
      <p:grpSp>
        <p:nvGrpSpPr>
          <p:cNvPr id="8" name="Group 7"/>
          <p:cNvGrpSpPr/>
          <p:nvPr/>
        </p:nvGrpSpPr>
        <p:grpSpPr>
          <a:xfrm>
            <a:off x="77357" y="1628420"/>
            <a:ext cx="2466582" cy="1118795"/>
            <a:chOff x="5880206" y="3874000"/>
            <a:chExt cx="2466582" cy="1118795"/>
          </a:xfrm>
        </p:grpSpPr>
        <p:sp>
          <p:nvSpPr>
            <p:cNvPr id="14" name="Ovale 13"/>
            <p:cNvSpPr/>
            <p:nvPr/>
          </p:nvSpPr>
          <p:spPr>
            <a:xfrm rot="1702495">
              <a:off x="5880206" y="3874000"/>
              <a:ext cx="1785769" cy="1118795"/>
            </a:xfrm>
            <a:prstGeom prst="ellipse">
              <a:avLst/>
            </a:prstGeom>
            <a:solidFill>
              <a:srgbClr val="FFFF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1" name="Ovale 10"/>
            <p:cNvSpPr/>
            <p:nvPr/>
          </p:nvSpPr>
          <p:spPr>
            <a:xfrm>
              <a:off x="6856561" y="4501853"/>
              <a:ext cx="204395" cy="204395"/>
            </a:xfrm>
            <a:prstGeom prst="ellipse">
              <a:avLst/>
            </a:prstGeom>
            <a:solidFill>
              <a:srgbClr val="3333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5" name="Ovale 14"/>
            <p:cNvSpPr/>
            <p:nvPr/>
          </p:nvSpPr>
          <p:spPr>
            <a:xfrm>
              <a:off x="6410120" y="4154024"/>
              <a:ext cx="204395" cy="204395"/>
            </a:xfrm>
            <a:prstGeom prst="ellipse">
              <a:avLst/>
            </a:prstGeom>
            <a:solidFill>
              <a:srgbClr val="3333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" name="CasellaDiTesto 17"/>
                <p:cNvSpPr txBox="1"/>
                <p:nvPr/>
              </p:nvSpPr>
              <p:spPr>
                <a:xfrm>
                  <a:off x="6871897" y="4071266"/>
                  <a:ext cx="1474891" cy="36990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it-IT" b="1" i="1" smtClean="0">
                                <a:solidFill>
                                  <a:srgbClr val="3333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it-IT" b="1" i="1">
                                <a:solidFill>
                                  <a:srgbClr val="3333FF"/>
                                </a:solidFill>
                                <a:latin typeface="Cambria Math"/>
                              </a:rPr>
                              <m:t>𝟑</m:t>
                            </m:r>
                          </m:e>
                          <m:sub>
                            <m:r>
                              <a:rPr lang="it-IT" b="1" i="1">
                                <a:solidFill>
                                  <a:srgbClr val="3333FF"/>
                                </a:solidFill>
                                <a:latin typeface="Cambria Math"/>
                              </a:rPr>
                              <m:t>𝒄</m:t>
                            </m:r>
                          </m:sub>
                        </m:sSub>
                        <m:r>
                          <a:rPr lang="it-IT" b="1" i="1">
                            <a:solidFill>
                              <a:srgbClr val="3333FF"/>
                            </a:solidFill>
                            <a:latin typeface="Cambria Math"/>
                            <a:ea typeface="Cambria Math"/>
                          </a:rPr>
                          <m:t>×</m:t>
                        </m:r>
                        <m:sSub>
                          <m:sSubPr>
                            <m:ctrlPr>
                              <a:rPr lang="it-IT" b="1" i="1">
                                <a:solidFill>
                                  <a:srgbClr val="3333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it-IT" b="1" i="1">
                                <a:solidFill>
                                  <a:srgbClr val="3333FF"/>
                                </a:solidFill>
                                <a:latin typeface="Cambria Math"/>
                              </a:rPr>
                              <m:t>𝟑</m:t>
                            </m:r>
                          </m:e>
                          <m:sub>
                            <m:r>
                              <a:rPr lang="it-IT" b="1" i="1">
                                <a:solidFill>
                                  <a:srgbClr val="3333FF"/>
                                </a:solidFill>
                                <a:latin typeface="Cambria Math"/>
                              </a:rPr>
                              <m:t>𝒄</m:t>
                            </m:r>
                          </m:sub>
                        </m:sSub>
                        <m:r>
                          <a:rPr lang="it-IT" b="1" i="1">
                            <a:solidFill>
                              <a:srgbClr val="3333FF"/>
                            </a:solidFill>
                            <a:latin typeface="Cambria Math"/>
                            <a:ea typeface="Cambria Math"/>
                          </a:rPr>
                          <m:t>∈</m:t>
                        </m:r>
                        <m:sSub>
                          <m:sSubPr>
                            <m:ctrlPr>
                              <a:rPr lang="it-IT" b="1" i="1">
                                <a:solidFill>
                                  <a:srgbClr val="3333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̅"/>
                                <m:ctrlPr>
                                  <a:rPr lang="it-IT" i="1">
                                    <a:solidFill>
                                      <a:srgbClr val="3333FF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it-IT" b="1" i="1">
                                    <a:solidFill>
                                      <a:srgbClr val="3333FF"/>
                                    </a:solidFill>
                                    <a:latin typeface="Cambria Math"/>
                                  </a:rPr>
                                  <m:t>𝟑</m:t>
                                </m:r>
                              </m:e>
                            </m:acc>
                          </m:e>
                          <m:sub>
                            <m:r>
                              <a:rPr lang="it-IT" b="1" i="1">
                                <a:solidFill>
                                  <a:srgbClr val="3333FF"/>
                                </a:solidFill>
                                <a:latin typeface="Cambria Math"/>
                              </a:rPr>
                              <m:t>𝒄</m:t>
                            </m:r>
                          </m:sub>
                        </m:sSub>
                      </m:oMath>
                    </m:oMathPara>
                  </a14:m>
                  <a:endParaRPr lang="it-IT" b="1" dirty="0">
                    <a:solidFill>
                      <a:srgbClr val="3333FF"/>
                    </a:solidFill>
                  </a:endParaRPr>
                </a:p>
              </p:txBody>
            </p:sp>
          </mc:Choice>
          <mc:Fallback xmlns="">
            <p:sp>
              <p:nvSpPr>
                <p:cNvPr id="18" name="CasellaDiTesto 1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871897" y="4071266"/>
                  <a:ext cx="1474891" cy="369909"/>
                </a:xfrm>
                <a:prstGeom prst="rect">
                  <a:avLst/>
                </a:prstGeom>
                <a:blipFill rotWithShape="0">
                  <a:blip r:embed="rId2"/>
                  <a:stretch>
                    <a:fillRect r="-14463"/>
                  </a:stretch>
                </a:blipFill>
              </p:spPr>
              <p:txBody>
                <a:bodyPr/>
                <a:lstStyle/>
                <a:p>
                  <a:r>
                    <a:rPr lang="it-IT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6" name="Group 5"/>
          <p:cNvGrpSpPr/>
          <p:nvPr/>
        </p:nvGrpSpPr>
        <p:grpSpPr>
          <a:xfrm>
            <a:off x="2620794" y="1578968"/>
            <a:ext cx="2107585" cy="1611606"/>
            <a:chOff x="531215" y="2064403"/>
            <a:chExt cx="2683776" cy="2052202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6" name="CasellaDiTesto 35"/>
                <p:cNvSpPr txBox="1"/>
                <p:nvPr/>
              </p:nvSpPr>
              <p:spPr>
                <a:xfrm>
                  <a:off x="2687154" y="2863083"/>
                  <a:ext cx="527837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it-IT" b="0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it-IT" b="0" i="1" smtClean="0">
                                <a:latin typeface="Cambria Math"/>
                              </a:rPr>
                              <m:t>𝑇</m:t>
                            </m:r>
                          </m:e>
                          <m:sub>
                            <m:r>
                              <a:rPr lang="it-IT" b="0" i="1" smtClean="0">
                                <a:latin typeface="Cambria Math"/>
                              </a:rPr>
                              <m:t>𝑘𝑙</m:t>
                            </m:r>
                          </m:sub>
                          <m:sup>
                            <m:r>
                              <a:rPr lang="it-IT" b="0" i="1" smtClean="0">
                                <a:latin typeface="Cambria Math"/>
                              </a:rPr>
                              <m:t>𝑎</m:t>
                            </m:r>
                          </m:sup>
                        </m:sSubSup>
                      </m:oMath>
                    </m:oMathPara>
                  </a14:m>
                  <a:endParaRPr lang="it-IT" dirty="0"/>
                </a:p>
              </p:txBody>
            </p:sp>
          </mc:Choice>
          <mc:Fallback xmlns="">
            <p:sp>
              <p:nvSpPr>
                <p:cNvPr id="36" name="CasellaDiTesto 3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687154" y="2863083"/>
                  <a:ext cx="527837" cy="369332"/>
                </a:xfrm>
                <a:prstGeom prst="rect">
                  <a:avLst/>
                </a:prstGeom>
                <a:blipFill rotWithShape="0">
                  <a:blip r:embed="rId5"/>
                  <a:stretch>
                    <a:fillRect r="-4412" b="-29787"/>
                  </a:stretch>
                </a:blipFill>
              </p:spPr>
              <p:txBody>
                <a:bodyPr/>
                <a:lstStyle/>
                <a:p>
                  <a:r>
                    <a:rPr lang="it-IT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22" name="Group 126"/>
            <p:cNvGrpSpPr>
              <a:grpSpLocks noChangeAspect="1"/>
            </p:cNvGrpSpPr>
            <p:nvPr/>
          </p:nvGrpSpPr>
          <p:grpSpPr bwMode="auto">
            <a:xfrm>
              <a:off x="1090066" y="2805695"/>
              <a:ext cx="1575572" cy="268472"/>
              <a:chOff x="804" y="3206"/>
              <a:chExt cx="2344" cy="314"/>
            </a:xfrm>
          </p:grpSpPr>
          <p:sp>
            <p:nvSpPr>
              <p:cNvPr id="23" name="Freeform 127"/>
              <p:cNvSpPr>
                <a:spLocks noChangeAspect="1"/>
              </p:cNvSpPr>
              <p:nvPr/>
            </p:nvSpPr>
            <p:spPr bwMode="auto">
              <a:xfrm>
                <a:off x="804" y="3218"/>
                <a:ext cx="352" cy="302"/>
              </a:xfrm>
              <a:custGeom>
                <a:avLst/>
                <a:gdLst>
                  <a:gd name="T0" fmla="*/ 0 w 352"/>
                  <a:gd name="T1" fmla="*/ 302 h 302"/>
                  <a:gd name="T2" fmla="*/ 108 w 352"/>
                  <a:gd name="T3" fmla="*/ 294 h 302"/>
                  <a:gd name="T4" fmla="*/ 200 w 352"/>
                  <a:gd name="T5" fmla="*/ 258 h 302"/>
                  <a:gd name="T6" fmla="*/ 240 w 352"/>
                  <a:gd name="T7" fmla="*/ 202 h 302"/>
                  <a:gd name="T8" fmla="*/ 252 w 352"/>
                  <a:gd name="T9" fmla="*/ 98 h 302"/>
                  <a:gd name="T10" fmla="*/ 212 w 352"/>
                  <a:gd name="T11" fmla="*/ 34 h 302"/>
                  <a:gd name="T12" fmla="*/ 148 w 352"/>
                  <a:gd name="T13" fmla="*/ 2 h 302"/>
                  <a:gd name="T14" fmla="*/ 96 w 352"/>
                  <a:gd name="T15" fmla="*/ 25 h 302"/>
                  <a:gd name="T16" fmla="*/ 52 w 352"/>
                  <a:gd name="T17" fmla="*/ 94 h 302"/>
                  <a:gd name="T18" fmla="*/ 56 w 352"/>
                  <a:gd name="T19" fmla="*/ 190 h 302"/>
                  <a:gd name="T20" fmla="*/ 108 w 352"/>
                  <a:gd name="T21" fmla="*/ 258 h 302"/>
                  <a:gd name="T22" fmla="*/ 216 w 352"/>
                  <a:gd name="T23" fmla="*/ 290 h 302"/>
                  <a:gd name="T24" fmla="*/ 352 w 352"/>
                  <a:gd name="T25" fmla="*/ 302 h 3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52" h="302">
                    <a:moveTo>
                      <a:pt x="0" y="302"/>
                    </a:moveTo>
                    <a:cubicBezTo>
                      <a:pt x="18" y="300"/>
                      <a:pt x="74" y="301"/>
                      <a:pt x="108" y="294"/>
                    </a:cubicBezTo>
                    <a:cubicBezTo>
                      <a:pt x="141" y="286"/>
                      <a:pt x="177" y="273"/>
                      <a:pt x="200" y="258"/>
                    </a:cubicBezTo>
                    <a:cubicBezTo>
                      <a:pt x="222" y="242"/>
                      <a:pt x="231" y="228"/>
                      <a:pt x="240" y="202"/>
                    </a:cubicBezTo>
                    <a:cubicBezTo>
                      <a:pt x="248" y="175"/>
                      <a:pt x="256" y="126"/>
                      <a:pt x="252" y="98"/>
                    </a:cubicBezTo>
                    <a:cubicBezTo>
                      <a:pt x="247" y="70"/>
                      <a:pt x="229" y="49"/>
                      <a:pt x="212" y="34"/>
                    </a:cubicBezTo>
                    <a:cubicBezTo>
                      <a:pt x="194" y="18"/>
                      <a:pt x="167" y="3"/>
                      <a:pt x="148" y="2"/>
                    </a:cubicBezTo>
                    <a:cubicBezTo>
                      <a:pt x="128" y="0"/>
                      <a:pt x="112" y="9"/>
                      <a:pt x="96" y="25"/>
                    </a:cubicBezTo>
                    <a:cubicBezTo>
                      <a:pt x="80" y="40"/>
                      <a:pt x="58" y="66"/>
                      <a:pt x="52" y="94"/>
                    </a:cubicBezTo>
                    <a:cubicBezTo>
                      <a:pt x="45" y="121"/>
                      <a:pt x="46" y="162"/>
                      <a:pt x="56" y="190"/>
                    </a:cubicBezTo>
                    <a:cubicBezTo>
                      <a:pt x="65" y="217"/>
                      <a:pt x="81" y="241"/>
                      <a:pt x="108" y="258"/>
                    </a:cubicBezTo>
                    <a:cubicBezTo>
                      <a:pt x="134" y="274"/>
                      <a:pt x="175" y="282"/>
                      <a:pt x="216" y="290"/>
                    </a:cubicBezTo>
                    <a:cubicBezTo>
                      <a:pt x="256" y="297"/>
                      <a:pt x="323" y="299"/>
                      <a:pt x="352" y="302"/>
                    </a:cubicBezTo>
                  </a:path>
                </a:pathLst>
              </a:custGeom>
              <a:noFill/>
              <a:ln w="28575" cmpd="sng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24" name="Freeform 128"/>
              <p:cNvSpPr>
                <a:spLocks noChangeAspect="1"/>
              </p:cNvSpPr>
              <p:nvPr/>
            </p:nvSpPr>
            <p:spPr bwMode="auto">
              <a:xfrm>
                <a:off x="1136" y="3216"/>
                <a:ext cx="352" cy="302"/>
              </a:xfrm>
              <a:custGeom>
                <a:avLst/>
                <a:gdLst>
                  <a:gd name="T0" fmla="*/ 0 w 352"/>
                  <a:gd name="T1" fmla="*/ 302 h 302"/>
                  <a:gd name="T2" fmla="*/ 108 w 352"/>
                  <a:gd name="T3" fmla="*/ 294 h 302"/>
                  <a:gd name="T4" fmla="*/ 200 w 352"/>
                  <a:gd name="T5" fmla="*/ 258 h 302"/>
                  <a:gd name="T6" fmla="*/ 240 w 352"/>
                  <a:gd name="T7" fmla="*/ 202 h 302"/>
                  <a:gd name="T8" fmla="*/ 252 w 352"/>
                  <a:gd name="T9" fmla="*/ 98 h 302"/>
                  <a:gd name="T10" fmla="*/ 212 w 352"/>
                  <a:gd name="T11" fmla="*/ 34 h 302"/>
                  <a:gd name="T12" fmla="*/ 148 w 352"/>
                  <a:gd name="T13" fmla="*/ 2 h 302"/>
                  <a:gd name="T14" fmla="*/ 96 w 352"/>
                  <a:gd name="T15" fmla="*/ 25 h 302"/>
                  <a:gd name="T16" fmla="*/ 52 w 352"/>
                  <a:gd name="T17" fmla="*/ 94 h 302"/>
                  <a:gd name="T18" fmla="*/ 56 w 352"/>
                  <a:gd name="T19" fmla="*/ 190 h 302"/>
                  <a:gd name="T20" fmla="*/ 108 w 352"/>
                  <a:gd name="T21" fmla="*/ 258 h 302"/>
                  <a:gd name="T22" fmla="*/ 216 w 352"/>
                  <a:gd name="T23" fmla="*/ 290 h 302"/>
                  <a:gd name="T24" fmla="*/ 352 w 352"/>
                  <a:gd name="T25" fmla="*/ 302 h 3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52" h="302">
                    <a:moveTo>
                      <a:pt x="0" y="302"/>
                    </a:moveTo>
                    <a:cubicBezTo>
                      <a:pt x="18" y="300"/>
                      <a:pt x="74" y="301"/>
                      <a:pt x="108" y="294"/>
                    </a:cubicBezTo>
                    <a:cubicBezTo>
                      <a:pt x="141" y="286"/>
                      <a:pt x="177" y="273"/>
                      <a:pt x="200" y="258"/>
                    </a:cubicBezTo>
                    <a:cubicBezTo>
                      <a:pt x="222" y="242"/>
                      <a:pt x="231" y="228"/>
                      <a:pt x="240" y="202"/>
                    </a:cubicBezTo>
                    <a:cubicBezTo>
                      <a:pt x="248" y="175"/>
                      <a:pt x="256" y="126"/>
                      <a:pt x="252" y="98"/>
                    </a:cubicBezTo>
                    <a:cubicBezTo>
                      <a:pt x="247" y="70"/>
                      <a:pt x="229" y="49"/>
                      <a:pt x="212" y="34"/>
                    </a:cubicBezTo>
                    <a:cubicBezTo>
                      <a:pt x="194" y="18"/>
                      <a:pt x="167" y="3"/>
                      <a:pt x="148" y="2"/>
                    </a:cubicBezTo>
                    <a:cubicBezTo>
                      <a:pt x="128" y="0"/>
                      <a:pt x="112" y="9"/>
                      <a:pt x="96" y="25"/>
                    </a:cubicBezTo>
                    <a:cubicBezTo>
                      <a:pt x="80" y="40"/>
                      <a:pt x="58" y="66"/>
                      <a:pt x="52" y="94"/>
                    </a:cubicBezTo>
                    <a:cubicBezTo>
                      <a:pt x="45" y="121"/>
                      <a:pt x="46" y="162"/>
                      <a:pt x="56" y="190"/>
                    </a:cubicBezTo>
                    <a:cubicBezTo>
                      <a:pt x="65" y="217"/>
                      <a:pt x="81" y="241"/>
                      <a:pt x="108" y="258"/>
                    </a:cubicBezTo>
                    <a:cubicBezTo>
                      <a:pt x="134" y="274"/>
                      <a:pt x="175" y="282"/>
                      <a:pt x="216" y="290"/>
                    </a:cubicBezTo>
                    <a:cubicBezTo>
                      <a:pt x="256" y="297"/>
                      <a:pt x="323" y="299"/>
                      <a:pt x="352" y="302"/>
                    </a:cubicBezTo>
                  </a:path>
                </a:pathLst>
              </a:custGeom>
              <a:noFill/>
              <a:ln w="28575" cmpd="sng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25" name="Freeform 129"/>
              <p:cNvSpPr>
                <a:spLocks noChangeAspect="1"/>
              </p:cNvSpPr>
              <p:nvPr/>
            </p:nvSpPr>
            <p:spPr bwMode="auto">
              <a:xfrm>
                <a:off x="1468" y="3214"/>
                <a:ext cx="352" cy="302"/>
              </a:xfrm>
              <a:custGeom>
                <a:avLst/>
                <a:gdLst>
                  <a:gd name="T0" fmla="*/ 0 w 352"/>
                  <a:gd name="T1" fmla="*/ 302 h 302"/>
                  <a:gd name="T2" fmla="*/ 108 w 352"/>
                  <a:gd name="T3" fmla="*/ 294 h 302"/>
                  <a:gd name="T4" fmla="*/ 200 w 352"/>
                  <a:gd name="T5" fmla="*/ 258 h 302"/>
                  <a:gd name="T6" fmla="*/ 240 w 352"/>
                  <a:gd name="T7" fmla="*/ 202 h 302"/>
                  <a:gd name="T8" fmla="*/ 252 w 352"/>
                  <a:gd name="T9" fmla="*/ 98 h 302"/>
                  <a:gd name="T10" fmla="*/ 212 w 352"/>
                  <a:gd name="T11" fmla="*/ 34 h 302"/>
                  <a:gd name="T12" fmla="*/ 148 w 352"/>
                  <a:gd name="T13" fmla="*/ 2 h 302"/>
                  <a:gd name="T14" fmla="*/ 96 w 352"/>
                  <a:gd name="T15" fmla="*/ 25 h 302"/>
                  <a:gd name="T16" fmla="*/ 52 w 352"/>
                  <a:gd name="T17" fmla="*/ 94 h 302"/>
                  <a:gd name="T18" fmla="*/ 56 w 352"/>
                  <a:gd name="T19" fmla="*/ 190 h 302"/>
                  <a:gd name="T20" fmla="*/ 108 w 352"/>
                  <a:gd name="T21" fmla="*/ 258 h 302"/>
                  <a:gd name="T22" fmla="*/ 216 w 352"/>
                  <a:gd name="T23" fmla="*/ 290 h 302"/>
                  <a:gd name="T24" fmla="*/ 352 w 352"/>
                  <a:gd name="T25" fmla="*/ 302 h 3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52" h="302">
                    <a:moveTo>
                      <a:pt x="0" y="302"/>
                    </a:moveTo>
                    <a:cubicBezTo>
                      <a:pt x="18" y="300"/>
                      <a:pt x="74" y="301"/>
                      <a:pt x="108" y="294"/>
                    </a:cubicBezTo>
                    <a:cubicBezTo>
                      <a:pt x="141" y="286"/>
                      <a:pt x="177" y="273"/>
                      <a:pt x="200" y="258"/>
                    </a:cubicBezTo>
                    <a:cubicBezTo>
                      <a:pt x="222" y="242"/>
                      <a:pt x="231" y="228"/>
                      <a:pt x="240" y="202"/>
                    </a:cubicBezTo>
                    <a:cubicBezTo>
                      <a:pt x="248" y="175"/>
                      <a:pt x="256" y="126"/>
                      <a:pt x="252" y="98"/>
                    </a:cubicBezTo>
                    <a:cubicBezTo>
                      <a:pt x="247" y="70"/>
                      <a:pt x="229" y="49"/>
                      <a:pt x="212" y="34"/>
                    </a:cubicBezTo>
                    <a:cubicBezTo>
                      <a:pt x="194" y="18"/>
                      <a:pt x="167" y="3"/>
                      <a:pt x="148" y="2"/>
                    </a:cubicBezTo>
                    <a:cubicBezTo>
                      <a:pt x="128" y="0"/>
                      <a:pt x="112" y="9"/>
                      <a:pt x="96" y="25"/>
                    </a:cubicBezTo>
                    <a:cubicBezTo>
                      <a:pt x="80" y="40"/>
                      <a:pt x="58" y="66"/>
                      <a:pt x="52" y="94"/>
                    </a:cubicBezTo>
                    <a:cubicBezTo>
                      <a:pt x="45" y="121"/>
                      <a:pt x="46" y="162"/>
                      <a:pt x="56" y="190"/>
                    </a:cubicBezTo>
                    <a:cubicBezTo>
                      <a:pt x="65" y="217"/>
                      <a:pt x="81" y="241"/>
                      <a:pt x="108" y="258"/>
                    </a:cubicBezTo>
                    <a:cubicBezTo>
                      <a:pt x="134" y="274"/>
                      <a:pt x="175" y="282"/>
                      <a:pt x="216" y="290"/>
                    </a:cubicBezTo>
                    <a:cubicBezTo>
                      <a:pt x="256" y="297"/>
                      <a:pt x="323" y="299"/>
                      <a:pt x="352" y="302"/>
                    </a:cubicBezTo>
                  </a:path>
                </a:pathLst>
              </a:custGeom>
              <a:noFill/>
              <a:ln w="28575" cmpd="sng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26" name="Freeform 130"/>
              <p:cNvSpPr>
                <a:spLocks noChangeAspect="1"/>
              </p:cNvSpPr>
              <p:nvPr/>
            </p:nvSpPr>
            <p:spPr bwMode="auto">
              <a:xfrm>
                <a:off x="1800" y="3212"/>
                <a:ext cx="352" cy="302"/>
              </a:xfrm>
              <a:custGeom>
                <a:avLst/>
                <a:gdLst>
                  <a:gd name="T0" fmla="*/ 0 w 352"/>
                  <a:gd name="T1" fmla="*/ 302 h 302"/>
                  <a:gd name="T2" fmla="*/ 108 w 352"/>
                  <a:gd name="T3" fmla="*/ 294 h 302"/>
                  <a:gd name="T4" fmla="*/ 200 w 352"/>
                  <a:gd name="T5" fmla="*/ 258 h 302"/>
                  <a:gd name="T6" fmla="*/ 240 w 352"/>
                  <a:gd name="T7" fmla="*/ 202 h 302"/>
                  <a:gd name="T8" fmla="*/ 252 w 352"/>
                  <a:gd name="T9" fmla="*/ 98 h 302"/>
                  <a:gd name="T10" fmla="*/ 212 w 352"/>
                  <a:gd name="T11" fmla="*/ 34 h 302"/>
                  <a:gd name="T12" fmla="*/ 148 w 352"/>
                  <a:gd name="T13" fmla="*/ 2 h 302"/>
                  <a:gd name="T14" fmla="*/ 96 w 352"/>
                  <a:gd name="T15" fmla="*/ 25 h 302"/>
                  <a:gd name="T16" fmla="*/ 52 w 352"/>
                  <a:gd name="T17" fmla="*/ 94 h 302"/>
                  <a:gd name="T18" fmla="*/ 56 w 352"/>
                  <a:gd name="T19" fmla="*/ 190 h 302"/>
                  <a:gd name="T20" fmla="*/ 108 w 352"/>
                  <a:gd name="T21" fmla="*/ 258 h 302"/>
                  <a:gd name="T22" fmla="*/ 216 w 352"/>
                  <a:gd name="T23" fmla="*/ 290 h 302"/>
                  <a:gd name="T24" fmla="*/ 352 w 352"/>
                  <a:gd name="T25" fmla="*/ 302 h 3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52" h="302">
                    <a:moveTo>
                      <a:pt x="0" y="302"/>
                    </a:moveTo>
                    <a:cubicBezTo>
                      <a:pt x="18" y="300"/>
                      <a:pt x="74" y="301"/>
                      <a:pt x="108" y="294"/>
                    </a:cubicBezTo>
                    <a:cubicBezTo>
                      <a:pt x="141" y="286"/>
                      <a:pt x="177" y="273"/>
                      <a:pt x="200" y="258"/>
                    </a:cubicBezTo>
                    <a:cubicBezTo>
                      <a:pt x="222" y="242"/>
                      <a:pt x="231" y="228"/>
                      <a:pt x="240" y="202"/>
                    </a:cubicBezTo>
                    <a:cubicBezTo>
                      <a:pt x="248" y="175"/>
                      <a:pt x="256" y="126"/>
                      <a:pt x="252" y="98"/>
                    </a:cubicBezTo>
                    <a:cubicBezTo>
                      <a:pt x="247" y="70"/>
                      <a:pt x="229" y="49"/>
                      <a:pt x="212" y="34"/>
                    </a:cubicBezTo>
                    <a:cubicBezTo>
                      <a:pt x="194" y="18"/>
                      <a:pt x="167" y="3"/>
                      <a:pt x="148" y="2"/>
                    </a:cubicBezTo>
                    <a:cubicBezTo>
                      <a:pt x="128" y="0"/>
                      <a:pt x="112" y="9"/>
                      <a:pt x="96" y="25"/>
                    </a:cubicBezTo>
                    <a:cubicBezTo>
                      <a:pt x="80" y="40"/>
                      <a:pt x="58" y="66"/>
                      <a:pt x="52" y="94"/>
                    </a:cubicBezTo>
                    <a:cubicBezTo>
                      <a:pt x="45" y="121"/>
                      <a:pt x="46" y="162"/>
                      <a:pt x="56" y="190"/>
                    </a:cubicBezTo>
                    <a:cubicBezTo>
                      <a:pt x="65" y="217"/>
                      <a:pt x="81" y="241"/>
                      <a:pt x="108" y="258"/>
                    </a:cubicBezTo>
                    <a:cubicBezTo>
                      <a:pt x="134" y="274"/>
                      <a:pt x="175" y="282"/>
                      <a:pt x="216" y="290"/>
                    </a:cubicBezTo>
                    <a:cubicBezTo>
                      <a:pt x="256" y="297"/>
                      <a:pt x="323" y="299"/>
                      <a:pt x="352" y="302"/>
                    </a:cubicBezTo>
                  </a:path>
                </a:pathLst>
              </a:custGeom>
              <a:noFill/>
              <a:ln w="28575" cmpd="sng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27" name="Freeform 131"/>
              <p:cNvSpPr>
                <a:spLocks noChangeAspect="1"/>
              </p:cNvSpPr>
              <p:nvPr/>
            </p:nvSpPr>
            <p:spPr bwMode="auto">
              <a:xfrm>
                <a:off x="2132" y="3210"/>
                <a:ext cx="352" cy="302"/>
              </a:xfrm>
              <a:custGeom>
                <a:avLst/>
                <a:gdLst>
                  <a:gd name="T0" fmla="*/ 0 w 352"/>
                  <a:gd name="T1" fmla="*/ 302 h 302"/>
                  <a:gd name="T2" fmla="*/ 108 w 352"/>
                  <a:gd name="T3" fmla="*/ 294 h 302"/>
                  <a:gd name="T4" fmla="*/ 200 w 352"/>
                  <a:gd name="T5" fmla="*/ 258 h 302"/>
                  <a:gd name="T6" fmla="*/ 240 w 352"/>
                  <a:gd name="T7" fmla="*/ 202 h 302"/>
                  <a:gd name="T8" fmla="*/ 252 w 352"/>
                  <a:gd name="T9" fmla="*/ 98 h 302"/>
                  <a:gd name="T10" fmla="*/ 212 w 352"/>
                  <a:gd name="T11" fmla="*/ 34 h 302"/>
                  <a:gd name="T12" fmla="*/ 148 w 352"/>
                  <a:gd name="T13" fmla="*/ 2 h 302"/>
                  <a:gd name="T14" fmla="*/ 96 w 352"/>
                  <a:gd name="T15" fmla="*/ 25 h 302"/>
                  <a:gd name="T16" fmla="*/ 52 w 352"/>
                  <a:gd name="T17" fmla="*/ 94 h 302"/>
                  <a:gd name="T18" fmla="*/ 56 w 352"/>
                  <a:gd name="T19" fmla="*/ 190 h 302"/>
                  <a:gd name="T20" fmla="*/ 108 w 352"/>
                  <a:gd name="T21" fmla="*/ 258 h 302"/>
                  <a:gd name="T22" fmla="*/ 216 w 352"/>
                  <a:gd name="T23" fmla="*/ 290 h 302"/>
                  <a:gd name="T24" fmla="*/ 352 w 352"/>
                  <a:gd name="T25" fmla="*/ 302 h 3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52" h="302">
                    <a:moveTo>
                      <a:pt x="0" y="302"/>
                    </a:moveTo>
                    <a:cubicBezTo>
                      <a:pt x="18" y="300"/>
                      <a:pt x="74" y="301"/>
                      <a:pt x="108" y="294"/>
                    </a:cubicBezTo>
                    <a:cubicBezTo>
                      <a:pt x="141" y="286"/>
                      <a:pt x="177" y="273"/>
                      <a:pt x="200" y="258"/>
                    </a:cubicBezTo>
                    <a:cubicBezTo>
                      <a:pt x="222" y="242"/>
                      <a:pt x="231" y="228"/>
                      <a:pt x="240" y="202"/>
                    </a:cubicBezTo>
                    <a:cubicBezTo>
                      <a:pt x="248" y="175"/>
                      <a:pt x="256" y="126"/>
                      <a:pt x="252" y="98"/>
                    </a:cubicBezTo>
                    <a:cubicBezTo>
                      <a:pt x="247" y="70"/>
                      <a:pt x="229" y="49"/>
                      <a:pt x="212" y="34"/>
                    </a:cubicBezTo>
                    <a:cubicBezTo>
                      <a:pt x="194" y="18"/>
                      <a:pt x="167" y="3"/>
                      <a:pt x="148" y="2"/>
                    </a:cubicBezTo>
                    <a:cubicBezTo>
                      <a:pt x="128" y="0"/>
                      <a:pt x="112" y="9"/>
                      <a:pt x="96" y="25"/>
                    </a:cubicBezTo>
                    <a:cubicBezTo>
                      <a:pt x="80" y="40"/>
                      <a:pt x="58" y="66"/>
                      <a:pt x="52" y="94"/>
                    </a:cubicBezTo>
                    <a:cubicBezTo>
                      <a:pt x="45" y="121"/>
                      <a:pt x="46" y="162"/>
                      <a:pt x="56" y="190"/>
                    </a:cubicBezTo>
                    <a:cubicBezTo>
                      <a:pt x="65" y="217"/>
                      <a:pt x="81" y="241"/>
                      <a:pt x="108" y="258"/>
                    </a:cubicBezTo>
                    <a:cubicBezTo>
                      <a:pt x="134" y="274"/>
                      <a:pt x="175" y="282"/>
                      <a:pt x="216" y="290"/>
                    </a:cubicBezTo>
                    <a:cubicBezTo>
                      <a:pt x="256" y="297"/>
                      <a:pt x="323" y="299"/>
                      <a:pt x="352" y="302"/>
                    </a:cubicBezTo>
                  </a:path>
                </a:pathLst>
              </a:custGeom>
              <a:noFill/>
              <a:ln w="28575" cmpd="sng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28" name="Freeform 132"/>
              <p:cNvSpPr>
                <a:spLocks noChangeAspect="1"/>
              </p:cNvSpPr>
              <p:nvPr/>
            </p:nvSpPr>
            <p:spPr bwMode="auto">
              <a:xfrm>
                <a:off x="2464" y="3208"/>
                <a:ext cx="352" cy="302"/>
              </a:xfrm>
              <a:custGeom>
                <a:avLst/>
                <a:gdLst>
                  <a:gd name="T0" fmla="*/ 0 w 352"/>
                  <a:gd name="T1" fmla="*/ 302 h 302"/>
                  <a:gd name="T2" fmla="*/ 108 w 352"/>
                  <a:gd name="T3" fmla="*/ 294 h 302"/>
                  <a:gd name="T4" fmla="*/ 200 w 352"/>
                  <a:gd name="T5" fmla="*/ 258 h 302"/>
                  <a:gd name="T6" fmla="*/ 240 w 352"/>
                  <a:gd name="T7" fmla="*/ 202 h 302"/>
                  <a:gd name="T8" fmla="*/ 252 w 352"/>
                  <a:gd name="T9" fmla="*/ 98 h 302"/>
                  <a:gd name="T10" fmla="*/ 212 w 352"/>
                  <a:gd name="T11" fmla="*/ 34 h 302"/>
                  <a:gd name="T12" fmla="*/ 148 w 352"/>
                  <a:gd name="T13" fmla="*/ 2 h 302"/>
                  <a:gd name="T14" fmla="*/ 96 w 352"/>
                  <a:gd name="T15" fmla="*/ 25 h 302"/>
                  <a:gd name="T16" fmla="*/ 52 w 352"/>
                  <a:gd name="T17" fmla="*/ 94 h 302"/>
                  <a:gd name="T18" fmla="*/ 56 w 352"/>
                  <a:gd name="T19" fmla="*/ 190 h 302"/>
                  <a:gd name="T20" fmla="*/ 108 w 352"/>
                  <a:gd name="T21" fmla="*/ 258 h 302"/>
                  <a:gd name="T22" fmla="*/ 216 w 352"/>
                  <a:gd name="T23" fmla="*/ 290 h 302"/>
                  <a:gd name="T24" fmla="*/ 352 w 352"/>
                  <a:gd name="T25" fmla="*/ 302 h 3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52" h="302">
                    <a:moveTo>
                      <a:pt x="0" y="302"/>
                    </a:moveTo>
                    <a:cubicBezTo>
                      <a:pt x="18" y="300"/>
                      <a:pt x="74" y="301"/>
                      <a:pt x="108" y="294"/>
                    </a:cubicBezTo>
                    <a:cubicBezTo>
                      <a:pt x="141" y="286"/>
                      <a:pt x="177" y="273"/>
                      <a:pt x="200" y="258"/>
                    </a:cubicBezTo>
                    <a:cubicBezTo>
                      <a:pt x="222" y="242"/>
                      <a:pt x="231" y="228"/>
                      <a:pt x="240" y="202"/>
                    </a:cubicBezTo>
                    <a:cubicBezTo>
                      <a:pt x="248" y="175"/>
                      <a:pt x="256" y="126"/>
                      <a:pt x="252" y="98"/>
                    </a:cubicBezTo>
                    <a:cubicBezTo>
                      <a:pt x="247" y="70"/>
                      <a:pt x="229" y="49"/>
                      <a:pt x="212" y="34"/>
                    </a:cubicBezTo>
                    <a:cubicBezTo>
                      <a:pt x="194" y="18"/>
                      <a:pt x="167" y="3"/>
                      <a:pt x="148" y="2"/>
                    </a:cubicBezTo>
                    <a:cubicBezTo>
                      <a:pt x="128" y="0"/>
                      <a:pt x="112" y="9"/>
                      <a:pt x="96" y="25"/>
                    </a:cubicBezTo>
                    <a:cubicBezTo>
                      <a:pt x="80" y="40"/>
                      <a:pt x="58" y="66"/>
                      <a:pt x="52" y="94"/>
                    </a:cubicBezTo>
                    <a:cubicBezTo>
                      <a:pt x="45" y="121"/>
                      <a:pt x="46" y="162"/>
                      <a:pt x="56" y="190"/>
                    </a:cubicBezTo>
                    <a:cubicBezTo>
                      <a:pt x="65" y="217"/>
                      <a:pt x="81" y="241"/>
                      <a:pt x="108" y="258"/>
                    </a:cubicBezTo>
                    <a:cubicBezTo>
                      <a:pt x="134" y="274"/>
                      <a:pt x="175" y="282"/>
                      <a:pt x="216" y="290"/>
                    </a:cubicBezTo>
                    <a:cubicBezTo>
                      <a:pt x="256" y="297"/>
                      <a:pt x="323" y="299"/>
                      <a:pt x="352" y="302"/>
                    </a:cubicBezTo>
                  </a:path>
                </a:pathLst>
              </a:custGeom>
              <a:noFill/>
              <a:ln w="28575" cmpd="sng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29" name="Freeform 133"/>
              <p:cNvSpPr>
                <a:spLocks noChangeAspect="1"/>
              </p:cNvSpPr>
              <p:nvPr/>
            </p:nvSpPr>
            <p:spPr bwMode="auto">
              <a:xfrm>
                <a:off x="2796" y="3206"/>
                <a:ext cx="352" cy="302"/>
              </a:xfrm>
              <a:custGeom>
                <a:avLst/>
                <a:gdLst>
                  <a:gd name="T0" fmla="*/ 0 w 352"/>
                  <a:gd name="T1" fmla="*/ 302 h 302"/>
                  <a:gd name="T2" fmla="*/ 108 w 352"/>
                  <a:gd name="T3" fmla="*/ 294 h 302"/>
                  <a:gd name="T4" fmla="*/ 200 w 352"/>
                  <a:gd name="T5" fmla="*/ 258 h 302"/>
                  <a:gd name="T6" fmla="*/ 240 w 352"/>
                  <a:gd name="T7" fmla="*/ 202 h 302"/>
                  <a:gd name="T8" fmla="*/ 252 w 352"/>
                  <a:gd name="T9" fmla="*/ 98 h 302"/>
                  <a:gd name="T10" fmla="*/ 212 w 352"/>
                  <a:gd name="T11" fmla="*/ 34 h 302"/>
                  <a:gd name="T12" fmla="*/ 148 w 352"/>
                  <a:gd name="T13" fmla="*/ 2 h 302"/>
                  <a:gd name="T14" fmla="*/ 96 w 352"/>
                  <a:gd name="T15" fmla="*/ 25 h 302"/>
                  <a:gd name="T16" fmla="*/ 52 w 352"/>
                  <a:gd name="T17" fmla="*/ 94 h 302"/>
                  <a:gd name="T18" fmla="*/ 56 w 352"/>
                  <a:gd name="T19" fmla="*/ 190 h 302"/>
                  <a:gd name="T20" fmla="*/ 108 w 352"/>
                  <a:gd name="T21" fmla="*/ 258 h 302"/>
                  <a:gd name="T22" fmla="*/ 216 w 352"/>
                  <a:gd name="T23" fmla="*/ 290 h 302"/>
                  <a:gd name="T24" fmla="*/ 352 w 352"/>
                  <a:gd name="T25" fmla="*/ 302 h 3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52" h="302">
                    <a:moveTo>
                      <a:pt x="0" y="302"/>
                    </a:moveTo>
                    <a:cubicBezTo>
                      <a:pt x="18" y="300"/>
                      <a:pt x="74" y="301"/>
                      <a:pt x="108" y="294"/>
                    </a:cubicBezTo>
                    <a:cubicBezTo>
                      <a:pt x="141" y="286"/>
                      <a:pt x="177" y="273"/>
                      <a:pt x="200" y="258"/>
                    </a:cubicBezTo>
                    <a:cubicBezTo>
                      <a:pt x="222" y="242"/>
                      <a:pt x="231" y="228"/>
                      <a:pt x="240" y="202"/>
                    </a:cubicBezTo>
                    <a:cubicBezTo>
                      <a:pt x="248" y="175"/>
                      <a:pt x="256" y="126"/>
                      <a:pt x="252" y="98"/>
                    </a:cubicBezTo>
                    <a:cubicBezTo>
                      <a:pt x="247" y="70"/>
                      <a:pt x="229" y="49"/>
                      <a:pt x="212" y="34"/>
                    </a:cubicBezTo>
                    <a:cubicBezTo>
                      <a:pt x="194" y="18"/>
                      <a:pt x="167" y="3"/>
                      <a:pt x="148" y="2"/>
                    </a:cubicBezTo>
                    <a:cubicBezTo>
                      <a:pt x="128" y="0"/>
                      <a:pt x="112" y="9"/>
                      <a:pt x="96" y="25"/>
                    </a:cubicBezTo>
                    <a:cubicBezTo>
                      <a:pt x="80" y="40"/>
                      <a:pt x="58" y="66"/>
                      <a:pt x="52" y="94"/>
                    </a:cubicBezTo>
                    <a:cubicBezTo>
                      <a:pt x="45" y="121"/>
                      <a:pt x="46" y="162"/>
                      <a:pt x="56" y="190"/>
                    </a:cubicBezTo>
                    <a:cubicBezTo>
                      <a:pt x="65" y="217"/>
                      <a:pt x="81" y="241"/>
                      <a:pt x="108" y="258"/>
                    </a:cubicBezTo>
                    <a:cubicBezTo>
                      <a:pt x="134" y="274"/>
                      <a:pt x="175" y="282"/>
                      <a:pt x="216" y="290"/>
                    </a:cubicBezTo>
                    <a:cubicBezTo>
                      <a:pt x="256" y="297"/>
                      <a:pt x="323" y="299"/>
                      <a:pt x="352" y="302"/>
                    </a:cubicBezTo>
                  </a:path>
                </a:pathLst>
              </a:custGeom>
              <a:noFill/>
              <a:ln w="28575" cmpd="sng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it-IT"/>
              </a:p>
            </p:txBody>
          </p:sp>
        </p:grpSp>
        <p:grpSp>
          <p:nvGrpSpPr>
            <p:cNvPr id="31" name="Gruppo 30"/>
            <p:cNvGrpSpPr/>
            <p:nvPr/>
          </p:nvGrpSpPr>
          <p:grpSpPr>
            <a:xfrm>
              <a:off x="1079293" y="2145070"/>
              <a:ext cx="0" cy="1896869"/>
              <a:chOff x="1065007" y="2145070"/>
              <a:chExt cx="0" cy="1896869"/>
            </a:xfrm>
          </p:grpSpPr>
          <p:cxnSp>
            <p:nvCxnSpPr>
              <p:cNvPr id="17" name="Connettore 1 16"/>
              <p:cNvCxnSpPr/>
              <p:nvPr/>
            </p:nvCxnSpPr>
            <p:spPr>
              <a:xfrm>
                <a:off x="1065007" y="2145070"/>
                <a:ext cx="0" cy="1896869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" name="Connettore 2 4"/>
              <p:cNvCxnSpPr/>
              <p:nvPr/>
            </p:nvCxnSpPr>
            <p:spPr>
              <a:xfrm flipV="1">
                <a:off x="1065007" y="3485478"/>
                <a:ext cx="0" cy="352066"/>
              </a:xfrm>
              <a:prstGeom prst="straightConnector1">
                <a:avLst/>
              </a:prstGeom>
              <a:ln w="28575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Connettore 2 29"/>
              <p:cNvCxnSpPr/>
              <p:nvPr/>
            </p:nvCxnSpPr>
            <p:spPr>
              <a:xfrm flipV="1">
                <a:off x="1065007" y="2626318"/>
                <a:ext cx="0" cy="352066"/>
              </a:xfrm>
              <a:prstGeom prst="straightConnector1">
                <a:avLst/>
              </a:prstGeom>
              <a:ln w="28575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2" name="Gruppo 31"/>
            <p:cNvGrpSpPr/>
            <p:nvPr/>
          </p:nvGrpSpPr>
          <p:grpSpPr>
            <a:xfrm>
              <a:off x="2677630" y="2145069"/>
              <a:ext cx="0" cy="1896869"/>
              <a:chOff x="1065007" y="2145070"/>
              <a:chExt cx="0" cy="1896869"/>
            </a:xfrm>
          </p:grpSpPr>
          <p:cxnSp>
            <p:nvCxnSpPr>
              <p:cNvPr id="33" name="Connettore 1 32"/>
              <p:cNvCxnSpPr/>
              <p:nvPr/>
            </p:nvCxnSpPr>
            <p:spPr>
              <a:xfrm>
                <a:off x="1065007" y="2145070"/>
                <a:ext cx="0" cy="1896869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Connettore 2 33"/>
              <p:cNvCxnSpPr/>
              <p:nvPr/>
            </p:nvCxnSpPr>
            <p:spPr>
              <a:xfrm flipV="1">
                <a:off x="1065007" y="3485478"/>
                <a:ext cx="0" cy="352066"/>
              </a:xfrm>
              <a:prstGeom prst="straightConnector1">
                <a:avLst/>
              </a:prstGeom>
              <a:ln w="28575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Connettore 2 34"/>
              <p:cNvCxnSpPr/>
              <p:nvPr/>
            </p:nvCxnSpPr>
            <p:spPr>
              <a:xfrm flipV="1">
                <a:off x="1065007" y="2626318"/>
                <a:ext cx="0" cy="352066"/>
              </a:xfrm>
              <a:prstGeom prst="straightConnector1">
                <a:avLst/>
              </a:prstGeom>
              <a:ln w="28575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7" name="CasellaDiTesto 36"/>
                <p:cNvSpPr txBox="1"/>
                <p:nvPr/>
              </p:nvSpPr>
              <p:spPr>
                <a:xfrm>
                  <a:off x="531215" y="2863083"/>
                  <a:ext cx="507254" cy="401648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it-IT" b="0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it-IT" b="0" i="1" smtClean="0">
                                <a:latin typeface="Cambria Math"/>
                              </a:rPr>
                              <m:t>𝑇</m:t>
                            </m:r>
                          </m:e>
                          <m:sub>
                            <m:r>
                              <a:rPr lang="it-IT" b="0" i="1" smtClean="0">
                                <a:latin typeface="Cambria Math"/>
                              </a:rPr>
                              <m:t>𝑖𝑗</m:t>
                            </m:r>
                          </m:sub>
                          <m:sup>
                            <m:r>
                              <a:rPr lang="it-IT" b="0" i="1" smtClean="0">
                                <a:latin typeface="Cambria Math"/>
                              </a:rPr>
                              <m:t>𝑎</m:t>
                            </m:r>
                          </m:sup>
                        </m:sSubSup>
                      </m:oMath>
                    </m:oMathPara>
                  </a14:m>
                  <a:endParaRPr lang="it-IT" dirty="0"/>
                </a:p>
              </p:txBody>
            </p:sp>
          </mc:Choice>
          <mc:Fallback xmlns="">
            <p:sp>
              <p:nvSpPr>
                <p:cNvPr id="37" name="CasellaDiTesto 3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31215" y="2863083"/>
                  <a:ext cx="507254" cy="401648"/>
                </a:xfrm>
                <a:prstGeom prst="rect">
                  <a:avLst/>
                </a:prstGeom>
                <a:blipFill rotWithShape="0">
                  <a:blip r:embed="rId6"/>
                  <a:stretch>
                    <a:fillRect r="-7692" b="-36538"/>
                  </a:stretch>
                </a:blipFill>
              </p:spPr>
              <p:txBody>
                <a:bodyPr/>
                <a:lstStyle/>
                <a:p>
                  <a:r>
                    <a:rPr lang="it-IT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8" name="CasellaDiTesto 37"/>
                <p:cNvSpPr txBox="1"/>
                <p:nvPr/>
              </p:nvSpPr>
              <p:spPr>
                <a:xfrm>
                  <a:off x="810942" y="3747273"/>
                  <a:ext cx="31861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it-IT" b="0" i="1" smtClean="0">
                            <a:latin typeface="Cambria Math"/>
                          </a:rPr>
                          <m:t>𝑖</m:t>
                        </m:r>
                      </m:oMath>
                    </m:oMathPara>
                  </a14:m>
                  <a:endParaRPr lang="it-IT" dirty="0"/>
                </a:p>
              </p:txBody>
            </p:sp>
          </mc:Choice>
          <mc:Fallback xmlns="">
            <p:sp>
              <p:nvSpPr>
                <p:cNvPr id="38" name="CasellaDiTesto 3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10942" y="3747273"/>
                  <a:ext cx="318613" cy="369332"/>
                </a:xfrm>
                <a:prstGeom prst="rect">
                  <a:avLst/>
                </a:prstGeom>
                <a:blipFill rotWithShape="0">
                  <a:blip r:embed="rId7"/>
                  <a:stretch>
                    <a:fillRect b="-19149"/>
                  </a:stretch>
                </a:blipFill>
              </p:spPr>
              <p:txBody>
                <a:bodyPr/>
                <a:lstStyle/>
                <a:p>
                  <a:r>
                    <a:rPr lang="it-IT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9" name="CasellaDiTesto 38"/>
                <p:cNvSpPr txBox="1"/>
                <p:nvPr/>
              </p:nvSpPr>
              <p:spPr>
                <a:xfrm>
                  <a:off x="803727" y="2080521"/>
                  <a:ext cx="324896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it-IT" b="0" i="1" smtClean="0">
                            <a:latin typeface="Cambria Math"/>
                          </a:rPr>
                          <m:t>𝑗</m:t>
                        </m:r>
                      </m:oMath>
                    </m:oMathPara>
                  </a14:m>
                  <a:endParaRPr lang="it-IT" dirty="0"/>
                </a:p>
              </p:txBody>
            </p:sp>
          </mc:Choice>
          <mc:Fallback xmlns="">
            <p:sp>
              <p:nvSpPr>
                <p:cNvPr id="39" name="CasellaDiTesto 3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03727" y="2080521"/>
                  <a:ext cx="324896" cy="369332"/>
                </a:xfrm>
                <a:prstGeom prst="rect">
                  <a:avLst/>
                </a:prstGeom>
                <a:blipFill rotWithShape="0">
                  <a:blip r:embed="rId8"/>
                  <a:stretch>
                    <a:fillRect l="-7143" r="-11905" b="-43750"/>
                  </a:stretch>
                </a:blipFill>
              </p:spPr>
              <p:txBody>
                <a:bodyPr/>
                <a:lstStyle/>
                <a:p>
                  <a:r>
                    <a:rPr lang="it-IT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0" name="CasellaDiTesto 39"/>
                <p:cNvSpPr txBox="1"/>
                <p:nvPr/>
              </p:nvSpPr>
              <p:spPr>
                <a:xfrm>
                  <a:off x="2615359" y="3733847"/>
                  <a:ext cx="370935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it-IT" b="0" i="1" smtClean="0">
                            <a:latin typeface="Cambria Math"/>
                          </a:rPr>
                          <m:t>𝑘</m:t>
                        </m:r>
                      </m:oMath>
                    </m:oMathPara>
                  </a14:m>
                  <a:endParaRPr lang="it-IT" dirty="0"/>
                </a:p>
              </p:txBody>
            </p:sp>
          </mc:Choice>
          <mc:Fallback xmlns="">
            <p:sp>
              <p:nvSpPr>
                <p:cNvPr id="40" name="CasellaDiTesto 3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615359" y="3733847"/>
                  <a:ext cx="370935" cy="369332"/>
                </a:xfrm>
                <a:prstGeom prst="rect">
                  <a:avLst/>
                </a:prstGeom>
                <a:blipFill rotWithShape="0">
                  <a:blip r:embed="rId9"/>
                  <a:stretch>
                    <a:fillRect r="-4167" b="-18750"/>
                  </a:stretch>
                </a:blipFill>
              </p:spPr>
              <p:txBody>
                <a:bodyPr/>
                <a:lstStyle/>
                <a:p>
                  <a:r>
                    <a:rPr lang="it-IT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1" name="CasellaDiTesto 40"/>
                <p:cNvSpPr txBox="1"/>
                <p:nvPr/>
              </p:nvSpPr>
              <p:spPr>
                <a:xfrm>
                  <a:off x="2624649" y="2064403"/>
                  <a:ext cx="31861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it-IT" b="0" i="1" smtClean="0">
                            <a:latin typeface="Cambria Math"/>
                          </a:rPr>
                          <m:t>𝑙</m:t>
                        </m:r>
                      </m:oMath>
                    </m:oMathPara>
                  </a14:m>
                  <a:endParaRPr lang="it-IT" dirty="0"/>
                </a:p>
              </p:txBody>
            </p:sp>
          </mc:Choice>
          <mc:Fallback xmlns="">
            <p:sp>
              <p:nvSpPr>
                <p:cNvPr id="41" name="CasellaDiTesto 4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624649" y="2064403"/>
                  <a:ext cx="318613" cy="369332"/>
                </a:xfrm>
                <a:prstGeom prst="rect">
                  <a:avLst/>
                </a:prstGeom>
                <a:blipFill rotWithShape="0">
                  <a:blip r:embed="rId10"/>
                  <a:stretch>
                    <a:fillRect b="-18750"/>
                  </a:stretch>
                </a:blipFill>
              </p:spPr>
              <p:txBody>
                <a:bodyPr/>
                <a:lstStyle/>
                <a:p>
                  <a:r>
                    <a:rPr lang="it-IT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2" name="Rettangolo 41"/>
              <p:cNvSpPr/>
              <p:nvPr/>
            </p:nvSpPr>
            <p:spPr>
              <a:xfrm>
                <a:off x="4576695" y="1415501"/>
                <a:ext cx="4311906" cy="182498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it-IT" sz="2000" b="0" i="1" smtClean="0">
                          <a:latin typeface="Cambria Math" panose="02040503050406030204" pitchFamily="18" charset="0"/>
                        </a:rPr>
                        <m:t>𝑅</m:t>
                      </m:r>
                      <m:r>
                        <a:rPr lang="it-IT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it-IT" sz="2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it-IT" sz="20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it-IT" sz="2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d>
                        <m:dPr>
                          <m:ctrlPr>
                            <a:rPr lang="it-IT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it-IT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it-IT" sz="2000" b="0" i="1" smtClean="0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it-IT" sz="20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d>
                            <m:dPr>
                              <m:ctrlPr>
                                <a:rPr lang="it-IT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it-IT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it-IT" sz="2000" b="0" i="1" smtClean="0">
                                      <a:latin typeface="Cambria Math" panose="02040503050406030204" pitchFamily="18" charset="0"/>
                                    </a:rPr>
                                    <m:t>𝑅</m:t>
                                  </m:r>
                                </m:e>
                                <m:sub>
                                  <m:r>
                                    <a:rPr lang="it-IT" sz="2000" b="0" i="1" smtClean="0">
                                      <a:latin typeface="Cambria Math" panose="02040503050406030204" pitchFamily="18" charset="0"/>
                                    </a:rPr>
                                    <m:t>12</m:t>
                                  </m:r>
                                </m:sub>
                              </m:sSub>
                            </m:e>
                          </m:d>
                          <m:r>
                            <a:rPr lang="it-IT" sz="20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it-IT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it-IT" sz="2000" i="1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it-IT" sz="20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d>
                            <m:dPr>
                              <m:ctrlPr>
                                <a:rPr lang="it-IT" sz="20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it-IT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it-IT" sz="2000" i="1">
                                      <a:latin typeface="Cambria Math" panose="02040503050406030204" pitchFamily="18" charset="0"/>
                                    </a:rPr>
                                    <m:t>𝑅</m:t>
                                  </m:r>
                                </m:e>
                                <m:sub>
                                  <m:r>
                                    <a:rPr lang="it-IT" sz="2000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</m:d>
                          <m:r>
                            <a:rPr lang="it-IT" sz="20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it-IT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it-IT" sz="2000" i="1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it-IT" sz="20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d>
                            <m:dPr>
                              <m:ctrlPr>
                                <a:rPr lang="it-IT" sz="20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it-IT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it-IT" sz="2000" i="1">
                                      <a:latin typeface="Cambria Math" panose="02040503050406030204" pitchFamily="18" charset="0"/>
                                    </a:rPr>
                                    <m:t>𝑅</m:t>
                                  </m:r>
                                </m:e>
                                <m:sub>
                                  <m:r>
                                    <a:rPr lang="it-IT" sz="20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d>
                        </m:e>
                      </m:d>
                    </m:oMath>
                  </m:oMathPara>
                </a14:m>
                <a:endParaRPr lang="it-IT" sz="200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it-IT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sz="2000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it-IT" sz="20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it-IT" sz="2000" b="0" i="1" smtClean="0">
                          <a:latin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lang="it-IT" sz="2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it-IT" sz="20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num>
                        <m:den>
                          <m:r>
                            <a:rPr lang="it-IT" sz="20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  <m:r>
                        <a:rPr lang="it-IT" sz="2000" b="0" i="1" smtClean="0">
                          <a:latin typeface="Cambria Math" panose="02040503050406030204" pitchFamily="18" charset="0"/>
                        </a:rPr>
                        <m:t>, </m:t>
                      </m:r>
                      <m:sSub>
                        <m:sSubPr>
                          <m:ctrlPr>
                            <a:rPr lang="it-IT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sz="2000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it-IT" sz="2000" b="0" i="1" smtClean="0">
                              <a:latin typeface="Cambria Math" panose="02040503050406030204" pitchFamily="18" charset="0"/>
                            </a:rPr>
                            <m:t>8</m:t>
                          </m:r>
                        </m:sub>
                      </m:sSub>
                      <m:r>
                        <a:rPr lang="it-IT" sz="2000" b="0" i="1" smtClean="0">
                          <a:latin typeface="Cambria Math" panose="02040503050406030204" pitchFamily="18" charset="0"/>
                        </a:rPr>
                        <m:t>=+</m:t>
                      </m:r>
                      <m:f>
                        <m:fPr>
                          <m:ctrlPr>
                            <a:rPr lang="it-IT" sz="2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it-IT" sz="20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it-IT" sz="2000" b="0" i="1" smtClean="0">
                              <a:latin typeface="Cambria Math" panose="02040503050406030204" pitchFamily="18" charset="0"/>
                            </a:rPr>
                            <m:t>6</m:t>
                          </m:r>
                        </m:den>
                      </m:f>
                    </m:oMath>
                  </m:oMathPara>
                </a14:m>
                <a:endParaRPr lang="it-IT" sz="2000" b="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it-IT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sz="2000" i="1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it-IT" sz="20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it-IT" sz="2000" i="1">
                          <a:latin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lang="it-IT" sz="2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it-IT" sz="2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it-IT" sz="2000" i="1"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  <m:r>
                        <a:rPr lang="it-IT" sz="2000" i="1">
                          <a:latin typeface="Cambria Math" panose="02040503050406030204" pitchFamily="18" charset="0"/>
                        </a:rPr>
                        <m:t>, </m:t>
                      </m:r>
                      <m:sSub>
                        <m:sSubPr>
                          <m:ctrlPr>
                            <a:rPr lang="it-IT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sz="2000" i="1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it-IT" sz="2000" b="0" i="1" smtClean="0">
                              <a:latin typeface="Cambria Math" panose="02040503050406030204" pitchFamily="18" charset="0"/>
                            </a:rPr>
                            <m:t>6</m:t>
                          </m:r>
                        </m:sub>
                      </m:sSub>
                      <m:r>
                        <a:rPr lang="it-IT" sz="20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it-IT" sz="2000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it-IT" sz="2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it-IT" sz="2000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it-IT" sz="20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</m:oMath>
                  </m:oMathPara>
                </a14:m>
                <a:endParaRPr lang="it-IT" sz="2000" dirty="0"/>
              </a:p>
            </p:txBody>
          </p:sp>
        </mc:Choice>
        <mc:Fallback xmlns="">
          <p:sp>
            <p:nvSpPr>
              <p:cNvPr id="42" name="Rettangolo 4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6695" y="1415501"/>
                <a:ext cx="4311906" cy="1824987"/>
              </a:xfrm>
              <a:prstGeom prst="rect">
                <a:avLst/>
              </a:prstGeom>
              <a:blipFill rotWithShape="0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3" name="Titolo 1"/>
          <p:cNvSpPr txBox="1">
            <a:spLocks/>
          </p:cNvSpPr>
          <p:nvPr/>
        </p:nvSpPr>
        <p:spPr>
          <a:xfrm>
            <a:off x="457200" y="-27384"/>
            <a:ext cx="8229600" cy="1076866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it-IT" sz="3600" dirty="0"/>
              <a:t>Diquarks</a:t>
            </a:r>
          </a:p>
        </p:txBody>
      </p:sp>
      <p:sp>
        <p:nvSpPr>
          <p:cNvPr id="45" name="Rectangle 44"/>
          <p:cNvSpPr/>
          <p:nvPr/>
        </p:nvSpPr>
        <p:spPr>
          <a:xfrm>
            <a:off x="0" y="6360668"/>
            <a:ext cx="665018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>
                <a:solidFill>
                  <a:schemeClr val="bg1">
                    <a:lumMod val="50000"/>
                  </a:schemeClr>
                </a:solidFill>
              </a:rPr>
              <a:t>A. Pilloni – Exotic hadron spectroscopy</a:t>
            </a:r>
            <a:endParaRPr lang="it-IT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46" r="15505"/>
          <a:stretch/>
        </p:blipFill>
        <p:spPr>
          <a:xfrm>
            <a:off x="6408325" y="3329498"/>
            <a:ext cx="2278475" cy="1997347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4" name="Rectangle 3"/>
          <p:cNvSpPr/>
          <p:nvPr/>
        </p:nvSpPr>
        <p:spPr>
          <a:xfrm>
            <a:off x="5603846" y="5301563"/>
            <a:ext cx="342245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it-IT" dirty="0"/>
              <a:t>H-shape with a 4 quark system</a:t>
            </a:r>
          </a:p>
          <a:p>
            <a:pPr algn="r"/>
            <a:r>
              <a:rPr lang="it-IT" dirty="0">
                <a:solidFill>
                  <a:srgbClr val="C00000"/>
                </a:solidFill>
              </a:rPr>
              <a:t>Cardoso, Cardoso, Bicudo,</a:t>
            </a:r>
            <a:br>
              <a:rPr lang="it-IT" dirty="0">
                <a:solidFill>
                  <a:srgbClr val="C00000"/>
                </a:solidFill>
              </a:rPr>
            </a:br>
            <a:r>
              <a:rPr lang="it-IT" dirty="0">
                <a:solidFill>
                  <a:srgbClr val="C00000"/>
                </a:solidFill>
              </a:rPr>
              <a:t>PRD84, 054508</a:t>
            </a:r>
          </a:p>
        </p:txBody>
      </p:sp>
      <p:pic>
        <p:nvPicPr>
          <p:cNvPr id="10" name="Immagine 9">
            <a:extLst>
              <a:ext uri="{FF2B5EF4-FFF2-40B4-BE49-F238E27FC236}">
                <a16:creationId xmlns:a16="http://schemas.microsoft.com/office/drawing/2014/main" id="{6FA81C98-2AA1-1A63-43DF-2FCF0F700C6A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413684" y="3360594"/>
            <a:ext cx="3591266" cy="2778543"/>
          </a:xfrm>
          <a:prstGeom prst="rect">
            <a:avLst/>
          </a:prstGeom>
        </p:spPr>
      </p:pic>
      <p:sp>
        <p:nvSpPr>
          <p:cNvPr id="44" name="CasellaDiTesto 43">
            <a:extLst>
              <a:ext uri="{FF2B5EF4-FFF2-40B4-BE49-F238E27FC236}">
                <a16:creationId xmlns:a16="http://schemas.microsoft.com/office/drawing/2014/main" id="{62CAE370-CD95-309A-6B32-863A6F675144}"/>
              </a:ext>
            </a:extLst>
          </p:cNvPr>
          <p:cNvSpPr txBox="1"/>
          <p:nvPr/>
        </p:nvSpPr>
        <p:spPr>
          <a:xfrm>
            <a:off x="811666" y="3788886"/>
            <a:ext cx="257836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dirty="0">
                <a:solidFill>
                  <a:srgbClr val="C00000"/>
                </a:solidFill>
              </a:rPr>
              <a:t>Francis et al.</a:t>
            </a:r>
            <a:br>
              <a:rPr lang="it-IT" dirty="0">
                <a:solidFill>
                  <a:srgbClr val="C00000"/>
                </a:solidFill>
              </a:rPr>
            </a:br>
            <a:r>
              <a:rPr lang="it-IT" dirty="0">
                <a:solidFill>
                  <a:srgbClr val="C00000"/>
                </a:solidFill>
              </a:rPr>
              <a:t>2106.09080</a:t>
            </a:r>
          </a:p>
        </p:txBody>
      </p:sp>
    </p:spTree>
    <p:extLst>
      <p:ext uri="{BB962C8B-B14F-4D97-AF65-F5344CB8AC3E}">
        <p14:creationId xmlns:p14="http://schemas.microsoft.com/office/powerpoint/2010/main" val="183268064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NewsPrint">
  <a:themeElements>
    <a:clrScheme name="NewsPrint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AD0101"/>
      </a:accent1>
      <a:accent2>
        <a:srgbClr val="726056"/>
      </a:accent2>
      <a:accent3>
        <a:srgbClr val="AC956E"/>
      </a:accent3>
      <a:accent4>
        <a:srgbClr val="808DA9"/>
      </a:accent4>
      <a:accent5>
        <a:srgbClr val="424E5B"/>
      </a:accent5>
      <a:accent6>
        <a:srgbClr val="730E00"/>
      </a:accent6>
      <a:hlink>
        <a:srgbClr val="D26900"/>
      </a:hlink>
      <a:folHlink>
        <a:srgbClr val="D89243"/>
      </a:folHlink>
    </a:clrScheme>
    <a:fontScheme name="Office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NewsPrint">
      <a:fillStyleLst>
        <a:solidFill>
          <a:schemeClr val="phClr"/>
        </a:solidFill>
        <a:gradFill rotWithShape="1">
          <a:gsLst>
            <a:gs pos="0">
              <a:schemeClr val="phClr">
                <a:tint val="37000"/>
                <a:hueMod val="100000"/>
                <a:satMod val="200000"/>
                <a:lumMod val="88000"/>
              </a:schemeClr>
            </a:gs>
            <a:gs pos="100000">
              <a:schemeClr val="phClr">
                <a:tint val="53000"/>
                <a:shade val="100000"/>
                <a:hueMod val="100000"/>
                <a:satMod val="350000"/>
                <a:lumMod val="79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phClr">
                <a:shade val="100000"/>
              </a:schemeClr>
            </a:gs>
            <a:gs pos="100000">
              <a:schemeClr val="phClr"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</a:fillStyleLst>
      <a:lnStyleLst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12700" dir="528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2700">
            <a:bevelT w="31750" h="127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3000"/>
              </a:schemeClr>
            </a:gs>
            <a:gs pos="100000">
              <a:schemeClr val="phClr">
                <a:shade val="55000"/>
              </a:schemeClr>
            </a:gs>
          </a:gsLst>
          <a:lin ang="5400000" scaled="1"/>
        </a:gradFill>
        <a:blipFill rotWithShape="1">
          <a:blip xmlns:r="http://schemas.openxmlformats.org/officeDocument/2006/relationships" r:embed="rId1">
            <a:duotone>
              <a:schemeClr val="phClr">
                <a:shade val="20000"/>
                <a:satMod val="350000"/>
                <a:lumMod val="125000"/>
              </a:schemeClr>
              <a:schemeClr val="phClr">
                <a:tint val="90000"/>
                <a:satMod val="25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4269</Words>
  <Application>Microsoft Office PowerPoint</Application>
  <PresentationFormat>Presentazione su schermo (4:3)</PresentationFormat>
  <Paragraphs>610</Paragraphs>
  <Slides>44</Slides>
  <Notes>30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5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44</vt:i4>
      </vt:variant>
    </vt:vector>
  </HeadingPairs>
  <TitlesOfParts>
    <vt:vector size="50" baseType="lpstr">
      <vt:lpstr>-apple-system</vt:lpstr>
      <vt:lpstr>Arial</vt:lpstr>
      <vt:lpstr>Calibri</vt:lpstr>
      <vt:lpstr>Cambria</vt:lpstr>
      <vt:lpstr>Cambria Math</vt:lpstr>
      <vt:lpstr>NewsPrint</vt:lpstr>
      <vt:lpstr>Exotic hadron spectroscopy I: From experiment to theory 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Backup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Exotics @ECT</dc:title>
  <dc:creator>Pillaus</dc:creator>
  <cp:lastModifiedBy>Alessandro Pilloni</cp:lastModifiedBy>
  <cp:revision>851</cp:revision>
  <dcterms:created xsi:type="dcterms:W3CDTF">2012-05-23T17:12:57Z</dcterms:created>
  <dcterms:modified xsi:type="dcterms:W3CDTF">2022-05-19T11:00:05Z</dcterms:modified>
</cp:coreProperties>
</file>