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38"/>
  </p:notesMasterIdLst>
  <p:sldIdLst>
    <p:sldId id="682" r:id="rId2"/>
    <p:sldId id="834" r:id="rId3"/>
    <p:sldId id="827" r:id="rId4"/>
    <p:sldId id="828" r:id="rId5"/>
    <p:sldId id="829" r:id="rId6"/>
    <p:sldId id="832" r:id="rId7"/>
    <p:sldId id="830" r:id="rId8"/>
    <p:sldId id="831" r:id="rId9"/>
    <p:sldId id="833" r:id="rId10"/>
    <p:sldId id="573" r:id="rId11"/>
    <p:sldId id="824" r:id="rId12"/>
    <p:sldId id="689" r:id="rId13"/>
    <p:sldId id="690" r:id="rId14"/>
    <p:sldId id="698" r:id="rId15"/>
    <p:sldId id="692" r:id="rId16"/>
    <p:sldId id="821" r:id="rId17"/>
    <p:sldId id="699" r:id="rId18"/>
    <p:sldId id="700" r:id="rId19"/>
    <p:sldId id="701" r:id="rId20"/>
    <p:sldId id="697" r:id="rId21"/>
    <p:sldId id="731" r:id="rId22"/>
    <p:sldId id="825" r:id="rId23"/>
    <p:sldId id="703" r:id="rId24"/>
    <p:sldId id="737" r:id="rId25"/>
    <p:sldId id="738" r:id="rId26"/>
    <p:sldId id="822" r:id="rId27"/>
    <p:sldId id="835" r:id="rId28"/>
    <p:sldId id="742" r:id="rId29"/>
    <p:sldId id="740" r:id="rId30"/>
    <p:sldId id="836" r:id="rId31"/>
    <p:sldId id="837" r:id="rId32"/>
    <p:sldId id="826" r:id="rId33"/>
    <p:sldId id="745" r:id="rId34"/>
    <p:sldId id="762" r:id="rId35"/>
    <p:sldId id="838" r:id="rId36"/>
    <p:sldId id="625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4C9B"/>
    <a:srgbClr val="836BD5"/>
    <a:srgbClr val="0000FF"/>
    <a:srgbClr val="CC00FF"/>
    <a:srgbClr val="33CC33"/>
    <a:srgbClr val="00FFFF"/>
    <a:srgbClr val="99CCFF"/>
    <a:srgbClr val="FF9900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86545" autoAdjust="0"/>
  </p:normalViewPr>
  <p:slideViewPr>
    <p:cSldViewPr snapToGrid="0">
      <p:cViewPr varScale="1">
        <p:scale>
          <a:sx n="114" d="100"/>
          <a:sy n="114" d="100"/>
        </p:scale>
        <p:origin x="148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19/05/2022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575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687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32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63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74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804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887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744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678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172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609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347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75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71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048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959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593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93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1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01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747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468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50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72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19/05/2022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19/05/2022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19/05/2022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19/05/2022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19/05/2022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19/05/2022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19/05/2022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860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64.png"/><Relationship Id="rId12" Type="http://schemas.openxmlformats.org/officeDocument/2006/relationships/image" Target="../media/image820.png"/><Relationship Id="rId17" Type="http://schemas.openxmlformats.org/officeDocument/2006/relationships/image" Target="../media/image23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15" Type="http://schemas.openxmlformats.org/officeDocument/2006/relationships/image" Target="../media/image971.png"/><Relationship Id="rId4" Type="http://schemas.openxmlformats.org/officeDocument/2006/relationships/image" Target="../media/image65.jpeg"/><Relationship Id="rId14" Type="http://schemas.openxmlformats.org/officeDocument/2006/relationships/image" Target="../media/image9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72.jpe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71.png"/><Relationship Id="rId9" Type="http://schemas.openxmlformats.org/officeDocument/2006/relationships/image" Target="../media/image101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3" Type="http://schemas.openxmlformats.org/officeDocument/2006/relationships/image" Target="../media/image73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5" Type="http://schemas.openxmlformats.org/officeDocument/2006/relationships/image" Target="../media/image451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0.png"/><Relationship Id="rId13" Type="http://schemas.openxmlformats.org/officeDocument/2006/relationships/image" Target="../media/image72.jpeg"/><Relationship Id="rId3" Type="http://schemas.openxmlformats.org/officeDocument/2006/relationships/image" Target="../media/image1171.png"/><Relationship Id="rId7" Type="http://schemas.openxmlformats.org/officeDocument/2006/relationships/image" Target="../media/image9900.png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0.png"/><Relationship Id="rId11" Type="http://schemas.openxmlformats.org/officeDocument/2006/relationships/image" Target="../media/image1031.png"/><Relationship Id="rId5" Type="http://schemas.openxmlformats.org/officeDocument/2006/relationships/image" Target="../media/image9701.png"/><Relationship Id="rId10" Type="http://schemas.openxmlformats.org/officeDocument/2006/relationships/image" Target="../media/image10200.png"/><Relationship Id="rId4" Type="http://schemas.openxmlformats.org/officeDocument/2006/relationships/image" Target="../media/image76.png"/><Relationship Id="rId9" Type="http://schemas.openxmlformats.org/officeDocument/2006/relationships/image" Target="../media/image101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77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0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1.png"/><Relationship Id="rId5" Type="http://schemas.openxmlformats.org/officeDocument/2006/relationships/image" Target="../media/image127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3" Type="http://schemas.openxmlformats.org/officeDocument/2006/relationships/image" Target="../media/image113.png"/><Relationship Id="rId7" Type="http://schemas.openxmlformats.org/officeDocument/2006/relationships/image" Target="../media/image540.png"/><Relationship Id="rId12" Type="http://schemas.openxmlformats.org/officeDocument/2006/relationships/image" Target="../media/image960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501.png"/><Relationship Id="rId15" Type="http://schemas.openxmlformats.org/officeDocument/2006/relationships/image" Target="../media/image118.png"/><Relationship Id="rId4" Type="http://schemas.openxmlformats.org/officeDocument/2006/relationships/image" Target="../media/image114.png"/><Relationship Id="rId1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870.png"/><Relationship Id="rId7" Type="http://schemas.openxmlformats.org/officeDocument/2006/relationships/image" Target="../media/image124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880.png"/><Relationship Id="rId9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0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87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3.png"/><Relationship Id="rId3" Type="http://schemas.openxmlformats.org/officeDocument/2006/relationships/image" Target="../media/image23.png"/><Relationship Id="rId21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42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4.png"/><Relationship Id="rId4" Type="http://schemas.openxmlformats.org/officeDocument/2006/relationships/image" Target="../media/image410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Exotic hadron spectroscopy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II: Light exotics 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DTP, </a:t>
            </a:r>
            <a:r>
              <a:rPr lang="it-IT" dirty="0" err="1"/>
              <a:t>May</a:t>
            </a:r>
            <a:r>
              <a:rPr lang="it-IT" dirty="0"/>
              <a:t> 5</a:t>
            </a:r>
            <a:r>
              <a:rPr lang="it-IT" baseline="30000" dirty="0"/>
              <a:t>th</a:t>
            </a:r>
            <a:r>
              <a:rPr lang="it-IT" dirty="0"/>
              <a:t>, 2022</a:t>
            </a:r>
          </a:p>
        </p:txBody>
      </p:sp>
      <p:pic>
        <p:nvPicPr>
          <p:cNvPr id="10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3" y="4741296"/>
            <a:ext cx="2581593" cy="143197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977893C-7489-42F6-8147-54D09032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296"/>
            <a:ext cx="3724430" cy="143197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9220357-36C4-66A0-F92E-0B7EF3589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27" y="0"/>
            <a:ext cx="2785145" cy="64161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2575249" y="929101"/>
                <a:ext cx="3993502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4800" dirty="0"/>
                  <a:t>The hybrid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48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249" y="929101"/>
                <a:ext cx="3993502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6860" b="-299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The pole hunter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467"/>
            <a:ext cx="914400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4071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3262649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21" y="3661081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excitation of a quasiparticle?</a:t>
                </a:r>
                <a:br>
                  <a:rPr lang="it-IT" sz="1600" dirty="0"/>
                </a:br>
                <a:r>
                  <a:rPr lang="it-IT" sz="1600" b="1" dirty="0"/>
                  <a:t>→ </a:t>
                </a:r>
                <a:r>
                  <a:rPr lang="it-IT" sz="16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1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blipFill rotWithShape="0">
                <a:blip r:embed="rId17"/>
                <a:stretch>
                  <a:fillRect l="-893" t="-3125" b="-135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291804" y="725573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44777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/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 hybrid meson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it-IT" dirty="0"/>
                  <a:t>) cannot decay into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in the SU(3) limit</a:t>
                </a:r>
              </a:p>
              <a:p>
                <a:endParaRPr lang="it-IT" dirty="0"/>
              </a:p>
              <a:p>
                <a:r>
                  <a:rPr lang="it-IT" dirty="0"/>
                  <a:t>Tetraquark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⊕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acc>
                  </m:oMath>
                </a14:m>
                <a:r>
                  <a:rPr lang="it-IT" dirty="0"/>
                  <a:t>)? Requires doubly charged</a:t>
                </a:r>
              </a:p>
            </p:txBody>
          </p:sp>
        </mc:Choice>
        <mc:Fallback xmlns="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blipFill>
                <a:blip r:embed="rId8"/>
                <a:stretch>
                  <a:fillRect l="-1027" t="-2538" r="-257" b="-76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1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4">
            <a:extLst>
              <a:ext uri="{FF2B5EF4-FFF2-40B4-BE49-F238E27FC236}">
                <a16:creationId xmlns:a16="http://schemas.microsoft.com/office/drawing/2014/main" id="{8C357FDB-280D-DF20-742D-B93B5CF6CC8E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097446A9-543C-8C86-31AE-C55988A3FEB6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21" name="Picture 18">
              <a:extLst>
                <a:ext uri="{FF2B5EF4-FFF2-40B4-BE49-F238E27FC236}">
                  <a16:creationId xmlns:a16="http://schemas.microsoft.com/office/drawing/2014/main" id="{DA4C0885-44D4-041E-21EC-FF9789EA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Coupled channel: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Two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	37 fit parameters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9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084106" y="936038"/>
            <a:ext cx="405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PRL122, 042002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1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 for the P-wave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2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poles for the D-wave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rgbClr val="FF0000"/>
                    </a:solidFill>
                  </a:rPr>
                  <a:t>Left-hand scale (Blatt-Weisskopf radius)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, 3rd order polynomial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8623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24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690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31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erba, cielo, esterni&#10;&#10;Descrizione generata automaticamente">
            <a:extLst>
              <a:ext uri="{FF2B5EF4-FFF2-40B4-BE49-F238E27FC236}">
                <a16:creationId xmlns:a16="http://schemas.microsoft.com/office/drawing/2014/main" id="{1EA92D63-D022-1736-2B41-180ECDAF7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18" y="1795244"/>
            <a:ext cx="5358163" cy="4026365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870787" y="615872"/>
            <a:ext cx="5402424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/>
              <a:t>The </a:t>
            </a:r>
            <a:r>
              <a:rPr lang="it-IT" sz="4800" dirty="0" err="1"/>
              <a:t>lightest</a:t>
            </a:r>
            <a:r>
              <a:rPr lang="it-IT" sz="4800" dirty="0"/>
              <a:t> </a:t>
            </a:r>
            <a:r>
              <a:rPr lang="it-IT" sz="4800" dirty="0" err="1"/>
              <a:t>scalars</a:t>
            </a:r>
            <a:endParaRPr lang="it-IT" sz="48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97622" y="4237809"/>
                <a:ext cx="1053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622" y="4237809"/>
                <a:ext cx="105343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622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286" y="1037758"/>
            <a:ext cx="413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Denominator parameters uncorrelated between </a:t>
            </a:r>
            <a:r>
              <a:rPr lang="it-IT" i="1" dirty="0"/>
              <a:t>P</a:t>
            </a:r>
            <a:r>
              <a:rPr lang="it-IT" dirty="0"/>
              <a:t>- and </a:t>
            </a:r>
            <a:r>
              <a:rPr lang="it-IT" i="1" dirty="0"/>
              <a:t>D</a:t>
            </a:r>
            <a:r>
              <a:rPr lang="it-IT" dirty="0"/>
              <a:t>-wave </a:t>
            </a:r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1" y="1675916"/>
            <a:ext cx="4623329" cy="4435500"/>
          </a:xfrm>
          <a:prstGeom prst="rect">
            <a:avLst/>
          </a:prstGeom>
        </p:spPr>
      </p:pic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6906766" y="3678209"/>
            <a:ext cx="393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3047" y="1616398"/>
            <a:ext cx="27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469"/>
            <a:ext cx="4533110" cy="43489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230" y="1049482"/>
            <a:ext cx="43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Denominator parameters uncorrelated with the numerator ones </a:t>
            </a:r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309" y="1738105"/>
            <a:ext cx="3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Production (numerator) parameters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2336402" y="3724015"/>
            <a:ext cx="38459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«pole» parameters</a:t>
            </a:r>
          </a:p>
        </p:txBody>
      </p:sp>
    </p:spTree>
    <p:extLst>
      <p:ext uri="{BB962C8B-B14F-4D97-AF65-F5344CB8AC3E}">
        <p14:creationId xmlns:p14="http://schemas.microsoft.com/office/powerpoint/2010/main" val="985311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For each fit, we search poles: two clusters in </a:t>
                </a:r>
                <a:r>
                  <a:rPr lang="it-IT" sz="2200" i="1" dirty="0"/>
                  <a:t>D</a:t>
                </a:r>
                <a:r>
                  <a:rPr lang="it-IT" sz="220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0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26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each class, the maximum deviation of mass and width is taken as a systematic error</a:t>
            </a:r>
            <a:br>
              <a:rPr lang="it-IT" dirty="0"/>
            </a:br>
            <a:r>
              <a:rPr lang="it-IT" dirty="0"/>
              <a:t>Deviation smaller than the statistical error are neglected</a:t>
            </a:r>
            <a:br>
              <a:rPr lang="it-IT" dirty="0"/>
            </a:br>
            <a:r>
              <a:rPr lang="it-IT" dirty="0"/>
              <a:t>Systematic of different classes are summed in quadrature</a:t>
            </a:r>
          </a:p>
        </p:txBody>
      </p:sp>
    </p:spTree>
    <p:extLst>
      <p:ext uri="{BB962C8B-B14F-4D97-AF65-F5344CB8AC3E}">
        <p14:creationId xmlns:p14="http://schemas.microsoft.com/office/powerpoint/2010/main" val="4091557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Bootstrap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=1.8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36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6093"/>
            <a:ext cx="4572000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093"/>
            <a:ext cx="4572000" cy="3097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0163" y="4700879"/>
            <a:ext cx="6863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Our skepticism about a second pole in the relevant region is confirmed:</a:t>
            </a:r>
          </a:p>
          <a:p>
            <a:r>
              <a:rPr lang="it-IT" dirty="0"/>
              <a:t>It is unstable and not trustable</a:t>
            </a:r>
          </a:p>
        </p:txBody>
      </p:sp>
    </p:spTree>
    <p:extLst>
      <p:ext uri="{BB962C8B-B14F-4D97-AF65-F5344CB8AC3E}">
        <p14:creationId xmlns:p14="http://schemas.microsoft.com/office/powerpoint/2010/main" val="1507979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2685395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An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isoscalar</a:t>
                </a:r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/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There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recent</a:t>
                </a:r>
                <a:r>
                  <a:rPr lang="it-IT" sz="2400" dirty="0"/>
                  <a:t> claim by BESIII in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of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activity in P-</a:t>
                </a:r>
                <a:r>
                  <a:rPr lang="it-IT" sz="2400" dirty="0" err="1"/>
                  <a:t>wave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blipFill>
                <a:blip r:embed="rId4"/>
                <a:stretch>
                  <a:fillRect l="-1472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3824C45E-5740-CD84-023E-0ACA9C8AE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3" y="2714536"/>
            <a:ext cx="4265916" cy="3213888"/>
          </a:xfrm>
          <a:prstGeom prst="rect">
            <a:avLst/>
          </a:prstGeom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60A98F5F-D497-3930-688C-952A87DAF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07" y="3058788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/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Not </a:t>
                </a:r>
                <a:r>
                  <a:rPr lang="it-IT" sz="2400" dirty="0" err="1"/>
                  <a:t>enough</a:t>
                </a:r>
                <a:r>
                  <a:rPr lang="it-IT" sz="2400" dirty="0"/>
                  <a:t> information</a:t>
                </a:r>
                <a:br>
                  <a:rPr lang="it-IT" sz="2400" dirty="0"/>
                </a:br>
                <a:r>
                  <a:rPr lang="it-IT" sz="2400" dirty="0"/>
                  <a:t>to </a:t>
                </a:r>
                <a:r>
                  <a:rPr lang="it-IT" sz="2400" dirty="0" err="1"/>
                  <a:t>perform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similar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…</a:t>
                </a:r>
                <a:br>
                  <a:rPr lang="it-IT" sz="2400" dirty="0"/>
                </a:br>
                <a:r>
                  <a:rPr lang="it-IT" sz="2400" dirty="0"/>
                  <a:t>stay </a:t>
                </a:r>
                <a:r>
                  <a:rPr lang="it-IT" sz="2400" dirty="0" err="1"/>
                  <a:t>tuned</a:t>
                </a:r>
                <a:r>
                  <a:rPr lang="it-IT" sz="2400" dirty="0"/>
                  <a:t>!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1855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b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dirty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dirty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188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dirty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blipFill>
                <a:blip r:embed="rId7"/>
                <a:stretch>
                  <a:fillRect l="-2089" t="-18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020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870787" y="615872"/>
            <a:ext cx="5402424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/>
              <a:t>The scalar glueball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88" y="2456376"/>
            <a:ext cx="5180823" cy="3453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396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Glueballs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clearest</a:t>
            </a:r>
            <a:r>
              <a:rPr lang="it-IT" sz="2200" dirty="0"/>
              <a:t> sign of confinement in pure Yang-Mills</a:t>
            </a:r>
            <a:br>
              <a:rPr lang="it-IT" sz="2200" dirty="0"/>
            </a:br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worst</a:t>
            </a:r>
            <a:r>
              <a:rPr lang="it-IT" sz="2200" dirty="0"/>
              <a:t> state to search in real life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Morningstar and Peardon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PRD60, 034509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Gregory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JHEP1210, 170</a:t>
            </a:r>
          </a:p>
        </p:txBody>
      </p:sp>
    </p:spTree>
    <p:extLst>
      <p:ext uri="{BB962C8B-B14F-4D97-AF65-F5344CB8AC3E}">
        <p14:creationId xmlns:p14="http://schemas.microsoft.com/office/powerpoint/2010/main" val="429384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light </a:t>
            </a:r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nonet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C143E36-EFD6-A2F7-95D1-B5C84C7FA5C5}"/>
                  </a:ext>
                </a:extLst>
              </p:cNvPr>
              <p:cNvSpPr txBox="1"/>
              <p:nvPr/>
            </p:nvSpPr>
            <p:spPr>
              <a:xfrm>
                <a:off x="3329466" y="3849819"/>
                <a:ext cx="516808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C143E36-EFD6-A2F7-95D1-B5C84C7FA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466" y="3849819"/>
                <a:ext cx="516808" cy="375424"/>
              </a:xfrm>
              <a:prstGeom prst="rect">
                <a:avLst/>
              </a:prstGeom>
              <a:blipFill>
                <a:blip r:embed="rId3"/>
                <a:stretch>
                  <a:fillRect r="-4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F6F8D04-AD66-14D3-90D4-EF8004B67456}"/>
                  </a:ext>
                </a:extLst>
              </p:cNvPr>
              <p:cNvSpPr txBox="1"/>
              <p:nvPr/>
            </p:nvSpPr>
            <p:spPr>
              <a:xfrm>
                <a:off x="747055" y="3849819"/>
                <a:ext cx="516808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F6F8D04-AD66-14D3-90D4-EF8004B67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55" y="3849819"/>
                <a:ext cx="516808" cy="375424"/>
              </a:xfrm>
              <a:prstGeom prst="rect">
                <a:avLst/>
              </a:prstGeom>
              <a:blipFill>
                <a:blip r:embed="rId4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380760" y="3264958"/>
                <a:ext cx="873252" cy="3125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760" y="3264958"/>
                <a:ext cx="873252" cy="312521"/>
              </a:xfrm>
              <a:prstGeom prst="rect">
                <a:avLst/>
              </a:prstGeom>
              <a:blipFill>
                <a:blip r:embed="rId5"/>
                <a:stretch>
                  <a:fillRect r="-20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B88278F-100C-A566-A342-57A07CADBA30}"/>
                  </a:ext>
                </a:extLst>
              </p:cNvPr>
              <p:cNvSpPr txBox="1"/>
              <p:nvPr/>
            </p:nvSpPr>
            <p:spPr>
              <a:xfrm>
                <a:off x="1779524" y="4037531"/>
                <a:ext cx="873252" cy="3125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B88278F-100C-A566-A342-57A07CADB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524" y="4037531"/>
                <a:ext cx="873252" cy="312521"/>
              </a:xfrm>
              <a:prstGeom prst="rect">
                <a:avLst/>
              </a:prstGeom>
              <a:blipFill>
                <a:blip r:embed="rId6"/>
                <a:stretch>
                  <a:fillRect r="-20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DBE117A-D2F4-76FD-FB0D-9D0AA2ECB0A0}"/>
                  </a:ext>
                </a:extLst>
              </p:cNvPr>
              <p:cNvSpPr txBox="1"/>
              <p:nvPr/>
            </p:nvSpPr>
            <p:spPr>
              <a:xfrm>
                <a:off x="1861973" y="3442961"/>
                <a:ext cx="3987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DBE117A-D2F4-76FD-FB0D-9D0AA2ECB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973" y="3442961"/>
                <a:ext cx="398764" cy="307777"/>
              </a:xfrm>
              <a:prstGeom prst="rect">
                <a:avLst/>
              </a:prstGeom>
              <a:blipFill>
                <a:blip r:embed="rId7"/>
                <a:stretch>
                  <a:fillRect r="-2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ABB0843-2466-E049-6DCB-EA8EB696C114}"/>
                  </a:ext>
                </a:extLst>
              </p:cNvPr>
              <p:cNvSpPr txBox="1"/>
              <p:nvPr/>
            </p:nvSpPr>
            <p:spPr>
              <a:xfrm>
                <a:off x="2812658" y="2844490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ABB0843-2466-E049-6DCB-EA8EB696C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58" y="2844490"/>
                <a:ext cx="488595" cy="369332"/>
              </a:xfrm>
              <a:prstGeom prst="rect">
                <a:avLst/>
              </a:prstGeom>
              <a:blipFill>
                <a:blip r:embed="rId8"/>
                <a:stretch>
                  <a:fillRect r="-419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94DF614-58DB-0968-C15C-6E7406DB1C9C}"/>
                  </a:ext>
                </a:extLst>
              </p:cNvPr>
              <p:cNvSpPr txBox="1"/>
              <p:nvPr/>
            </p:nvSpPr>
            <p:spPr>
              <a:xfrm>
                <a:off x="1281526" y="2748970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94DF614-58DB-0968-C15C-6E7406DB1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526" y="2748970"/>
                <a:ext cx="488595" cy="369332"/>
              </a:xfrm>
              <a:prstGeom prst="rect">
                <a:avLst/>
              </a:prstGeom>
              <a:blipFill>
                <a:blip r:embed="rId9"/>
                <a:stretch>
                  <a:fillRect r="-43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A1AC828-5F32-CE9D-E377-C5AB72753699}"/>
                  </a:ext>
                </a:extLst>
              </p:cNvPr>
              <p:cNvSpPr txBox="1"/>
              <p:nvPr/>
            </p:nvSpPr>
            <p:spPr>
              <a:xfrm>
                <a:off x="1330416" y="4572946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A1AC828-5F32-CE9D-E377-C5AB72753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416" y="4572946"/>
                <a:ext cx="488595" cy="369332"/>
              </a:xfrm>
              <a:prstGeom prst="rect">
                <a:avLst/>
              </a:prstGeom>
              <a:blipFill>
                <a:blip r:embed="rId10"/>
                <a:stretch>
                  <a:fillRect r="-21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0B248AD-DF30-789D-DB5A-737DFE2076E5}"/>
                  </a:ext>
                </a:extLst>
              </p:cNvPr>
              <p:cNvSpPr txBox="1"/>
              <p:nvPr/>
            </p:nvSpPr>
            <p:spPr>
              <a:xfrm>
                <a:off x="2812657" y="4498844"/>
                <a:ext cx="490070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0B248AD-DF30-789D-DB5A-737DFE207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57" y="4498844"/>
                <a:ext cx="490070" cy="375424"/>
              </a:xfrm>
              <a:prstGeom prst="rect">
                <a:avLst/>
              </a:prstGeom>
              <a:blipFill>
                <a:blip r:embed="rId11"/>
                <a:stretch>
                  <a:fillRect r="-419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5C6E1A45-BADB-14DA-13F3-C5CAA63F6EBE}"/>
              </a:ext>
            </a:extLst>
          </p:cNvPr>
          <p:cNvGrpSpPr/>
          <p:nvPr/>
        </p:nvGrpSpPr>
        <p:grpSpPr>
          <a:xfrm>
            <a:off x="5905849" y="4540897"/>
            <a:ext cx="1813421" cy="0"/>
            <a:chOff x="5729680" y="4856802"/>
            <a:chExt cx="1813421" cy="0"/>
          </a:xfrm>
        </p:grpSpPr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76B93950-EFD4-A4B5-D9F5-073942FC147A}"/>
                </a:ext>
              </a:extLst>
            </p:cNvPr>
            <p:cNvCxnSpPr/>
            <p:nvPr/>
          </p:nvCxnSpPr>
          <p:spPr>
            <a:xfrm>
              <a:off x="5729680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DAEFCEA4-A6BC-CF90-843B-10ABF64BC3AF}"/>
                </a:ext>
              </a:extLst>
            </p:cNvPr>
            <p:cNvCxnSpPr>
              <a:cxnSpLocks/>
            </p:cNvCxnSpPr>
            <p:nvPr/>
          </p:nvCxnSpPr>
          <p:spPr>
            <a:xfrm>
              <a:off x="6380526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21149C7D-5EF8-1567-3005-7553AF54EE30}"/>
                </a:ext>
              </a:extLst>
            </p:cNvPr>
            <p:cNvCxnSpPr/>
            <p:nvPr/>
          </p:nvCxnSpPr>
          <p:spPr>
            <a:xfrm>
              <a:off x="7031372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5DA89EF6-AD85-9202-1A41-319E1D50B3A6}"/>
              </a:ext>
            </a:extLst>
          </p:cNvPr>
          <p:cNvCxnSpPr>
            <a:cxnSpLocks/>
          </p:cNvCxnSpPr>
          <p:nvPr/>
        </p:nvCxnSpPr>
        <p:spPr>
          <a:xfrm>
            <a:off x="6556695" y="4617796"/>
            <a:ext cx="511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0610566-D705-7A44-2A31-2FA813D165C6}"/>
              </a:ext>
            </a:extLst>
          </p:cNvPr>
          <p:cNvCxnSpPr>
            <a:cxnSpLocks/>
          </p:cNvCxnSpPr>
          <p:nvPr/>
        </p:nvCxnSpPr>
        <p:spPr>
          <a:xfrm>
            <a:off x="6556695" y="3181773"/>
            <a:ext cx="511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AFDBDCD-6336-0BDE-955E-43888372B019}"/>
              </a:ext>
            </a:extLst>
          </p:cNvPr>
          <p:cNvGrpSpPr/>
          <p:nvPr/>
        </p:nvGrpSpPr>
        <p:grpSpPr>
          <a:xfrm>
            <a:off x="6231272" y="3861335"/>
            <a:ext cx="1162575" cy="0"/>
            <a:chOff x="5890469" y="4288806"/>
            <a:chExt cx="1162575" cy="0"/>
          </a:xfrm>
        </p:grpSpPr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B6B75BFB-6CDF-2D09-D409-27FD21F1F55D}"/>
                </a:ext>
              </a:extLst>
            </p:cNvPr>
            <p:cNvCxnSpPr/>
            <p:nvPr/>
          </p:nvCxnSpPr>
          <p:spPr>
            <a:xfrm>
              <a:off x="5890469" y="428880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3D3CE311-E078-710A-FC7D-40DBDB6506E0}"/>
                </a:ext>
              </a:extLst>
            </p:cNvPr>
            <p:cNvCxnSpPr>
              <a:cxnSpLocks/>
            </p:cNvCxnSpPr>
            <p:nvPr/>
          </p:nvCxnSpPr>
          <p:spPr>
            <a:xfrm>
              <a:off x="6541315" y="428880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675378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675378" cy="390748"/>
              </a:xfrm>
              <a:prstGeom prst="rect">
                <a:avLst/>
              </a:prstGeom>
              <a:blipFill>
                <a:blip r:embed="rId12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6545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65453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075427E8-0205-2B52-D1AA-77D13D96CF2C}"/>
                  </a:ext>
                </a:extLst>
              </p:cNvPr>
              <p:cNvSpPr txBox="1"/>
              <p:nvPr/>
            </p:nvSpPr>
            <p:spPr>
              <a:xfrm>
                <a:off x="7861690" y="3665262"/>
                <a:ext cx="1111586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075427E8-0205-2B52-D1AA-77D13D96C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690" y="3665262"/>
                <a:ext cx="1111586" cy="390748"/>
              </a:xfrm>
              <a:prstGeom prst="rect">
                <a:avLst/>
              </a:prstGeom>
              <a:blipFill>
                <a:blip r:embed="rId1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22086"/>
                <a:ext cx="628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22086"/>
                <a:ext cx="628570" cy="369332"/>
              </a:xfrm>
              <a:prstGeom prst="rect">
                <a:avLst/>
              </a:prstGeom>
              <a:blipFill>
                <a:blip r:embed="rId1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399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399597" cy="369332"/>
              </a:xfrm>
              <a:prstGeom prst="rect">
                <a:avLst/>
              </a:prstGeom>
              <a:blipFill>
                <a:blip r:embed="rId1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502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502830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8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43" grpId="0"/>
      <p:bldP spid="45" grpId="0"/>
      <p:bldP spid="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5">
            <a:extLst>
              <a:ext uri="{FF2B5EF4-FFF2-40B4-BE49-F238E27FC236}">
                <a16:creationId xmlns:a16="http://schemas.microsoft.com/office/drawing/2014/main" id="{B4962FA9-1EB8-2DB0-A526-C3D5518E64C1}"/>
              </a:ext>
            </a:extLst>
          </p:cNvPr>
          <p:cNvGrpSpPr/>
          <p:nvPr/>
        </p:nvGrpSpPr>
        <p:grpSpPr>
          <a:xfrm>
            <a:off x="5717402" y="3206225"/>
            <a:ext cx="2522996" cy="1329869"/>
            <a:chOff x="54834" y="1033898"/>
            <a:chExt cx="2897916" cy="16034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E6CF906E-E48F-7711-7873-9A9B54967335}"/>
                </a:ext>
              </a:extLst>
            </p:cNvPr>
            <p:cNvGrpSpPr/>
            <p:nvPr/>
          </p:nvGrpSpPr>
          <p:grpSpPr>
            <a:xfrm>
              <a:off x="54834" y="1033898"/>
              <a:ext cx="2897916" cy="1603445"/>
              <a:chOff x="5503574" y="4197927"/>
              <a:chExt cx="3110490" cy="1905723"/>
            </a:xfrm>
          </p:grpSpPr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93AB378E-20B4-72B5-FE11-F5CEB9168298}"/>
                  </a:ext>
                </a:extLst>
              </p:cNvPr>
              <p:cNvSpPr/>
              <p:nvPr/>
            </p:nvSpPr>
            <p:spPr>
              <a:xfrm>
                <a:off x="5503574" y="4197927"/>
                <a:ext cx="3110490" cy="1905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0F8F55B0-1845-7729-F79F-311D965C1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3574" y="4378037"/>
                <a:ext cx="3022600" cy="1512888"/>
                <a:chOff x="3372" y="1706"/>
                <a:chExt cx="1904" cy="953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711081E5-DCE2-441C-08BB-9FCA87CA15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449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7">
                  <a:extLst>
                    <a:ext uri="{FF2B5EF4-FFF2-40B4-BE49-F238E27FC236}">
                      <a16:creationId xmlns:a16="http://schemas.microsoft.com/office/drawing/2014/main" id="{2B7430FE-F2A4-F7BD-6917-2C00DF43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284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AFD04042-E7FA-097C-0E51-F1DBEDD2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089"/>
                  <a:ext cx="6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" name="Line 9">
                  <a:extLst>
                    <a:ext uri="{FF2B5EF4-FFF2-40B4-BE49-F238E27FC236}">
                      <a16:creationId xmlns:a16="http://schemas.microsoft.com/office/drawing/2014/main" id="{879BAAD4-BFC7-7051-B30A-AEE361F82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509"/>
                  <a:ext cx="68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Line 10">
                  <a:extLst>
                    <a:ext uri="{FF2B5EF4-FFF2-40B4-BE49-F238E27FC236}">
                      <a16:creationId xmlns:a16="http://schemas.microsoft.com/office/drawing/2014/main" id="{B0824838-A50C-13BF-1DF5-0CD0A0BDE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" y="2089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CBFD5DB8-CE7E-CAF9-93D0-E9965C22E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1706"/>
                  <a:ext cx="899" cy="4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A25B3F61-5A97-5B3F-1797-7D6A1CB6D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209"/>
                  <a:ext cx="247" cy="3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2800" dirty="0">
                      <a:latin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B394ECA2-7279-062E-66A4-19B10E6B4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39"/>
                  <a:ext cx="137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id="{DC3569E6-4963-A2CC-8EEA-B8411C85A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09"/>
                  <a:ext cx="219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Line 15">
                  <a:extLst>
                    <a:ext uri="{FF2B5EF4-FFF2-40B4-BE49-F238E27FC236}">
                      <a16:creationId xmlns:a16="http://schemas.microsoft.com/office/drawing/2014/main" id="{685B2606-B47B-C684-4291-B0E820486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419"/>
                  <a:ext cx="1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DDF549E0-AD23-48D8-E03F-ED6DDA5DC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08" y="2419"/>
                  <a:ext cx="1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id="{B669FB39-9225-C43B-A27A-0F265B1EE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137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id="{B6A886FF-93AF-230A-9B25-B0E8B41DB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219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19">
                  <a:extLst>
                    <a:ext uri="{FF2B5EF4-FFF2-40B4-BE49-F238E27FC236}">
                      <a16:creationId xmlns:a16="http://schemas.microsoft.com/office/drawing/2014/main" id="{AF547481-6D81-02BE-431A-52F206F8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37" y="2089"/>
                  <a:ext cx="16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20">
                  <a:extLst>
                    <a:ext uri="{FF2B5EF4-FFF2-40B4-BE49-F238E27FC236}">
                      <a16:creationId xmlns:a16="http://schemas.microsoft.com/office/drawing/2014/main" id="{91278A07-5C70-37EA-9371-6E5457DE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75" y="2509"/>
                  <a:ext cx="2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eaLnBrk="0" hangingPunct="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1600" dirty="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 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14545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/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/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210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to </a:t>
            </a:r>
            <a:r>
              <a:rPr lang="it-IT" sz="3600" dirty="0" err="1"/>
              <a:t>identify</a:t>
            </a:r>
            <a:r>
              <a:rPr lang="it-IT" sz="3600" dirty="0"/>
              <a:t> a </a:t>
            </a:r>
            <a:r>
              <a:rPr lang="it-IT" sz="3600" dirty="0" err="1"/>
              <a:t>glueball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718" y="1162969"/>
            <a:ext cx="86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You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don’t</a:t>
            </a:r>
            <a:r>
              <a:rPr lang="it-IT" sz="2000" dirty="0"/>
              <a:t>.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mixes</a:t>
            </a:r>
            <a:r>
              <a:rPr lang="it-IT" sz="2000" dirty="0"/>
              <a:t> with light </a:t>
            </a:r>
            <a:r>
              <a:rPr lang="it-IT" sz="2000" dirty="0" err="1"/>
              <a:t>isoscalars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model-</a:t>
            </a:r>
            <a:r>
              <a:rPr lang="it-IT" sz="2000" dirty="0" err="1"/>
              <a:t>independent</a:t>
            </a:r>
            <a:r>
              <a:rPr lang="it-IT" sz="2000" dirty="0"/>
              <a:t> way of </a:t>
            </a:r>
            <a:r>
              <a:rPr lang="it-IT" sz="2000" dirty="0" err="1"/>
              <a:t>saying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state </a:t>
            </a:r>
            <a:r>
              <a:rPr lang="it-IT" sz="2000" dirty="0" err="1"/>
              <a:t>is</a:t>
            </a:r>
            <a:r>
              <a:rPr lang="it-IT" sz="2000" dirty="0"/>
              <a:t> (</a:t>
            </a:r>
            <a:r>
              <a:rPr lang="it-IT" sz="2000" dirty="0" err="1"/>
              <a:t>mostly</a:t>
            </a:r>
            <a:r>
              <a:rPr lang="it-IT" sz="2000" dirty="0"/>
              <a:t>) the </a:t>
            </a:r>
            <a:r>
              <a:rPr lang="it-IT" sz="2000" dirty="0" err="1"/>
              <a:t>glueball</a:t>
            </a:r>
            <a:r>
              <a:rPr lang="it-IT" sz="2000" dirty="0"/>
              <a:t>.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suggestions</a:t>
            </a:r>
            <a:r>
              <a:rPr lang="it-IT" sz="2000" dirty="0"/>
              <a:t>: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E53081ED-7566-CC4F-A5DF-A49EF8F4059E}"/>
              </a:ext>
            </a:extLst>
          </p:cNvPr>
          <p:cNvSpPr txBox="1"/>
          <p:nvPr/>
        </p:nvSpPr>
        <p:spPr>
          <a:xfrm>
            <a:off x="334053" y="2129342"/>
            <a:ext cx="8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A </a:t>
            </a:r>
            <a:r>
              <a:rPr lang="it-IT" sz="2000" dirty="0" err="1"/>
              <a:t>glueball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to </a:t>
            </a:r>
            <a:r>
              <a:rPr lang="it-IT" sz="2000" dirty="0" err="1"/>
              <a:t>photons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throughout</a:t>
            </a:r>
            <a:r>
              <a:rPr lang="it-IT" sz="2000" dirty="0"/>
              <a:t> mixing, so radiative </a:t>
            </a:r>
            <a:r>
              <a:rPr lang="it-IT" sz="2000" dirty="0" err="1"/>
              <a:t>widths</a:t>
            </a:r>
            <a:r>
              <a:rPr lang="it-IT" sz="2000" dirty="0"/>
              <a:t> </a:t>
            </a:r>
            <a:r>
              <a:rPr lang="it-IT" sz="2000" dirty="0" err="1"/>
              <a:t>should</a:t>
            </a:r>
            <a:r>
              <a:rPr lang="it-IT" sz="2000" dirty="0"/>
              <a:t> be small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/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Their production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enhanced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gluon-rich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processes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000" dirty="0"/>
                  <a:t> radiative </a:t>
                </a:r>
                <a:r>
                  <a:rPr lang="it-IT" sz="2000" dirty="0" err="1"/>
                  <a:t>decays</a:t>
                </a:r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blipFill>
                <a:blip r:embed="rId13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355A30-6E97-E3D8-DC31-3C8F475E6364}"/>
              </a:ext>
            </a:extLst>
          </p:cNvPr>
          <p:cNvSpPr txBox="1"/>
          <p:nvPr/>
        </p:nvSpPr>
        <p:spPr>
          <a:xfrm>
            <a:off x="334053" y="3244461"/>
            <a:ext cx="6793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</a:t>
            </a:r>
            <a:r>
              <a:rPr lang="it-IT" sz="2000" dirty="0" err="1"/>
              <a:t>equally</a:t>
            </a:r>
            <a:r>
              <a:rPr lang="it-IT" sz="2000" dirty="0"/>
              <a:t> to </a:t>
            </a:r>
            <a:r>
              <a:rPr lang="it-IT" sz="2000" dirty="0" err="1"/>
              <a:t>mesons</a:t>
            </a:r>
            <a:r>
              <a:rPr lang="it-IT" sz="2000" dirty="0"/>
              <a:t> of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flavors</a:t>
            </a:r>
            <a:r>
              <a:rPr lang="it-IT" sz="2000" dirty="0"/>
              <a:t> (?)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AFD56F-FF5A-EA7D-3D8F-3B04E54FD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188" y="4415130"/>
            <a:ext cx="2185523" cy="163914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340935-87DB-2FDE-06AE-3E0F7764E01A}"/>
              </a:ext>
            </a:extLst>
          </p:cNvPr>
          <p:cNvSpPr txBox="1"/>
          <p:nvPr/>
        </p:nvSpPr>
        <p:spPr>
          <a:xfrm>
            <a:off x="662771" y="3535193"/>
            <a:ext cx="8405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it-IT" sz="2000" dirty="0" err="1"/>
              <a:t>However</a:t>
            </a:r>
            <a:r>
              <a:rPr lang="it-IT" sz="2000" dirty="0"/>
              <a:t>, an </a:t>
            </a:r>
            <a:r>
              <a:rPr lang="it-IT" sz="2000" dirty="0" err="1"/>
              <a:t>argument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chiral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br>
              <a:rPr lang="it-IT" sz="2000" dirty="0"/>
            </a:br>
            <a:r>
              <a:rPr lang="it-IT" sz="2000" dirty="0" err="1"/>
              <a:t>claims</a:t>
            </a:r>
            <a:r>
              <a:rPr lang="it-IT" sz="2000" dirty="0"/>
              <a:t> the </a:t>
            </a:r>
            <a:r>
              <a:rPr lang="it-IT" sz="2000" dirty="0" err="1"/>
              <a:t>coupling</a:t>
            </a:r>
            <a:r>
              <a:rPr lang="it-IT" sz="2000" dirty="0"/>
              <a:t> </a:t>
            </a:r>
            <a:r>
              <a:rPr lang="it-IT" sz="2000" dirty="0" err="1"/>
              <a:t>proportional</a:t>
            </a:r>
            <a:r>
              <a:rPr lang="it-IT" sz="2000" dirty="0"/>
              <a:t> to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/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There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one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many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wrt</a:t>
                </a:r>
                <a:r>
                  <a:rPr lang="it-IT" sz="2000" dirty="0"/>
                  <a:t> QM. </a:t>
                </a:r>
                <a:r>
                  <a:rPr lang="it-IT" sz="2000" dirty="0" err="1"/>
                  <a:t>Indeed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710</m:t>
                        </m:r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blipFill>
                <a:blip r:embed="rId15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BB3B12F-7758-EAD1-E75E-F1397D0242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6188" y="4429620"/>
            <a:ext cx="3172193" cy="16337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B2AC99-6D6D-B386-5300-993286923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9618" y="3499542"/>
            <a:ext cx="3141700" cy="26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637343"/>
            <a:ext cx="9144000" cy="422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bg1">
                        <a:lumMod val="50000"/>
                      </a:schemeClr>
                    </a:solidFill>
                  </a:rPr>
                  <a:t>A. Pilloni – Amplitude analysis of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458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753518" y="2670910"/>
            <a:ext cx="4390482" cy="4028311"/>
            <a:chOff x="1714499" y="1866900"/>
            <a:chExt cx="5715001" cy="4712648"/>
          </a:xfrm>
        </p:grpSpPr>
        <p:sp>
          <p:nvSpPr>
            <p:cNvPr id="36" name="Rectangle 35"/>
            <p:cNvSpPr/>
            <p:nvPr/>
          </p:nvSpPr>
          <p:spPr>
            <a:xfrm>
              <a:off x="1714499" y="1866900"/>
              <a:ext cx="5715001" cy="471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592" r="4157" b="51250"/>
            <a:stretch/>
          </p:blipFill>
          <p:spPr>
            <a:xfrm>
              <a:off x="1714500" y="1866900"/>
              <a:ext cx="5715000" cy="31655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" t="2216" r="2612" b="67326"/>
            <a:stretch/>
          </p:blipFill>
          <p:spPr>
            <a:xfrm>
              <a:off x="1933575" y="5015099"/>
              <a:ext cx="5495925" cy="15644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833" y="2703552"/>
            <a:ext cx="4741101" cy="3995670"/>
            <a:chOff x="161608" y="1098852"/>
            <a:chExt cx="6061910" cy="50113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b="51319"/>
            <a:stretch/>
          </p:blipFill>
          <p:spPr>
            <a:xfrm>
              <a:off x="161608" y="1098852"/>
              <a:ext cx="5937569" cy="33385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r="8289" b="68489"/>
            <a:stretch/>
          </p:blipFill>
          <p:spPr>
            <a:xfrm>
              <a:off x="161608" y="4448502"/>
              <a:ext cx="6061910" cy="1661663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09" y="2808563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/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wave</a:t>
                </a:r>
                <a:r>
                  <a:rPr lang="it-IT" dirty="0"/>
                  <a:t> by BESIII to use the information </a:t>
                </a:r>
                <a:r>
                  <a:rPr lang="it-IT" dirty="0" err="1"/>
                  <a:t>about</a:t>
                </a:r>
                <a:r>
                  <a:rPr lang="it-IT" dirty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relative </a:t>
                </a:r>
                <a:r>
                  <a:rPr lang="it-IT" dirty="0" err="1"/>
                  <a:t>phase</a:t>
                </a:r>
                <a:r>
                  <a:rPr lang="it-IT" dirty="0"/>
                  <a:t>.</a:t>
                </a:r>
              </a:p>
              <a:p>
                <a:endParaRPr lang="it-IT" dirty="0"/>
              </a:p>
              <a:p>
                <a:r>
                  <a:rPr lang="it-IT" dirty="0"/>
                  <a:t>The D-</a:t>
                </a:r>
                <a:r>
                  <a:rPr lang="it-IT" dirty="0" err="1"/>
                  <a:t>wave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populated</a:t>
                </a:r>
                <a:r>
                  <a:rPr lang="it-IT" dirty="0"/>
                  <a:t> by </a:t>
                </a: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almost</a:t>
                </a:r>
                <a:r>
                  <a:rPr lang="it-IT" dirty="0"/>
                  <a:t> </a:t>
                </a:r>
                <a:r>
                  <a:rPr lang="it-IT" dirty="0" err="1"/>
                  <a:t>elastic</a:t>
                </a:r>
                <a:r>
                  <a:rPr lang="it-IT" dirty="0"/>
                  <a:t> </a:t>
                </a:r>
                <a:r>
                  <a:rPr lang="it-IT" dirty="0" err="1"/>
                  <a:t>resonances</a:t>
                </a:r>
                <a:r>
                  <a:rPr lang="it-IT" dirty="0"/>
                  <a:t>: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1270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1525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blipFill>
                <a:blip r:embed="rId10"/>
                <a:stretch>
                  <a:fillRect l="-636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/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1270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blipFill>
                <a:blip r:embed="rId11"/>
                <a:stretch>
                  <a:fillRect l="-1622"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/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1525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blipFill>
                <a:blip r:embed="rId12"/>
                <a:stretch>
                  <a:fillRect l="-1622" r="-2703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142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Same model as before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Two/</a:t>
                </a:r>
                <a:r>
                  <a:rPr lang="it-IT" dirty="0" err="1"/>
                  <a:t>three</a:t>
                </a:r>
                <a:r>
                  <a:rPr lang="it-IT" dirty="0"/>
                  <a:t>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𝜌𝜌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    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	40-56 parameters	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blipFill>
                <a:blip r:embed="rId5"/>
                <a:stretch>
                  <a:fillRect l="-574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 for the S-wave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poles for the D-wave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678D27C6-167B-E24B-322C-8F42A2C8838C}"/>
              </a:ext>
            </a:extLst>
          </p:cNvPr>
          <p:cNvSpPr/>
          <p:nvPr/>
        </p:nvSpPr>
        <p:spPr>
          <a:xfrm>
            <a:off x="4708747" y="940410"/>
            <a:ext cx="443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EPJC82, 1, 80 (2022)</a:t>
            </a:r>
          </a:p>
        </p:txBody>
      </p:sp>
    </p:spTree>
    <p:extLst>
      <p:ext uri="{BB962C8B-B14F-4D97-AF65-F5344CB8AC3E}">
        <p14:creationId xmlns:p14="http://schemas.microsoft.com/office/powerpoint/2010/main" val="1649770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Exotic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hadron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dirty="0" err="1"/>
                  <a:t>fit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decent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but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struggling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getting</a:t>
                </a:r>
                <a:r>
                  <a:rPr lang="it-IT" sz="20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right</a:t>
                </a:r>
                <a:br>
                  <a:rPr lang="it-IT" sz="2000" dirty="0"/>
                </a:br>
                <a:r>
                  <a:rPr lang="it-IT" sz="2000" dirty="0" err="1"/>
                  <a:t>Being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quasi-elastic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constrained</a:t>
                </a:r>
                <a:endParaRPr lang="it-IT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blipFill>
                <a:blip r:embed="rId5"/>
                <a:stretch>
                  <a:fillRect l="-998" t="-4310" r="-699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Fit quality and local description improve when a third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𝜌𝜌</m:t>
                    </m:r>
                  </m:oMath>
                </a14:m>
                <a:r>
                  <a:rPr lang="it-IT" sz="2000" dirty="0"/>
                  <a:t> channel is added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blipFill>
                <a:blip r:embed="rId6"/>
                <a:stretch>
                  <a:fillRect l="-741" t="-9091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TextBox 42"/>
          <p:cNvSpPr txBox="1"/>
          <p:nvPr/>
        </p:nvSpPr>
        <p:spPr>
          <a:xfrm>
            <a:off x="7638137" y="2418289"/>
            <a:ext cx="1269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(          data)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52" y="2483291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extraction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99"/>
            <a:ext cx="7159556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935"/>
            <a:ext cx="7173109" cy="23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91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Looking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the </a:t>
            </a:r>
            <a:r>
              <a:rPr lang="it-IT" sz="3600" dirty="0" err="1"/>
              <a:t>residues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D43C4-BBB9-2B20-809E-F8F0CA20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" y="1277409"/>
            <a:ext cx="4554648" cy="3164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/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Despite the large </a:t>
                </a:r>
                <a:r>
                  <a:rPr lang="it-IT" sz="2400" dirty="0" err="1"/>
                  <a:t>systematics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couples to </a:t>
                </a:r>
                <a:r>
                  <a:rPr lang="it-IT" sz="2400" dirty="0" err="1"/>
                  <a:t>kaons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blipFill>
                <a:blip r:embed="rId4"/>
                <a:stretch>
                  <a:fillRect l="-2385" t="-4082" b="-112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/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Also</a:t>
                </a:r>
                <a:r>
                  <a:rPr lang="it-IT" sz="2400" dirty="0"/>
                  <a:t>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couples</a:t>
                </a:r>
                <a:r>
                  <a:rPr lang="it-IT" sz="2400" dirty="0"/>
                  <a:t> to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:r>
                  <a:rPr lang="it-IT" sz="2400" dirty="0" err="1"/>
                  <a:t>initial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gluon-rich</a:t>
                </a:r>
                <a:r>
                  <a:rPr lang="it-IT" sz="2400" dirty="0"/>
                  <a:t> state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blipFill>
                <a:blip r:embed="rId5"/>
                <a:stretch>
                  <a:fillRect l="-2504" t="-4061" r="-1565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/>
              <p:nvPr/>
            </p:nvSpPr>
            <p:spPr>
              <a:xfrm>
                <a:off x="112619" y="5170272"/>
                <a:ext cx="917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Both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suggest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sizeable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glueball</a:t>
                </a:r>
                <a:r>
                  <a:rPr lang="it-IT" sz="2400" dirty="0"/>
                  <a:t> component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9" y="5170272"/>
                <a:ext cx="9174050" cy="461665"/>
              </a:xfrm>
              <a:prstGeom prst="rect">
                <a:avLst/>
              </a:prstGeom>
              <a:blipFill>
                <a:blip r:embed="rId6"/>
                <a:stretch>
                  <a:fillRect l="-997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4797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49560" y="2253970"/>
            <a:ext cx="8327418" cy="32473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120000"/>
            </a:pPr>
            <a:r>
              <a:rPr lang="it-IT" dirty="0">
                <a:solidFill>
                  <a:schemeClr val="tx1"/>
                </a:solidFill>
              </a:rPr>
              <a:t>The XYZ </a:t>
            </a:r>
            <a:r>
              <a:rPr lang="it-IT" dirty="0" err="1">
                <a:solidFill>
                  <a:schemeClr val="tx1"/>
                </a:solidFill>
              </a:rPr>
              <a:t>crowd</a:t>
            </a:r>
            <a:r>
              <a:rPr lang="it-IT" dirty="0">
                <a:solidFill>
                  <a:schemeClr val="tx1"/>
                </a:solidFill>
              </a:rPr>
              <a:t>: </a:t>
            </a:r>
            <a:r>
              <a:rPr lang="it-IT" dirty="0" err="1">
                <a:solidFill>
                  <a:schemeClr val="tx1"/>
                </a:solidFill>
              </a:rPr>
              <a:t>classification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lineshape</a:t>
            </a:r>
            <a:r>
              <a:rPr lang="it-IT" dirty="0">
                <a:solidFill>
                  <a:schemeClr val="tx1"/>
                </a:solidFill>
              </a:rPr>
              <a:t> studies, </a:t>
            </a:r>
            <a:r>
              <a:rPr lang="it-IT" dirty="0" err="1">
                <a:solidFill>
                  <a:schemeClr val="tx1"/>
                </a:solidFill>
              </a:rPr>
              <a:t>propagation</a:t>
            </a:r>
            <a:r>
              <a:rPr lang="it-IT" dirty="0">
                <a:solidFill>
                  <a:schemeClr val="tx1"/>
                </a:solidFill>
              </a:rPr>
              <a:t> of X(3872) in high </a:t>
            </a:r>
            <a:r>
              <a:rPr lang="it-IT" dirty="0" err="1">
                <a:solidFill>
                  <a:schemeClr val="tx1"/>
                </a:solidFill>
              </a:rPr>
              <a:t>multiplicity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environments</a:t>
            </a:r>
            <a:endParaRPr lang="it-IT" dirty="0">
              <a:solidFill>
                <a:schemeClr val="tx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86000" y="56338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 err="1"/>
              <a:t>Thank</a:t>
            </a:r>
            <a:r>
              <a:rPr lang="it-IT" sz="2400" b="1" dirty="0"/>
              <a:t> </a:t>
            </a:r>
            <a:r>
              <a:rPr lang="it-IT" sz="2400" b="1" dirty="0" err="1"/>
              <a:t>you</a:t>
            </a:r>
            <a:endParaRPr lang="it-IT" sz="2400" b="1" dirty="0"/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Next </a:t>
            </a:r>
            <a:r>
              <a:rPr lang="it-IT" sz="3600" dirty="0" err="1">
                <a:solidFill>
                  <a:schemeClr val="tx2"/>
                </a:solidFill>
              </a:rPr>
              <a:t>lecture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36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C4BF675-4DB1-AFDF-C965-4DDC8DC436FF}"/>
              </a:ext>
            </a:extLst>
          </p:cNvPr>
          <p:cNvSpPr/>
          <p:nvPr/>
        </p:nvSpPr>
        <p:spPr>
          <a:xfrm>
            <a:off x="4639112" y="1945759"/>
            <a:ext cx="229475" cy="343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light scalar </a:t>
            </a:r>
            <a:r>
              <a:rPr lang="it-IT" sz="3600" dirty="0" err="1"/>
              <a:t>nonet</a:t>
            </a:r>
            <a:r>
              <a:rPr lang="it-IT" sz="3600" dirty="0"/>
              <a:t>/1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2DCF34DB-5225-DF76-2E38-F2CBC45FDC0B}"/>
              </a:ext>
            </a:extLst>
          </p:cNvPr>
          <p:cNvGrpSpPr/>
          <p:nvPr/>
        </p:nvGrpSpPr>
        <p:grpSpPr>
          <a:xfrm flipV="1">
            <a:off x="5905849" y="3181773"/>
            <a:ext cx="1813421" cy="1436023"/>
            <a:chOff x="5905849" y="3181773"/>
            <a:chExt cx="1813421" cy="143602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5C6E1A45-BADB-14DA-13F3-C5CAA63F6EBE}"/>
                </a:ext>
              </a:extLst>
            </p:cNvPr>
            <p:cNvGrpSpPr/>
            <p:nvPr/>
          </p:nvGrpSpPr>
          <p:grpSpPr>
            <a:xfrm flipV="1">
              <a:off x="5905849" y="4540897"/>
              <a:ext cx="1813421" cy="0"/>
              <a:chOff x="5729680" y="4856802"/>
              <a:chExt cx="1813421" cy="0"/>
            </a:xfrm>
          </p:grpSpPr>
          <p:cxnSp>
            <p:nvCxnSpPr>
              <p:cNvPr id="8" name="Connettore diritto 7">
                <a:extLst>
                  <a:ext uri="{FF2B5EF4-FFF2-40B4-BE49-F238E27FC236}">
                    <a16:creationId xmlns:a16="http://schemas.microsoft.com/office/drawing/2014/main" id="{76B93950-EFD4-A4B5-D9F5-073942FC147A}"/>
                  </a:ext>
                </a:extLst>
              </p:cNvPr>
              <p:cNvCxnSpPr/>
              <p:nvPr/>
            </p:nvCxnSpPr>
            <p:spPr>
              <a:xfrm>
                <a:off x="5729680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DAEFCEA4-A6BC-CF90-843B-10ABF64BC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526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21149C7D-5EF8-1567-3005-7553AF54EE30}"/>
                  </a:ext>
                </a:extLst>
              </p:cNvPr>
              <p:cNvCxnSpPr/>
              <p:nvPr/>
            </p:nvCxnSpPr>
            <p:spPr>
              <a:xfrm>
                <a:off x="7031372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5DA89EF6-AD85-9202-1A41-319E1D50B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461779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E0610566-D705-7A44-2A31-2FA813D16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3181773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AFDBDCD-6336-0BDE-955E-43888372B019}"/>
                </a:ext>
              </a:extLst>
            </p:cNvPr>
            <p:cNvGrpSpPr/>
            <p:nvPr/>
          </p:nvGrpSpPr>
          <p:grpSpPr>
            <a:xfrm flipV="1">
              <a:off x="6231272" y="3861335"/>
              <a:ext cx="1162575" cy="0"/>
              <a:chOff x="5890469" y="4288806"/>
              <a:chExt cx="1162575" cy="0"/>
            </a:xfrm>
          </p:grpSpPr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B6B75BFB-6CDF-2D09-D409-27FD21F1F55D}"/>
                  </a:ext>
                </a:extLst>
              </p:cNvPr>
              <p:cNvCxnSpPr/>
              <p:nvPr/>
            </p:nvCxnSpPr>
            <p:spPr>
              <a:xfrm>
                <a:off x="5890469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3D3CE311-E078-710A-FC7D-40DBDB650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1315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/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(700)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blipFill>
                <a:blip r:embed="rId10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/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blipFill>
                <a:blip r:embed="rId11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/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/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/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/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DBE0EF87-2940-4B96-DB89-B415D387985C}"/>
              </a:ext>
            </a:extLst>
          </p:cNvPr>
          <p:cNvSpPr/>
          <p:nvPr/>
        </p:nvSpPr>
        <p:spPr>
          <a:xfrm>
            <a:off x="2499919" y="3322040"/>
            <a:ext cx="469784" cy="293615"/>
          </a:xfrm>
          <a:custGeom>
            <a:avLst/>
            <a:gdLst>
              <a:gd name="connsiteX0" fmla="*/ 41945 w 469784"/>
              <a:gd name="connsiteY0" fmla="*/ 293615 h 293615"/>
              <a:gd name="connsiteX1" fmla="*/ 469784 w 469784"/>
              <a:gd name="connsiteY1" fmla="*/ 276837 h 293615"/>
              <a:gd name="connsiteX2" fmla="*/ 293615 w 469784"/>
              <a:gd name="connsiteY2" fmla="*/ 0 h 293615"/>
              <a:gd name="connsiteX3" fmla="*/ 0 w 469784"/>
              <a:gd name="connsiteY3" fmla="*/ 16778 h 293615"/>
              <a:gd name="connsiteX4" fmla="*/ 41945 w 469784"/>
              <a:gd name="connsiteY4" fmla="*/ 293615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4" h="293615">
                <a:moveTo>
                  <a:pt x="41945" y="293615"/>
                </a:moveTo>
                <a:lnTo>
                  <a:pt x="469784" y="276837"/>
                </a:lnTo>
                <a:lnTo>
                  <a:pt x="293615" y="0"/>
                </a:lnTo>
                <a:lnTo>
                  <a:pt x="0" y="16778"/>
                </a:lnTo>
                <a:lnTo>
                  <a:pt x="41945" y="2936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/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sz="15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(500)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blipFill>
                <a:blip r:embed="rId16"/>
                <a:stretch>
                  <a:fillRect r="-47253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/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1300" dirty="0">
                  <a:solidFill>
                    <a:srgbClr val="604C9B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blipFill>
                <a:blip r:embed="rId17"/>
                <a:stretch>
                  <a:fillRect l="-11538" r="-5769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/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87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1971" y="997861"/>
            <a:ext cx="83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Attraction and repulsion in 1-gluon exchange approximation is given by</a:t>
            </a:r>
            <a:endParaRPr lang="it-IT" sz="2000" dirty="0" err="1"/>
          </a:p>
        </p:txBody>
      </p:sp>
      <p:grpSp>
        <p:nvGrpSpPr>
          <p:cNvPr id="8" name="Group 7"/>
          <p:cNvGrpSpPr/>
          <p:nvPr/>
        </p:nvGrpSpPr>
        <p:grpSpPr>
          <a:xfrm>
            <a:off x="77357" y="1628420"/>
            <a:ext cx="2466582" cy="1118795"/>
            <a:chOff x="5880206" y="3874000"/>
            <a:chExt cx="2466582" cy="1118795"/>
          </a:xfrm>
        </p:grpSpPr>
        <p:sp>
          <p:nvSpPr>
            <p:cNvPr id="14" name="Ovale 13"/>
            <p:cNvSpPr/>
            <p:nvPr/>
          </p:nvSpPr>
          <p:spPr>
            <a:xfrm rot="1702495">
              <a:off x="5880206" y="3874000"/>
              <a:ext cx="1785769" cy="11187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6856561" y="4501853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410120" y="4154024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/>
                <p:cNvSpPr txBox="1"/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>
                                    <a:solidFill>
                                      <a:srgbClr val="3333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4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Diquarks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59F942-23EA-C744-A48A-9B8F2E3BF171}"/>
              </a:ext>
            </a:extLst>
          </p:cNvPr>
          <p:cNvSpPr txBox="1"/>
          <p:nvPr/>
        </p:nvSpPr>
        <p:spPr>
          <a:xfrm>
            <a:off x="2710188" y="1694777"/>
            <a:ext cx="6148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the </a:t>
            </a:r>
            <a:r>
              <a:rPr lang="it-IT" sz="2400" dirty="0" err="1"/>
              <a:t>two</a:t>
            </a:r>
            <a:r>
              <a:rPr lang="it-IT" sz="2400" dirty="0"/>
              <a:t> quarks are </a:t>
            </a:r>
            <a:r>
              <a:rPr lang="it-IT" sz="2400" dirty="0" err="1"/>
              <a:t>identical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,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obey</a:t>
            </a:r>
            <a:r>
              <a:rPr lang="it-IT" sz="2400" dirty="0"/>
              <a:t> Fermi </a:t>
            </a:r>
            <a:r>
              <a:rPr lang="it-IT" sz="2400" dirty="0" err="1"/>
              <a:t>statistics</a:t>
            </a:r>
            <a:endParaRPr lang="it-IT" sz="2400" dirty="0"/>
          </a:p>
          <a:p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restrict</a:t>
            </a:r>
            <a:r>
              <a:rPr lang="it-IT" sz="2400" dirty="0"/>
              <a:t> to the ground state in S-</a:t>
            </a:r>
            <a:r>
              <a:rPr lang="it-IT" sz="2400" dirty="0" err="1"/>
              <a:t>wave</a:t>
            </a:r>
            <a:r>
              <a:rPr lang="it-IT" sz="2400" dirty="0"/>
              <a:t>,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options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653006-28D8-A1D7-B2B1-718E4473959F}"/>
                  </a:ext>
                </a:extLst>
              </p:cNvPr>
              <p:cNvSpPr txBox="1"/>
              <p:nvPr/>
            </p:nvSpPr>
            <p:spPr>
              <a:xfrm>
                <a:off x="1258107" y="3330815"/>
                <a:ext cx="3580532" cy="40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𝒐𝒍𝒐𝒓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𝒇𝒍𝒂𝒗𝒐𝒓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𝒔𝒑𝒊𝒏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653006-28D8-A1D7-B2B1-718E44739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07" y="3330815"/>
                <a:ext cx="3580532" cy="402482"/>
              </a:xfrm>
              <a:prstGeom prst="rect">
                <a:avLst/>
              </a:prstGeom>
              <a:blipFill>
                <a:blip r:embed="rId3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5064CA-8222-92BA-6F28-FC9AD332CE4C}"/>
                  </a:ext>
                </a:extLst>
              </p:cNvPr>
              <p:cNvSpPr txBox="1"/>
              <p:nvPr/>
            </p:nvSpPr>
            <p:spPr>
              <a:xfrm>
                <a:off x="1258107" y="3878523"/>
                <a:ext cx="3580532" cy="40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𝒐𝒍𝒐𝒓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𝒇𝒍𝒂𝒗𝒐𝒓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𝒔𝒑𝒊𝒏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5064CA-8222-92BA-6F28-FC9AD332C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07" y="3878523"/>
                <a:ext cx="3580532" cy="402482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46D3E2-073E-683F-8EBE-DC2E11BF60F8}"/>
              </a:ext>
            </a:extLst>
          </p:cNvPr>
          <p:cNvSpPr txBox="1"/>
          <p:nvPr/>
        </p:nvSpPr>
        <p:spPr>
          <a:xfrm>
            <a:off x="5025164" y="3319458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«Good» </a:t>
            </a:r>
            <a:r>
              <a:rPr lang="it-IT" dirty="0" err="1"/>
              <a:t>diquark</a:t>
            </a:r>
            <a:endParaRPr lang="it-IT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2F08FBA-26DB-91D1-58ED-852F9134F4CC}"/>
              </a:ext>
            </a:extLst>
          </p:cNvPr>
          <p:cNvSpPr txBox="1"/>
          <p:nvPr/>
        </p:nvSpPr>
        <p:spPr>
          <a:xfrm>
            <a:off x="5025164" y="385914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</a:t>
            </a:r>
            <a:r>
              <a:rPr lang="it-IT" dirty="0" err="1"/>
              <a:t>Bad</a:t>
            </a:r>
            <a:r>
              <a:rPr lang="it-IT" dirty="0"/>
              <a:t>» </a:t>
            </a:r>
            <a:r>
              <a:rPr lang="it-IT" dirty="0" err="1"/>
              <a:t>diquark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6613D9-6AE0-34CC-DEBF-7F2E39CBE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8" y="4398008"/>
            <a:ext cx="3040411" cy="16807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690F7F-C46F-5840-BF16-02865488339C}"/>
              </a:ext>
            </a:extLst>
          </p:cNvPr>
          <p:cNvSpPr txBox="1"/>
          <p:nvPr/>
        </p:nvSpPr>
        <p:spPr>
          <a:xfrm>
            <a:off x="3984771" y="4540331"/>
            <a:ext cx="4613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Because</a:t>
            </a:r>
            <a:r>
              <a:rPr lang="it-IT" dirty="0"/>
              <a:t> of spin-spin interaction,</a:t>
            </a:r>
            <a:br>
              <a:rPr lang="it-IT" dirty="0"/>
            </a:br>
            <a:r>
              <a:rPr lang="it-IT" dirty="0"/>
              <a:t>good </a:t>
            </a:r>
            <a:r>
              <a:rPr lang="it-IT" dirty="0" err="1"/>
              <a:t>diquark</a:t>
            </a:r>
            <a:r>
              <a:rPr lang="it-IT" dirty="0"/>
              <a:t> are </a:t>
            </a:r>
            <a:r>
              <a:rPr lang="it-IT" dirty="0" err="1"/>
              <a:t>lighter</a:t>
            </a:r>
            <a:r>
              <a:rPr lang="it-IT" dirty="0"/>
              <a:t>, and </a:t>
            </a:r>
            <a:r>
              <a:rPr lang="it-IT" dirty="0" err="1"/>
              <a:t>easier</a:t>
            </a:r>
            <a:r>
              <a:rPr lang="it-IT" dirty="0"/>
              <a:t> to produce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From the </a:t>
            </a:r>
            <a:r>
              <a:rPr lang="it-IT" dirty="0" err="1"/>
              <a:t>flavor</a:t>
            </a:r>
            <a:r>
              <a:rPr lang="it-IT" dirty="0"/>
              <a:t> point of </a:t>
            </a:r>
            <a:r>
              <a:rPr lang="it-IT" dirty="0" err="1"/>
              <a:t>view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behaves</a:t>
            </a:r>
            <a:r>
              <a:rPr lang="it-IT" dirty="0"/>
              <a:t> like</a:t>
            </a:r>
            <a:br>
              <a:rPr lang="it-IT" dirty="0"/>
            </a:br>
            <a:r>
              <a:rPr lang="it-IT" dirty="0"/>
              <a:t>an antiquark </a:t>
            </a:r>
          </a:p>
        </p:txBody>
      </p:sp>
    </p:spTree>
    <p:extLst>
      <p:ext uri="{BB962C8B-B14F-4D97-AF65-F5344CB8AC3E}">
        <p14:creationId xmlns:p14="http://schemas.microsoft.com/office/powerpoint/2010/main" val="296380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C4BF675-4DB1-AFDF-C965-4DDC8DC436FF}"/>
              </a:ext>
            </a:extLst>
          </p:cNvPr>
          <p:cNvSpPr/>
          <p:nvPr/>
        </p:nvSpPr>
        <p:spPr>
          <a:xfrm>
            <a:off x="4639112" y="1945759"/>
            <a:ext cx="229475" cy="343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light scalar </a:t>
            </a:r>
            <a:r>
              <a:rPr lang="it-IT" sz="3600" dirty="0" err="1"/>
              <a:t>nonet</a:t>
            </a:r>
            <a:r>
              <a:rPr lang="it-IT" sz="3600" dirty="0"/>
              <a:t>/2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2DCF34DB-5225-DF76-2E38-F2CBC45FDC0B}"/>
              </a:ext>
            </a:extLst>
          </p:cNvPr>
          <p:cNvGrpSpPr/>
          <p:nvPr/>
        </p:nvGrpSpPr>
        <p:grpSpPr>
          <a:xfrm flipV="1">
            <a:off x="5905849" y="3181773"/>
            <a:ext cx="1813421" cy="1436023"/>
            <a:chOff x="5905849" y="3181773"/>
            <a:chExt cx="1813421" cy="143602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5C6E1A45-BADB-14DA-13F3-C5CAA63F6EBE}"/>
                </a:ext>
              </a:extLst>
            </p:cNvPr>
            <p:cNvGrpSpPr/>
            <p:nvPr/>
          </p:nvGrpSpPr>
          <p:grpSpPr>
            <a:xfrm flipV="1">
              <a:off x="5905849" y="4540897"/>
              <a:ext cx="1813421" cy="0"/>
              <a:chOff x="5729680" y="4856802"/>
              <a:chExt cx="1813421" cy="0"/>
            </a:xfrm>
          </p:grpSpPr>
          <p:cxnSp>
            <p:nvCxnSpPr>
              <p:cNvPr id="8" name="Connettore diritto 7">
                <a:extLst>
                  <a:ext uri="{FF2B5EF4-FFF2-40B4-BE49-F238E27FC236}">
                    <a16:creationId xmlns:a16="http://schemas.microsoft.com/office/drawing/2014/main" id="{76B93950-EFD4-A4B5-D9F5-073942FC147A}"/>
                  </a:ext>
                </a:extLst>
              </p:cNvPr>
              <p:cNvCxnSpPr/>
              <p:nvPr/>
            </p:nvCxnSpPr>
            <p:spPr>
              <a:xfrm>
                <a:off x="5729680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DAEFCEA4-A6BC-CF90-843B-10ABF64BC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526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21149C7D-5EF8-1567-3005-7553AF54EE30}"/>
                  </a:ext>
                </a:extLst>
              </p:cNvPr>
              <p:cNvCxnSpPr/>
              <p:nvPr/>
            </p:nvCxnSpPr>
            <p:spPr>
              <a:xfrm>
                <a:off x="7031372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5DA89EF6-AD85-9202-1A41-319E1D50B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461779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E0610566-D705-7A44-2A31-2FA813D16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3181773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AFDBDCD-6336-0BDE-955E-43888372B019}"/>
                </a:ext>
              </a:extLst>
            </p:cNvPr>
            <p:cNvGrpSpPr/>
            <p:nvPr/>
          </p:nvGrpSpPr>
          <p:grpSpPr>
            <a:xfrm flipV="1">
              <a:off x="6231272" y="3861335"/>
              <a:ext cx="1162575" cy="0"/>
              <a:chOff x="5890469" y="4288806"/>
              <a:chExt cx="1162575" cy="0"/>
            </a:xfrm>
          </p:grpSpPr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B6B75BFB-6CDF-2D09-D409-27FD21F1F55D}"/>
                  </a:ext>
                </a:extLst>
              </p:cNvPr>
              <p:cNvCxnSpPr/>
              <p:nvPr/>
            </p:nvCxnSpPr>
            <p:spPr>
              <a:xfrm>
                <a:off x="5890469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3D3CE311-E078-710A-FC7D-40DBDB650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1315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1110817" cy="375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𝑢𝑑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][</m:t>
                      </m:r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1110817" cy="375744"/>
              </a:xfrm>
              <a:prstGeom prst="rect">
                <a:avLst/>
              </a:prstGeom>
              <a:blipFill>
                <a:blip r:embed="rId4"/>
                <a:stretch>
                  <a:fillRect r="-14835" b="-14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1074590" cy="375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𝑞𝑠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][</m:t>
                      </m:r>
                      <m:acc>
                        <m:accPr>
                          <m:chr m:val="̅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1074590" cy="375744"/>
              </a:xfrm>
              <a:prstGeom prst="rect">
                <a:avLst/>
              </a:prstGeom>
              <a:blipFill>
                <a:blip r:embed="rId5"/>
                <a:stretch>
                  <a:fillRect r="-13636" b="-129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/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700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blipFill>
                <a:blip r:embed="rId10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/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blipFill>
                <a:blip r:embed="rId11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/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/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/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/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DBE0EF87-2940-4B96-DB89-B415D387985C}"/>
              </a:ext>
            </a:extLst>
          </p:cNvPr>
          <p:cNvSpPr/>
          <p:nvPr/>
        </p:nvSpPr>
        <p:spPr>
          <a:xfrm>
            <a:off x="2499919" y="3322040"/>
            <a:ext cx="469784" cy="293615"/>
          </a:xfrm>
          <a:custGeom>
            <a:avLst/>
            <a:gdLst>
              <a:gd name="connsiteX0" fmla="*/ 41945 w 469784"/>
              <a:gd name="connsiteY0" fmla="*/ 293615 h 293615"/>
              <a:gd name="connsiteX1" fmla="*/ 469784 w 469784"/>
              <a:gd name="connsiteY1" fmla="*/ 276837 h 293615"/>
              <a:gd name="connsiteX2" fmla="*/ 293615 w 469784"/>
              <a:gd name="connsiteY2" fmla="*/ 0 h 293615"/>
              <a:gd name="connsiteX3" fmla="*/ 0 w 469784"/>
              <a:gd name="connsiteY3" fmla="*/ 16778 h 293615"/>
              <a:gd name="connsiteX4" fmla="*/ 41945 w 469784"/>
              <a:gd name="connsiteY4" fmla="*/ 293615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4" h="293615">
                <a:moveTo>
                  <a:pt x="41945" y="293615"/>
                </a:moveTo>
                <a:lnTo>
                  <a:pt x="469784" y="276837"/>
                </a:lnTo>
                <a:lnTo>
                  <a:pt x="293615" y="0"/>
                </a:lnTo>
                <a:lnTo>
                  <a:pt x="0" y="16778"/>
                </a:lnTo>
                <a:lnTo>
                  <a:pt x="41945" y="2936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/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5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500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blipFill>
                <a:blip r:embed="rId16"/>
                <a:stretch>
                  <a:fillRect r="-47253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/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1300" dirty="0">
                  <a:solidFill>
                    <a:srgbClr val="604C9B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blipFill>
                <a:blip r:embed="rId17"/>
                <a:stretch>
                  <a:fillRect l="-11538" r="-5769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/>
              <p:nvPr/>
            </p:nvSpPr>
            <p:spPr>
              <a:xfrm>
                <a:off x="7827157" y="3728079"/>
                <a:ext cx="1074590" cy="375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𝑞𝑠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157" y="3728079"/>
                <a:ext cx="1074590" cy="375744"/>
              </a:xfrm>
              <a:prstGeom prst="rect">
                <a:avLst/>
              </a:prstGeom>
              <a:blipFill>
                <a:blip r:embed="rId18"/>
                <a:stretch>
                  <a:fillRect r="-14773" b="-163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88FB49F-C6B7-BA5F-750E-658D9A670C7F}"/>
                  </a:ext>
                </a:extLst>
              </p:cNvPr>
              <p:cNvSpPr txBox="1"/>
              <p:nvPr/>
            </p:nvSpPr>
            <p:spPr>
              <a:xfrm>
                <a:off x="5366996" y="1982462"/>
                <a:ext cx="34028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also</a:t>
                </a:r>
                <a:r>
                  <a:rPr lang="it-IT" dirty="0"/>
                  <a:t> </a:t>
                </a:r>
                <a:r>
                  <a:rPr lang="it-IT" dirty="0" err="1"/>
                  <a:t>explain</a:t>
                </a:r>
                <a:r>
                  <a:rPr lang="it-IT" dirty="0"/>
                  <a:t> the </a:t>
                </a:r>
                <a:r>
                  <a:rPr lang="it-IT" dirty="0" err="1"/>
                  <a:t>affinity</a:t>
                </a:r>
                <a:r>
                  <a:rPr lang="it-IT" dirty="0"/>
                  <a:t> of the</a:t>
                </a:r>
                <a:br>
                  <a:rPr lang="it-IT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980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to </a:t>
                </a:r>
                <a:r>
                  <a:rPr lang="it-IT" dirty="0" err="1"/>
                  <a:t>kaons</a:t>
                </a:r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88FB49F-C6B7-BA5F-750E-658D9A670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996" y="1982462"/>
                <a:ext cx="3402855" cy="646331"/>
              </a:xfrm>
              <a:prstGeom prst="rect">
                <a:avLst/>
              </a:prstGeom>
              <a:blipFill>
                <a:blip r:embed="rId19"/>
                <a:stretch>
                  <a:fillRect l="-1431" t="-4717" r="-716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CEDDC68-C7BE-8E84-3C8F-6B10D78E18DF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CEDDC68-C7BE-8E84-3C8F-6B10D78E1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544542BA-B027-DF11-48BE-2D544CF792A1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544542BA-B027-DF11-48BE-2D544CF79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4F8684AF-9BA9-5832-671D-08501F79E7B7}"/>
                  </a:ext>
                </a:extLst>
              </p:cNvPr>
              <p:cNvSpPr txBox="1"/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4F8684AF-9BA9-5832-671D-08501F79E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41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54" grpId="0"/>
      <p:bldP spid="11" grpId="0"/>
      <p:bldP spid="46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But </a:t>
                </a:r>
                <a:r>
                  <a:rPr lang="it-IT" sz="3600" dirty="0" err="1"/>
                  <a:t>where</a:t>
                </a:r>
                <a:r>
                  <a:rPr lang="it-IT" sz="3600" dirty="0"/>
                  <a:t> </a:t>
                </a:r>
                <a:r>
                  <a:rPr lang="it-IT" sz="3600" dirty="0" err="1"/>
                  <a:t>is</a:t>
                </a:r>
                <a:r>
                  <a:rPr lang="it-IT" sz="3600" dirty="0"/>
                  <a:t>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3600" dirty="0"/>
                  <a:t>?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Immagine 91">
            <a:extLst>
              <a:ext uri="{FF2B5EF4-FFF2-40B4-BE49-F238E27FC236}">
                <a16:creationId xmlns:a16="http://schemas.microsoft.com/office/drawing/2014/main" id="{C709B13D-062E-F354-0528-83A0F9E8D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43" y="1225652"/>
            <a:ext cx="5446949" cy="366085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03B6367-D538-785C-4F04-DF437531BC5B}"/>
              </a:ext>
            </a:extLst>
          </p:cNvPr>
          <p:cNvCxnSpPr/>
          <p:nvPr/>
        </p:nvCxnSpPr>
        <p:spPr>
          <a:xfrm>
            <a:off x="3129094" y="2416029"/>
            <a:ext cx="419449" cy="411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886BB40-346D-AAAA-5E06-FD8F456FF1F0}"/>
                  </a:ext>
                </a:extLst>
              </p:cNvPr>
              <p:cNvSpPr txBox="1"/>
              <p:nvPr/>
            </p:nvSpPr>
            <p:spPr>
              <a:xfrm>
                <a:off x="2535958" y="2055193"/>
                <a:ext cx="1012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886BB40-346D-AAAA-5E06-FD8F456FF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958" y="2055193"/>
                <a:ext cx="1012585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0AACBBB7-284D-7FBA-F538-8CFF6378EC80}"/>
              </a:ext>
            </a:extLst>
          </p:cNvPr>
          <p:cNvCxnSpPr>
            <a:cxnSpLocks/>
          </p:cNvCxnSpPr>
          <p:nvPr/>
        </p:nvCxnSpPr>
        <p:spPr>
          <a:xfrm>
            <a:off x="1242969" y="3789836"/>
            <a:ext cx="610998" cy="119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D9AC3C1E-FD52-BEF8-ADF5-9344F22E9098}"/>
                  </a:ext>
                </a:extLst>
              </p:cNvPr>
              <p:cNvSpPr txBox="1"/>
              <p:nvPr/>
            </p:nvSpPr>
            <p:spPr>
              <a:xfrm>
                <a:off x="649833" y="3429000"/>
                <a:ext cx="7481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D9AC3C1E-FD52-BEF8-ADF5-9344F22E9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33" y="3429000"/>
                <a:ext cx="74815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8F3880D-DAA2-CCE3-71AE-281E3D6D6C9C}"/>
                  </a:ext>
                </a:extLst>
              </p:cNvPr>
              <p:cNvSpPr txBox="1"/>
              <p:nvPr/>
            </p:nvSpPr>
            <p:spPr>
              <a:xfrm>
                <a:off x="1397987" y="5085219"/>
                <a:ext cx="569117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Really, </a:t>
                </a:r>
                <a:r>
                  <a:rPr lang="it-IT" sz="2400" dirty="0" err="1"/>
                  <a:t>really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need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get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something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meaningful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about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8F3880D-DAA2-CCE3-71AE-281E3D6D6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987" y="5085219"/>
                <a:ext cx="5691173" cy="830997"/>
              </a:xfrm>
              <a:prstGeom prst="rect">
                <a:avLst/>
              </a:prstGeom>
              <a:blipFill>
                <a:blip r:embed="rId6"/>
                <a:stretch>
                  <a:fillRect l="-1606" t="-5839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3BD94475-031B-1275-0637-5B77231B6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35" y="1382732"/>
            <a:ext cx="9144000" cy="1824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EAF4F1B-108C-174F-19FD-C9C06F68AC3E}"/>
                  </a:ext>
                </a:extLst>
              </p:cNvPr>
              <p:cNvSpPr txBox="1"/>
              <p:nvPr/>
            </p:nvSpPr>
            <p:spPr>
              <a:xfrm>
                <a:off x="114252" y="3314999"/>
                <a:ext cx="915558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Adler zero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a zero of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400" dirty="0"/>
                  <a:t>-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due to </a:t>
                </a:r>
                <a:r>
                  <a:rPr lang="it-IT" sz="2400" dirty="0" err="1"/>
                  <a:t>chiral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symmetry</a:t>
                </a:r>
                <a:br>
                  <a:rPr lang="it-IT" sz="2400" dirty="0"/>
                </a:br>
                <a:r>
                  <a:rPr lang="it-IT" sz="2400" dirty="0"/>
                  <a:t>In U</a:t>
                </a:r>
                <a:r>
                  <a:rPr lang="el-GR" sz="2400" dirty="0"/>
                  <a:t>χ</a:t>
                </a:r>
                <a:r>
                  <a:rPr lang="it-IT" sz="2400" dirty="0"/>
                  <a:t>PT </a:t>
                </a:r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most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often</a:t>
                </a:r>
                <a:r>
                  <a:rPr lang="it-IT" sz="2400" dirty="0"/>
                  <a:t> generate a pole </a:t>
                </a:r>
                <a:r>
                  <a:rPr lang="it-IT" sz="2400" dirty="0" err="1"/>
                  <a:t>identified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EAF4F1B-108C-174F-19FD-C9C06F68A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52" y="3314999"/>
                <a:ext cx="9155583" cy="830997"/>
              </a:xfrm>
              <a:prstGeom prst="rect">
                <a:avLst/>
              </a:prstGeom>
              <a:blipFill>
                <a:blip r:embed="rId8"/>
                <a:stretch>
                  <a:fillRect l="-1065" t="-5882" r="-133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D3A9EE5-3D8C-5CFF-6A25-DADFA6DF71B5}"/>
                  </a:ext>
                </a:extLst>
              </p:cNvPr>
              <p:cNvSpPr txBox="1"/>
              <p:nvPr/>
            </p:nvSpPr>
            <p:spPr>
              <a:xfrm>
                <a:off x="2103944" y="4350527"/>
                <a:ext cx="34442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scattering shift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D3A9EE5-3D8C-5CFF-6A25-DADFA6DF7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944" y="4350527"/>
                <a:ext cx="3444276" cy="369332"/>
              </a:xfrm>
              <a:prstGeom prst="rect">
                <a:avLst/>
              </a:prstGeom>
              <a:blipFill>
                <a:blip r:embed="rId9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2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1" grpId="0"/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Roy</a:t>
            </a:r>
            <a:r>
              <a:rPr lang="it-IT" sz="3600" dirty="0"/>
              <a:t> </a:t>
            </a:r>
            <a:r>
              <a:rPr lang="it-IT" sz="3600" dirty="0" err="1"/>
              <a:t>equations</a:t>
            </a:r>
            <a:r>
              <a:rPr lang="it-IT" sz="3600" dirty="0"/>
              <a:t> (</a:t>
            </a:r>
            <a:r>
              <a:rPr lang="it-IT" sz="3600" dirty="0" err="1"/>
              <a:t>sketched</a:t>
            </a:r>
            <a:r>
              <a:rPr lang="it-IT" sz="3600" dirty="0"/>
              <a:t>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236619-CE3C-E9A8-01DD-87D60C5526E1}"/>
              </a:ext>
            </a:extLst>
          </p:cNvPr>
          <p:cNvSpPr txBox="1"/>
          <p:nvPr/>
        </p:nvSpPr>
        <p:spPr>
          <a:xfrm>
            <a:off x="83014" y="5788404"/>
            <a:ext cx="448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Don’t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be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scared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you’ll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have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Astrid’s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lectures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233122-B961-136C-0194-EB3E8C02A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4" y="1385951"/>
            <a:ext cx="4058216" cy="32865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E7A5DE5-EEA2-E26A-0C58-EEE99357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4" y="4730603"/>
            <a:ext cx="4963218" cy="94310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E9B1D6-2B5B-F0CA-341F-EC6B817C836F}"/>
              </a:ext>
            </a:extLst>
          </p:cNvPr>
          <p:cNvSpPr txBox="1"/>
          <p:nvPr/>
        </p:nvSpPr>
        <p:spPr>
          <a:xfrm>
            <a:off x="4141230" y="1183019"/>
            <a:ext cx="4623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1) </a:t>
            </a:r>
            <a:r>
              <a:rPr lang="it-IT" sz="2400" dirty="0" err="1"/>
              <a:t>You</a:t>
            </a:r>
            <a:r>
              <a:rPr lang="it-IT" sz="2400" dirty="0"/>
              <a:t> use the </a:t>
            </a:r>
            <a:r>
              <a:rPr lang="it-IT" sz="2400" dirty="0" err="1"/>
              <a:t>analytic</a:t>
            </a:r>
            <a:r>
              <a:rPr lang="it-IT" sz="2400" dirty="0"/>
              <a:t> </a:t>
            </a:r>
            <a:r>
              <a:rPr lang="it-IT" sz="2400" dirty="0" err="1"/>
              <a:t>properties</a:t>
            </a:r>
            <a:r>
              <a:rPr lang="it-IT" sz="2400" dirty="0"/>
              <a:t> of the </a:t>
            </a:r>
            <a:r>
              <a:rPr lang="it-IT" sz="2400" dirty="0" err="1"/>
              <a:t>amplitude</a:t>
            </a:r>
            <a:r>
              <a:rPr lang="it-IT" sz="2400" dirty="0"/>
              <a:t> and </a:t>
            </a:r>
            <a:r>
              <a:rPr lang="it-IT" sz="2400" dirty="0" err="1"/>
              <a:t>write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Cauchy </a:t>
            </a:r>
            <a:r>
              <a:rPr lang="it-IT" sz="2400" dirty="0" err="1"/>
              <a:t>theorem</a:t>
            </a:r>
            <a:endParaRPr lang="it-IT" sz="2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41DBB72-448B-BCF6-B6F0-7AB49A3EF6EE}"/>
              </a:ext>
            </a:extLst>
          </p:cNvPr>
          <p:cNvSpPr txBox="1"/>
          <p:nvPr/>
        </p:nvSpPr>
        <p:spPr>
          <a:xfrm>
            <a:off x="4141230" y="2437977"/>
            <a:ext cx="491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2) </a:t>
            </a:r>
            <a:r>
              <a:rPr lang="it-IT" sz="2400" dirty="0" err="1"/>
              <a:t>You</a:t>
            </a:r>
            <a:r>
              <a:rPr lang="it-IT" sz="2400" dirty="0"/>
              <a:t> use crossing </a:t>
            </a:r>
            <a:r>
              <a:rPr lang="it-IT" sz="2400" dirty="0" err="1"/>
              <a:t>symmetry</a:t>
            </a:r>
            <a:r>
              <a:rPr lang="it-IT" sz="2400" dirty="0"/>
              <a:t> to </a:t>
            </a:r>
            <a:r>
              <a:rPr lang="it-IT" sz="2400" dirty="0" err="1"/>
              <a:t>rewrite</a:t>
            </a:r>
            <a:r>
              <a:rPr lang="it-IT" sz="2400" dirty="0"/>
              <a:t> the </a:t>
            </a:r>
            <a:r>
              <a:rPr lang="it-IT" sz="2400" dirty="0" err="1"/>
              <a:t>integral</a:t>
            </a:r>
            <a:r>
              <a:rPr lang="it-IT" sz="2400" dirty="0"/>
              <a:t> of the </a:t>
            </a:r>
            <a:r>
              <a:rPr lang="it-IT" sz="2400" dirty="0" err="1"/>
              <a:t>left</a:t>
            </a:r>
            <a:r>
              <a:rPr lang="it-IT" sz="2400" dirty="0"/>
              <a:t>-hand </a:t>
            </a:r>
            <a:r>
              <a:rPr lang="it-IT" sz="2400" dirty="0" err="1"/>
              <a:t>cut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an </a:t>
            </a:r>
            <a:r>
              <a:rPr lang="it-IT" sz="2400" dirty="0" err="1"/>
              <a:t>integral</a:t>
            </a:r>
            <a:r>
              <a:rPr lang="it-IT" sz="2400" dirty="0"/>
              <a:t> of the </a:t>
            </a:r>
            <a:r>
              <a:rPr lang="it-IT" sz="2400" dirty="0" err="1"/>
              <a:t>right</a:t>
            </a:r>
            <a:r>
              <a:rPr lang="it-IT" sz="2400" dirty="0"/>
              <a:t>-hand </a:t>
            </a:r>
            <a:r>
              <a:rPr lang="it-IT" sz="2400" dirty="0" err="1"/>
              <a:t>cut</a:t>
            </a:r>
            <a:endParaRPr lang="it-IT" sz="2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5A2389-FB9B-2EB1-14A2-91194A1978E8}"/>
              </a:ext>
            </a:extLst>
          </p:cNvPr>
          <p:cNvSpPr txBox="1"/>
          <p:nvPr/>
        </p:nvSpPr>
        <p:spPr>
          <a:xfrm>
            <a:off x="4148044" y="3784912"/>
            <a:ext cx="4919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3)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expand</a:t>
            </a:r>
            <a:r>
              <a:rPr lang="it-IT" sz="2400" dirty="0"/>
              <a:t> the </a:t>
            </a:r>
            <a:r>
              <a:rPr lang="it-IT" sz="2400" dirty="0" err="1"/>
              <a:t>amplitude</a:t>
            </a:r>
            <a:r>
              <a:rPr lang="it-IT" sz="2400" dirty="0"/>
              <a:t> in </a:t>
            </a:r>
            <a:r>
              <a:rPr lang="it-IT" sz="2400" dirty="0" err="1"/>
              <a:t>partial</a:t>
            </a:r>
            <a:r>
              <a:rPr lang="it-IT" sz="2400" dirty="0"/>
              <a:t> </a:t>
            </a:r>
            <a:r>
              <a:rPr lang="it-IT" sz="2400" dirty="0" err="1"/>
              <a:t>waves</a:t>
            </a:r>
            <a:endParaRPr lang="it-IT" sz="240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A653025-9DCA-9A4E-8ADA-EF87CDD38C96}"/>
              </a:ext>
            </a:extLst>
          </p:cNvPr>
          <p:cNvSpPr/>
          <p:nvPr/>
        </p:nvSpPr>
        <p:spPr>
          <a:xfrm>
            <a:off x="4048951" y="4858613"/>
            <a:ext cx="905002" cy="6863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331001E-9783-A1B6-6A15-746CBC78442A}"/>
                  </a:ext>
                </a:extLst>
              </p:cNvPr>
              <p:cNvSpPr txBox="1"/>
              <p:nvPr/>
            </p:nvSpPr>
            <p:spPr>
              <a:xfrm>
                <a:off x="5261912" y="4499748"/>
                <a:ext cx="3750257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331001E-9783-A1B6-6A15-746CBC784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912" y="4499748"/>
                <a:ext cx="3750257" cy="988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9217C6-EF13-5EB8-FAAE-B9D83DC61435}"/>
              </a:ext>
            </a:extLst>
          </p:cNvPr>
          <p:cNvSpPr txBox="1"/>
          <p:nvPr/>
        </p:nvSpPr>
        <p:spPr>
          <a:xfrm>
            <a:off x="6363303" y="5568971"/>
            <a:ext cx="289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dispersive </a:t>
            </a:r>
            <a:r>
              <a:rPr lang="it-IT" dirty="0" err="1"/>
              <a:t>integral</a:t>
            </a:r>
            <a:r>
              <a:rPr lang="it-IT" dirty="0"/>
              <a:t> helps </a:t>
            </a:r>
            <a:br>
              <a:rPr lang="it-IT" dirty="0"/>
            </a:br>
            <a:r>
              <a:rPr lang="it-IT" dirty="0"/>
              <a:t>the </a:t>
            </a:r>
            <a:r>
              <a:rPr lang="it-IT" dirty="0" err="1"/>
              <a:t>analytic</a:t>
            </a:r>
            <a:r>
              <a:rPr lang="it-IT" dirty="0"/>
              <a:t> </a:t>
            </a:r>
            <a:r>
              <a:rPr lang="it-IT" dirty="0" err="1"/>
              <a:t>continuation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60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1" grpId="0" animBg="1"/>
      <p:bldP spid="2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Results</a:t>
            </a:r>
            <a:endParaRPr lang="it-IT" sz="36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AADFD48-8C4D-479C-CD8E-EA49C6EA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2" y="1086609"/>
            <a:ext cx="3879544" cy="31917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E69A76-61C1-0DEA-0204-2215918B56ED}"/>
              </a:ext>
            </a:extLst>
          </p:cNvPr>
          <p:cNvSpPr txBox="1"/>
          <p:nvPr/>
        </p:nvSpPr>
        <p:spPr>
          <a:xfrm>
            <a:off x="4062231" y="1234064"/>
            <a:ext cx="51298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Colangelo, Gasser, </a:t>
            </a:r>
            <a:r>
              <a:rPr lang="it-IT" sz="1600" dirty="0" err="1">
                <a:solidFill>
                  <a:srgbClr val="C00000"/>
                </a:solidFill>
              </a:rPr>
              <a:t>Leutwyler</a:t>
            </a:r>
            <a:r>
              <a:rPr lang="it-IT" sz="1600" dirty="0">
                <a:solidFill>
                  <a:srgbClr val="C00000"/>
                </a:solidFill>
              </a:rPr>
              <a:t>, NPB603, 125 (2001)</a:t>
            </a:r>
          </a:p>
          <a:p>
            <a:r>
              <a:rPr lang="it-IT" sz="1600" dirty="0">
                <a:solidFill>
                  <a:srgbClr val="C00000"/>
                </a:solidFill>
              </a:rPr>
              <a:t>Caprini, Colangelo, </a:t>
            </a:r>
            <a:r>
              <a:rPr lang="it-IT" sz="1600" dirty="0" err="1">
                <a:solidFill>
                  <a:srgbClr val="C00000"/>
                </a:solidFill>
              </a:rPr>
              <a:t>Leutwyler</a:t>
            </a:r>
            <a:r>
              <a:rPr lang="it-IT" sz="1600" dirty="0">
                <a:solidFill>
                  <a:srgbClr val="C00000"/>
                </a:solidFill>
              </a:rPr>
              <a:t>, PRL 96, 132001 (2006)</a:t>
            </a:r>
          </a:p>
          <a:p>
            <a:r>
              <a:rPr lang="it-IT" sz="1600" dirty="0">
                <a:solidFill>
                  <a:srgbClr val="C00000"/>
                </a:solidFill>
              </a:rPr>
              <a:t>Garcia-Martin, </a:t>
            </a:r>
            <a:r>
              <a:rPr lang="it-IT" sz="1600" dirty="0" err="1">
                <a:solidFill>
                  <a:srgbClr val="C00000"/>
                </a:solidFill>
              </a:rPr>
              <a:t>Kaminski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Peláez</a:t>
            </a:r>
            <a:r>
              <a:rPr lang="it-IT" sz="1600" dirty="0">
                <a:solidFill>
                  <a:srgbClr val="C00000"/>
                </a:solidFill>
              </a:rPr>
              <a:t>, Ruiz de Elvira,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	PRL107, 072001(2011)</a:t>
            </a:r>
          </a:p>
          <a:p>
            <a:r>
              <a:rPr lang="it-IT" sz="1600" dirty="0" err="1">
                <a:solidFill>
                  <a:srgbClr val="C00000"/>
                </a:solidFill>
              </a:rPr>
              <a:t>Moussallam</a:t>
            </a:r>
            <a:r>
              <a:rPr lang="it-IT" sz="1600" dirty="0">
                <a:solidFill>
                  <a:srgbClr val="C00000"/>
                </a:solidFill>
              </a:rPr>
              <a:t>, EPJC71, 1814 (2011)</a:t>
            </a:r>
          </a:p>
          <a:p>
            <a:r>
              <a:rPr lang="it-IT" sz="1600" dirty="0" err="1">
                <a:solidFill>
                  <a:srgbClr val="C00000"/>
                </a:solidFill>
              </a:rPr>
              <a:t>Masjuan</a:t>
            </a:r>
            <a:r>
              <a:rPr lang="it-IT" sz="1600" dirty="0">
                <a:solidFill>
                  <a:srgbClr val="C00000"/>
                </a:solidFill>
              </a:rPr>
              <a:t>, Ruiz de Elvira, Sanz-</a:t>
            </a:r>
            <a:r>
              <a:rPr lang="it-IT" sz="1600" dirty="0" err="1">
                <a:solidFill>
                  <a:srgbClr val="C00000"/>
                </a:solidFill>
              </a:rPr>
              <a:t>Cillero</a:t>
            </a:r>
            <a:r>
              <a:rPr lang="it-IT" sz="1600" dirty="0">
                <a:solidFill>
                  <a:srgbClr val="C00000"/>
                </a:solidFill>
              </a:rPr>
              <a:t>, PRD90, 097901 (2014)</a:t>
            </a:r>
          </a:p>
          <a:p>
            <a:r>
              <a:rPr lang="it-IT" sz="1600" b="0" dirty="0" err="1">
                <a:solidFill>
                  <a:srgbClr val="C00000"/>
                </a:solidFill>
                <a:effectLst/>
                <a:latin typeface="-apple-system"/>
              </a:rPr>
              <a:t>Pel</a:t>
            </a:r>
            <a:r>
              <a:rPr lang="it-IT" sz="1600" dirty="0" err="1">
                <a:solidFill>
                  <a:srgbClr val="C00000"/>
                </a:solidFill>
              </a:rPr>
              <a:t>á</a:t>
            </a:r>
            <a:r>
              <a:rPr lang="it-IT" sz="1600" b="0" dirty="0" err="1">
                <a:solidFill>
                  <a:srgbClr val="C00000"/>
                </a:solidFill>
                <a:effectLst/>
                <a:latin typeface="-apple-system"/>
              </a:rPr>
              <a:t>ez</a:t>
            </a:r>
            <a:r>
              <a:rPr lang="it-IT" sz="1600" b="0" dirty="0">
                <a:solidFill>
                  <a:srgbClr val="C00000"/>
                </a:solidFill>
                <a:effectLst/>
                <a:latin typeface="-apple-system"/>
              </a:rPr>
              <a:t>, </a:t>
            </a:r>
            <a:r>
              <a:rPr lang="it-IT" sz="1600" b="0" dirty="0" err="1">
                <a:solidFill>
                  <a:srgbClr val="C00000"/>
                </a:solidFill>
                <a:effectLst/>
                <a:latin typeface="-apple-system"/>
              </a:rPr>
              <a:t>Phys.Rept</a:t>
            </a:r>
            <a:r>
              <a:rPr lang="it-IT" sz="1600" b="0" dirty="0">
                <a:solidFill>
                  <a:srgbClr val="C00000"/>
                </a:solidFill>
                <a:effectLst/>
                <a:latin typeface="-apple-system"/>
              </a:rPr>
              <a:t>. 658 (2016)</a:t>
            </a:r>
          </a:p>
          <a:p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err="1">
                <a:solidFill>
                  <a:srgbClr val="C00000"/>
                </a:solidFill>
              </a:rPr>
              <a:t>Descotes-Genon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Moussallam</a:t>
            </a:r>
            <a:r>
              <a:rPr lang="it-IT" sz="1600" dirty="0">
                <a:solidFill>
                  <a:srgbClr val="C00000"/>
                </a:solidFill>
              </a:rPr>
              <a:t>, EPJC48, 553 (2006) </a:t>
            </a:r>
          </a:p>
          <a:p>
            <a:r>
              <a:rPr lang="it-IT" sz="1600" dirty="0" err="1">
                <a:solidFill>
                  <a:srgbClr val="C00000"/>
                </a:solidFill>
              </a:rPr>
              <a:t>Peláez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Rodas</a:t>
            </a:r>
            <a:r>
              <a:rPr lang="it-IT" sz="1600" dirty="0">
                <a:solidFill>
                  <a:srgbClr val="C00000"/>
                </a:solidFill>
              </a:rPr>
              <a:t>, arXiv:2010.11222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AEBB31-B9AF-0B27-B8FA-D54E674C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81" y="4379530"/>
            <a:ext cx="6787837" cy="18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974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2608</Words>
  <Application>Microsoft Office PowerPoint</Application>
  <PresentationFormat>Presentazione su schermo (4:3)</PresentationFormat>
  <Paragraphs>390</Paragraphs>
  <Slides>36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4" baseType="lpstr">
      <vt:lpstr>-apple-system</vt:lpstr>
      <vt:lpstr>Arial</vt:lpstr>
      <vt:lpstr>Calibri</vt:lpstr>
      <vt:lpstr>Cambria</vt:lpstr>
      <vt:lpstr>Cambria Math</vt:lpstr>
      <vt:lpstr>Symbol</vt:lpstr>
      <vt:lpstr>Times New Roman</vt:lpstr>
      <vt:lpstr>NewsPrint</vt:lpstr>
      <vt:lpstr>Exotic hadron spectroscopy II: Light exotics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Exotics @ECT</dc:title>
  <dc:creator>Pillaus</dc:creator>
  <cp:lastModifiedBy>Alessandro Pilloni</cp:lastModifiedBy>
  <cp:revision>852</cp:revision>
  <dcterms:created xsi:type="dcterms:W3CDTF">2012-05-23T17:12:57Z</dcterms:created>
  <dcterms:modified xsi:type="dcterms:W3CDTF">2022-05-19T10:59:57Z</dcterms:modified>
</cp:coreProperties>
</file>