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181.jpg" ContentType="image/jpe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media/image217.jpg" ContentType="image/jpeg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media/image239.jpg" ContentType="image/jpeg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media/image240.jpg" ContentType="image/jpeg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141"/>
  </p:notesMasterIdLst>
  <p:sldIdLst>
    <p:sldId id="731" r:id="rId2"/>
    <p:sldId id="942" r:id="rId3"/>
    <p:sldId id="906" r:id="rId4"/>
    <p:sldId id="962" r:id="rId5"/>
    <p:sldId id="961" r:id="rId6"/>
    <p:sldId id="926" r:id="rId7"/>
    <p:sldId id="946" r:id="rId8"/>
    <p:sldId id="955" r:id="rId9"/>
    <p:sldId id="956" r:id="rId10"/>
    <p:sldId id="957" r:id="rId11"/>
    <p:sldId id="928" r:id="rId12"/>
    <p:sldId id="929" r:id="rId13"/>
    <p:sldId id="932" r:id="rId14"/>
    <p:sldId id="933" r:id="rId15"/>
    <p:sldId id="936" r:id="rId16"/>
    <p:sldId id="937" r:id="rId17"/>
    <p:sldId id="659" r:id="rId18"/>
    <p:sldId id="277" r:id="rId19"/>
    <p:sldId id="947" r:id="rId20"/>
    <p:sldId id="943" r:id="rId21"/>
    <p:sldId id="941" r:id="rId22"/>
    <p:sldId id="944" r:id="rId23"/>
    <p:sldId id="945" r:id="rId24"/>
    <p:sldId id="948" r:id="rId25"/>
    <p:sldId id="949" r:id="rId26"/>
    <p:sldId id="950" r:id="rId27"/>
    <p:sldId id="951" r:id="rId28"/>
    <p:sldId id="952" r:id="rId29"/>
    <p:sldId id="953" r:id="rId30"/>
    <p:sldId id="954" r:id="rId31"/>
    <p:sldId id="940" r:id="rId32"/>
    <p:sldId id="939" r:id="rId33"/>
    <p:sldId id="930" r:id="rId34"/>
    <p:sldId id="931" r:id="rId35"/>
    <p:sldId id="934" r:id="rId36"/>
    <p:sldId id="935" r:id="rId37"/>
    <p:sldId id="871" r:id="rId38"/>
    <p:sldId id="838" r:id="rId39"/>
    <p:sldId id="875" r:id="rId40"/>
    <p:sldId id="842" r:id="rId41"/>
    <p:sldId id="843" r:id="rId42"/>
    <p:sldId id="848" r:id="rId43"/>
    <p:sldId id="834" r:id="rId44"/>
    <p:sldId id="904" r:id="rId45"/>
    <p:sldId id="905" r:id="rId46"/>
    <p:sldId id="850" r:id="rId47"/>
    <p:sldId id="907" r:id="rId48"/>
    <p:sldId id="740" r:id="rId49"/>
    <p:sldId id="876" r:id="rId50"/>
    <p:sldId id="828" r:id="rId51"/>
    <p:sldId id="927" r:id="rId52"/>
    <p:sldId id="789" r:id="rId53"/>
    <p:sldId id="831" r:id="rId54"/>
    <p:sldId id="733" r:id="rId55"/>
    <p:sldId id="759" r:id="rId56"/>
    <p:sldId id="852" r:id="rId57"/>
    <p:sldId id="853" r:id="rId58"/>
    <p:sldId id="854" r:id="rId59"/>
    <p:sldId id="855" r:id="rId60"/>
    <p:sldId id="856" r:id="rId61"/>
    <p:sldId id="857" r:id="rId62"/>
    <p:sldId id="858" r:id="rId63"/>
    <p:sldId id="859" r:id="rId64"/>
    <p:sldId id="860" r:id="rId65"/>
    <p:sldId id="861" r:id="rId66"/>
    <p:sldId id="862" r:id="rId67"/>
    <p:sldId id="863" r:id="rId68"/>
    <p:sldId id="782" r:id="rId69"/>
    <p:sldId id="960" r:id="rId70"/>
    <p:sldId id="864" r:id="rId71"/>
    <p:sldId id="865" r:id="rId72"/>
    <p:sldId id="866" r:id="rId73"/>
    <p:sldId id="867" r:id="rId74"/>
    <p:sldId id="868" r:id="rId75"/>
    <p:sldId id="869" r:id="rId76"/>
    <p:sldId id="870" r:id="rId77"/>
    <p:sldId id="770" r:id="rId78"/>
    <p:sldId id="846" r:id="rId79"/>
    <p:sldId id="847" r:id="rId80"/>
    <p:sldId id="698" r:id="rId81"/>
    <p:sldId id="807" r:id="rId82"/>
    <p:sldId id="808" r:id="rId83"/>
    <p:sldId id="809" r:id="rId84"/>
    <p:sldId id="734" r:id="rId85"/>
    <p:sldId id="792" r:id="rId86"/>
    <p:sldId id="793" r:id="rId87"/>
    <p:sldId id="794" r:id="rId88"/>
    <p:sldId id="795" r:id="rId89"/>
    <p:sldId id="796" r:id="rId90"/>
    <p:sldId id="797" r:id="rId91"/>
    <p:sldId id="798" r:id="rId92"/>
    <p:sldId id="799" r:id="rId93"/>
    <p:sldId id="800" r:id="rId94"/>
    <p:sldId id="801" r:id="rId95"/>
    <p:sldId id="802" r:id="rId96"/>
    <p:sldId id="803" r:id="rId97"/>
    <p:sldId id="804" r:id="rId98"/>
    <p:sldId id="805" r:id="rId99"/>
    <p:sldId id="806" r:id="rId100"/>
    <p:sldId id="776" r:id="rId101"/>
    <p:sldId id="777" r:id="rId102"/>
    <p:sldId id="778" r:id="rId103"/>
    <p:sldId id="779" r:id="rId104"/>
    <p:sldId id="851" r:id="rId105"/>
    <p:sldId id="650" r:id="rId106"/>
    <p:sldId id="766" r:id="rId107"/>
    <p:sldId id="771" r:id="rId108"/>
    <p:sldId id="773" r:id="rId109"/>
    <p:sldId id="774" r:id="rId110"/>
    <p:sldId id="713" r:id="rId111"/>
    <p:sldId id="714" r:id="rId112"/>
    <p:sldId id="715" r:id="rId113"/>
    <p:sldId id="716" r:id="rId114"/>
    <p:sldId id="717" r:id="rId115"/>
    <p:sldId id="718" r:id="rId116"/>
    <p:sldId id="719" r:id="rId117"/>
    <p:sldId id="824" r:id="rId118"/>
    <p:sldId id="825" r:id="rId119"/>
    <p:sldId id="816" r:id="rId120"/>
    <p:sldId id="872" r:id="rId121"/>
    <p:sldId id="873" r:id="rId122"/>
    <p:sldId id="874" r:id="rId123"/>
    <p:sldId id="817" r:id="rId124"/>
    <p:sldId id="818" r:id="rId125"/>
    <p:sldId id="815" r:id="rId126"/>
    <p:sldId id="877" r:id="rId127"/>
    <p:sldId id="878" r:id="rId128"/>
    <p:sldId id="879" r:id="rId129"/>
    <p:sldId id="880" r:id="rId130"/>
    <p:sldId id="881" r:id="rId131"/>
    <p:sldId id="882" r:id="rId132"/>
    <p:sldId id="883" r:id="rId133"/>
    <p:sldId id="884" r:id="rId134"/>
    <p:sldId id="885" r:id="rId135"/>
    <p:sldId id="886" r:id="rId136"/>
    <p:sldId id="887" r:id="rId137"/>
    <p:sldId id="888" r:id="rId138"/>
    <p:sldId id="889" r:id="rId139"/>
    <p:sldId id="890" r:id="rId1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CC00FF"/>
    <a:srgbClr val="0000FE"/>
    <a:srgbClr val="EC2018"/>
    <a:srgbClr val="666666"/>
    <a:srgbClr val="0070C0"/>
    <a:srgbClr val="FFCC00"/>
    <a:srgbClr val="FFCA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>
        <p:scale>
          <a:sx n="110" d="100"/>
          <a:sy n="110" d="100"/>
        </p:scale>
        <p:origin x="90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14/09/2021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288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32411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650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81548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43158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87283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83415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07408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11245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15221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13992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26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93370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00022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83759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49813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85019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88529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17292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52266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33462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73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587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37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02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194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541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041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323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592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852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752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401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1060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410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286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733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238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026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141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673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844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053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0919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2215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464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49340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5159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157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5471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7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0061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1065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547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947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8170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791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810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1367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6781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7834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288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5016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6704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3016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949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7383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5277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5667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7453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7885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9362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30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1539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6304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4878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3042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1824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5622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4935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2716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3630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897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7687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6945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7969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5374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6452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6982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0150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0476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0503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106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491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8494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2945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25677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2658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9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4972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03883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0831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50536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02467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82152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03433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75731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6508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91358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00087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13244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6528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06334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09440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42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14/09/2021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14/09/2021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14/09/2021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14/09/2021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14/09/2021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14/09/2021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14/09/2021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14/09/2021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14/09/2021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14/09/2021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14/09/2021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14/09/2021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6.gif"/><Relationship Id="rId4" Type="http://schemas.openxmlformats.org/officeDocument/2006/relationships/image" Target="../media/image52.png"/><Relationship Id="rId9" Type="http://schemas.openxmlformats.org/officeDocument/2006/relationships/image" Target="../media/image55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104.jpeg"/><Relationship Id="rId3" Type="http://schemas.openxmlformats.org/officeDocument/2006/relationships/image" Target="../media/image1940.png"/><Relationship Id="rId7" Type="http://schemas.openxmlformats.org/officeDocument/2006/relationships/image" Target="../media/image245.png"/><Relationship Id="rId12" Type="http://schemas.openxmlformats.org/officeDocument/2006/relationships/image" Target="../media/image203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2020.png"/><Relationship Id="rId5" Type="http://schemas.openxmlformats.org/officeDocument/2006/relationships/image" Target="../media/image243.png"/><Relationship Id="rId10" Type="http://schemas.openxmlformats.org/officeDocument/2006/relationships/image" Target="../media/image248.png"/><Relationship Id="rId4" Type="http://schemas.openxmlformats.org/officeDocument/2006/relationships/image" Target="../media/image1950.png"/><Relationship Id="rId9" Type="http://schemas.openxmlformats.org/officeDocument/2006/relationships/image" Target="../media/image24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0.png"/><Relationship Id="rId4" Type="http://schemas.openxmlformats.org/officeDocument/2006/relationships/image" Target="../media/image25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0.png"/><Relationship Id="rId5" Type="http://schemas.openxmlformats.org/officeDocument/2006/relationships/image" Target="../media/image2150.png"/><Relationship Id="rId4" Type="http://schemas.openxmlformats.org/officeDocument/2006/relationships/image" Target="../media/image25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3" Type="http://schemas.openxmlformats.org/officeDocument/2006/relationships/image" Target="../media/image2350.png"/><Relationship Id="rId7" Type="http://schemas.openxmlformats.org/officeDocument/2006/relationships/image" Target="../media/image239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0.png"/><Relationship Id="rId5" Type="http://schemas.openxmlformats.org/officeDocument/2006/relationships/image" Target="../media/image2370.png"/><Relationship Id="rId10" Type="http://schemas.openxmlformats.org/officeDocument/2006/relationships/image" Target="../media/image2430.png"/><Relationship Id="rId4" Type="http://schemas.openxmlformats.org/officeDocument/2006/relationships/image" Target="../media/image2360.png"/><Relationship Id="rId9" Type="http://schemas.openxmlformats.org/officeDocument/2006/relationships/image" Target="../media/image242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0.png"/><Relationship Id="rId3" Type="http://schemas.openxmlformats.org/officeDocument/2006/relationships/image" Target="../media/image44.png"/><Relationship Id="rId7" Type="http://schemas.openxmlformats.org/officeDocument/2006/relationships/image" Target="../media/image248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460.png"/><Relationship Id="rId9" Type="http://schemas.openxmlformats.org/officeDocument/2006/relationships/image" Target="../media/image43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0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0.png"/><Relationship Id="rId5" Type="http://schemas.openxmlformats.org/officeDocument/2006/relationships/image" Target="../media/image2520.png"/><Relationship Id="rId4" Type="http://schemas.openxmlformats.org/officeDocument/2006/relationships/image" Target="../media/image52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0.png"/><Relationship Id="rId3" Type="http://schemas.openxmlformats.org/officeDocument/2006/relationships/image" Target="../media/image55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0.png"/><Relationship Id="rId5" Type="http://schemas.openxmlformats.org/officeDocument/2006/relationships/image" Target="../media/image44.png"/><Relationship Id="rId4" Type="http://schemas.openxmlformats.org/officeDocument/2006/relationships/image" Target="../media/image2520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0.png"/><Relationship Id="rId3" Type="http://schemas.openxmlformats.org/officeDocument/2006/relationships/image" Target="../media/image51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0.png"/><Relationship Id="rId5" Type="http://schemas.openxmlformats.org/officeDocument/2006/relationships/image" Target="../media/image44.png"/><Relationship Id="rId4" Type="http://schemas.openxmlformats.org/officeDocument/2006/relationships/image" Target="../media/image252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0.png"/><Relationship Id="rId3" Type="http://schemas.openxmlformats.org/officeDocument/2006/relationships/image" Target="../media/image218.gif"/><Relationship Id="rId7" Type="http://schemas.openxmlformats.org/officeDocument/2006/relationships/image" Target="../media/image246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520.png"/><Relationship Id="rId4" Type="http://schemas.openxmlformats.org/officeDocument/2006/relationships/image" Target="../media/image51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3" Type="http://schemas.openxmlformats.org/officeDocument/2006/relationships/image" Target="../media/image262.png"/><Relationship Id="rId7" Type="http://schemas.openxmlformats.org/officeDocument/2006/relationships/image" Target="../media/image30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4" Type="http://schemas.openxmlformats.org/officeDocument/2006/relationships/image" Target="../media/image26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2.png"/><Relationship Id="rId7" Type="http://schemas.openxmlformats.org/officeDocument/2006/relationships/image" Target="../media/image27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jpeg"/><Relationship Id="rId5" Type="http://schemas.openxmlformats.org/officeDocument/2006/relationships/image" Target="../media/image272.png"/><Relationship Id="rId4" Type="http://schemas.openxmlformats.org/officeDocument/2006/relationships/image" Target="../media/image3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33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33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6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6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0.png"/><Relationship Id="rId4" Type="http://schemas.openxmlformats.org/officeDocument/2006/relationships/image" Target="../media/image276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0.png"/><Relationship Id="rId5" Type="http://schemas.openxmlformats.org/officeDocument/2006/relationships/image" Target="../media/image2790.png"/><Relationship Id="rId4" Type="http://schemas.openxmlformats.org/officeDocument/2006/relationships/image" Target="../media/image278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0.png"/><Relationship Id="rId7" Type="http://schemas.openxmlformats.org/officeDocument/2006/relationships/image" Target="../media/image28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6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0.png"/><Relationship Id="rId7" Type="http://schemas.openxmlformats.org/officeDocument/2006/relationships/image" Target="../media/image294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0.png"/><Relationship Id="rId5" Type="http://schemas.openxmlformats.org/officeDocument/2006/relationships/image" Target="../media/image2920.png"/><Relationship Id="rId4" Type="http://schemas.openxmlformats.org/officeDocument/2006/relationships/image" Target="../media/image2910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0.png"/><Relationship Id="rId3" Type="http://schemas.openxmlformats.org/officeDocument/2006/relationships/image" Target="../media/image2900.png"/><Relationship Id="rId7" Type="http://schemas.openxmlformats.org/officeDocument/2006/relationships/image" Target="../media/image297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0.png"/><Relationship Id="rId5" Type="http://schemas.openxmlformats.org/officeDocument/2006/relationships/image" Target="../media/image2950.png"/><Relationship Id="rId4" Type="http://schemas.openxmlformats.org/officeDocument/2006/relationships/image" Target="../media/image294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0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99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308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2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93.png"/><Relationship Id="rId7" Type="http://schemas.openxmlformats.org/officeDocument/2006/relationships/image" Target="../media/image328.png"/><Relationship Id="rId2" Type="http://schemas.openxmlformats.org/officeDocument/2006/relationships/image" Target="../media/image3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0.png"/><Relationship Id="rId5" Type="http://schemas.openxmlformats.org/officeDocument/2006/relationships/image" Target="../media/image294.png"/><Relationship Id="rId10" Type="http://schemas.microsoft.com/office/2007/relationships/hdphoto" Target="../media/hdphoto1.wdp"/><Relationship Id="rId4" Type="http://schemas.openxmlformats.org/officeDocument/2006/relationships/image" Target="../media/image3240.png"/><Relationship Id="rId9" Type="http://schemas.openxmlformats.org/officeDocument/2006/relationships/image" Target="../media/image29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6.png"/><Relationship Id="rId4" Type="http://schemas.openxmlformats.org/officeDocument/2006/relationships/image" Target="../media/image33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1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0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5.png"/><Relationship Id="rId4" Type="http://schemas.openxmlformats.org/officeDocument/2006/relationships/image" Target="../media/image140.png"/><Relationship Id="rId9" Type="http://schemas.openxmlformats.org/officeDocument/2006/relationships/image" Target="../media/image1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165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11" Type="http://schemas.openxmlformats.org/officeDocument/2006/relationships/image" Target="../media/image590.png"/><Relationship Id="rId5" Type="http://schemas.openxmlformats.org/officeDocument/2006/relationships/image" Target="../media/image167.jpeg"/><Relationship Id="rId10" Type="http://schemas.openxmlformats.org/officeDocument/2006/relationships/image" Target="../media/image580.png"/><Relationship Id="rId4" Type="http://schemas.openxmlformats.org/officeDocument/2006/relationships/image" Target="../media/image166.png"/><Relationship Id="rId9" Type="http://schemas.openxmlformats.org/officeDocument/2006/relationships/image" Target="../media/image5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8.pn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1.png"/><Relationship Id="rId5" Type="http://schemas.openxmlformats.org/officeDocument/2006/relationships/image" Target="../media/image1021.png"/><Relationship Id="rId4" Type="http://schemas.openxmlformats.org/officeDocument/2006/relationships/image" Target="../media/image1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1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690.png"/><Relationship Id="rId7" Type="http://schemas.openxmlformats.org/officeDocument/2006/relationships/image" Target="../media/image184.jpeg"/><Relationship Id="rId2" Type="http://schemas.openxmlformats.org/officeDocument/2006/relationships/image" Target="../media/image16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170.png"/><Relationship Id="rId9" Type="http://schemas.openxmlformats.org/officeDocument/2006/relationships/image" Target="../media/image1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1.png"/><Relationship Id="rId5" Type="http://schemas.openxmlformats.org/officeDocument/2006/relationships/image" Target="../media/image259.png"/><Relationship Id="rId4" Type="http://schemas.openxmlformats.org/officeDocument/2006/relationships/image" Target="../media/image24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0.png"/><Relationship Id="rId3" Type="http://schemas.openxmlformats.org/officeDocument/2006/relationships/image" Target="../media/image4.png"/><Relationship Id="rId7" Type="http://schemas.openxmlformats.org/officeDocument/2006/relationships/image" Target="../media/image25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1.png"/><Relationship Id="rId5" Type="http://schemas.openxmlformats.org/officeDocument/2006/relationships/image" Target="../media/image233.png"/><Relationship Id="rId4" Type="http://schemas.openxmlformats.org/officeDocument/2006/relationships/image" Target="../media/image2210.png"/><Relationship Id="rId9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png"/><Relationship Id="rId15" Type="http://schemas.openxmlformats.org/officeDocument/2006/relationships/image" Target="../media/image212.pn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33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1.png"/><Relationship Id="rId3" Type="http://schemas.openxmlformats.org/officeDocument/2006/relationships/image" Target="../media/image1250.png"/><Relationship Id="rId7" Type="http://schemas.openxmlformats.org/officeDocument/2006/relationships/image" Target="../media/image12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1.png"/><Relationship Id="rId5" Type="http://schemas.openxmlformats.org/officeDocument/2006/relationships/image" Target="../media/image1270.png"/><Relationship Id="rId10" Type="http://schemas.openxmlformats.org/officeDocument/2006/relationships/image" Target="../media/image1320.png"/><Relationship Id="rId4" Type="http://schemas.openxmlformats.org/officeDocument/2006/relationships/image" Target="../media/image1260.png"/><Relationship Id="rId9" Type="http://schemas.openxmlformats.org/officeDocument/2006/relationships/image" Target="../media/image13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1.png"/><Relationship Id="rId3" Type="http://schemas.openxmlformats.org/officeDocument/2006/relationships/image" Target="../media/image1351.png"/><Relationship Id="rId7" Type="http://schemas.openxmlformats.org/officeDocument/2006/relationships/image" Target="../media/image1391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1.png"/><Relationship Id="rId5" Type="http://schemas.openxmlformats.org/officeDocument/2006/relationships/image" Target="../media/image1371.png"/><Relationship Id="rId4" Type="http://schemas.openxmlformats.org/officeDocument/2006/relationships/image" Target="../media/image1361.png"/><Relationship Id="rId9" Type="http://schemas.openxmlformats.org/officeDocument/2006/relationships/image" Target="../media/image141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441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1.png"/><Relationship Id="rId7" Type="http://schemas.openxmlformats.org/officeDocument/2006/relationships/image" Target="../media/image15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0.png"/><Relationship Id="rId5" Type="http://schemas.openxmlformats.org/officeDocument/2006/relationships/image" Target="../media/image1491.png"/><Relationship Id="rId4" Type="http://schemas.openxmlformats.org/officeDocument/2006/relationships/image" Target="../media/image1481.png"/><Relationship Id="rId9" Type="http://schemas.openxmlformats.org/officeDocument/2006/relationships/image" Target="../media/image15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0.png"/><Relationship Id="rId3" Type="http://schemas.openxmlformats.org/officeDocument/2006/relationships/image" Target="../media/image139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21.png"/><Relationship Id="rId4" Type="http://schemas.openxmlformats.org/officeDocument/2006/relationships/image" Target="../media/image14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5.png"/><Relationship Id="rId4" Type="http://schemas.openxmlformats.org/officeDocument/2006/relationships/image" Target="../media/image140.png"/><Relationship Id="rId9" Type="http://schemas.openxmlformats.org/officeDocument/2006/relationships/image" Target="../media/image14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17.jpg"/><Relationship Id="rId9" Type="http://schemas.openxmlformats.org/officeDocument/2006/relationships/image" Target="../media/image26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8.gi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8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1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0.png"/><Relationship Id="rId3" Type="http://schemas.openxmlformats.org/officeDocument/2006/relationships/image" Target="../media/image44.png"/><Relationship Id="rId7" Type="http://schemas.openxmlformats.org/officeDocument/2006/relationships/image" Target="../media/image19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1930.png"/><Relationship Id="rId9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0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0.png"/><Relationship Id="rId5" Type="http://schemas.openxmlformats.org/officeDocument/2006/relationships/image" Target="../media/image2000.png"/><Relationship Id="rId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0.png"/><Relationship Id="rId3" Type="http://schemas.openxmlformats.org/officeDocument/2006/relationships/image" Target="../media/image55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0.png"/><Relationship Id="rId5" Type="http://schemas.openxmlformats.org/officeDocument/2006/relationships/image" Target="../media/image44.png"/><Relationship Id="rId4" Type="http://schemas.openxmlformats.org/officeDocument/2006/relationships/image" Target="../media/image200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0.png"/><Relationship Id="rId3" Type="http://schemas.openxmlformats.org/officeDocument/2006/relationships/image" Target="../media/image51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0.png"/><Relationship Id="rId5" Type="http://schemas.openxmlformats.org/officeDocument/2006/relationships/image" Target="../media/image44.png"/><Relationship Id="rId4" Type="http://schemas.openxmlformats.org/officeDocument/2006/relationships/image" Target="../media/image200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0.png"/><Relationship Id="rId3" Type="http://schemas.openxmlformats.org/officeDocument/2006/relationships/image" Target="../media/image218.gif"/><Relationship Id="rId7" Type="http://schemas.openxmlformats.org/officeDocument/2006/relationships/image" Target="../media/image19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000.png"/><Relationship Id="rId4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10" Type="http://schemas.openxmlformats.org/officeDocument/2006/relationships/image" Target="../media/image234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238.jpe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237.png"/><Relationship Id="rId9" Type="http://schemas.openxmlformats.org/officeDocument/2006/relationships/image" Target="../media/image10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1100.png"/><Relationship Id="rId7" Type="http://schemas.openxmlformats.org/officeDocument/2006/relationships/image" Target="../media/image1140.png"/><Relationship Id="rId12" Type="http://schemas.openxmlformats.org/officeDocument/2006/relationships/image" Target="../media/image11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0.png"/><Relationship Id="rId11" Type="http://schemas.openxmlformats.org/officeDocument/2006/relationships/image" Target="../media/image1180.png"/><Relationship Id="rId5" Type="http://schemas.openxmlformats.org/officeDocument/2006/relationships/image" Target="../media/image1120.png"/><Relationship Id="rId10" Type="http://schemas.openxmlformats.org/officeDocument/2006/relationships/image" Target="../media/image1170.png"/><Relationship Id="rId4" Type="http://schemas.openxmlformats.org/officeDocument/2006/relationships/image" Target="../media/image1110.png"/><Relationship Id="rId9" Type="http://schemas.openxmlformats.org/officeDocument/2006/relationships/image" Target="../media/image116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240.png"/><Relationship Id="rId3" Type="http://schemas.openxmlformats.org/officeDocument/2006/relationships/image" Target="../media/image1100.png"/><Relationship Id="rId7" Type="http://schemas.openxmlformats.org/officeDocument/2006/relationships/image" Target="../media/image1140.png"/><Relationship Id="rId12" Type="http://schemas.openxmlformats.org/officeDocument/2006/relationships/image" Target="../media/image123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0.png"/><Relationship Id="rId11" Type="http://schemas.openxmlformats.org/officeDocument/2006/relationships/image" Target="../media/image1220.png"/><Relationship Id="rId5" Type="http://schemas.openxmlformats.org/officeDocument/2006/relationships/image" Target="../media/image1120.png"/><Relationship Id="rId10" Type="http://schemas.openxmlformats.org/officeDocument/2006/relationships/image" Target="../media/image1210.png"/><Relationship Id="rId4" Type="http://schemas.openxmlformats.org/officeDocument/2006/relationships/image" Target="../media/image1110.png"/><Relationship Id="rId9" Type="http://schemas.openxmlformats.org/officeDocument/2006/relationships/image" Target="../media/image120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30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0.png"/><Relationship Id="rId5" Type="http://schemas.openxmlformats.org/officeDocument/2006/relationships/image" Target="../media/image1280.png"/><Relationship Id="rId4" Type="http://schemas.openxmlformats.org/officeDocument/2006/relationships/image" Target="../media/image19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0.png"/><Relationship Id="rId5" Type="http://schemas.openxmlformats.org/officeDocument/2006/relationships/image" Target="../media/image1330.png"/><Relationship Id="rId4" Type="http://schemas.openxmlformats.org/officeDocument/2006/relationships/image" Target="../media/image20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0.png"/><Relationship Id="rId3" Type="http://schemas.openxmlformats.org/officeDocument/2006/relationships/image" Target="../media/image1310.png"/><Relationship Id="rId7" Type="http://schemas.openxmlformats.org/officeDocument/2006/relationships/image" Target="../media/image136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0.png"/><Relationship Id="rId5" Type="http://schemas.openxmlformats.org/officeDocument/2006/relationships/image" Target="../media/image1330.png"/><Relationship Id="rId4" Type="http://schemas.openxmlformats.org/officeDocument/2006/relationships/image" Target="../media/image201.png"/><Relationship Id="rId9" Type="http://schemas.openxmlformats.org/officeDocument/2006/relationships/image" Target="../media/image138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0.png"/><Relationship Id="rId13" Type="http://schemas.openxmlformats.org/officeDocument/2006/relationships/image" Target="../media/image1430.png"/><Relationship Id="rId3" Type="http://schemas.openxmlformats.org/officeDocument/2006/relationships/image" Target="../media/image1310.png"/><Relationship Id="rId7" Type="http://schemas.openxmlformats.org/officeDocument/2006/relationships/image" Target="../media/image1360.png"/><Relationship Id="rId12" Type="http://schemas.openxmlformats.org/officeDocument/2006/relationships/image" Target="../media/image142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0.png"/><Relationship Id="rId11" Type="http://schemas.openxmlformats.org/officeDocument/2006/relationships/image" Target="../media/image1410.png"/><Relationship Id="rId5" Type="http://schemas.openxmlformats.org/officeDocument/2006/relationships/image" Target="../media/image1330.png"/><Relationship Id="rId10" Type="http://schemas.openxmlformats.org/officeDocument/2006/relationships/image" Target="../media/image1400.png"/><Relationship Id="rId4" Type="http://schemas.openxmlformats.org/officeDocument/2006/relationships/image" Target="../media/image201.png"/><Relationship Id="rId9" Type="http://schemas.openxmlformats.org/officeDocument/2006/relationships/image" Target="../media/image1390.png"/><Relationship Id="rId14" Type="http://schemas.openxmlformats.org/officeDocument/2006/relationships/image" Target="../media/image144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490.png"/><Relationship Id="rId4" Type="http://schemas.openxmlformats.org/officeDocument/2006/relationships/image" Target="../media/image14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510.png"/><Relationship Id="rId4" Type="http://schemas.openxmlformats.org/officeDocument/2006/relationships/image" Target="../media/image14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0.png"/><Relationship Id="rId4" Type="http://schemas.openxmlformats.org/officeDocument/2006/relationships/image" Target="../media/image153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0.png"/><Relationship Id="rId5" Type="http://schemas.openxmlformats.org/officeDocument/2006/relationships/image" Target="../media/image72.png"/><Relationship Id="rId4" Type="http://schemas.openxmlformats.org/officeDocument/2006/relationships/image" Target="../media/image156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0.png"/><Relationship Id="rId5" Type="http://schemas.openxmlformats.org/officeDocument/2006/relationships/image" Target="../media/image72.png"/><Relationship Id="rId4" Type="http://schemas.openxmlformats.org/officeDocument/2006/relationships/image" Target="../media/image156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31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0.png"/><Relationship Id="rId5" Type="http://schemas.openxmlformats.org/officeDocument/2006/relationships/image" Target="../media/image80.png"/><Relationship Id="rId4" Type="http://schemas.openxmlformats.org/officeDocument/2006/relationships/image" Target="../media/image164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6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Status of Spectroscopy of Exotic Hadrons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3996501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107</a:t>
            </a:r>
            <a:r>
              <a:rPr lang="it-IT" baseline="30000" dirty="0"/>
              <a:t>th</a:t>
            </a:r>
            <a:r>
              <a:rPr lang="it-IT" dirty="0" smtClean="0"/>
              <a:t> SIF Congresso, </a:t>
            </a:r>
            <a:r>
              <a:rPr lang="it-IT" dirty="0" smtClean="0"/>
              <a:t>September </a:t>
            </a:r>
            <a:r>
              <a:rPr lang="it-IT" dirty="0" smtClean="0"/>
              <a:t>15</a:t>
            </a:r>
            <a:r>
              <a:rPr lang="it-IT" baseline="30000" dirty="0" smtClean="0"/>
              <a:t>th</a:t>
            </a:r>
            <a:r>
              <a:rPr lang="it-IT" dirty="0" smtClean="0"/>
              <a:t>, 2021</a:t>
            </a:r>
            <a:endParaRPr lang="it-IT" dirty="0"/>
          </a:p>
        </p:txBody>
      </p:sp>
      <p:pic>
        <p:nvPicPr>
          <p:cNvPr id="13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3" y="4741296"/>
            <a:ext cx="2581593" cy="1431978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296"/>
            <a:ext cx="3724430" cy="14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2575" y="4395916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870787" y="615872"/>
            <a:ext cx="54024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 smtClean="0"/>
              <a:t>The scalar glueball</a:t>
            </a:r>
            <a:endParaRPr lang="it-IT" sz="48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88" y="2456376"/>
            <a:ext cx="5180823" cy="3453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0519" y="2005966"/>
            <a:ext cx="3583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A. Rodas,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 in progress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73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Glueballs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The </a:t>
            </a:r>
            <a:r>
              <a:rPr lang="it-IT" sz="2200" dirty="0" smtClean="0">
                <a:solidFill>
                  <a:srgbClr val="FF0000"/>
                </a:solidFill>
              </a:rPr>
              <a:t>clearest</a:t>
            </a:r>
            <a:r>
              <a:rPr lang="it-IT" sz="2200" dirty="0" smtClean="0"/>
              <a:t> sign of confinement in pure Yang-Mills</a:t>
            </a:r>
            <a:br>
              <a:rPr lang="it-IT" sz="2200" dirty="0" smtClean="0"/>
            </a:br>
            <a:r>
              <a:rPr lang="it-IT" sz="2200" dirty="0" smtClean="0"/>
              <a:t>The </a:t>
            </a:r>
            <a:r>
              <a:rPr lang="it-IT" sz="2200" dirty="0" smtClean="0">
                <a:solidFill>
                  <a:srgbClr val="FF0000"/>
                </a:solidFill>
              </a:rPr>
              <a:t>worst</a:t>
            </a:r>
            <a:r>
              <a:rPr lang="it-IT" sz="2200" dirty="0" smtClean="0"/>
              <a:t> state to search in real life</a:t>
            </a:r>
            <a:endParaRPr lang="it-IT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Morningstar and Peardon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PRD60, 034509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Gregory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/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JHEP1210, 170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:r>
                  <a:rPr lang="it-IT" sz="1600" dirty="0">
                    <a:solidFill>
                      <a:schemeClr val="bg1">
                        <a:lumMod val="50000"/>
                      </a:schemeClr>
                    </a:solidFill>
                  </a:rPr>
                  <a:t>Amplitude analysis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4834" y="1033898"/>
            <a:ext cx="2897916" cy="1603445"/>
            <a:chOff x="5503574" y="4197927"/>
            <a:chExt cx="3110490" cy="1905723"/>
          </a:xfrm>
        </p:grpSpPr>
        <p:sp>
          <p:nvSpPr>
            <p:cNvPr id="3" name="Rectangle 2"/>
            <p:cNvSpPr/>
            <p:nvPr/>
          </p:nvSpPr>
          <p:spPr>
            <a:xfrm>
              <a:off x="5503574" y="4197927"/>
              <a:ext cx="3110490" cy="1905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5503574" y="4378037"/>
              <a:ext cx="3022600" cy="1512888"/>
              <a:chOff x="3372" y="1706"/>
              <a:chExt cx="1904" cy="953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2449"/>
                <a:ext cx="418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2284"/>
                <a:ext cx="418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3690" y="2089"/>
                <a:ext cx="68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3690" y="2509"/>
                <a:ext cx="687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4377" y="2089"/>
                <a:ext cx="0" cy="4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1706"/>
                <a:ext cx="899" cy="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4734" y="2209"/>
                <a:ext cx="247" cy="39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dirty="0">
                    <a:latin typeface="Times New Roman" panose="02020603050405020304" pitchFamily="18" charset="0"/>
                  </a:rPr>
                  <a:t>G</a:t>
                </a:r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V="1">
                <a:off x="4981" y="2239"/>
                <a:ext cx="137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flipV="1">
                <a:off x="4981" y="2209"/>
                <a:ext cx="219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4981" y="2419"/>
                <a:ext cx="11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5008" y="2419"/>
                <a:ext cx="19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4981" y="2509"/>
                <a:ext cx="137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4981" y="2509"/>
                <a:ext cx="219" cy="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3937" y="2089"/>
                <a:ext cx="16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flipH="1">
                <a:off x="4075" y="2509"/>
                <a:ext cx="27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Text Box 21"/>
              <p:cNvSpPr txBox="1">
                <a:spLocks noChangeArrowheads="1"/>
              </p:cNvSpPr>
              <p:nvPr/>
            </p:nvSpPr>
            <p:spPr bwMode="auto">
              <a:xfrm>
                <a:off x="3372" y="2160"/>
                <a:ext cx="37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600">
                    <a:latin typeface="Times New Roman" panose="02020603050405020304" pitchFamily="18" charset="0"/>
                  </a:rPr>
                  <a:t>J/</a:t>
                </a:r>
                <a:r>
                  <a:rPr lang="en-US" sz="1600">
                    <a:latin typeface="Symbol" panose="05050102010706020507" pitchFamily="18" charset="2"/>
                  </a:rPr>
                  <a:t>y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3370112" y="1484392"/>
            <a:ext cx="5773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This is a gluon-rich process, expected to be one of the</a:t>
            </a:r>
            <a:br>
              <a:rPr lang="it-IT" sz="2000" dirty="0" smtClean="0"/>
            </a:br>
            <a:r>
              <a:rPr lang="it-IT" sz="2000" dirty="0" smtClean="0"/>
              <a:t>golden channels for the search of the scalar glueball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57862" y="1327680"/>
                <a:ext cx="3506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62" y="1327680"/>
                <a:ext cx="35067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76349" y="1897367"/>
                <a:ext cx="350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49" y="1897367"/>
                <a:ext cx="350672" cy="369332"/>
              </a:xfrm>
              <a:prstGeom prst="rect">
                <a:avLst/>
              </a:prstGeom>
              <a:blipFill rotWithShape="0">
                <a:blip r:embed="rId12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Same model as before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it-IT" dirty="0" smtClean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/>
                  <a:t>	52 parameters	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74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3 </a:t>
            </a:r>
            <a:r>
              <a:rPr lang="it-IT" i="1" dirty="0" smtClean="0">
                <a:solidFill>
                  <a:srgbClr val="FF0000"/>
                </a:solidFill>
              </a:rPr>
              <a:t>K</a:t>
            </a:r>
            <a:r>
              <a:rPr lang="it-IT" dirty="0" smtClean="0">
                <a:solidFill>
                  <a:srgbClr val="FF0000"/>
                </a:solidFill>
              </a:rPr>
              <a:t>-matrix pole for the S-wave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</a:t>
            </a:r>
            <a:r>
              <a:rPr lang="it-IT" dirty="0" smtClean="0">
                <a:solidFill>
                  <a:srgbClr val="FF0000"/>
                </a:solidFill>
              </a:rPr>
              <a:t>poles </a:t>
            </a:r>
            <a:r>
              <a:rPr lang="it-IT" dirty="0">
                <a:solidFill>
                  <a:srgbClr val="FF0000"/>
                </a:solidFill>
              </a:rPr>
              <a:t>for the </a:t>
            </a:r>
            <a:r>
              <a:rPr lang="it-IT" dirty="0" smtClean="0">
                <a:solidFill>
                  <a:srgbClr val="FF0000"/>
                </a:solidFill>
              </a:rPr>
              <a:t>D-wave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84891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 smtClean="0"/>
                  <a:t> : in progress </a:t>
                </a:r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84891" cy="1076866"/>
              </a:xfrm>
              <a:prstGeom prst="rect">
                <a:avLst/>
              </a:prstGeom>
              <a:blipFill rotWithShape="0">
                <a:blip r:embed="rId3"/>
                <a:stretch>
                  <a:fillRect r="-1868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4" y="2201657"/>
            <a:ext cx="8746636" cy="3887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454" y="1225459"/>
            <a:ext cx="8576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Analysis at advanced stage, draft in preparation, should be submitted in 1 month</a:t>
            </a:r>
            <a:endParaRPr lang="it-IT" sz="2000" dirty="0"/>
          </a:p>
        </p:txBody>
      </p:sp>
      <p:sp>
        <p:nvSpPr>
          <p:cNvPr id="9" name="Rectangle 8"/>
          <p:cNvSpPr/>
          <p:nvPr/>
        </p:nvSpPr>
        <p:spPr>
          <a:xfrm>
            <a:off x="6618885" y="1763238"/>
            <a:ext cx="2525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Rodas, AP, in preparation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Coupled channel: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/>
                  <a:t>	37 fit parameters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084106" y="936038"/>
            <a:ext cx="405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A. Rodas,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 PRL122, 042002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1 </a:t>
            </a:r>
            <a:r>
              <a:rPr lang="it-IT" i="1" dirty="0" smtClean="0">
                <a:solidFill>
                  <a:srgbClr val="FF0000"/>
                </a:solidFill>
              </a:rPr>
              <a:t>K</a:t>
            </a:r>
            <a:r>
              <a:rPr lang="it-IT" dirty="0" smtClean="0">
                <a:solidFill>
                  <a:srgbClr val="FF0000"/>
                </a:solidFill>
              </a:rPr>
              <a:t>-matrix pole for the P-wave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2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</a:t>
            </a:r>
            <a:r>
              <a:rPr lang="it-IT" dirty="0" smtClean="0">
                <a:solidFill>
                  <a:srgbClr val="FF0000"/>
                </a:solidFill>
              </a:rPr>
              <a:t>poles </a:t>
            </a:r>
            <a:r>
              <a:rPr lang="it-IT" dirty="0">
                <a:solidFill>
                  <a:srgbClr val="FF0000"/>
                </a:solidFill>
              </a:rPr>
              <a:t>for the </a:t>
            </a:r>
            <a:r>
              <a:rPr lang="it-IT" dirty="0" smtClean="0">
                <a:solidFill>
                  <a:srgbClr val="FF0000"/>
                </a:solidFill>
              </a:rPr>
              <a:t>D-wave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 smtClean="0">
                    <a:solidFill>
                      <a:srgbClr val="FF0000"/>
                    </a:solidFill>
                  </a:rPr>
                  <a:t>Left-hand scale (Blatt-Weisskopf radius)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, 3rd order polynomial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286" y="1037758"/>
            <a:ext cx="413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Denominator parameters uncorrelated between </a:t>
            </a:r>
            <a:r>
              <a:rPr lang="it-IT" i="1" dirty="0" smtClean="0"/>
              <a:t>P</a:t>
            </a:r>
            <a:r>
              <a:rPr lang="it-IT" dirty="0" smtClean="0"/>
              <a:t>- and </a:t>
            </a:r>
            <a:r>
              <a:rPr lang="it-IT" i="1" dirty="0" smtClean="0"/>
              <a:t>D</a:t>
            </a:r>
            <a:r>
              <a:rPr lang="it-IT" dirty="0" smtClean="0"/>
              <a:t>-wave 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1" y="1675916"/>
            <a:ext cx="4623329" cy="4435500"/>
          </a:xfrm>
          <a:prstGeom prst="rect">
            <a:avLst/>
          </a:prstGeom>
        </p:spPr>
      </p:pic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6906766" y="3678209"/>
            <a:ext cx="393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3047" y="1616398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469"/>
            <a:ext cx="4533110" cy="4348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230" y="1049482"/>
            <a:ext cx="43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Denominator parameters uncorrelated with the numerator ones 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309" y="1738105"/>
            <a:ext cx="3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Production (numerator)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2336402" y="3724015"/>
            <a:ext cx="38459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«pole»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For each class, the maximum deviation of mass and width is taken as a systematic error</a:t>
            </a:r>
            <a:br>
              <a:rPr lang="it-IT" dirty="0" smtClean="0"/>
            </a:br>
            <a:r>
              <a:rPr lang="it-IT" dirty="0" smtClean="0"/>
              <a:t>Deviation smaller than the statistical error are neglected</a:t>
            </a:r>
            <a:br>
              <a:rPr lang="it-IT" dirty="0" smtClean="0"/>
            </a:br>
            <a:r>
              <a:rPr lang="it-IT" dirty="0" smtClean="0"/>
              <a:t>Systematic of different classes are summed in quadrature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65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Bootstrap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093"/>
            <a:ext cx="4572000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93"/>
            <a:ext cx="4572000" cy="3097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163" y="4700879"/>
            <a:ext cx="6863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Our skepticism about a second pole in the relevant region is confirmed:</a:t>
            </a:r>
          </a:p>
          <a:p>
            <a:r>
              <a:rPr lang="it-IT" dirty="0" smtClean="0"/>
              <a:t>It is unstable and not trustable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41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/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:r>
                  <a:rPr lang="it-IT" dirty="0" smtClean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:r>
                  <a:rPr lang="it-IT" dirty="0" smtClean="0">
                    <a:solidFill>
                      <a:schemeClr val="tx1"/>
                    </a:solidFill>
                  </a:rPr>
                  <a:t>but they decrease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Multiplicity dependence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512747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 smtClean="0"/>
                  <a:t>is more suppressed </a:t>
                </a:r>
                <a:r>
                  <a:rPr lang="en-US" dirty="0" err="1" smtClean="0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en-US" dirty="0" smtClean="0"/>
                  <a:t>when more tracks (</a:t>
                </a:r>
                <a:r>
                  <a:rPr lang="en-US" dirty="0" err="1" smtClean="0"/>
                  <a:t>comovers</a:t>
                </a:r>
                <a:r>
                  <a:rPr lang="en-US" dirty="0" smtClean="0"/>
                  <a:t>) are present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5127477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070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LHCb PRL126, 092001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016522" y="2103987"/>
                <a:ext cx="467027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a fragile molecule?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2" y="2103987"/>
                <a:ext cx="4670277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175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016521" y="2103432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  <a:endParaRPr lang="it-IT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1" y="2103432"/>
                <a:ext cx="4572000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1200" t="-4717" r="-933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/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>
                    <a:solidFill>
                      <a:srgbClr val="FF0000"/>
                    </a:solidFill>
                  </a:rPr>
                  <a:t>but they decrease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 rotWithShape="0">
                <a:blip r:embed="rId10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CMS JHEP04(2014), 103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7" name="Screen Shot 2020-08-24 at 10.11.50.png" descr="Screen Shot 2020-08-24 at 10.11.5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/>
          <p:cNvSpPr/>
          <p:nvPr/>
        </p:nvSpPr>
        <p:spPr>
          <a:xfrm>
            <a:off x="6280179" y="3424413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 is a molecule,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but it increases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0183" y="401129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ALICE EPJC80, 9, 889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3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2" grpId="0"/>
      <p:bldP spid="12" grpId="0"/>
      <p:bldP spid="12" grpId="1"/>
      <p:bldP spid="15" grpId="0"/>
      <p:bldP spid="19" grpId="0"/>
      <p:bldP spid="2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 smtClean="0"/>
                  <a:t> scattering</a:t>
                </a:r>
                <a:br>
                  <a:rPr lang="it-IT" sz="2400" dirty="0" smtClean="0"/>
                </a:br>
                <a:r>
                  <a:rPr lang="it-IT" sz="2400" dirty="0" smtClean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Deuteron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Dineutron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Decreasing the potential strength,</a:t>
            </a:r>
            <a:br>
              <a:rPr lang="it-IT" sz="2400" dirty="0" smtClean="0"/>
            </a:br>
            <a:r>
              <a:rPr lang="it-IT" sz="2400" dirty="0" smtClean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pole jumps on the 2nd sheet (dineutron),</a:t>
            </a:r>
            <a:br>
              <a:rPr lang="it-IT" sz="2400" dirty="0" smtClean="0"/>
            </a:br>
            <a:r>
              <a:rPr lang="it-IT" sz="2400" dirty="0" smtClean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77492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situation is more complicated when more channels are open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449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3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17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Nuclear modification factors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3483" r="2420" b="31900"/>
          <a:stretch/>
        </p:blipFill>
        <p:spPr>
          <a:xfrm>
            <a:off x="4780230" y="3299806"/>
            <a:ext cx="4047356" cy="275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t="3134" r="2347" b="31987"/>
          <a:stretch/>
        </p:blipFill>
        <p:spPr>
          <a:xfrm>
            <a:off x="340849" y="3311188"/>
            <a:ext cx="4029691" cy="2743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𝐴𝐴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770" y="1036500"/>
                <a:ext cx="7954678" cy="649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can use deuteron data to extract the values of the nuclear modification factors </a:t>
                </a:r>
                <a:br>
                  <a:rPr lang="it-IT" dirty="0" smtClean="0"/>
                </a:br>
                <a:r>
                  <a:rPr lang="it-IT" dirty="0" smtClean="0"/>
                  <a:t>(caveat: for RAA data have different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dirty="0" smtClean="0"/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0" y="1036500"/>
                <a:ext cx="7954678" cy="649345"/>
              </a:xfrm>
              <a:prstGeom prst="rect">
                <a:avLst/>
              </a:prstGeom>
              <a:blipFill rotWithShape="0">
                <a:blip r:embed="rId7"/>
                <a:stretch>
                  <a:fillRect l="-613" t="-4673" b="-140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2121774" y="3092381"/>
            <a:ext cx="2450226" cy="16920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6463762" y="3262077"/>
            <a:ext cx="2450226" cy="1270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Larger than 1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.5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818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0277" y="1427656"/>
            <a:ext cx="886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 smtClean="0">
                <a:solidFill>
                  <a:schemeClr val="tx1"/>
                </a:solidFill>
              </a:rPr>
              <a:t>We assume a pure Glauber model (RAA = 1) and a value RAA = 5 to rescale Pb-Pb data to pp</a:t>
            </a:r>
          </a:p>
        </p:txBody>
      </p:sp>
      <p:sp>
        <p:nvSpPr>
          <p:cNvPr id="9" name="Rectangle 8"/>
          <p:cNvSpPr/>
          <p:nvPr/>
        </p:nvSpPr>
        <p:spPr>
          <a:xfrm>
            <a:off x="5669864" y="2362781"/>
            <a:ext cx="326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0000FF"/>
                </a:solidFill>
              </a:rPr>
              <a:t>Are they similar objects?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57002" y="1001412"/>
            <a:ext cx="686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 smtClean="0">
                <a:solidFill>
                  <a:srgbClr val="C00000"/>
                </a:solidFill>
              </a:rPr>
              <a:t>Esposito, Guerrieri, Maiani, Piccinini, AP, Polosa, 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PRD92, </a:t>
            </a:r>
            <a:r>
              <a:rPr lang="it-IT" dirty="0">
                <a:solidFill>
                  <a:srgbClr val="C00000"/>
                </a:solidFill>
              </a:rPr>
              <a:t>034028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Light nuclei at ALICE vs.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" y="2281473"/>
            <a:ext cx="4260118" cy="4100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70" y="2281473"/>
            <a:ext cx="4237514" cy="4079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527" y="2399540"/>
            <a:ext cx="174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Exponential extr.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6940040" y="2371263"/>
            <a:ext cx="16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Blast-wave extr.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is way larger than the extrapolated cross section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810" t="-10000" r="-101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4127822" y="4488913"/>
            <a:ext cx="0" cy="102745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44843" y="1729443"/>
                <a:ext cx="5037500" cy="369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dirty="0" smtClean="0"/>
                  <a:t> sector is ideal for the search of New Physics </a:t>
                </a:r>
              </a:p>
              <a:p>
                <a:endParaRPr lang="it-IT" dirty="0" smtClean="0"/>
              </a:p>
              <a:p>
                <a:r>
                  <a:rPr lang="it-IT" dirty="0" smtClean="0">
                    <a:solidFill>
                      <a:schemeClr val="tx2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it-IT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2"/>
                    </a:solidFill>
                  </a:rPr>
                  <a:t> </a:t>
                </a:r>
                <a:r>
                  <a:rPr lang="it-IT" dirty="0" smtClean="0">
                    <a:solidFill>
                      <a:schemeClr val="tx2"/>
                    </a:solidFill>
                  </a:rPr>
                  <a:t>system is particularly interesting:</a:t>
                </a:r>
              </a:p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chemeClr val="tx2"/>
                    </a:solidFill>
                  </a:rPr>
                  <a:t>One can extract the 3-body axial current, and use it to describe the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neutrino-nucleon interaction</a:t>
                </a:r>
              </a:p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chemeClr val="tx2"/>
                    </a:solidFill>
                  </a:rPr>
                  <a:t>The decay enters the determination from the spectral function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chemeClr val="tx2"/>
                    </a:solidFill>
                  </a:rPr>
                  <a:t>This channel is promising to get a more refined measurement of 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dirty="0" smtClean="0">
                    <a:solidFill>
                      <a:schemeClr val="tx2"/>
                    </a:solidFill>
                  </a:rPr>
                  <a:t>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Electric Dipole Moment</a:t>
                </a:r>
              </a:p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dirty="0">
                  <a:solidFill>
                    <a:schemeClr val="tx2"/>
                  </a:solidFill>
                </a:endParaRPr>
              </a:p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chemeClr val="tx2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>
                    <a:solidFill>
                      <a:schemeClr val="tx2"/>
                    </a:solidFill>
                  </a:rPr>
                  <a:t>data are dominated by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1260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dirty="0" smtClean="0">
                    <a:solidFill>
                      <a:schemeClr val="tx2"/>
                    </a:solidFill>
                  </a:rPr>
                  <a:t/>
                </a:r>
                <a:br>
                  <a:rPr lang="it-IT" dirty="0" smtClean="0">
                    <a:solidFill>
                      <a:schemeClr val="tx2"/>
                    </a:solidFill>
                  </a:rPr>
                </a:br>
                <a:r>
                  <a:rPr lang="it-IT" dirty="0" smtClean="0">
                    <a:solidFill>
                      <a:schemeClr val="tx2"/>
                    </a:solidFill>
                  </a:rPr>
                  <a:t>which is still not well established in the PDG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843" y="1729443"/>
                <a:ext cx="5037500" cy="3693319"/>
              </a:xfrm>
              <a:prstGeom prst="rect">
                <a:avLst/>
              </a:prstGeom>
              <a:blipFill rotWithShape="0">
                <a:blip r:embed="rId4"/>
                <a:stretch>
                  <a:fillRect l="-1332" t="-990" b="-16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8436" y="1025118"/>
            <a:ext cx="2981884" cy="2885979"/>
            <a:chOff x="150863" y="1539089"/>
            <a:chExt cx="3442391" cy="33316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63" y="1539089"/>
              <a:ext cx="3442391" cy="33316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77362" y="1846907"/>
              <a:ext cx="380246" cy="334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377" y="1846907"/>
              <a:ext cx="492216" cy="5829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4" y="3911097"/>
            <a:ext cx="2965836" cy="2575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10370" y="6039017"/>
                <a:ext cx="18885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EDM from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𝜋𝜈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370" y="6039017"/>
                <a:ext cx="1888594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913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53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The comover model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</a:t>
            </a:r>
            <a:r>
              <a:rPr lang="en-US" dirty="0" smtClean="0"/>
              <a:t>hadron</a:t>
            </a:r>
          </a:p>
          <a:p>
            <a:pPr algn="r"/>
            <a:r>
              <a:rPr lang="en-US" dirty="0" err="1" smtClean="0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PLB138, 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 smtClean="0"/>
                  <a:t>Comover</a:t>
                </a:r>
                <a:r>
                  <a:rPr lang="en-US" dirty="0" smtClean="0"/>
                  <a:t> Interaction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Model </a:t>
                </a:r>
                <a:r>
                  <a:rPr lang="en-US" dirty="0">
                    <a:solidFill>
                      <a:schemeClr val="tx1"/>
                    </a:solidFill>
                  </a:rPr>
                  <a:t>one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</a:t>
                </a:r>
                <a:r>
                  <a:rPr lang="en-US" dirty="0" smtClean="0"/>
                  <a:t>successful </a:t>
                </a:r>
                <a:r>
                  <a:rPr lang="en-US" dirty="0"/>
                  <a:t>at </a:t>
                </a:r>
                <a:r>
                  <a:rPr lang="en-US" dirty="0" smtClean="0"/>
                  <a:t>describing </a:t>
                </a:r>
                <a:r>
                  <a:rPr lang="en-US" dirty="0"/>
                  <a:t>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 smtClean="0"/>
                  <a:t>PbPb</a:t>
                </a:r>
                <a:r>
                  <a:rPr lang="en-US" dirty="0" smtClean="0"/>
                  <a:t> data</a:t>
                </a:r>
                <a:endParaRPr lang="en-US" dirty="0"/>
              </a:p>
              <a:p>
                <a:endParaRPr lang="it-IT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blipFill rotWithShape="0"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</a:t>
            </a:r>
            <a:r>
              <a:rPr lang="en-US" dirty="0" smtClean="0"/>
              <a:t>following</a:t>
            </a:r>
            <a:endParaRPr lang="en-US" dirty="0"/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 smtClean="0">
                <a:solidFill>
                  <a:srgbClr val="0000FF"/>
                </a:solidFill>
              </a:rPr>
              <a:t>hadron </a:t>
            </a:r>
            <a:r>
              <a:rPr lang="it-IT" sz="1800" dirty="0" smtClean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 smtClean="0">
                    <a:solidFill>
                      <a:srgbClr val="0000FF"/>
                    </a:solidFill>
                  </a:rPr>
                  <a:t>comover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</a:t>
                </a:r>
                <a:r>
                  <a:rPr lang="en-US" sz="1800" dirty="0" smtClean="0">
                    <a:solidFill>
                      <a:srgbClr val="0000FF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 smtClean="0">
                <a:solidFill>
                  <a:srgbClr val="C00000"/>
                </a:solidFill>
              </a:rPr>
              <a:t>Ferreiro</a:t>
            </a:r>
            <a:r>
              <a:rPr lang="pt-BR" dirty="0">
                <a:solidFill>
                  <a:srgbClr val="C00000"/>
                </a:solidFill>
              </a:rPr>
              <a:t>, </a:t>
            </a:r>
            <a:r>
              <a:rPr lang="pt-BR" dirty="0" smtClean="0">
                <a:solidFill>
                  <a:srgbClr val="C00000"/>
                </a:solidFill>
              </a:rPr>
              <a:t>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"/>
              <p:cNvSpPr txBox="1"/>
              <p:nvPr/>
            </p:nvSpPr>
            <p:spPr>
              <a:xfrm>
                <a:off x="87250" y="5228850"/>
                <a:ext cx="6259919" cy="4062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4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  <m:d>
                            <m:dPr>
                              <m:ctrlP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b>
                      </m:sSub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62</m:t>
                      </m:r>
                      <m:r>
                        <a:rPr lang="it-IT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mb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,⟨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  <m:d>
                            <m:dPr>
                              <m:ctrlP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b>
                      </m:sSub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mb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,⟨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  <m:d>
                            <m:dPr>
                              <m:ctrlP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b>
                      </m:sSub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03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mb</m:t>
                      </m:r>
                    </m:oMath>
                  </m:oMathPara>
                </a14:m>
                <a:endParaRPr lang="it-IT" sz="1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50" y="5228850"/>
                <a:ext cx="6259919" cy="406265"/>
              </a:xfrm>
              <a:prstGeom prst="rect">
                <a:avLst/>
              </a:prstGeom>
              <a:blipFill rotWithShape="0">
                <a:blip r:embed="rId6"/>
                <a:stretch>
                  <a:fillRect l="-389" r="-195" b="-75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85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67" y="4875361"/>
            <a:ext cx="2180826" cy="1544025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3-body unitarity</a:t>
            </a:r>
            <a:endParaRPr lang="it-IT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87716" y="5206710"/>
            <a:ext cx="56039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Mai, Hu, Doring, A. Szczepaniak, EPJA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Jackura</a:t>
            </a:r>
            <a:r>
              <a:rPr lang="it-IT" dirty="0">
                <a:solidFill>
                  <a:srgbClr val="C00000"/>
                </a:solidFill>
              </a:rPr>
              <a:t>, ..., AP,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EPJC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661" y="1181834"/>
            <a:ext cx="9125339" cy="3583536"/>
            <a:chOff x="0" y="1601712"/>
            <a:chExt cx="9125339" cy="3583536"/>
          </a:xfrm>
        </p:grpSpPr>
        <p:sp>
          <p:nvSpPr>
            <p:cNvPr id="2" name="Rectangle 1"/>
            <p:cNvSpPr/>
            <p:nvPr/>
          </p:nvSpPr>
          <p:spPr>
            <a:xfrm>
              <a:off x="0" y="1601712"/>
              <a:ext cx="9125339" cy="3583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0" y="3093019"/>
              <a:ext cx="7595119" cy="2080726"/>
              <a:chOff x="102637" y="1520890"/>
              <a:chExt cx="7595119" cy="208072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2637" y="1520890"/>
                <a:ext cx="7595119" cy="20807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11" t="19045" r="3674" b="42824"/>
              <a:stretch/>
            </p:blipFill>
            <p:spPr>
              <a:xfrm>
                <a:off x="102637" y="1590659"/>
                <a:ext cx="6456783" cy="2010957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58533" r="42594" b="24351"/>
              <a:stretch/>
            </p:blipFill>
            <p:spPr>
              <a:xfrm>
                <a:off x="5850294" y="2631904"/>
                <a:ext cx="1847462" cy="902683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379" y="1745647"/>
              <a:ext cx="7175242" cy="116428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3367" y="4874986"/>
            <a:ext cx="2181600" cy="1544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6650183" y="5038647"/>
            <a:ext cx="2204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Connections with 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Lattice QCD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Briceño, Hansen, Sharpe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Factorizable model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394" y="1343608"/>
            <a:ext cx="20583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t="19045" r="3674" b="24351"/>
          <a:stretch/>
        </p:blipFill>
        <p:spPr>
          <a:xfrm>
            <a:off x="167394" y="1049482"/>
            <a:ext cx="5401778" cy="32799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07705" y="2246204"/>
            <a:ext cx="1252639" cy="1018653"/>
            <a:chOff x="580898" y="1945367"/>
            <a:chExt cx="958653" cy="77958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185135" y="2220242"/>
            <a:ext cx="1252639" cy="1018653"/>
            <a:chOff x="580898" y="1945367"/>
            <a:chExt cx="958653" cy="77958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57775" y="3287804"/>
            <a:ext cx="1252639" cy="1018653"/>
            <a:chOff x="580898" y="1945367"/>
            <a:chExt cx="958653" cy="77958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586172" y="3368948"/>
            <a:ext cx="3213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unitarity equation is now</a:t>
            </a:r>
            <a:br>
              <a:rPr lang="it-IT" dirty="0" smtClean="0"/>
            </a:br>
            <a:r>
              <a:rPr lang="it-IT" dirty="0" smtClean="0"/>
              <a:t>algebraic and easier to handle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8" y="4615217"/>
            <a:ext cx="6784975" cy="10484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935894" y="5406271"/>
            <a:ext cx="251926" cy="350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2531" y="5756537"/>
            <a:ext cx="453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Integral over the Dalitz plot (</a:t>
            </a:r>
            <a:r>
              <a:rPr lang="it-IT" i="1" dirty="0" smtClean="0">
                <a:solidFill>
                  <a:srgbClr val="FF0000"/>
                </a:solidFill>
              </a:rPr>
              <a:t>aka</a:t>
            </a:r>
            <a:r>
              <a:rPr lang="it-IT" dirty="0" smtClean="0">
                <a:solidFill>
                  <a:srgbClr val="FF0000"/>
                </a:solidFill>
              </a:rPr>
              <a:t> quasi 2-body)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9788" y="1093845"/>
            <a:ext cx="384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Mikhasenko, AP,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PRD</a:t>
            </a:r>
          </a:p>
        </p:txBody>
      </p:sp>
      <p:sp>
        <p:nvSpPr>
          <p:cNvPr id="3" name="Rectangle 2"/>
          <p:cNvSpPr/>
          <p:nvPr/>
        </p:nvSpPr>
        <p:spPr>
          <a:xfrm>
            <a:off x="5586172" y="2064528"/>
            <a:ext cx="3574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Neglecting the disconnected diagrams, one suppresses </a:t>
            </a:r>
            <a:r>
              <a:rPr lang="it-IT" dirty="0"/>
              <a:t>the dependence </a:t>
            </a:r>
            <a:r>
              <a:rPr lang="it-IT" dirty="0" smtClean="0"/>
              <a:t>on </a:t>
            </a:r>
            <a:r>
              <a:rPr lang="it-IT" dirty="0"/>
              <a:t>the </a:t>
            </a:r>
            <a:r>
              <a:rPr lang="it-IT" dirty="0" smtClean="0"/>
              <a:t>subchannels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962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1260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1"/>
          <a:stretch/>
        </p:blipFill>
        <p:spPr>
          <a:xfrm>
            <a:off x="100222" y="1546586"/>
            <a:ext cx="4618653" cy="2456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"/>
          <a:stretch/>
        </p:blipFill>
        <p:spPr>
          <a:xfrm>
            <a:off x="4718875" y="1404612"/>
            <a:ext cx="4158790" cy="2740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785"/>
            <a:ext cx="9144000" cy="6266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391384"/>
            <a:ext cx="7856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 simple Breit-Wigner form with a quasi 2-body phase space fits well data</a:t>
            </a:r>
            <a:endParaRPr lang="it-IT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5349" y="1002310"/>
            <a:ext cx="384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Mikhasenko, AP,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PRD</a:t>
            </a:r>
          </a:p>
        </p:txBody>
      </p:sp>
    </p:spTree>
    <p:extLst>
      <p:ext uri="{BB962C8B-B14F-4D97-AF65-F5344CB8AC3E}">
        <p14:creationId xmlns:p14="http://schemas.microsoft.com/office/powerpoint/2010/main" val="42042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3-body unitarity 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5"/>
          <a:stretch/>
        </p:blipFill>
        <p:spPr>
          <a:xfrm>
            <a:off x="2706984" y="2716714"/>
            <a:ext cx="5372688" cy="1145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8"/>
          <a:stretch/>
        </p:blipFill>
        <p:spPr>
          <a:xfrm>
            <a:off x="5536324" y="4091567"/>
            <a:ext cx="3231955" cy="11456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19144" y="554019"/>
            <a:ext cx="4010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Mai, AP,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EPJA53, 177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Jackura, AP, et al., in progress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Alarcon, Passemar, AP, Weiss, in progress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804" y="1424451"/>
                <a:ext cx="90293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KT equations have no control over the total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/>
                  <a:t>invariant mass dependence. </a:t>
                </a:r>
                <a:br>
                  <a:rPr lang="it-IT" dirty="0" smtClean="0"/>
                </a:br>
                <a:r>
                  <a:rPr lang="it-IT" dirty="0" smtClean="0"/>
                  <a:t>For heavy mesons, this is a fix number, but 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one has to consider the full 3-body</a:t>
                </a:r>
                <a:br>
                  <a:rPr lang="it-IT" dirty="0" smtClean="0"/>
                </a:br>
                <a:r>
                  <a:rPr lang="it-IT" dirty="0" smtClean="0"/>
                  <a:t>scattering</a:t>
                </a:r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4" y="1424451"/>
                <a:ext cx="9029331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608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0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3-body unitarity 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706984" y="2526043"/>
            <a:ext cx="6061295" cy="2711147"/>
            <a:chOff x="679010" y="1901997"/>
            <a:chExt cx="8007790" cy="35817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525"/>
            <a:stretch/>
          </p:blipFill>
          <p:spPr>
            <a:xfrm>
              <a:off x="679010" y="2153899"/>
              <a:ext cx="7098047" cy="15135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18"/>
            <a:stretch/>
          </p:blipFill>
          <p:spPr>
            <a:xfrm>
              <a:off x="4416951" y="3970266"/>
              <a:ext cx="4269849" cy="1513523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353901" y="1901997"/>
              <a:ext cx="1013988" cy="1765425"/>
              <a:chOff x="2181885" y="1140737"/>
              <a:chExt cx="1013988" cy="1765425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2181885" y="1140737"/>
                <a:ext cx="1013988" cy="17654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181885" y="1140737"/>
                <a:ext cx="1013988" cy="17654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7152237" y="3718364"/>
              <a:ext cx="1416113" cy="1765425"/>
              <a:chOff x="2181885" y="1140737"/>
              <a:chExt cx="1013988" cy="17654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2181885" y="1140737"/>
                <a:ext cx="1013988" cy="17654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181885" y="1140737"/>
                <a:ext cx="1013988" cy="17654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5019144" y="554019"/>
            <a:ext cx="4010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Mai, AP,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EPJA53, 177 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Jackura, AP, et al., in progress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Alarcon, Passemar, AP, Weiss, in progress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804" y="1424451"/>
                <a:ext cx="90293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KT equations have no control over the total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/>
                  <a:t>invariant mass dependence. </a:t>
                </a:r>
                <a:br>
                  <a:rPr lang="it-IT" dirty="0" smtClean="0"/>
                </a:br>
                <a:r>
                  <a:rPr lang="it-IT" dirty="0" smtClean="0"/>
                  <a:t>For heavy mesons, this is a fix number, but 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one has to consider the full 3-body</a:t>
                </a:r>
                <a:br>
                  <a:rPr lang="it-IT" dirty="0" smtClean="0"/>
                </a:br>
                <a:r>
                  <a:rPr lang="it-IT" dirty="0" smtClean="0"/>
                  <a:t>scattering</a:t>
                </a:r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4" y="1424451"/>
                <a:ext cx="9029331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608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468487" y="3907602"/>
            <a:ext cx="2483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The disconnected pieces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cancel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Khuri-Treiman equations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2" y="1238286"/>
            <a:ext cx="4404512" cy="1405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106155" y="1025118"/>
                <a:ext cx="3961646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Khuri-Treiman formalism was introduced to describe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	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Khuri and Treiman</a:t>
                </a:r>
                <a:r>
                  <a:rPr lang="it-IT" sz="1600" dirty="0">
                    <a:solidFill>
                      <a:srgbClr val="C00000"/>
                    </a:solidFill>
                  </a:rPr>
                  <a:t>, 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PR119</a:t>
                </a:r>
                <a:r>
                  <a:rPr lang="it-IT" sz="1600" dirty="0">
                    <a:solidFill>
                      <a:srgbClr val="C00000"/>
                    </a:solidFill>
                  </a:rPr>
                  <a:t>, 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1115</a:t>
                </a:r>
              </a:p>
              <a:p>
                <a:r>
                  <a:rPr lang="it-IT" dirty="0"/>
                  <a:t>Used recently for several reactions</a:t>
                </a:r>
                <a:r>
                  <a:rPr lang="it-IT" dirty="0" smtClean="0"/>
                  <a:t>,</a:t>
                </a:r>
                <a:br>
                  <a:rPr lang="it-IT" dirty="0" smtClean="0"/>
                </a:br>
                <a:r>
                  <a:rPr lang="it-IT" dirty="0" smtClean="0">
                    <a:solidFill>
                      <a:srgbClr val="0000FF"/>
                    </a:solidFill>
                  </a:rPr>
                  <a:t>but never </a:t>
                </a:r>
                <a:r>
                  <a:rPr lang="it-IT" dirty="0">
                    <a:solidFill>
                      <a:srgbClr val="0000FF"/>
                    </a:solidFill>
                  </a:rPr>
                  <a:t>for CPV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ones</a:t>
                </a:r>
                <a:endParaRPr lang="it-IT" dirty="0">
                  <a:solidFill>
                    <a:srgbClr val="0000FF"/>
                  </a:solidFill>
                </a:endParaRPr>
              </a:p>
              <a:p>
                <a:pPr algn="r"/>
                <a:r>
                  <a:rPr lang="it-IT" sz="1600" dirty="0" smtClean="0">
                    <a:solidFill>
                      <a:srgbClr val="C00000"/>
                    </a:solidFill>
                  </a:rPr>
                  <a:t>Niecknig </a:t>
                </a:r>
                <a:r>
                  <a:rPr lang="it-IT" sz="1600" dirty="0">
                    <a:solidFill>
                      <a:srgbClr val="C00000"/>
                    </a:solidFill>
                  </a:rPr>
                  <a:t>and 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Kubis</a:t>
                </a:r>
                <a:r>
                  <a:rPr lang="it-IT" sz="1600" dirty="0">
                    <a:solidFill>
                      <a:srgbClr val="C00000"/>
                    </a:solidFill>
                  </a:rPr>
                  <a:t>, JHEP 10, 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142</a:t>
                </a:r>
                <a:endParaRPr lang="it-IT" sz="1600" dirty="0">
                  <a:solidFill>
                    <a:srgbClr val="C00000"/>
                  </a:solidFill>
                </a:endParaRPr>
              </a:p>
              <a:p>
                <a:pPr algn="r"/>
                <a:r>
                  <a:rPr lang="it-IT" sz="1600" dirty="0" smtClean="0">
                    <a:solidFill>
                      <a:srgbClr val="C00000"/>
                    </a:solidFill>
                  </a:rPr>
                  <a:t>Colangelo</a:t>
                </a:r>
                <a:r>
                  <a:rPr lang="it-IT" sz="1600" dirty="0">
                    <a:solidFill>
                      <a:srgbClr val="C00000"/>
                    </a:solidFill>
                  </a:rPr>
                  <a:t>,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</a:t>
                </a:r>
                <a:r>
                  <a:rPr lang="it-IT" sz="1600" i="1" dirty="0" smtClean="0">
                    <a:solidFill>
                      <a:srgbClr val="C00000"/>
                    </a:solidFill>
                  </a:rPr>
                  <a:t>.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, PRL118</a:t>
                </a:r>
                <a:r>
                  <a:rPr lang="it-IT" sz="1600" dirty="0">
                    <a:solidFill>
                      <a:srgbClr val="C00000"/>
                    </a:solidFill>
                  </a:rPr>
                  <a:t>, 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022001</a:t>
                </a:r>
                <a:endParaRPr lang="it-IT" sz="1600" dirty="0">
                  <a:solidFill>
                    <a:srgbClr val="C00000"/>
                  </a:solidFill>
                </a:endParaRPr>
              </a:p>
              <a:p>
                <a:pPr algn="r"/>
                <a:r>
                  <a:rPr lang="it-IT" sz="1600" dirty="0" smtClean="0">
                    <a:solidFill>
                      <a:srgbClr val="C00000"/>
                    </a:solidFill>
                  </a:rPr>
                  <a:t>AP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[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JPAC], PLB772, 200</a:t>
                </a:r>
              </a:p>
              <a:p>
                <a:pPr algn="r"/>
                <a:r>
                  <a:rPr lang="it-IT" sz="1600" dirty="0" smtClean="0">
                    <a:solidFill>
                      <a:srgbClr val="C00000"/>
                    </a:solidFill>
                  </a:rPr>
                  <a:t>Albaladejo, AP </a:t>
                </a:r>
                <a:r>
                  <a:rPr lang="it-IT" sz="1600" dirty="0">
                    <a:solidFill>
                      <a:srgbClr val="C00000"/>
                    </a:solidFill>
                  </a:rPr>
                  <a:t>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[JPAC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], in progress</a:t>
                </a:r>
                <a:endParaRPr lang="it-IT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155" y="1025118"/>
                <a:ext cx="3961646" cy="2462213"/>
              </a:xfrm>
              <a:prstGeom prst="rect">
                <a:avLst/>
              </a:prstGeom>
              <a:blipFill rotWithShape="0">
                <a:blip r:embed="rId4"/>
                <a:stretch>
                  <a:fillRect l="-1385" t="-1238" r="-769" b="-22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92383" y="2932502"/>
            <a:ext cx="476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formalism implements the all-order rescattering in </a:t>
            </a:r>
            <a:r>
              <a:rPr lang="it-IT" dirty="0" smtClean="0">
                <a:solidFill>
                  <a:srgbClr val="0000FF"/>
                </a:solidFill>
              </a:rPr>
              <a:t>all the 3 channels at once</a:t>
            </a:r>
            <a:endParaRPr lang="it-IT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2" y="3738158"/>
            <a:ext cx="8326928" cy="134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" y="5185469"/>
            <a:ext cx="3693816" cy="724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06155" y="5085847"/>
                <a:ext cx="36232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System of coupled integral equations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phase shift</a:t>
                </a: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Output: isobars</a:t>
                </a:r>
                <a:endParaRPr lang="it-IT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155" y="5085847"/>
                <a:ext cx="3623271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1515" t="-3289" r="-1347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0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Exclusive (quasi-real) </a:t>
            </a:r>
            <a:r>
              <a:rPr lang="en-US" sz="3600" dirty="0" err="1" smtClean="0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</a:t>
            </a:r>
            <a:r>
              <a:rPr sz="1758" dirty="0" smtClean="0"/>
              <a:t>)</a:t>
            </a:r>
            <a:endParaRPr lang="it-IT" sz="1758" dirty="0" smtClean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 smtClean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057573" y="2959610"/>
            <a:ext cx="385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M. Albaladejo et al. [JPAC], 2008.01001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0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Exclusive (quasi-real) </a:t>
            </a:r>
            <a:r>
              <a:rPr lang="en-US" sz="3600" dirty="0" err="1" smtClean="0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to a vector quarkonium V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</a:t>
            </a:r>
            <a:r>
              <a:rPr sz="1758" dirty="0" smtClean="0"/>
              <a:t>)</a:t>
            </a:r>
            <a:endParaRPr lang="it-IT" sz="1758" dirty="0" smtClean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 smtClean="0"/>
              <a:t>Couplings extracted from data as much as possible, not relying on the nature of XYZ</a:t>
            </a:r>
            <a:endParaRPr sz="1758" dirty="0"/>
          </a:p>
        </p:txBody>
      </p:sp>
    </p:spTree>
    <p:extLst>
      <p:ext uri="{BB962C8B-B14F-4D97-AF65-F5344CB8AC3E}">
        <p14:creationId xmlns:p14="http://schemas.microsoft.com/office/powerpoint/2010/main" val="37747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Exclusive (quasi-real) </a:t>
            </a:r>
            <a:r>
              <a:rPr lang="en-US" sz="3600" dirty="0" err="1" smtClean="0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decay width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</a:t>
            </a:r>
            <a:r>
              <a:rPr sz="1758" dirty="0" smtClean="0"/>
              <a:t>)</a:t>
            </a:r>
            <a:endParaRPr lang="it-IT" sz="1758" dirty="0" smtClean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 smtClean="0"/>
              <a:t>Couplings extracted from data as much as possible, not relying on the nature of XYZ</a:t>
            </a:r>
            <a:endParaRPr sz="1758" dirty="0"/>
          </a:p>
        </p:txBody>
      </p:sp>
    </p:spTree>
    <p:extLst>
      <p:ext uri="{BB962C8B-B14F-4D97-AF65-F5344CB8AC3E}">
        <p14:creationId xmlns:p14="http://schemas.microsoft.com/office/powerpoint/2010/main" val="27369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Exclusive (quasi-real) </a:t>
            </a:r>
            <a:r>
              <a:rPr lang="en-US" sz="3600" dirty="0" err="1" smtClean="0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exponential form factors to further suppress large 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</a:t>
            </a:r>
            <a:r>
              <a:rPr sz="1758" dirty="0" smtClean="0"/>
              <a:t>)</a:t>
            </a:r>
            <a:endParaRPr lang="it-IT" sz="1758" dirty="0" smtClean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 smtClean="0"/>
              <a:t>Couplings extracted from data as much as possible, not relying on the nature of XYZ</a:t>
            </a:r>
            <a:endParaRPr sz="1758" dirty="0"/>
          </a:p>
        </p:txBody>
      </p:sp>
    </p:spTree>
    <p:extLst>
      <p:ext uri="{BB962C8B-B14F-4D97-AF65-F5344CB8AC3E}">
        <p14:creationId xmlns:p14="http://schemas.microsoft.com/office/powerpoint/2010/main" val="4706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 smtClean="0"/>
                  <a:t> data</a:t>
                </a:r>
                <a:br>
                  <a:rPr lang="en-US" dirty="0" smtClean="0"/>
                </a:br>
                <a:r>
                  <a:rPr lang="en-US" dirty="0" smtClean="0"/>
                  <a:t>Using same cross sections as in </a:t>
                </a:r>
                <a:r>
                  <a:rPr lang="en-US" dirty="0"/>
                  <a:t>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96486" y="5487827"/>
            <a:ext cx="4987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Esposito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Ferreiro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AP, </a:t>
            </a:r>
            <a:r>
              <a:rPr lang="it-IT" dirty="0">
                <a:solidFill>
                  <a:srgbClr val="C00000"/>
                </a:solidFill>
              </a:rPr>
              <a:t>Polosa, </a:t>
            </a:r>
            <a:r>
              <a:rPr lang="it-IT" dirty="0" smtClean="0">
                <a:solidFill>
                  <a:srgbClr val="C00000"/>
                </a:solidFill>
              </a:rPr>
              <a:t>Salgado </a:t>
            </a:r>
            <a:r>
              <a:rPr lang="it-IT" dirty="0" smtClean="0">
                <a:solidFill>
                  <a:srgbClr val="C00000"/>
                </a:solidFill>
              </a:rPr>
              <a:t>EPJC81, 669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471333" y="1064410"/>
                <a:ext cx="4495800" cy="966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 smtClean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66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endParaRPr lang="en-US" dirty="0" smtClean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333" y="1064410"/>
                <a:ext cx="4495800" cy="966162"/>
              </a:xfrm>
              <a:prstGeom prst="rect">
                <a:avLst/>
              </a:prstGeom>
              <a:blipFill rotWithShape="0">
                <a:blip r:embed="rId6"/>
                <a:stretch>
                  <a:fillRect t="-3797" r="-271" b="-75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4572000" y="870155"/>
                <a:ext cx="4495800" cy="966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 smtClean="0"/>
                  <a:t>Naive molecule model badly fails</a:t>
                </a:r>
                <a:endParaRPr lang="en-US" dirty="0" smtClean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𝑚𝑜𝑙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𝑚𝑜𝑙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1197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endParaRPr lang="en-US" dirty="0" smtClean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870155"/>
                <a:ext cx="4495800" cy="966162"/>
              </a:xfrm>
              <a:prstGeom prst="rect">
                <a:avLst/>
              </a:prstGeom>
              <a:blipFill rotWithShape="0">
                <a:blip r:embed="rId8"/>
                <a:stretch>
                  <a:fillRect t="-3797" r="-949" b="-5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7283741" y="3053714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21"/>
          <p:cNvSpPr txBox="1"/>
          <p:nvPr/>
        </p:nvSpPr>
        <p:spPr>
          <a:xfrm>
            <a:off x="5749118" y="1701420"/>
            <a:ext cx="318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However, this is not appropriate as shown by deuteron data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828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18" grpId="0" animBg="1"/>
      <p:bldP spid="16" grpId="0"/>
      <p:bldP spid="17" grpId="0" animBg="1"/>
      <p:bldP spid="2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From threshold to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Fixed-spin exchanges expected to hold from threshold to moderate energies (LE):</a:t>
                </a:r>
                <a:br>
                  <a:rPr lang="en-US" sz="1758" dirty="0" smtClean="0"/>
                </a:br>
                <a:r>
                  <a:rPr lang="en-US" sz="1758" dirty="0" smtClean="0"/>
                  <a:t>Contain </a:t>
                </a:r>
                <a:r>
                  <a:rPr lang="en-US" sz="1758" dirty="0"/>
                  <a:t>full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758" dirty="0"/>
                  <a:t> dependence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channel </a:t>
                </a:r>
                <a:r>
                  <a:rPr lang="en-US" sz="1758" dirty="0" smtClean="0"/>
                  <a:t>grows as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758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758" dirty="0"/>
                  <a:t>, exceeding unitarity </a:t>
                </a:r>
                <a:r>
                  <a:rPr lang="en-US" sz="1758" dirty="0" smtClean="0"/>
                  <a:t>bound:</a:t>
                </a:r>
                <a:br>
                  <a:rPr lang="en-US" sz="1758" dirty="0" smtClean="0"/>
                </a:br>
                <a:r>
                  <a:rPr lang="en-US" sz="1758" dirty="0" err="1" smtClean="0"/>
                  <a:t>Reggeized</a:t>
                </a:r>
                <a:r>
                  <a:rPr lang="en-US" sz="1758" dirty="0" smtClean="0"/>
                  <a:t> </a:t>
                </a:r>
                <a:r>
                  <a:rPr lang="en-US" sz="1758" dirty="0"/>
                  <a:t>tower of </a:t>
                </a:r>
                <a:r>
                  <a:rPr lang="en-US" sz="1758" dirty="0" smtClean="0"/>
                  <a:t>particles with arbitrary spin </a:t>
                </a:r>
                <a:r>
                  <a:rPr lang="en-US" sz="1758" dirty="0"/>
                  <a:t>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1724" t="-4167" b="-13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2493417" y="3949633"/>
                <a:ext cx="6432402" cy="6324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sSubSup>
                        <m:sSub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ℰ</m:t>
                              </m:r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⟶−</m:t>
                      </m:r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))[</m:t>
                      </m:r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sSup>
                            <m:s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𝜋𝛼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sz="1406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417" y="3949633"/>
                <a:ext cx="6432402" cy="63248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eft Brace 1"/>
          <p:cNvSpPr/>
          <p:nvPr/>
        </p:nvSpPr>
        <p:spPr>
          <a:xfrm rot="16200000">
            <a:off x="3896934" y="3178597"/>
            <a:ext cx="219506" cy="30265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eft Brace 10"/>
          <p:cNvSpPr/>
          <p:nvPr/>
        </p:nvSpPr>
        <p:spPr>
          <a:xfrm rot="16200000">
            <a:off x="7186818" y="3178596"/>
            <a:ext cx="219506" cy="30265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896543" y="4865270"/>
            <a:ext cx="222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Holds at LE, fixed spin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68312" y="4867627"/>
                <a:ext cx="2628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Holds at HE, resummation</a:t>
                </a:r>
                <a:br>
                  <a:rPr lang="it-IT" dirty="0" smtClean="0"/>
                </a:br>
                <a:r>
                  <a:rPr lang="it-IT" dirty="0" smtClean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 smtClean="0"/>
                  <a:t> power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312" y="4867627"/>
                <a:ext cx="2628412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856" t="-4673" r="-1856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41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1758" dirty="0" smtClean="0"/>
                  <a:t> are charged </a:t>
                </a:r>
                <a:r>
                  <a:rPr lang="en-US" sz="1758" dirty="0" err="1" smtClean="0"/>
                  <a:t>charmoniumlike</a:t>
                </a:r>
                <a:r>
                  <a:rPr lang="en-US" sz="1758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1758" dirty="0" smtClean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758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1758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1758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 smtClean="0"/>
                  <a:t>-channel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Sizeable cross sections especially at </a:t>
                </a:r>
                <a:r>
                  <a:rPr lang="en-US" sz="1758" dirty="0" smtClean="0"/>
                  <a:t>LE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1796" t="-4651" b="-51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36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 smtClean="0"/>
                  <a:t>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Focus on </a:t>
                </a:r>
                <a:r>
                  <a:rPr lang="en-US" sz="1758" dirty="0"/>
                  <a:t>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Studying also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 smtClean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758" dirty="0"/>
                  <a:t> (</a:t>
                </a:r>
                <a:r>
                  <a:rPr lang="en-US" sz="1758" dirty="0" smtClean="0"/>
                  <a:t>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1758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1758" dirty="0" smtClean="0"/>
                  <a:t>)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𝛚 and 𝛒 exchanges give main </a:t>
                </a:r>
                <a:r>
                  <a:rPr lang="en-US" sz="1758" dirty="0" smtClean="0"/>
                  <a:t>contributions:</a:t>
                </a:r>
                <a:br>
                  <a:rPr lang="en-US" sz="1758" dirty="0" smtClean="0"/>
                </a:br>
                <a:r>
                  <a:rPr lang="en-US" sz="1758" dirty="0" smtClean="0"/>
                  <a:t>need to assume the existence of a OZI-suppressed </a:t>
                </a:r>
                <a14:m>
                  <m:oMath xmlns:m="http://schemas.openxmlformats.org/officeDocument/2006/math">
                    <m:r>
                      <a:rPr lang="en-US" sz="1758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758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Extremely suppressed cross sections at HE: </a:t>
                </a:r>
                <a:r>
                  <a:rPr lang="en-US" sz="1758" dirty="0" smtClean="0"/>
                  <a:t>LE </a:t>
                </a:r>
                <a:r>
                  <a:rPr lang="en-US" sz="1758" dirty="0"/>
                  <a:t>most </a:t>
                </a:r>
                <a:r>
                  <a:rPr lang="en-US" sz="1758" dirty="0" smtClean="0"/>
                  <a:t>promising</a:t>
                </a:r>
                <a:endParaRPr lang="en-US" sz="1758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96" t="-7917" b="-87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73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56474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X6900.pdf" descr="X6900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49863" y="2866430"/>
            <a:ext cx="3031052" cy="2908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86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(vector)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 smtClean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 smtClean="0"/>
                  <a:t> ?</a:t>
                </a:r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Focus on </a:t>
                </a:r>
                <a:r>
                  <a:rPr lang="en-US" sz="1758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 smtClean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 smtClean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</a:t>
                </a:r>
                <a:r>
                  <a:rPr lang="en-US" sz="1758" dirty="0" smtClean="0"/>
                  <a:t>!</a:t>
                </a:r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 smtClean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 smtClean="0"/>
                  <a:t>-</a:t>
                </a:r>
                <a:r>
                  <a:rPr lang="en-US" sz="1758" dirty="0" err="1" smtClean="0"/>
                  <a:t>pomeron</a:t>
                </a:r>
                <a:r>
                  <a:rPr lang="en-US" sz="1758" dirty="0" smtClean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3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(vector)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Focus on </a:t>
                </a:r>
                <a:r>
                  <a:rPr lang="en-US" sz="1758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 smtClean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 smtClean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</a:t>
                </a:r>
                <a:r>
                  <a:rPr lang="en-US" sz="1758" dirty="0" smtClean="0"/>
                  <a:t>!</a:t>
                </a:r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 smtClean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 smtClean="0"/>
                  <a:t>-</a:t>
                </a:r>
                <a:r>
                  <a:rPr lang="en-US" sz="1758" dirty="0" err="1" smtClean="0"/>
                  <a:t>pomeron</a:t>
                </a:r>
                <a:r>
                  <a:rPr lang="en-US" sz="1758" dirty="0" smtClean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 smtClean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 smtClean="0"/>
                  <a:t> ?</a:t>
                </a:r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(Novikov &amp; Shifman)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48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(vector)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Existing data allow to put a 95% upper limit</a:t>
                </a:r>
                <a:br>
                  <a:rPr lang="it-IT" dirty="0" smtClean="0"/>
                </a:br>
                <a:r>
                  <a:rPr lang="it-IT" dirty="0" smtClean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yields</a:t>
                </a:r>
              </a:p>
              <a:p>
                <a:endParaRPr lang="it-IT" dirty="0"/>
              </a:p>
              <a:p>
                <a:r>
                  <a:rPr lang="it-IT" dirty="0" smtClean="0"/>
                  <a:t>Assuming previous formula, one gets:</a:t>
                </a:r>
                <a:br>
                  <a:rPr lang="it-IT" dirty="0" smtClean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6460" r="8893" b="21579"/>
          <a:stretch/>
        </p:blipFill>
        <p:spPr>
          <a:xfrm>
            <a:off x="335560" y="1049482"/>
            <a:ext cx="4236440" cy="250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5479" y="1106155"/>
            <a:ext cx="1617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Data from H1</a:t>
            </a:r>
            <a:br>
              <a:rPr lang="it-IT" dirty="0" smtClean="0"/>
            </a:br>
            <a:r>
              <a:rPr lang="it-IT" dirty="0" smtClean="0"/>
              <a:t>hep-ex/971112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Primakoff X </a:t>
            </a:r>
            <a:r>
              <a:rPr lang="it-IT" sz="3600" dirty="0"/>
              <a:t>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66122" y="2027825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 smtClean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the ion beam, </a:t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122" y="2027825"/>
                <a:ext cx="5601678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415" t="-2397" r="-435" b="-61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7" y="1772172"/>
            <a:ext cx="2923264" cy="37205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14" b="967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86" r="20795"/>
          <a:stretch/>
        </p:blipFill>
        <p:spPr>
          <a:xfrm>
            <a:off x="7525260" y="4429957"/>
            <a:ext cx="1333568" cy="12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057" y="1049482"/>
            <a:ext cx="8958743" cy="3331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Diffractive semi-inclusive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ph.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468" y="4521449"/>
            <a:ext cx="4052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If the target fragments are separated from the beam ones, one can invoke Regge factorization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3"/>
          <a:stretch/>
        </p:blipFill>
        <p:spPr>
          <a:xfrm>
            <a:off x="370105" y="1301287"/>
            <a:ext cx="3614066" cy="2827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7"/>
          <a:stretch/>
        </p:blipFill>
        <p:spPr>
          <a:xfrm>
            <a:off x="5150498" y="1301287"/>
            <a:ext cx="3629598" cy="2827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90477" y="2248726"/>
                <a:ext cx="153099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it-IT" sz="4000" b="0" i="0" smtClean="0">
                          <a:latin typeface="Cambria Math" panose="02040503050406030204" pitchFamily="18" charset="0"/>
                        </a:rPr>
                        <m:t>Im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477" y="2248726"/>
                <a:ext cx="1530997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59641" y="4632390"/>
                <a:ext cx="4908159" cy="114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Quark-Regge duality allows to replace the intermediate hadrons with Pomeron , prediction reliable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sz="2200" dirty="0" smtClean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≪</m:t>
                    </m:r>
                    <m:sSubSup>
                      <m:sSub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sz="220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641" y="4632390"/>
                <a:ext cx="4908159" cy="1141851"/>
              </a:xfrm>
              <a:prstGeom prst="rect">
                <a:avLst/>
              </a:prstGeom>
              <a:blipFill rotWithShape="0">
                <a:blip r:embed="rId5"/>
                <a:stretch>
                  <a:fillRect l="-1613" t="-3743" r="-2730" b="-80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841578" y="2530367"/>
                <a:ext cx="3355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78" y="2530367"/>
                <a:ext cx="33556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29082" y="2345701"/>
                <a:ext cx="3355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082" y="2345701"/>
                <a:ext cx="335560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530969" y="2332671"/>
                <a:ext cx="3355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969" y="2332671"/>
                <a:ext cx="33556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14" b="967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86" r="20795"/>
          <a:stretch/>
        </p:blipFill>
        <p:spPr>
          <a:xfrm>
            <a:off x="7842112" y="91713"/>
            <a:ext cx="1192831" cy="11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Semi-inclusive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5"/>
          <a:stretch/>
        </p:blipFill>
        <p:spPr>
          <a:xfrm>
            <a:off x="0" y="2031029"/>
            <a:ext cx="9144000" cy="911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15068" y="1155535"/>
                <a:ext cx="591386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200" dirty="0" smtClean="0"/>
                  <a:t>For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200" dirty="0" smtClean="0"/>
                  <a:t> one can invoke NRQCD factorization</a:t>
                </a:r>
                <a:br>
                  <a:rPr lang="it-IT" sz="2200" dirty="0" smtClean="0"/>
                </a:br>
                <a:r>
                  <a:rPr lang="it-IT" sz="2200" dirty="0" smtClean="0"/>
                  <a:t>to describe quarkonium(-like) production</a:t>
                </a:r>
                <a:endParaRPr lang="it-IT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068" y="1155535"/>
                <a:ext cx="5913863" cy="769441"/>
              </a:xfrm>
              <a:prstGeom prst="rect">
                <a:avLst/>
              </a:prstGeom>
              <a:blipFill rotWithShape="0">
                <a:blip r:embed="rId4"/>
                <a:stretch>
                  <a:fillRect t="-5556" b="-150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6" t="36828"/>
          <a:stretch/>
        </p:blipFill>
        <p:spPr>
          <a:xfrm>
            <a:off x="-65314" y="2567117"/>
            <a:ext cx="4985657" cy="3751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7629" y="3155023"/>
            <a:ext cx="3205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>
                <a:solidFill>
                  <a:srgbClr val="FF0000"/>
                </a:solidFill>
              </a:rPr>
              <a:t>Perturbative partonic </a:t>
            </a:r>
            <a:br>
              <a:rPr lang="it-IT" sz="2200" dirty="0" smtClean="0">
                <a:solidFill>
                  <a:srgbClr val="FF0000"/>
                </a:solidFill>
              </a:rPr>
            </a:br>
            <a:r>
              <a:rPr lang="it-IT" sz="2200" dirty="0" smtClean="0">
                <a:solidFill>
                  <a:srgbClr val="FF0000"/>
                </a:solidFill>
              </a:rPr>
              <a:t>matrix element, calculable</a:t>
            </a:r>
            <a:endParaRPr lang="it-IT" sz="2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354288" y="4880773"/>
                <a:ext cx="3320204" cy="1108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2200" dirty="0" smtClean="0">
                    <a:solidFill>
                      <a:srgbClr val="0000FF"/>
                    </a:solidFill>
                  </a:rPr>
                  <a:t>Nonperturbative transition </a:t>
                </a:r>
                <a:br>
                  <a:rPr lang="it-IT" sz="2200" dirty="0" smtClean="0">
                    <a:solidFill>
                      <a:srgbClr val="0000FF"/>
                    </a:solidFill>
                  </a:rPr>
                </a:br>
                <a:r>
                  <a:rPr lang="it-IT" sz="2200" dirty="0" smtClean="0">
                    <a:solidFill>
                      <a:srgbClr val="0000FF"/>
                    </a:solidFill>
                  </a:rPr>
                  <a:t>matrix element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acc>
                      <m:accPr>
                        <m:chr m:val="̅"/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it-IT" sz="2200" dirty="0" smtClean="0">
                    <a:solidFill>
                      <a:srgbClr val="0000FF"/>
                    </a:solidFill>
                  </a:rPr>
                  <a:t/>
                </a:r>
                <a:br>
                  <a:rPr lang="it-IT" sz="2200" dirty="0" smtClean="0">
                    <a:solidFill>
                      <a:srgbClr val="0000FF"/>
                    </a:solidFill>
                  </a:rPr>
                </a:br>
                <a:r>
                  <a:rPr lang="it-IT" sz="2200" dirty="0" smtClean="0">
                    <a:solidFill>
                      <a:srgbClr val="0000FF"/>
                    </a:solidFill>
                  </a:rPr>
                  <a:t>fitted from data</a:t>
                </a:r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288" y="4880773"/>
                <a:ext cx="3320204" cy="1108765"/>
              </a:xfrm>
              <a:prstGeom prst="rect">
                <a:avLst/>
              </a:prstGeom>
              <a:blipFill rotWithShape="0">
                <a:blip r:embed="rId5"/>
                <a:stretch>
                  <a:fillRect l="-1284" t="-3846" r="-2385" b="-98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2957804" y="2705878"/>
            <a:ext cx="2286000" cy="11569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0800000" flipV="1">
            <a:off x="5384896" y="2699504"/>
            <a:ext cx="3176192" cy="1810139"/>
          </a:xfrm>
          <a:prstGeom prst="bentConnector3">
            <a:avLst>
              <a:gd name="adj1" fmla="val 60"/>
            </a:avLst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322788" y="852634"/>
            <a:ext cx="74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it-IT" dirty="0">
                <a:solidFill>
                  <a:srgbClr val="C00000"/>
                </a:solidFill>
              </a:rPr>
              <a:t>X. Yao</a:t>
            </a:r>
          </a:p>
        </p:txBody>
      </p:sp>
    </p:spTree>
    <p:extLst>
      <p:ext uri="{BB962C8B-B14F-4D97-AF65-F5344CB8AC3E}">
        <p14:creationId xmlns:p14="http://schemas.microsoft.com/office/powerpoint/2010/main" val="18222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17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Semi-inclusive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Producing Exotic Hadrons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28330" r="12551" b="52345"/>
          <a:stretch/>
        </p:blipFill>
        <p:spPr>
          <a:xfrm>
            <a:off x="335902" y="2417695"/>
            <a:ext cx="8098971" cy="1055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 r="22177" b="84963"/>
          <a:stretch/>
        </p:blipFill>
        <p:spPr>
          <a:xfrm>
            <a:off x="5020781" y="1410423"/>
            <a:ext cx="3750906" cy="747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t="88687" r="-102" b="-718"/>
          <a:stretch/>
        </p:blipFill>
        <p:spPr>
          <a:xfrm>
            <a:off x="243507" y="5486400"/>
            <a:ext cx="8528180" cy="551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298" y="1410423"/>
            <a:ext cx="4899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One can assume the same NRQCD factorization </a:t>
            </a:r>
            <a:br>
              <a:rPr lang="it-IT" dirty="0" smtClean="0"/>
            </a:br>
            <a:r>
              <a:rPr lang="it-IT" dirty="0" smtClean="0"/>
              <a:t>for exotics, independent of their internal structure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3325091" y="3417585"/>
            <a:ext cx="573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Artoisenet and Braaten, PRD81, 114018 from Tevatron data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1397" y="4642905"/>
            <a:ext cx="5252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If one consider the first term only, it leads to</a:t>
            </a:r>
            <a:endParaRPr lang="it-IT" sz="2200" dirty="0"/>
          </a:p>
        </p:txBody>
      </p:sp>
      <p:sp>
        <p:nvSpPr>
          <p:cNvPr id="12" name="Rectangle 11"/>
          <p:cNvSpPr/>
          <p:nvPr/>
        </p:nvSpPr>
        <p:spPr>
          <a:xfrm>
            <a:off x="8314294" y="5862723"/>
            <a:ext cx="74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it-IT" dirty="0">
                <a:solidFill>
                  <a:srgbClr val="C00000"/>
                </a:solidFill>
              </a:rPr>
              <a:t>X. Yao</a:t>
            </a:r>
          </a:p>
        </p:txBody>
      </p:sp>
    </p:spTree>
    <p:extLst>
      <p:ext uri="{BB962C8B-B14F-4D97-AF65-F5344CB8AC3E}">
        <p14:creationId xmlns:p14="http://schemas.microsoft.com/office/powerpoint/2010/main" val="38244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Recombination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Screen Shot 2020-08-24 at 11.02.19.png" descr="Screen Shot 2020-08-24 at 11.02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3357" y="2204868"/>
            <a:ext cx="5685638" cy="186292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# of free constituents"/>
          <p:cNvSpPr txBox="1"/>
          <p:nvPr/>
        </p:nvSpPr>
        <p:spPr>
          <a:xfrm>
            <a:off x="2296335" y="4433046"/>
            <a:ext cx="319523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# of free constituents</a:t>
            </a:r>
          </a:p>
        </p:txBody>
      </p:sp>
      <p:sp>
        <p:nvSpPr>
          <p:cNvPr id="15" name="# of molecules"/>
          <p:cNvSpPr txBox="1"/>
          <p:nvPr/>
        </p:nvSpPr>
        <p:spPr>
          <a:xfrm>
            <a:off x="6012447" y="4450376"/>
            <a:ext cx="247979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# of molecules</a:t>
            </a:r>
          </a:p>
        </p:txBody>
      </p:sp>
      <p:sp>
        <p:nvSpPr>
          <p:cNvPr id="16" name="creation of a molecule"/>
          <p:cNvSpPr txBox="1"/>
          <p:nvPr/>
        </p:nvSpPr>
        <p:spPr>
          <a:xfrm>
            <a:off x="1319170" y="5759739"/>
            <a:ext cx="279141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creation of a molecule</a:t>
            </a:r>
          </a:p>
        </p:txBody>
      </p:sp>
      <p:sp>
        <p:nvSpPr>
          <p:cNvPr id="17" name="destruction of a molecule"/>
          <p:cNvSpPr txBox="1"/>
          <p:nvPr/>
        </p:nvSpPr>
        <p:spPr>
          <a:xfrm>
            <a:off x="5491567" y="5781054"/>
            <a:ext cx="319523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destruction of a molecule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187" y="1025118"/>
            <a:ext cx="8356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</a:t>
            </a:r>
            <a:r>
              <a:rPr lang="en-US" dirty="0" err="1"/>
              <a:t>comovers</a:t>
            </a:r>
            <a:r>
              <a:rPr lang="en-US" dirty="0"/>
              <a:t> can </a:t>
            </a:r>
            <a:r>
              <a:rPr lang="en-US" dirty="0" smtClean="0"/>
              <a:t>either destroy </a:t>
            </a:r>
            <a:r>
              <a:rPr lang="en-US" dirty="0"/>
              <a:t>or </a:t>
            </a:r>
            <a:r>
              <a:rPr lang="en-US" dirty="0" smtClean="0"/>
              <a:t>create </a:t>
            </a:r>
            <a:r>
              <a:rPr lang="en-US" dirty="0"/>
              <a:t>a </a:t>
            </a:r>
            <a:r>
              <a:rPr lang="en-US" dirty="0" err="1"/>
              <a:t>hadronic</a:t>
            </a:r>
            <a:r>
              <a:rPr lang="en-US" dirty="0"/>
              <a:t> </a:t>
            </a:r>
            <a:r>
              <a:rPr lang="en-US" dirty="0" smtClean="0"/>
              <a:t>molecule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1975" y="4199936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number of molecules evolves according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"/>
              <p:cNvSpPr txBox="1"/>
              <p:nvPr/>
            </p:nvSpPr>
            <p:spPr>
              <a:xfrm>
                <a:off x="1535784" y="4831934"/>
                <a:ext cx="6072432" cy="9644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295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r>
                        <a:rPr lang="ar-AE" sz="295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295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784" y="4831934"/>
                <a:ext cx="6072432" cy="9644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>
            <a:off x="3570051" y="4831934"/>
            <a:ext cx="165370" cy="38035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157609" y="4831934"/>
            <a:ext cx="492574" cy="35042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839883" y="5596727"/>
            <a:ext cx="58366" cy="36865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960031" y="5668111"/>
            <a:ext cx="367165" cy="28810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24200" y="1301030"/>
            <a:ext cx="601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Piccinini, AP, </a:t>
            </a:r>
            <a:r>
              <a:rPr lang="it-IT" dirty="0" smtClean="0">
                <a:solidFill>
                  <a:srgbClr val="C00000"/>
                </a:solidFill>
              </a:rPr>
              <a:t>Polosa, JMP </a:t>
            </a:r>
            <a:r>
              <a:rPr lang="it-IT" dirty="0">
                <a:solidFill>
                  <a:srgbClr val="C00000"/>
                </a:solidFill>
              </a:rPr>
              <a:t>4, 1569</a:t>
            </a:r>
          </a:p>
          <a:p>
            <a:pPr algn="r">
              <a:spcAft>
                <a:spcPts val="600"/>
              </a:spcAft>
            </a:pPr>
            <a:r>
              <a:rPr lang="it-IT" dirty="0">
                <a:solidFill>
                  <a:srgbClr val="C00000"/>
                </a:solidFill>
              </a:rPr>
              <a:t>Guerrieri, Piccinini, AP, </a:t>
            </a:r>
            <a:r>
              <a:rPr lang="it-IT" dirty="0" smtClean="0">
                <a:solidFill>
                  <a:srgbClr val="C00000"/>
                </a:solidFill>
              </a:rPr>
              <a:t>Polosa, PRD90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034003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pt-BR" dirty="0" smtClean="0">
                <a:solidFill>
                  <a:srgbClr val="C00000"/>
                </a:solidFill>
              </a:rPr>
              <a:t>Esposito</a:t>
            </a:r>
            <a:r>
              <a:rPr lang="pt-BR" dirty="0">
                <a:solidFill>
                  <a:srgbClr val="C00000"/>
                </a:solidFill>
              </a:rPr>
              <a:t>, Ferreiro, AP, Polosa, Salgado </a:t>
            </a:r>
            <a:r>
              <a:rPr lang="it-IT" dirty="0">
                <a:solidFill>
                  <a:srgbClr val="C00000"/>
                </a:solidFill>
              </a:rPr>
              <a:t>EPJC81, </a:t>
            </a:r>
            <a:r>
              <a:rPr lang="it-IT" dirty="0" smtClean="0">
                <a:solidFill>
                  <a:srgbClr val="C00000"/>
                </a:solidFill>
              </a:rPr>
              <a:t>669</a:t>
            </a:r>
            <a:r>
              <a:rPr lang="pt-BR" dirty="0" smtClean="0">
                <a:solidFill>
                  <a:srgbClr val="C00000"/>
                </a:solidFill>
              </a:rPr>
              <a:t> </a:t>
            </a:r>
            <a:endParaRPr lang="pt-B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Deuteron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98093" y="1773784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773784"/>
                <a:ext cx="8388707" cy="6991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coalescence momentum </a:t>
                </a:r>
                <a:br>
                  <a:rPr lang="en-US" dirty="0" smtClean="0"/>
                </a:br>
                <a:r>
                  <a:rPr lang="en-US" dirty="0" smtClean="0"/>
                  <a:t>for deuteron is known to be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Λ</m:t>
                            </m:r>
                            <m:r>
                              <m:rPr>
                                <m:lit/>
                              </m:rPr>
                              <a:rPr lang="it-IT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150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MeV</m:t>
                            </m:r>
                          </m:e>
                        </m:d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51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dirty="0" smtClean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34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dirty="0" smtClean="0"/>
                  <a:t> </a:t>
                </a:r>
                <a:endParaRPr lang="it-IT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294" t="-15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674384" y="1167995"/>
            <a:ext cx="446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Solution of the evolution equation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 smtClean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 smtClean="0"/>
                  <a:t> in Pythia</a:t>
                </a:r>
                <a:endParaRPr lang="it-IT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9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again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7276" y="1914905"/>
                <a:ext cx="4980562" cy="4250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coalescence momentum </a:t>
                </a:r>
                <a:br>
                  <a:rPr lang="en-US" dirty="0" smtClean="0"/>
                </a:br>
                <a:r>
                  <a:rPr lang="en-US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Λ</m:t>
                            </m:r>
                            <m:r>
                              <m:rPr>
                                <m:lit/>
                              </m:rPr>
                              <a:rPr lang="it-IT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50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MeV</m:t>
                            </m:r>
                          </m:e>
                        </m:d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dirty="0"/>
                  <a:t> </a:t>
                </a:r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r>
                  <a:rPr lang="it-IT" dirty="0" smtClean="0"/>
                  <a:t>Controversies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dirty="0" smtClean="0"/>
                  <a:t>: </a:t>
                </a:r>
                <a:br>
                  <a:rPr lang="it-IT" dirty="0" smtClean="0"/>
                </a:br>
                <a:r>
                  <a:rPr lang="it-IT" dirty="0" smtClean="0"/>
                  <a:t>How </a:t>
                </a:r>
                <a:r>
                  <a:rPr lang="it-IT" dirty="0"/>
                  <a:t>is the 𝑋 </a:t>
                </a:r>
                <a:r>
                  <a:rPr lang="it-IT" dirty="0" smtClean="0"/>
                  <a:t>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The difference shown with a green band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76" y="1914905"/>
                <a:ext cx="4980562" cy="4250394"/>
              </a:xfrm>
              <a:prstGeom prst="rect">
                <a:avLst/>
              </a:prstGeom>
              <a:blipFill rotWithShape="0">
                <a:blip r:embed="rId4"/>
                <a:stretch>
                  <a:fillRect l="-1102" t="-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64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Epilogue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0" y="1290234"/>
            <a:ext cx="9067800" cy="3987936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endParaRPr lang="en-US" sz="7200" dirty="0" smtClean="0"/>
          </a:p>
          <a:p>
            <a:pPr>
              <a:lnSpc>
                <a:spcPct val="120000"/>
              </a:lnSpc>
              <a:spcBef>
                <a:spcPts val="1200"/>
              </a:spcBef>
              <a:buSzPct val="140000"/>
            </a:pPr>
            <a:r>
              <a:rPr lang="en-US" sz="7200" dirty="0" smtClean="0"/>
              <a:t>Unexpected exotics challenge our understanding of QCD since 2003!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40000"/>
            </a:pPr>
            <a:r>
              <a:rPr lang="en-US" sz="7200" dirty="0" smtClean="0"/>
              <a:t>The full picture lacks of consistency, still some indications come the from best known states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40000"/>
            </a:pPr>
            <a:r>
              <a:rPr lang="en-US" sz="7200" dirty="0" smtClean="0"/>
              <a:t>Detailed studies of </a:t>
            </a:r>
            <a:r>
              <a:rPr lang="en-US" sz="7200" dirty="0" err="1" smtClean="0"/>
              <a:t>lineshapes</a:t>
            </a:r>
            <a:r>
              <a:rPr lang="en-US" sz="7200" dirty="0" smtClean="0"/>
              <a:t> offer insight int</a:t>
            </a:r>
            <a:r>
              <a:rPr lang="en-US" sz="7200" dirty="0" smtClean="0"/>
              <a:t>o their nature 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40000"/>
            </a:pPr>
            <a:r>
              <a:rPr lang="en-US" sz="7200" dirty="0" smtClean="0"/>
              <a:t>Production and propagation </a:t>
            </a:r>
            <a:r>
              <a:rPr lang="en-US" sz="7200" dirty="0" smtClean="0"/>
              <a:t>in </a:t>
            </a:r>
            <a:r>
              <a:rPr lang="en-US" sz="7200" dirty="0"/>
              <a:t>high multiplicity </a:t>
            </a:r>
            <a:r>
              <a:rPr lang="en-US" sz="7200" dirty="0" smtClean="0"/>
              <a:t>collisions gives a complementary point of view into their structure</a:t>
            </a:r>
            <a:endParaRPr lang="en-US" sz="72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situation is more complicated when more channels are open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319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 smtClean="0"/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OZI-rule, QCD multipole</a:t>
                </a:r>
                <a:endParaRPr lang="it-IT" sz="2400" dirty="0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 smtClean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it-IT" dirty="0" smtClean="0"/>
                  <a:t>)</a:t>
                </a: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(Cornell potential)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Solve NR Schrödinger eq. </a:t>
            </a:r>
            <a:r>
              <a:rPr lang="it-IT" sz="2000" b="1" dirty="0" smtClean="0"/>
              <a:t>→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spectrum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 smtClean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 smtClean="0"/>
              <a:t> </a:t>
            </a:r>
          </a:p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(spectrum), decay &amp; production rates 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Prologue: Quarkonium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Heavy </a:t>
            </a:r>
            <a:r>
              <a:rPr lang="it-IT" sz="2000" dirty="0">
                <a:solidFill>
                  <a:srgbClr val="0000FF"/>
                </a:solidFill>
              </a:rPr>
              <a:t>quark </a:t>
            </a:r>
            <a:r>
              <a:rPr lang="it-IT" sz="2000" dirty="0" smtClean="0">
                <a:solidFill>
                  <a:srgbClr val="0000FF"/>
                </a:solidFill>
              </a:rPr>
              <a:t>spin flip suppressed by quark mass,</a:t>
            </a:r>
            <a:br>
              <a:rPr lang="it-IT" sz="2000" dirty="0" smtClean="0">
                <a:solidFill>
                  <a:srgbClr val="0000FF"/>
                </a:solidFill>
              </a:rPr>
            </a:br>
            <a:r>
              <a:rPr lang="it-IT" sz="2000" dirty="0" smtClean="0">
                <a:solidFill>
                  <a:srgbClr val="0000FF"/>
                </a:solidFill>
              </a:rPr>
              <a:t>approximate heavy quark spin symmetry (HQSS)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Multiscale system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Systematically integrate</a:t>
                </a:r>
                <a:br>
                  <a:rPr lang="it-IT" dirty="0" smtClean="0"/>
                </a:br>
                <a:r>
                  <a:rPr lang="it-IT" dirty="0" smtClean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Full QCD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NRQCD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pNRQCD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Factorization (to be proved)</a:t>
            </a:r>
            <a:br>
              <a:rPr lang="it-IT" dirty="0" smtClean="0"/>
            </a:br>
            <a:r>
              <a:rPr lang="it-IT" dirty="0" smtClean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</a:t>
            </a:r>
            <a:r>
              <a:rPr lang="it-IT" dirty="0" smtClean="0"/>
              <a:t>many production </a:t>
            </a:r>
            <a:r>
              <a:rPr lang="it-IT" dirty="0"/>
              <a:t>channels,</a:t>
            </a:r>
            <a:br>
              <a:rPr lang="it-IT" dirty="0"/>
            </a:br>
            <a:r>
              <a:rPr lang="it-IT" dirty="0"/>
              <a:t>some known </a:t>
            </a:r>
            <a:r>
              <a:rPr lang="it-IT" dirty="0" smtClean="0"/>
              <a:t>puzzles (</a:t>
            </a:r>
            <a:r>
              <a:rPr lang="it-IT" dirty="0"/>
              <a:t>polarizations)</a:t>
            </a:r>
          </a:p>
        </p:txBody>
      </p:sp>
    </p:spTree>
    <p:extLst>
      <p:ext uri="{BB962C8B-B14F-4D97-AF65-F5344CB8AC3E}">
        <p14:creationId xmlns:p14="http://schemas.microsoft.com/office/powerpoint/2010/main" val="8072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6081" y="1513185"/>
            <a:ext cx="1587319" cy="1035182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0000" r="-275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0000" r="-450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Dictionary – Quark model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orbital angular momentum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spin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it-IT" dirty="0"/>
              </a:p>
              <a:p>
                <a:endParaRPr lang="it-IT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total </a:t>
                </a:r>
                <a:r>
                  <a:rPr lang="it-IT" dirty="0"/>
                  <a:t>angular </a:t>
                </a:r>
                <a:r>
                  <a:rPr lang="it-IT" dirty="0" smtClean="0"/>
                  <a:t>momentum</a:t>
                </a:r>
              </a:p>
              <a:p>
                <a:r>
                  <a:rPr lang="it-IT" dirty="0" smtClean="0"/>
                  <a:t>   = exp. measured spin</a:t>
                </a:r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isospin = 0 for quarkonia</a:t>
                </a:r>
                <a:endParaRPr lang="it-IT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blipFill rotWithShape="0">
                <a:blip r:embed="rId5"/>
                <a:stretch>
                  <a:fillRect l="-388" t="-1802" r="-116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15" y="3257747"/>
            <a:ext cx="6343776" cy="31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Top-down approach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576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 smtClean="0"/>
              <a:t>You are given a model/«theory»,</a:t>
            </a:r>
            <a:r>
              <a:rPr lang="it-IT" sz="2400" dirty="0" smtClean="0">
                <a:solidFill>
                  <a:srgbClr val="FF0000"/>
                </a:solidFill>
              </a:rPr>
              <a:t> not QCD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(</a:t>
            </a:r>
            <a:r>
              <a:rPr lang="it-IT" sz="2400" dirty="0">
                <a:solidFill>
                  <a:schemeClr val="tx1"/>
                </a:solidFill>
              </a:rPr>
              <a:t>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Bottom-up approach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 smtClean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</a:t>
            </a:r>
            <a:r>
              <a:rPr lang="it-IT" sz="2400" dirty="0" smtClean="0"/>
              <a:t>start </a:t>
            </a:r>
            <a:r>
              <a:rPr lang="it-IT" sz="2400" dirty="0"/>
              <a:t>with </a:t>
            </a:r>
            <a:r>
              <a:rPr lang="it-IT" sz="2400" dirty="0" smtClean="0"/>
              <a:t>data</a:t>
            </a:r>
            <a:endParaRPr lang="it-IT" sz="2400" dirty="0"/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</a:t>
            </a:r>
            <a:r>
              <a:rPr lang="it-IT" sz="2400" dirty="0" smtClean="0"/>
              <a:t>choose a set of generic amplitudes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 smtClean="0">
                <a:solidFill>
                  <a:schemeClr val="tx1"/>
                </a:solidFill>
              </a:rPr>
              <a:t>Less predictive </a:t>
            </a:r>
            <a:r>
              <a:rPr lang="it-IT" sz="2400" dirty="0">
                <a:solidFill>
                  <a:schemeClr val="tx1"/>
                </a:solidFill>
              </a:rPr>
              <a:t>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Some physical </a:t>
            </a:r>
            <a:r>
              <a:rPr lang="it-IT" sz="2400" dirty="0">
                <a:solidFill>
                  <a:schemeClr val="tx1"/>
                </a:solidFill>
              </a:rPr>
              <a:t>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/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One can test different parametrizations of the amplitude, </a:t>
            </a:r>
            <a:br>
              <a:rPr lang="it-IT" sz="2400" dirty="0" smtClean="0"/>
            </a:br>
            <a:r>
              <a:rPr lang="it-IT" sz="2400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26" y="2202174"/>
            <a:ext cx="2057117" cy="174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00" y="2178929"/>
            <a:ext cx="2057117" cy="17665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3900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029052" y="1642404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20" y="4185845"/>
            <a:ext cx="3030134" cy="217482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14" y="4336897"/>
            <a:ext cx="510582" cy="239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9" y="4090651"/>
            <a:ext cx="3117259" cy="227001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53" y="4217233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Amplitude model</a:t>
            </a:r>
            <a:endParaRPr lang="it-IT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585901" y="3423837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0132" y="3651510"/>
            <a:ext cx="121111" cy="36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098211" y="4021162"/>
            <a:ext cx="224988" cy="5011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691599" y="4021161"/>
            <a:ext cx="77558" cy="4737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82262" y="4021161"/>
            <a:ext cx="272375" cy="4932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19855" y="4500992"/>
            <a:ext cx="85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Isobars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08075" y="4522283"/>
            <a:ext cx="13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Rescattering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507072" y="4068794"/>
            <a:ext cx="0" cy="42412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3268" y="4264456"/>
            <a:ext cx="3658331" cy="1991098"/>
            <a:chOff x="0" y="3567065"/>
            <a:chExt cx="4025559" cy="2087655"/>
          </a:xfrm>
        </p:grpSpPr>
        <p:sp>
          <p:nvSpPr>
            <p:cNvPr id="37" name="Rectangle 36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865" r="-87838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6757" r="-5405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4545" r="-4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3903700" y="4153088"/>
            <a:ext cx="51799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Logarithmic branch points simulate </a:t>
            </a:r>
            <a:br>
              <a:rPr lang="it-IT" sz="2000" dirty="0" smtClean="0"/>
            </a:br>
            <a:r>
              <a:rPr lang="it-IT" sz="2000" dirty="0" smtClean="0"/>
              <a:t>resonant behavior, only in </a:t>
            </a:r>
            <a:r>
              <a:rPr lang="it-IT" sz="2000" dirty="0" smtClean="0">
                <a:solidFill>
                  <a:srgbClr val="0000FF"/>
                </a:solidFill>
              </a:rPr>
              <a:t>special kinematics</a:t>
            </a:r>
            <a:r>
              <a:rPr lang="it-IT" sz="2000" dirty="0" smtClean="0"/>
              <a:t> 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Coleman and Norton, Nuovo Cim. 38, 438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Schmid, Phys.Rev. 154, </a:t>
            </a:r>
            <a:r>
              <a:rPr lang="it-IT" dirty="0" smtClean="0">
                <a:solidFill>
                  <a:srgbClr val="C00000"/>
                </a:solidFill>
              </a:rPr>
              <a:t>1363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PLB757, </a:t>
            </a:r>
            <a:r>
              <a:rPr lang="it-IT" dirty="0" smtClean="0">
                <a:solidFill>
                  <a:srgbClr val="C00000"/>
                </a:solidFill>
              </a:rPr>
              <a:t>61-64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Guo, Nucl.Phys.Rev.37, 406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4290" y="5909138"/>
            <a:ext cx="205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Triangle singularity?</a:t>
            </a:r>
            <a:endParaRPr lang="it-IT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350687" y="3274180"/>
            <a:ext cx="402258" cy="21805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61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</a:t>
            </a:r>
            <a:r>
              <a:rPr lang="it-IT" sz="3600" b="0" smtClean="0">
                <a:solidFill>
                  <a:schemeClr val="tx2"/>
                </a:solidFill>
              </a:rPr>
              <a:t>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7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8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8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1381941"/>
            <a:ext cx="6805531" cy="44759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92709" y="2185318"/>
            <a:ext cx="5760000" cy="0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138404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3731" y="2464525"/>
            <a:ext cx="21740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host of </a:t>
            </a:r>
            <a:r>
              <a:rPr lang="it-IT" dirty="0" smtClean="0">
                <a:solidFill>
                  <a:srgbClr val="FF0000"/>
                </a:solidFill>
              </a:rPr>
              <a:t>unexpected resonances </a:t>
            </a:r>
            <a:r>
              <a:rPr lang="it-IT" dirty="0" smtClean="0"/>
              <a:t>have appeared</a:t>
            </a:r>
          </a:p>
          <a:p>
            <a:endParaRPr lang="it-IT" dirty="0"/>
          </a:p>
          <a:p>
            <a:r>
              <a:rPr lang="it-IT" dirty="0" smtClean="0"/>
              <a:t>decaying mostly into</a:t>
            </a:r>
            <a:br>
              <a:rPr lang="it-IT" dirty="0" smtClean="0"/>
            </a:br>
            <a:r>
              <a:rPr lang="it-IT" dirty="0" smtClean="0"/>
              <a:t>charmonium + light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>
                <a:solidFill>
                  <a:srgbClr val="0000FF"/>
                </a:solidFill>
              </a:rPr>
              <a:t>Hardly reconciled </a:t>
            </a:r>
            <a:r>
              <a:rPr lang="it-IT" dirty="0" smtClean="0"/>
              <a:t>with usual charmonium interpretation</a:t>
            </a:r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Exotic landscape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978735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 668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4" t="15585" b="80131"/>
          <a:stretch/>
        </p:blipFill>
        <p:spPr>
          <a:xfrm>
            <a:off x="6487885" y="2089524"/>
            <a:ext cx="397137" cy="1915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07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in a nutshell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80" y="1493223"/>
            <a:ext cx="6787616" cy="9480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31754" y="2802627"/>
            <a:ext cx="621224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At low energies the theory is nonperturbative,</a:t>
            </a:r>
            <a:br>
              <a:rPr lang="it-IT" sz="2400" dirty="0" smtClean="0"/>
            </a:br>
            <a:r>
              <a:rPr lang="it-IT" sz="2400" dirty="0" smtClean="0"/>
              <a:t>no analytic solution</a:t>
            </a:r>
            <a:endParaRPr lang="it-IT" sz="2000" dirty="0"/>
          </a:p>
          <a:p>
            <a:pPr marL="285750" indent="-28575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Emerging properties:</a:t>
            </a:r>
            <a:br>
              <a:rPr lang="it-IT" sz="2400" dirty="0" smtClean="0"/>
            </a:br>
            <a:r>
              <a:rPr lang="it-IT" sz="2400" dirty="0" smtClean="0">
                <a:solidFill>
                  <a:srgbClr val="FF0000"/>
                </a:solidFill>
              </a:rPr>
              <a:t>Confinement; Mass generation</a:t>
            </a:r>
          </a:p>
          <a:p>
            <a:pPr marL="285750" indent="-28575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Numerical calculations (Lattice QCD)</a:t>
            </a:r>
            <a:br>
              <a:rPr lang="it-IT" sz="2400" dirty="0" smtClean="0"/>
            </a:br>
            <a:r>
              <a:rPr lang="it-IT" sz="2400" dirty="0" smtClean="0"/>
              <a:t>suffer from various limitations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3" y="2916293"/>
            <a:ext cx="2655651" cy="28168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0" y="3530469"/>
                <a:ext cx="517257" cy="343364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1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4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sz="14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sz="1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1400" b="1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30469"/>
                <a:ext cx="517257" cy="343364"/>
              </a:xfrm>
              <a:prstGeom prst="rect">
                <a:avLst/>
              </a:prstGeom>
              <a:blipFill rotWithShape="0">
                <a:blip r:embed="rId5"/>
                <a:stretch>
                  <a:fillRect r="-14118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1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Open questions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305285" y="1343478"/>
            <a:ext cx="7476843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Are the various XYZ </a:t>
            </a:r>
            <a:r>
              <a:rPr lang="it-IT" sz="2400" dirty="0" smtClean="0">
                <a:solidFill>
                  <a:srgbClr val="0000FE"/>
                </a:solidFill>
              </a:rPr>
              <a:t>multiquark</a:t>
            </a:r>
            <a:r>
              <a:rPr lang="it-IT" sz="2400" dirty="0" smtClean="0"/>
              <a:t> states?</a:t>
            </a:r>
            <a:br>
              <a:rPr lang="it-IT" sz="2400" dirty="0" smtClean="0"/>
            </a:br>
            <a:r>
              <a:rPr lang="it-IT" sz="2400" dirty="0" smtClean="0"/>
              <a:t>Do they all really exist? Is there a pattern?</a:t>
            </a:r>
            <a:endParaRPr lang="it-IT" sz="2000" dirty="0"/>
          </a:p>
          <a:p>
            <a:pPr marL="285750" indent="-28575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Where are the </a:t>
            </a:r>
            <a:r>
              <a:rPr lang="it-IT" sz="2400" dirty="0" smtClean="0">
                <a:solidFill>
                  <a:srgbClr val="0000FE"/>
                </a:solidFill>
              </a:rPr>
              <a:t>glueballs</a:t>
            </a:r>
            <a:r>
              <a:rPr lang="it-IT" sz="2400" dirty="0" smtClean="0"/>
              <a:t>? Have them been seen already?</a:t>
            </a:r>
          </a:p>
          <a:p>
            <a:pPr marL="285750" indent="-28575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How to complete the </a:t>
            </a:r>
            <a:r>
              <a:rPr lang="it-IT" sz="2400" dirty="0" smtClean="0">
                <a:solidFill>
                  <a:srgbClr val="0000FE"/>
                </a:solidFill>
              </a:rPr>
              <a:t>hybrid</a:t>
            </a:r>
            <a:r>
              <a:rPr lang="it-IT" sz="2400" dirty="0" smtClean="0"/>
              <a:t> multiplets?</a:t>
            </a:r>
            <a:br>
              <a:rPr lang="it-IT" sz="2400" dirty="0" smtClean="0"/>
            </a:br>
            <a:r>
              <a:rPr lang="it-IT" sz="2400" dirty="0" smtClean="0"/>
              <a:t>Are there heavy hybrids?</a:t>
            </a:r>
          </a:p>
          <a:p>
            <a:pPr marL="285750" indent="-28575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What can we get from </a:t>
            </a:r>
            <a:r>
              <a:rPr lang="it-IT" sz="2400" dirty="0" smtClean="0">
                <a:solidFill>
                  <a:srgbClr val="0000FE"/>
                </a:solidFill>
              </a:rPr>
              <a:t>Lattice QCD</a:t>
            </a:r>
            <a:r>
              <a:rPr lang="it-IT" sz="2400" dirty="0" smtClean="0"/>
              <a:t>?</a:t>
            </a:r>
            <a:br>
              <a:rPr lang="it-IT" sz="2400" dirty="0" smtClean="0"/>
            </a:br>
            <a:r>
              <a:rPr lang="it-IT" sz="2400" dirty="0" smtClean="0"/>
              <a:t>What is the formalism required?</a:t>
            </a:r>
          </a:p>
          <a:p>
            <a:pPr marL="285750" indent="-28575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Where can we get </a:t>
            </a:r>
            <a:r>
              <a:rPr lang="it-IT" sz="2400" dirty="0" smtClean="0">
                <a:solidFill>
                  <a:srgbClr val="0000FE"/>
                </a:solidFill>
              </a:rPr>
              <a:t>other information </a:t>
            </a:r>
            <a:r>
              <a:rPr lang="it-IT" sz="2400" dirty="0" smtClean="0"/>
              <a:t>about resonances?</a:t>
            </a:r>
          </a:p>
          <a:p>
            <a:pPr marL="285750" indent="-28575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FF0000"/>
                </a:solidFill>
              </a:rPr>
              <a:t>What do we learn about QCD eventually</a:t>
            </a:r>
            <a:r>
              <a:rPr lang="it-IT" sz="2400" dirty="0" smtClean="0"/>
              <a:t>?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156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Average cross sections (CIM)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– 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"/>
              <p:cNvSpPr txBox="1"/>
              <p:nvPr/>
            </p:nvSpPr>
            <p:spPr>
              <a:xfrm>
                <a:off x="869990" y="2286478"/>
                <a:ext cx="6768904" cy="1230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  <m:sup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sSubSup>
                            <m:sSubSup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  <m:sup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𝑡h𝑟</m:t>
                              </m:r>
                            </m:sup>
                          </m:sSubSup>
                        </m:sub>
                        <m:sup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ar-AE" sz="295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𝒬</m:t>
                                      </m:r>
                                    </m:sub>
                                    <m:sup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𝑡h𝑟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90" y="2286478"/>
                <a:ext cx="6768904" cy="12304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23204" y="5416051"/>
                <a:ext cx="7482596" cy="525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/>
                  <a:t>For </a:t>
                </a:r>
                <a:r>
                  <a:rPr lang="en-US" sz="2400" dirty="0"/>
                  <a:t>excited </a:t>
                </a:r>
                <a:r>
                  <a:rPr lang="en-US" sz="2400" dirty="0" err="1" smtClean="0"/>
                  <a:t>quarkonia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𝑡h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hence </a:t>
                </a:r>
                <a14:m>
                  <m:oMath xmlns:m="http://schemas.openxmlformats.org/officeDocument/2006/math"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04" y="5416051"/>
                <a:ext cx="7482596" cy="525528"/>
              </a:xfrm>
              <a:prstGeom prst="rect">
                <a:avLst/>
              </a:prstGeom>
              <a:blipFill rotWithShape="0">
                <a:blip r:embed="rId4"/>
                <a:stretch>
                  <a:fillRect l="-1221" t="-3448" b="-183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1306" y="1079237"/>
            <a:ext cx="899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 the </a:t>
            </a:r>
            <a:r>
              <a:rPr lang="en-US" sz="2400" dirty="0" err="1"/>
              <a:t>comover</a:t>
            </a:r>
            <a:r>
              <a:rPr lang="en-US" sz="2400" dirty="0"/>
              <a:t> interaction model the average cross section is given by</a:t>
            </a:r>
          </a:p>
        </p:txBody>
      </p:sp>
      <p:sp>
        <p:nvSpPr>
          <p:cNvPr id="12" name="threshold energy computed wrt the closest OZI-favored mode"/>
          <p:cNvSpPr txBox="1"/>
          <p:nvPr/>
        </p:nvSpPr>
        <p:spPr>
          <a:xfrm>
            <a:off x="20611" y="3702838"/>
            <a:ext cx="399277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threshold energy computed </a:t>
            </a:r>
            <a:r>
              <a:rPr sz="1800" dirty="0" err="1">
                <a:solidFill>
                  <a:srgbClr val="0000FF"/>
                </a:solidFill>
              </a:rPr>
              <a:t>wrt</a:t>
            </a:r>
            <a:r>
              <a:rPr sz="1800" dirty="0">
                <a:solidFill>
                  <a:srgbClr val="0000FF"/>
                </a:solidFill>
              </a:rPr>
              <a:t> the closest OZI-favored mode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4013386" y="1523472"/>
                <a:ext cx="521720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index depending on the nature of the </a:t>
                </a:r>
                <a:r>
                  <a:rPr lang="en-US" dirty="0" err="1">
                    <a:solidFill>
                      <a:srgbClr val="0000FF"/>
                    </a:solidFill>
                  </a:rPr>
                  <a:t>comovers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endParaRPr lang="en-US" dirty="0" smtClean="0">
                  <a:solidFill>
                    <a:srgbClr val="0000FF"/>
                  </a:solidFill>
                </a:endParaRPr>
              </a:p>
              <a:p>
                <a:r>
                  <a:rPr lang="en-US" dirty="0" smtClean="0">
                    <a:solidFill>
                      <a:srgbClr val="0000FF"/>
                    </a:solidFill>
                  </a:rPr>
                  <a:t>We </a:t>
                </a:r>
                <a:r>
                  <a:rPr lang="en-US" dirty="0">
                    <a:solidFill>
                      <a:srgbClr val="0000FF"/>
                    </a:solidFill>
                  </a:rPr>
                  <a:t>take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386" y="1523472"/>
                <a:ext cx="5217207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935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5516310" y="3831375"/>
                <a:ext cx="3413333" cy="1046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distribution of comovers’ energy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𝒫</m:t>
                      </m:r>
                      <m:r>
                        <a:rPr lang="it-IT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)∝</m:t>
                      </m:r>
                      <m:sSup>
                        <m:sSupPr>
                          <m:ctrlP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it-IT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𝑒𝑓𝑓</m:t>
                                          </m:r>
                                        </m:sub>
                                      </m:sSub>
                                    </m:den>
                                  </m:f>
                                </m:sup>
                              </m:sSup>
                              <m:r>
                                <a:rPr lang="it-IT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200</m:t>
                    </m:r>
                    <m: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÷</m:t>
                    </m:r>
                    <m: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300</m:t>
                    </m:r>
                    <m:r>
                      <a:rPr lang="it-IT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310" y="3831375"/>
                <a:ext cx="3413333" cy="1046825"/>
              </a:xfrm>
              <a:prstGeom prst="rect">
                <a:avLst/>
              </a:prstGeom>
              <a:blipFill rotWithShape="0">
                <a:blip r:embed="rId6"/>
                <a:stretch>
                  <a:fillRect l="-1607" t="-3509" b="-70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2939753" y="3358497"/>
            <a:ext cx="247828" cy="34434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40224" y="2036246"/>
            <a:ext cx="555477" cy="36728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0"/>
          </p:cNvCxnSpPr>
          <p:nvPr/>
        </p:nvCxnSpPr>
        <p:spPr>
          <a:xfrm flipH="1" flipV="1">
            <a:off x="7084464" y="3305644"/>
            <a:ext cx="138513" cy="5257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9391" y="1953790"/>
            <a:ext cx="2836728" cy="2126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Spatial dependence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152188"/>
            <a:ext cx="86909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Spatial distributions need to be taken into account as well</a:t>
            </a:r>
            <a:endParaRPr lang="en-US" sz="2200" dirty="0" smtClean="0">
              <a:solidFill>
                <a:srgbClr val="C00000"/>
              </a:solidFill>
            </a:endParaRPr>
          </a:p>
        </p:txBody>
      </p:sp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5424640"/>
                <a:ext cx="8984609" cy="648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For a naive estimate one can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𝑝𝑝</m:t>
                            </m:r>
                          </m:sub>
                        </m:sSub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24640"/>
                <a:ext cx="8984609" cy="648447"/>
              </a:xfrm>
              <a:prstGeom prst="rect">
                <a:avLst/>
              </a:prstGeom>
              <a:blipFill rotWithShape="0">
                <a:blip r:embed="rId3"/>
                <a:stretch>
                  <a:fillRect l="-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5425538" y="5474114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 smtClean="0">
                <a:solidFill>
                  <a:srgbClr val="C00000"/>
                </a:solidFill>
              </a:rPr>
              <a:t>Ferreiro</a:t>
            </a:r>
            <a:r>
              <a:rPr lang="pt-BR" dirty="0">
                <a:solidFill>
                  <a:srgbClr val="C00000"/>
                </a:solidFill>
              </a:rPr>
              <a:t>, </a:t>
            </a:r>
            <a:r>
              <a:rPr lang="pt-BR" dirty="0" smtClean="0">
                <a:solidFill>
                  <a:srgbClr val="C00000"/>
                </a:solidFill>
              </a:rPr>
              <a:t>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34487" y="2096520"/>
            <a:ext cx="1507787" cy="15077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/>
          <p:cNvSpPr/>
          <p:nvPr/>
        </p:nvSpPr>
        <p:spPr>
          <a:xfrm>
            <a:off x="1375347" y="2481408"/>
            <a:ext cx="1439693" cy="14396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Straight Arrow Connector 18"/>
          <p:cNvCxnSpPr>
            <a:endCxn id="5" idx="7"/>
          </p:cNvCxnSpPr>
          <p:nvPr/>
        </p:nvCxnSpPr>
        <p:spPr>
          <a:xfrm flipV="1">
            <a:off x="2075739" y="2692246"/>
            <a:ext cx="528463" cy="5743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088380" y="2850413"/>
            <a:ext cx="987359" cy="41616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991105" y="2893694"/>
                <a:ext cx="367665" cy="410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05" y="2893694"/>
                <a:ext cx="367665" cy="4103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2276148" y="2954723"/>
                <a:ext cx="3497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148" y="2954723"/>
                <a:ext cx="349711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23333" r="-258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"/>
              <p:cNvSpPr txBox="1"/>
              <p:nvPr/>
            </p:nvSpPr>
            <p:spPr>
              <a:xfrm>
                <a:off x="3056211" y="2773101"/>
                <a:ext cx="6178614" cy="109017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  <m:r>
                            <a:rPr lang="it-IT" sz="29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it-IT" sz="29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9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  <m:r>
                            <a:rPr lang="it-IT" sz="29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it-IT" sz="29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95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it-IT" sz="29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95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it-IT" sz="29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95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95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it-IT" sz="29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95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sz="2950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r>
                        <a:rPr lang="it-IT" sz="295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it-IT" sz="29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95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95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it-IT" sz="29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95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sz="29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211" y="2773101"/>
                <a:ext cx="6178614" cy="109017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3570049" y="1761734"/>
            <a:ext cx="86909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Dynamics along the beam axis is trivial </a:t>
            </a:r>
            <a:br>
              <a:rPr lang="en-US" sz="2200" dirty="0" smtClean="0"/>
            </a:br>
            <a:r>
              <a:rPr lang="en-US" sz="2200" dirty="0" smtClean="0"/>
              <a:t>(free stream approximation),</a:t>
            </a:r>
            <a:br>
              <a:rPr lang="en-US" sz="2200" dirty="0" smtClean="0"/>
            </a:br>
            <a:r>
              <a:rPr lang="en-US" sz="2200" dirty="0" smtClean="0"/>
              <a:t>in the transverse direction the equation is local</a:t>
            </a:r>
            <a:endParaRPr lang="en-US" sz="2200" dirty="0" smtClean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59391" y="4280170"/>
                <a:ext cx="7611827" cy="1304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solution must be convoluted with the profile functions of the two nucleons</a:t>
                </a:r>
                <a:br>
                  <a:rPr lang="it-IT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normalized to give the minimum bias number of tracks per event,</a:t>
                </a:r>
                <a:br>
                  <a:rPr lang="it-IT" dirty="0" smtClean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r>
                  <a:rPr lang="it-IT" dirty="0" smtClean="0"/>
                  <a:t> acts as a proxy to the number of charged tracks </a:t>
                </a:r>
                <a:r>
                  <a:rPr lang="it-IT" dirty="0"/>
                  <a:t> (à la Glauber)</a:t>
                </a:r>
                <a:endParaRPr lang="it-IT" dirty="0" smtClean="0"/>
              </a:p>
              <a:p>
                <a:endParaRPr lang="it-IT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280170"/>
                <a:ext cx="7611827" cy="1304524"/>
              </a:xfrm>
              <a:prstGeom prst="rect">
                <a:avLst/>
              </a:prstGeom>
              <a:blipFill rotWithShape="0">
                <a:blip r:embed="rId7"/>
                <a:stretch>
                  <a:fillRect l="-641" t="-23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9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Recombination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187" y="1025118"/>
            <a:ext cx="8356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</a:t>
            </a:r>
            <a:r>
              <a:rPr lang="en-US" dirty="0" err="1"/>
              <a:t>comovers</a:t>
            </a:r>
            <a:r>
              <a:rPr lang="en-US" dirty="0"/>
              <a:t> can </a:t>
            </a:r>
            <a:r>
              <a:rPr lang="en-US" dirty="0" smtClean="0"/>
              <a:t>either destroy </a:t>
            </a:r>
            <a:r>
              <a:rPr lang="en-US" dirty="0"/>
              <a:t>or </a:t>
            </a:r>
            <a:r>
              <a:rPr lang="en-US" dirty="0" smtClean="0"/>
              <a:t>create </a:t>
            </a:r>
            <a:r>
              <a:rPr lang="en-US" dirty="0"/>
              <a:t>a </a:t>
            </a:r>
            <a:r>
              <a:rPr lang="en-US" dirty="0" err="1"/>
              <a:t>hadronic</a:t>
            </a:r>
            <a:r>
              <a:rPr lang="en-US" dirty="0"/>
              <a:t> molecule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Screen Shot 2020-08-24 at 11.19.58.png" descr="Screen Shot 2020-08-24 at 11.19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8917" y="2157652"/>
            <a:ext cx="2247603" cy="140267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"/>
              <p:cNvSpPr txBox="1"/>
              <p:nvPr/>
            </p:nvSpPr>
            <p:spPr>
              <a:xfrm>
                <a:off x="1526125" y="1517284"/>
                <a:ext cx="7416581" cy="6403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5" y="1517284"/>
                <a:ext cx="7416581" cy="6403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"/>
              <p:cNvSpPr txBox="1"/>
              <p:nvPr/>
            </p:nvSpPr>
            <p:spPr>
              <a:xfrm>
                <a:off x="1613674" y="3652689"/>
                <a:ext cx="7408567" cy="6403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74" y="3652689"/>
                <a:ext cx="7408567" cy="6403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Screen Shot 2020-08-24 at 11.32.57.png" descr="Screen Shot 2020-08-24 at 11.32.5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58916" y="4385423"/>
            <a:ext cx="2247603" cy="16303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1657952"/>
            <a:ext cx="16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Recombination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" y="3838141"/>
            <a:ext cx="13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Dissociation</a:t>
            </a:r>
            <a:endParaRPr lang="it-IT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-1" y="5169106"/>
                <a:ext cx="5651770" cy="934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Matrix </a:t>
                </a:r>
                <a:r>
                  <a:rPr lang="en-US" dirty="0"/>
                  <a:t>element </a:t>
                </a:r>
                <a:r>
                  <a:rPr lang="en-US" dirty="0" smtClean="0"/>
                  <a:t>from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smtClean="0"/>
                  <a:t> &amp;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dirty="0" smtClean="0"/>
                  <a:t> phenomenology</a:t>
                </a:r>
                <a:endParaRPr lang="en-US" dirty="0"/>
              </a:p>
              <a:p>
                <a:r>
                  <a:rPr lang="en-US" dirty="0" smtClean="0"/>
                  <a:t>Free </a:t>
                </a:r>
                <a:r>
                  <a:rPr lang="en-US" dirty="0"/>
                  <a:t>constituents and </a:t>
                </a:r>
                <a:r>
                  <a:rPr lang="en-US" dirty="0" err="1"/>
                  <a:t>comovers</a:t>
                </a:r>
                <a:r>
                  <a:rPr lang="en-US" dirty="0"/>
                  <a:t> </a:t>
                </a:r>
                <a:r>
                  <a:rPr lang="en-US" dirty="0" smtClean="0"/>
                  <a:t>distributions from </a:t>
                </a:r>
                <a:r>
                  <a:rPr lang="en-US" dirty="0" err="1" smtClean="0"/>
                  <a:t>Pythia</a:t>
                </a:r>
                <a:endParaRPr lang="en-US" dirty="0"/>
              </a:p>
              <a:p>
                <a:r>
                  <a:rPr lang="en-US" dirty="0" smtClean="0"/>
                  <a:t>Molecules distribution from data</a:t>
                </a:r>
                <a:endParaRPr lang="en-US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169106"/>
                <a:ext cx="5651770" cy="934808"/>
              </a:xfrm>
              <a:prstGeom prst="rect">
                <a:avLst/>
              </a:prstGeom>
              <a:blipFill rotWithShape="0">
                <a:blip r:embed="rId7"/>
                <a:stretch>
                  <a:fillRect l="-863" t="-2614" b="-98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96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Average cross sections (hadron molecule)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– 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he constituent-comover matrix elements is parametrize with an effective coupling  , with   and…"/>
              <p:cNvSpPr txBox="1">
                <a:spLocks/>
              </p:cNvSpPr>
              <p:nvPr/>
            </p:nvSpPr>
            <p:spPr>
              <a:xfrm>
                <a:off x="380288" y="993993"/>
                <a:ext cx="7472347" cy="2370706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686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90195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500"/>
                  </a:spcBef>
                  <a:buClr>
                    <a:srgbClr val="C00000"/>
                  </a:buClr>
                  <a:buSzPct val="120000"/>
                  <a:defRPr sz="2800"/>
                </a:pPr>
                <a:r>
                  <a:rPr lang="it-IT" sz="1800" dirty="0" smtClean="0">
                    <a:solidFill>
                      <a:schemeClr val="tx1"/>
                    </a:solidFill>
                  </a:rPr>
                  <a:t>The constituent-</a:t>
                </a:r>
                <a:r>
                  <a:rPr lang="it-IT" sz="1800" dirty="0">
                    <a:solidFill>
                      <a:schemeClr val="tx1"/>
                    </a:solidFill>
                  </a:rPr>
                  <a:t>comover matrix elements is </a:t>
                </a:r>
                <a:r>
                  <a:rPr lang="it-IT" sz="1800" dirty="0" smtClean="0">
                    <a:solidFill>
                      <a:schemeClr val="tx1"/>
                    </a:solidFill>
                  </a:rPr>
                  <a:t>parametrized </a:t>
                </a:r>
                <a:r>
                  <a:rPr lang="it-IT" sz="1800" dirty="0">
                    <a:solidFill>
                      <a:schemeClr val="tx1"/>
                    </a:solidFill>
                  </a:rPr>
                  <a:t>with an effective coupling </a:t>
                </a:r>
                <a:r>
                  <a:rPr lang="it-IT" sz="1800" dirty="0" smtClean="0">
                    <a:solidFill>
                      <a:schemeClr val="tx1"/>
                    </a:solidFill>
                  </a:rPr>
                  <a:t/>
                </a:r>
                <a:br>
                  <a:rPr lang="it-IT" sz="1800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1800" dirty="0">
                    <a:solidFill>
                      <a:schemeClr val="tx1"/>
                    </a:solidFill>
                  </a:rPr>
                  <a:t>, </a:t>
                </a:r>
                <a:r>
                  <a:rPr lang="it-IT" sz="1800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)≃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ar-AE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)≃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ar-AE" sz="18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000"/>
                  </a:spcBef>
                  <a:buClr>
                    <a:srgbClr val="C00000"/>
                  </a:buClr>
                  <a:buSzPct val="120000"/>
                  <a:defRPr sz="2800"/>
                </a:pPr>
                <a:r>
                  <a:rPr lang="it-IT" sz="1800" dirty="0">
                    <a:solidFill>
                      <a:schemeClr val="tx1"/>
                    </a:solidFill>
                  </a:rPr>
                  <a:t>Built to reproduce the elastic scattering cross section for all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comovers</a:t>
                </a:r>
                <a:r>
                  <a:rPr lang="it-IT" sz="1800" dirty="0">
                    <a:solidFill>
                      <a:schemeClr val="tx1"/>
                    </a:solidFill>
                  </a:rPr>
                  <a:t> energies,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300</m:t>
                        </m:r>
                      </m:e>
                    </m:d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18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000"/>
                  </a:spcBef>
                  <a:buClr>
                    <a:srgbClr val="C00000"/>
                  </a:buClr>
                  <a:buSzPct val="120000"/>
                  <a:defRPr sz="2800"/>
                </a:pPr>
                <a:r>
                  <a:rPr lang="it-IT" sz="1800" dirty="0">
                    <a:solidFill>
                      <a:schemeClr val="tx1"/>
                    </a:solidFill>
                  </a:rPr>
                  <a:t>The other ingredients needed to compute the average cross sections are the momentum </a:t>
                </a:r>
                <a:r>
                  <a:rPr lang="it-IT" sz="1800" dirty="0" smtClean="0">
                    <a:solidFill>
                      <a:schemeClr val="tx1"/>
                    </a:solidFill>
                  </a:rPr>
                  <a:t>distributions from </a:t>
                </a:r>
                <a:r>
                  <a:rPr lang="it-IT" sz="1800" dirty="0">
                    <a:solidFill>
                      <a:schemeClr val="tx1"/>
                    </a:solidFill>
                  </a:rPr>
                  <a:t>Pythia</a:t>
                </a:r>
              </a:p>
            </p:txBody>
          </p:sp>
        </mc:Choice>
        <mc:Fallback>
          <p:sp>
            <p:nvSpPr>
              <p:cNvPr id="14" name="The constituent-comover matrix elements is parametrize with an effective coupling  , with   and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88" y="993993"/>
                <a:ext cx="7472347" cy="2370706"/>
              </a:xfrm>
              <a:prstGeom prst="rect">
                <a:avLst/>
              </a:prstGeom>
              <a:blipFill rotWithShape="0">
                <a:blip r:embed="rId3"/>
                <a:stretch>
                  <a:fillRect l="-897" t="-3085" r="-979" b="-7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Screen Shot 2020-08-24 at 16.18.48.png" descr="Screen Shot 2020-08-24 at 16.18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033716"/>
            <a:ext cx="9067800" cy="211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comovers momentum"/>
          <p:cNvSpPr txBox="1"/>
          <p:nvPr/>
        </p:nvSpPr>
        <p:spPr>
          <a:xfrm>
            <a:off x="524707" y="3702390"/>
            <a:ext cx="282834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 err="1">
                <a:solidFill>
                  <a:srgbClr val="0000FF"/>
                </a:solidFill>
              </a:rPr>
              <a:t>comovers</a:t>
            </a:r>
            <a:r>
              <a:rPr sz="1800" dirty="0">
                <a:solidFill>
                  <a:srgbClr val="0000FF"/>
                </a:solidFill>
              </a:rPr>
              <a:t> momentum</a:t>
            </a:r>
          </a:p>
        </p:txBody>
      </p:sp>
      <p:sp>
        <p:nvSpPr>
          <p:cNvPr id="2" name="Rectangle 1"/>
          <p:cNvSpPr/>
          <p:nvPr/>
        </p:nvSpPr>
        <p:spPr>
          <a:xfrm>
            <a:off x="3479914" y="3702390"/>
            <a:ext cx="2356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ℎℎ relative momentum</a:t>
            </a:r>
          </a:p>
        </p:txBody>
      </p:sp>
      <p:sp>
        <p:nvSpPr>
          <p:cNvPr id="3" name="Rectangle 2"/>
          <p:cNvSpPr/>
          <p:nvPr/>
        </p:nvSpPr>
        <p:spPr>
          <a:xfrm>
            <a:off x="6706102" y="3707295"/>
            <a:ext cx="2089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ℎℎ total momentum</a:t>
            </a:r>
          </a:p>
        </p:txBody>
      </p:sp>
    </p:spTree>
    <p:extLst>
      <p:ext uri="{BB962C8B-B14F-4D97-AF65-F5344CB8AC3E}">
        <p14:creationId xmlns:p14="http://schemas.microsoft.com/office/powerpoint/2010/main" val="40947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Small signal in data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5" name="Oval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l="-12676" r="-30986" b="-5634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9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 smtClean="0"/>
                  <a:t>Excited gluon,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0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 smtClean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 smtClean="0">
                  <a:solidFill>
                    <a:srgbClr val="0000FF"/>
                  </a:solidFill>
                </a:endParaRPr>
              </a:p>
              <a:p>
                <a:r>
                  <a:rPr lang="it-IT" sz="2400" dirty="0" smtClean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1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61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7" y="1193623"/>
            <a:ext cx="3621964" cy="24534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26337" y="3791255"/>
            <a:ext cx="2978967" cy="2483233"/>
            <a:chOff x="6523399" y="4877298"/>
            <a:chExt cx="2258839" cy="197484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1" r="51287"/>
            <a:stretch/>
          </p:blipFill>
          <p:spPr>
            <a:xfrm>
              <a:off x="6523399" y="4877298"/>
              <a:ext cx="2258839" cy="197484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957996" y="5042315"/>
              <a:ext cx="347804" cy="326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96705" y="1394234"/>
            <a:ext cx="814812" cy="380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96705" y="1269342"/>
                <a:ext cx="11190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0" dirty="0" smtClean="0">
                    <a:solidFill>
                      <a:srgbClr val="C00000"/>
                    </a:solidFill>
                  </a:rPr>
                  <a:t>CPV in </a:t>
                </a:r>
                <a:br>
                  <a:rPr lang="it-IT" b="0" dirty="0" smtClean="0">
                    <a:solidFill>
                      <a:srgbClr val="C00000"/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</a:rPr>
                  <a:t> </a:t>
                </a:r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05" y="1269342"/>
                <a:ext cx="1119089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4918" t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566504" y="3960377"/>
                <a:ext cx="110357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504" y="3960377"/>
                <a:ext cx="1103571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32" y="4288272"/>
            <a:ext cx="492216" cy="5829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48" y="2821407"/>
            <a:ext cx="573986" cy="392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0338" y="1297272"/>
            <a:ext cx="47297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 smtClean="0"/>
              <a:t>CP-violating phases are extracted from </a:t>
            </a:r>
            <a:r>
              <a:rPr lang="it-IT" sz="2200" dirty="0" smtClean="0">
                <a:solidFill>
                  <a:srgbClr val="FF0000"/>
                </a:solidFill>
              </a:rPr>
              <a:t>amplitude analyses </a:t>
            </a:r>
            <a:r>
              <a:rPr lang="it-IT" sz="2200" dirty="0" smtClean="0"/>
              <a:t>of 3+ body decays</a:t>
            </a:r>
            <a:br>
              <a:rPr lang="it-IT" sz="2200" dirty="0" smtClean="0"/>
            </a:br>
            <a:endParaRPr lang="it-IT" sz="2200" dirty="0" smtClean="0"/>
          </a:p>
          <a:p>
            <a:pPr algn="r"/>
            <a:r>
              <a:rPr lang="it-IT" sz="2200" dirty="0" smtClean="0"/>
              <a:t>These provide more contraints to the CKM matrix elements</a:t>
            </a:r>
            <a:br>
              <a:rPr lang="it-IT" sz="2200" dirty="0" smtClean="0"/>
            </a:br>
            <a:r>
              <a:rPr lang="it-IT" sz="2200" dirty="0" smtClean="0"/>
              <a:t>and probe </a:t>
            </a:r>
            <a:r>
              <a:rPr lang="it-IT" sz="2200" dirty="0" smtClean="0">
                <a:solidFill>
                  <a:srgbClr val="FF0000"/>
                </a:solidFill>
              </a:rPr>
              <a:t>New Physics</a:t>
            </a:r>
            <a:endParaRPr lang="it-IT" sz="2200" dirty="0"/>
          </a:p>
        </p:txBody>
      </p:sp>
      <p:sp>
        <p:nvSpPr>
          <p:cNvPr id="30" name="TextBox 29"/>
          <p:cNvSpPr txBox="1"/>
          <p:nvPr/>
        </p:nvSpPr>
        <p:spPr>
          <a:xfrm>
            <a:off x="4791370" y="3646732"/>
            <a:ext cx="3998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 smtClean="0"/>
              <a:t>The </a:t>
            </a:r>
            <a:r>
              <a:rPr lang="it-IT" sz="2200" dirty="0" smtClean="0">
                <a:solidFill>
                  <a:srgbClr val="FF0000"/>
                </a:solidFill>
              </a:rPr>
              <a:t>interference</a:t>
            </a:r>
            <a:r>
              <a:rPr lang="it-IT" sz="2200" dirty="0" smtClean="0"/>
              <a:t> between different resonances makes these phases measurable</a:t>
            </a:r>
            <a:endParaRPr lang="it-IT" sz="2200" dirty="0"/>
          </a:p>
        </p:txBody>
      </p:sp>
      <p:sp>
        <p:nvSpPr>
          <p:cNvPr id="3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Heavy meson decays</a:t>
            </a:r>
            <a:endParaRPr lang="it-IT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3323508" y="5274897"/>
            <a:ext cx="5465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 smtClean="0"/>
              <a:t>Precision hindered by </a:t>
            </a:r>
            <a:r>
              <a:rPr lang="it-IT" sz="2200" dirty="0" smtClean="0">
                <a:solidFill>
                  <a:srgbClr val="0000FF"/>
                </a:solidFill>
              </a:rPr>
              <a:t>hadron dynamics</a:t>
            </a:r>
            <a:endParaRPr lang="it-IT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3-body interactions</a:t>
            </a:r>
            <a:endParaRPr lang="it-IT" sz="3600" dirty="0"/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25091" y="4278973"/>
            <a:ext cx="560287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Mai, B. Hu, M. Doring, AP, A. Szczepaniak EPJA53, 9, 177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A. Jackura, ..., AP, </a:t>
            </a:r>
            <a:r>
              <a:rPr lang="it-IT" i="1" dirty="0" smtClean="0">
                <a:solidFill>
                  <a:srgbClr val="C00000"/>
                </a:solidFill>
              </a:rPr>
              <a:t>et al. </a:t>
            </a:r>
            <a:r>
              <a:rPr lang="it-IT" dirty="0" smtClean="0">
                <a:solidFill>
                  <a:srgbClr val="C00000"/>
                </a:solidFill>
              </a:rPr>
              <a:t>(JPAC), EPJC79, 1, 56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M. Mikhasenko, </a:t>
            </a:r>
            <a:r>
              <a:rPr lang="it-IT" dirty="0">
                <a:solidFill>
                  <a:srgbClr val="C00000"/>
                </a:solidFill>
              </a:rPr>
              <a:t>..., AP,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</a:t>
            </a:r>
            <a:r>
              <a:rPr lang="it-IT" dirty="0" smtClean="0">
                <a:solidFill>
                  <a:srgbClr val="C00000"/>
                </a:solidFill>
              </a:rPr>
              <a:t>), JHEP8 (2019), 080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4825" y="1179112"/>
            <a:ext cx="7276289" cy="2970231"/>
            <a:chOff x="0" y="1319667"/>
            <a:chExt cx="7276289" cy="2970231"/>
          </a:xfrm>
        </p:grpSpPr>
        <p:sp>
          <p:nvSpPr>
            <p:cNvPr id="4" name="Rectangle 3"/>
            <p:cNvSpPr/>
            <p:nvPr/>
          </p:nvSpPr>
          <p:spPr>
            <a:xfrm>
              <a:off x="0" y="1319667"/>
              <a:ext cx="7276289" cy="2970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50196" y="2527884"/>
              <a:ext cx="6130594" cy="1679511"/>
              <a:chOff x="102637" y="1520890"/>
              <a:chExt cx="7595119" cy="2080726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02637" y="1520890"/>
                <a:ext cx="7595119" cy="20807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11" t="19045" r="3674" b="42824"/>
              <a:stretch/>
            </p:blipFill>
            <p:spPr>
              <a:xfrm>
                <a:off x="102637" y="1590659"/>
                <a:ext cx="6456783" cy="201095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58533" r="42594" b="24351"/>
              <a:stretch/>
            </p:blipFill>
            <p:spPr>
              <a:xfrm>
                <a:off x="5850294" y="2631904"/>
                <a:ext cx="1847462" cy="902683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63600"/>
              <a:ext cx="7175242" cy="1164284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00964" y="5313627"/>
            <a:ext cx="6079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3-body problem is ubiquitous in hadron physics</a:t>
            </a:r>
            <a:br>
              <a:rPr lang="it-IT" sz="2400" dirty="0" smtClean="0"/>
            </a:br>
            <a:r>
              <a:rPr lang="it-IT" sz="2400" dirty="0" smtClean="0"/>
              <a:t>Formalism for Lattice QCD ready to be applied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347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Exotic landscape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 smtClean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 rotWithShape="0"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 smtClean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 smtClean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 smtClean="0">
                <a:solidFill>
                  <a:srgbClr val="0000FF"/>
                </a:solidFill>
              </a:rPr>
            </a:br>
            <a:r>
              <a:rPr lang="it-IT" sz="2000" dirty="0" smtClean="0">
                <a:solidFill>
                  <a:srgbClr val="0000FF"/>
                </a:solidFill>
              </a:rPr>
              <a:t>production mechanisms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9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16" y="1195585"/>
            <a:ext cx="1797820" cy="1600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89" y="1195585"/>
            <a:ext cx="1797820" cy="1600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63" y="1195585"/>
            <a:ext cx="1797820" cy="160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3773" y="1721410"/>
            <a:ext cx="331725" cy="533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+</a:t>
            </a:r>
            <a:endParaRPr lang="it-IT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32078" y="1721410"/>
            <a:ext cx="331725" cy="533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+</a:t>
            </a:r>
            <a:endParaRPr lang="it-IT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74708" y="4218382"/>
            <a:ext cx="8612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sum over the three channels breaks unitarity</a:t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This </a:t>
            </a:r>
            <a:r>
              <a:rPr lang="it-IT" sz="2400" dirty="0" smtClean="0">
                <a:solidFill>
                  <a:srgbClr val="0000FF"/>
                </a:solidFill>
              </a:rPr>
              <a:t>affects interference pattern </a:t>
            </a:r>
            <a:r>
              <a:rPr lang="it-IT" sz="2400" dirty="0" smtClean="0"/>
              <a:t>between resonances, </a:t>
            </a:r>
            <a:br>
              <a:rPr lang="it-IT" sz="2400" dirty="0" smtClean="0"/>
            </a:br>
            <a:r>
              <a:rPr lang="it-IT" sz="2400" dirty="0" smtClean="0"/>
              <a:t>and so the </a:t>
            </a:r>
            <a:r>
              <a:rPr lang="it-IT" sz="2400" dirty="0" smtClean="0">
                <a:solidFill>
                  <a:srgbClr val="0000FF"/>
                </a:solidFill>
              </a:rPr>
              <a:t>extraction of CPV phases</a:t>
            </a:r>
            <a:endParaRPr lang="it-IT" sz="2400" dirty="0"/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The isobar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97"/>
          <a:stretch/>
        </p:blipFill>
        <p:spPr>
          <a:xfrm>
            <a:off x="162257" y="3297753"/>
            <a:ext cx="3853490" cy="4319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4" b="758"/>
          <a:stretch/>
        </p:blipFill>
        <p:spPr>
          <a:xfrm>
            <a:off x="4015747" y="3284556"/>
            <a:ext cx="5045524" cy="428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292" y="4215107"/>
            <a:ext cx="559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Product of subsequent quasi-2 body decays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121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Khuri-Treiman equations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/>
          <a:stretch/>
        </p:blipFill>
        <p:spPr>
          <a:xfrm>
            <a:off x="466928" y="1854766"/>
            <a:ext cx="4906497" cy="118268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210462" y="2441402"/>
            <a:ext cx="1027569" cy="4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33654" y="2118235"/>
                <a:ext cx="27341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Input: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phase shift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>
                    <a:solidFill>
                      <a:srgbClr val="FF0000"/>
                    </a:solidFill>
                  </a:rPr>
                  <a:t>directly from data</a:t>
                </a:r>
                <a:endParaRPr lang="it-IT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54" y="2118235"/>
                <a:ext cx="2734146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004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26460" y="1099226"/>
            <a:ext cx="9019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Solution : assume the same decomposition, but imposing unitarity to it</a:t>
            </a: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210569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Im</a:t>
            </a:r>
            <a:endParaRPr lang="it-IT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5" y="3624086"/>
            <a:ext cx="4404512" cy="14051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7379" y="3783623"/>
            <a:ext cx="3961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KT used </a:t>
            </a:r>
            <a:r>
              <a:rPr lang="it-IT" dirty="0"/>
              <a:t>recently for several reactions</a:t>
            </a:r>
            <a:r>
              <a:rPr lang="it-IT" dirty="0" smtClean="0"/>
              <a:t>,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Albaladejo</a:t>
            </a:r>
            <a:r>
              <a:rPr lang="it-IT" dirty="0">
                <a:solidFill>
                  <a:srgbClr val="C00000"/>
                </a:solidFill>
              </a:rPr>
              <a:t>, ... AP et al., </a:t>
            </a:r>
            <a:r>
              <a:rPr lang="it-IT" dirty="0" smtClean="0">
                <a:solidFill>
                  <a:srgbClr val="C00000"/>
                </a:solidFill>
              </a:rPr>
              <a:t>EPJC80, 12, 1107</a:t>
            </a:r>
            <a:endParaRPr lang="it-IT" dirty="0">
              <a:solidFill>
                <a:srgbClr val="C00000"/>
              </a:solidFill>
            </a:endParaRPr>
          </a:p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rgbClr val="0000FF"/>
                </a:solidFill>
              </a:rPr>
              <a:t>but never </a:t>
            </a:r>
            <a:r>
              <a:rPr lang="it-IT" dirty="0">
                <a:solidFill>
                  <a:srgbClr val="0000FF"/>
                </a:solidFill>
              </a:rPr>
              <a:t>for CPV </a:t>
            </a:r>
            <a:r>
              <a:rPr lang="it-IT" dirty="0" smtClean="0">
                <a:solidFill>
                  <a:srgbClr val="0000FF"/>
                </a:solidFill>
              </a:rPr>
              <a:t>ones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Work for the future!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211668"/>
            <a:ext cx="5117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Equivalent to implementing the all-order rescattering in </a:t>
            </a:r>
            <a:r>
              <a:rPr lang="it-IT" sz="2200" dirty="0" smtClean="0">
                <a:solidFill>
                  <a:srgbClr val="0000FF"/>
                </a:solidFill>
              </a:rPr>
              <a:t>all the 3 channels at once</a:t>
            </a:r>
            <a:endParaRPr lang="it-IT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Future directions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833578" y="1722857"/>
            <a:ext cx="747684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Systematize the spectrum: towards more </a:t>
            </a:r>
            <a:r>
              <a:rPr lang="it-IT" sz="2400" dirty="0" smtClean="0">
                <a:solidFill>
                  <a:srgbClr val="0000FE"/>
                </a:solidFill>
              </a:rPr>
              <a:t>global analyses</a:t>
            </a:r>
            <a:endParaRPr lang="it-IT" sz="2000" dirty="0">
              <a:solidFill>
                <a:srgbClr val="0000FE"/>
              </a:solidFill>
            </a:endParaRPr>
          </a:p>
          <a:p>
            <a:pPr marL="285750" indent="-28575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Hadron interaction in </a:t>
            </a:r>
            <a:r>
              <a:rPr lang="it-IT" sz="2400" dirty="0" smtClean="0">
                <a:solidFill>
                  <a:srgbClr val="0000FE"/>
                </a:solidFill>
              </a:rPr>
              <a:t>flavor physics</a:t>
            </a:r>
          </a:p>
          <a:p>
            <a:pPr marL="342900" indent="-34290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00FE"/>
                </a:solidFill>
              </a:rPr>
              <a:t>Production</a:t>
            </a:r>
            <a:r>
              <a:rPr lang="it-IT" sz="2400" dirty="0" smtClean="0"/>
              <a:t> of resonances:</a:t>
            </a:r>
          </a:p>
          <a:p>
            <a:pPr marL="800100" lvl="1" indent="-342900"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it-IT" sz="2400" dirty="0" smtClean="0"/>
              <a:t>Prediction of </a:t>
            </a:r>
            <a:r>
              <a:rPr lang="it-IT" sz="2400" dirty="0" smtClean="0">
                <a:solidFill>
                  <a:srgbClr val="0000FE"/>
                </a:solidFill>
              </a:rPr>
              <a:t>cross sections </a:t>
            </a:r>
            <a:r>
              <a:rPr lang="it-IT" sz="2400" dirty="0" smtClean="0"/>
              <a:t>for future experiments</a:t>
            </a:r>
          </a:p>
          <a:p>
            <a:pPr marL="800100" lvl="1" indent="-342900"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it-IT" sz="2400" dirty="0" smtClean="0"/>
              <a:t>Behavior of resonances in media</a:t>
            </a:r>
          </a:p>
          <a:p>
            <a:pPr marL="342900" indent="-342900">
              <a:spcBef>
                <a:spcPts val="18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Reducing </a:t>
            </a:r>
            <a:r>
              <a:rPr lang="it-IT" sz="2400" dirty="0"/>
              <a:t>the model dependence: exploring </a:t>
            </a:r>
            <a:r>
              <a:rPr lang="it-IT" sz="2400" dirty="0">
                <a:solidFill>
                  <a:srgbClr val="0000FE"/>
                </a:solidFill>
              </a:rPr>
              <a:t>ML </a:t>
            </a:r>
            <a:r>
              <a:rPr lang="it-IT" sz="2400" dirty="0" smtClean="0">
                <a:solidFill>
                  <a:srgbClr val="0000FE"/>
                </a:solidFill>
              </a:rPr>
              <a:t>tools</a:t>
            </a:r>
            <a:endParaRPr lang="it-IT" sz="2400" dirty="0">
              <a:solidFill>
                <a:srgbClr val="0000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9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/>
          <p:cNvSpPr/>
          <p:nvPr/>
        </p:nvSpPr>
        <p:spPr>
          <a:xfrm>
            <a:off x="4230141" y="235559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 smtClean="0"/>
              <a:t>Richer structures are not excluded, </a:t>
            </a:r>
            <a:br>
              <a:rPr lang="it-IT" sz="2400" dirty="0" smtClean="0"/>
            </a:br>
            <a:r>
              <a:rPr lang="it-IT" sz="2400" dirty="0" smtClean="0"/>
              <a:t>they teach us more about QCD</a:t>
            </a:r>
            <a:endParaRPr lang="it-IT" sz="2400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Quark models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7821" y="1206230"/>
            <a:ext cx="7003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Approximate methods (not systematically improvable) </a:t>
            </a:r>
            <a:br>
              <a:rPr lang="it-IT" sz="2400" dirty="0" smtClean="0"/>
            </a:br>
            <a:r>
              <a:rPr lang="it-IT" sz="2400" dirty="0" smtClean="0"/>
              <a:t>picture how quarks bind into hadrons</a:t>
            </a:r>
            <a:endParaRPr lang="it-IT" sz="2400" dirty="0"/>
          </a:p>
        </p:txBody>
      </p:sp>
      <p:grpSp>
        <p:nvGrpSpPr>
          <p:cNvPr id="85" name="Group 84"/>
          <p:cNvGrpSpPr/>
          <p:nvPr/>
        </p:nvGrpSpPr>
        <p:grpSpPr>
          <a:xfrm>
            <a:off x="351967" y="2655893"/>
            <a:ext cx="803876" cy="815508"/>
            <a:chOff x="1077766" y="1530526"/>
            <a:chExt cx="905537" cy="918640"/>
          </a:xfrm>
        </p:grpSpPr>
        <p:sp>
          <p:nvSpPr>
            <p:cNvPr id="86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749422" y="2614447"/>
            <a:ext cx="1301676" cy="815508"/>
            <a:chOff x="2630950" y="1650086"/>
            <a:chExt cx="1466291" cy="918640"/>
          </a:xfrm>
        </p:grpSpPr>
        <p:sp>
          <p:nvSpPr>
            <p:cNvPr id="90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4" name="Rettangolo 50"/>
          <p:cNvSpPr/>
          <p:nvPr/>
        </p:nvSpPr>
        <p:spPr>
          <a:xfrm>
            <a:off x="301557" y="218854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95" name="Rettangolo 50"/>
          <p:cNvSpPr/>
          <p:nvPr/>
        </p:nvSpPr>
        <p:spPr>
          <a:xfrm>
            <a:off x="1822984" y="218854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78044" y="2368126"/>
            <a:ext cx="3612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Model predictions must be </a:t>
            </a:r>
            <a:br>
              <a:rPr lang="it-IT" sz="2400" dirty="0" smtClean="0"/>
            </a:br>
            <a:r>
              <a:rPr lang="it-IT" sz="2400" dirty="0" smtClean="0"/>
              <a:t>benchmarked against data</a:t>
            </a:r>
            <a:endParaRPr lang="it-IT" sz="2400" dirty="0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" y="3624988"/>
            <a:ext cx="3764605" cy="24736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8" name="TextBox 97"/>
          <p:cNvSpPr txBox="1"/>
          <p:nvPr/>
        </p:nvSpPr>
        <p:spPr>
          <a:xfrm>
            <a:off x="1298299" y="5383705"/>
            <a:ext cx="228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 668</a:t>
            </a:r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7388940" y="4227240"/>
            <a:ext cx="1678860" cy="1121319"/>
            <a:chOff x="4042235" y="1368305"/>
            <a:chExt cx="1891175" cy="1263125"/>
          </a:xfrm>
        </p:grpSpPr>
        <p:sp>
          <p:nvSpPr>
            <p:cNvPr id="111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5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8" name="Rettangolo 34"/>
          <p:cNvSpPr/>
          <p:nvPr/>
        </p:nvSpPr>
        <p:spPr>
          <a:xfrm>
            <a:off x="7213937" y="5250398"/>
            <a:ext cx="1885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Tetra-</a:t>
            </a:r>
            <a:br>
              <a:rPr lang="it-IT" sz="2000" dirty="0" smtClean="0">
                <a:solidFill>
                  <a:srgbClr val="CC00FF"/>
                </a:solidFill>
              </a:rPr>
            </a:br>
            <a:r>
              <a:rPr lang="it-IT" sz="2000" dirty="0" smtClean="0">
                <a:solidFill>
                  <a:srgbClr val="CC00FF"/>
                </a:solidFill>
              </a:rPr>
              <a:t>and Pentaquark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935468" y="4407393"/>
            <a:ext cx="1301676" cy="815508"/>
            <a:chOff x="130204" y="3460562"/>
            <a:chExt cx="1466291" cy="918640"/>
          </a:xfrm>
        </p:grpSpPr>
        <p:sp>
          <p:nvSpPr>
            <p:cNvPr id="120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1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3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124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5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6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7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8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9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31" name="Rettangolo 50"/>
          <p:cNvSpPr/>
          <p:nvPr/>
        </p:nvSpPr>
        <p:spPr>
          <a:xfrm>
            <a:off x="5732263" y="520423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4142339" y="4842644"/>
            <a:ext cx="1301676" cy="815508"/>
            <a:chOff x="292305" y="4840086"/>
            <a:chExt cx="1466291" cy="918640"/>
          </a:xfrm>
        </p:grpSpPr>
        <p:sp>
          <p:nvSpPr>
            <p:cNvPr id="133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4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143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4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5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6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7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8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35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136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7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8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9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0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1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2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50" name="Rettangolo 50"/>
          <p:cNvSpPr/>
          <p:nvPr/>
        </p:nvSpPr>
        <p:spPr>
          <a:xfrm>
            <a:off x="4230141" y="4302921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491756" y="3660774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XYZ states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96" grpId="0"/>
      <p:bldP spid="98" grpId="0"/>
      <p:bldP spid="118" grpId="0"/>
      <p:bldP spid="131" grpId="0"/>
      <p:bldP spid="150" grpId="0"/>
      <p:bldP spid="1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" y="1150265"/>
            <a:ext cx="8521520" cy="479659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Unraveling QCD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79714" y="2401257"/>
            <a:ext cx="1810139" cy="1275004"/>
            <a:chOff x="979714" y="2401257"/>
            <a:chExt cx="1810139" cy="1275004"/>
          </a:xfrm>
        </p:grpSpPr>
        <p:sp>
          <p:nvSpPr>
            <p:cNvPr id="24" name="Rectangle 23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010850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Beam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47791" y="2401257"/>
            <a:ext cx="1810139" cy="1275004"/>
            <a:chOff x="979714" y="2401257"/>
            <a:chExt cx="1810139" cy="1275004"/>
          </a:xfrm>
        </p:grpSpPr>
        <p:sp>
          <p:nvSpPr>
            <p:cNvPr id="29" name="Rectangle 28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106304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Beam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214376" y="3869450"/>
            <a:ext cx="2523608" cy="1663603"/>
            <a:chOff x="3524183" y="3822797"/>
            <a:chExt cx="2523608" cy="1663603"/>
          </a:xfrm>
        </p:grpSpPr>
        <p:sp>
          <p:nvSpPr>
            <p:cNvPr id="34" name="Rectangle 33"/>
            <p:cNvSpPr/>
            <p:nvPr/>
          </p:nvSpPr>
          <p:spPr>
            <a:xfrm>
              <a:off x="3524183" y="3915193"/>
              <a:ext cx="2523608" cy="15712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92551" y="3822797"/>
              <a:ext cx="23868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Products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75540" y="4707356"/>
              <a:ext cx="1820895" cy="680895"/>
              <a:chOff x="3884347" y="4707356"/>
              <a:chExt cx="1820895" cy="68089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4787813" y="4707356"/>
                <a:ext cx="13963" cy="680895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3884347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5341303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 rot="16200000">
            <a:off x="5484825" y="2244368"/>
            <a:ext cx="2523608" cy="1663603"/>
            <a:chOff x="3524183" y="3822797"/>
            <a:chExt cx="2523608" cy="1663603"/>
          </a:xfrm>
        </p:grpSpPr>
        <p:sp>
          <p:nvSpPr>
            <p:cNvPr id="23" name="Rectangle 22"/>
            <p:cNvSpPr/>
            <p:nvPr/>
          </p:nvSpPr>
          <p:spPr>
            <a:xfrm>
              <a:off x="3524183" y="3915193"/>
              <a:ext cx="2523608" cy="15712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92551" y="3822797"/>
              <a:ext cx="23868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Products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875540" y="4707356"/>
              <a:ext cx="1820895" cy="680895"/>
              <a:chOff x="3884347" y="4707356"/>
              <a:chExt cx="1820895" cy="680895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4787813" y="4707356"/>
                <a:ext cx="13963" cy="680895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3884347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5341303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3666930" y="2401257"/>
            <a:ext cx="1810139" cy="1275004"/>
            <a:chOff x="3666930" y="2401257"/>
            <a:chExt cx="1810139" cy="1275004"/>
          </a:xfrm>
        </p:grpSpPr>
        <p:sp>
          <p:nvSpPr>
            <p:cNvPr id="43" name="Rectangle 42"/>
            <p:cNvSpPr/>
            <p:nvPr/>
          </p:nvSpPr>
          <p:spPr>
            <a:xfrm>
              <a:off x="3666930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98066" y="2401257"/>
              <a:ext cx="17323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Target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4441470" y="3245588"/>
              <a:ext cx="245526" cy="2455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837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1156996" y="2490450"/>
            <a:ext cx="6818601" cy="36178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Unraveling QCD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56996" y="1049482"/>
            <a:ext cx="6818601" cy="3384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803353" y="1301888"/>
            <a:ext cx="347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Electromagnetic machines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867505" y="2010325"/>
                <a:ext cx="3190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505" y="2010325"/>
                <a:ext cx="3190232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488644" y="2561168"/>
            <a:ext cx="2023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Electrohadron </a:t>
            </a:r>
            <a:br>
              <a:rPr lang="it-IT" sz="2400" dirty="0" smtClean="0"/>
            </a:br>
            <a:r>
              <a:rPr lang="it-IT" sz="2400" dirty="0" smtClean="0"/>
              <a:t>machines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771743" y="3382165"/>
                <a:ext cx="3793474" cy="86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43" y="3382165"/>
                <a:ext cx="3793474" cy="861646"/>
              </a:xfrm>
              <a:prstGeom prst="rect">
                <a:avLst/>
              </a:prstGeom>
              <a:blipFill rotWithShape="0">
                <a:blip r:embed="rId3"/>
                <a:stretch>
                  <a:fillRect b="-49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617883" y="5223603"/>
                <a:ext cx="43051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883" y="5223603"/>
                <a:ext cx="4305153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3333883" y="4694531"/>
            <a:ext cx="237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Hadron machines</a:t>
            </a:r>
            <a:endParaRPr lang="it-IT" sz="2400" dirty="0"/>
          </a:p>
        </p:txBody>
      </p:sp>
      <p:sp>
        <p:nvSpPr>
          <p:cNvPr id="9" name="Down Arrow 8"/>
          <p:cNvSpPr/>
          <p:nvPr/>
        </p:nvSpPr>
        <p:spPr>
          <a:xfrm>
            <a:off x="94633" y="1108901"/>
            <a:ext cx="651588" cy="4879910"/>
          </a:xfrm>
          <a:prstGeom prst="downArrow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Down Arrow 44"/>
          <p:cNvSpPr/>
          <p:nvPr/>
        </p:nvSpPr>
        <p:spPr>
          <a:xfrm flipV="1">
            <a:off x="8250862" y="998378"/>
            <a:ext cx="651588" cy="4879910"/>
          </a:xfrm>
          <a:prstGeom prst="downArrow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50739" y="3231134"/>
            <a:ext cx="194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Cross sections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5400000">
            <a:off x="7422358" y="3318024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Cleanliness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"/>
          <a:stretch/>
        </p:blipFill>
        <p:spPr>
          <a:xfrm>
            <a:off x="1646245" y="2023834"/>
            <a:ext cx="871361" cy="703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93" y="2102152"/>
            <a:ext cx="1118311" cy="524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632" r="2743" b="32685"/>
          <a:stretch/>
        </p:blipFill>
        <p:spPr>
          <a:xfrm>
            <a:off x="2081925" y="2887980"/>
            <a:ext cx="1287624" cy="63857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1156996" y="2490450"/>
            <a:ext cx="6818601" cy="36178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77" y="4186701"/>
            <a:ext cx="1005546" cy="983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2" t="16090" r="19796" b="16802"/>
          <a:stretch/>
        </p:blipFill>
        <p:spPr>
          <a:xfrm>
            <a:off x="6770604" y="4224643"/>
            <a:ext cx="895084" cy="7172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r="20362" b="21250"/>
          <a:stretch/>
        </p:blipFill>
        <p:spPr>
          <a:xfrm>
            <a:off x="5514481" y="2955020"/>
            <a:ext cx="1385562" cy="5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0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7" grpId="0"/>
      <p:bldP spid="32" grpId="0"/>
      <p:bldP spid="33" grpId="0"/>
      <p:bldP spid="41" grpId="0"/>
      <p:bldP spid="42" grpId="0"/>
      <p:bldP spid="43" grpId="0"/>
      <p:bldP spid="9" grpId="0" animBg="1"/>
      <p:bldP spid="45" grpId="0" animBg="1"/>
      <p:bldP spid="10" grpId="0"/>
      <p:bldP spid="46" grpId="0"/>
      <p:bldP spid="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6081" y="1513185"/>
            <a:ext cx="1587319" cy="1035182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0000" r="-275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0000" r="-450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Dictionary – Quark model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orbital angular momentum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spin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it-IT" dirty="0"/>
              </a:p>
              <a:p>
                <a:endParaRPr lang="it-IT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total </a:t>
                </a:r>
                <a:r>
                  <a:rPr lang="it-IT" dirty="0"/>
                  <a:t>angular </a:t>
                </a:r>
                <a:r>
                  <a:rPr lang="it-IT" dirty="0" smtClean="0"/>
                  <a:t>momentum</a:t>
                </a:r>
              </a:p>
              <a:p>
                <a:r>
                  <a:rPr lang="it-IT" dirty="0" smtClean="0"/>
                  <a:t>   = exp. measured spin</a:t>
                </a:r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isospin = 0 for quarkonia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blipFill rotWithShape="0">
                <a:blip r:embed="rId5"/>
                <a:stretch>
                  <a:fillRect l="-388" t="-1802" r="-116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15" y="3257747"/>
            <a:ext cx="6343776" cy="31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352182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69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000" dirty="0" smtClean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3521827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 smtClean="0"/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OZI-rule, QCD multipole</a:t>
                </a:r>
                <a:endParaRPr lang="it-IT" sz="24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 smtClean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it-IT" dirty="0" smtClean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(Cornell potential)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Solve NR Schrödinger eq. </a:t>
            </a:r>
            <a:r>
              <a:rPr lang="it-IT" sz="2000" b="1" dirty="0" smtClean="0"/>
              <a:t>→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spectrum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 smtClean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 smtClean="0"/>
              <a:t> </a:t>
            </a:r>
          </a:p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(spectrum), decay &amp; production rates 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Prologue: Quarkonium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Heavy </a:t>
            </a:r>
            <a:r>
              <a:rPr lang="it-IT" sz="2000" dirty="0">
                <a:solidFill>
                  <a:srgbClr val="0000FF"/>
                </a:solidFill>
              </a:rPr>
              <a:t>quark </a:t>
            </a:r>
            <a:r>
              <a:rPr lang="it-IT" sz="2000" dirty="0" smtClean="0">
                <a:solidFill>
                  <a:srgbClr val="0000FF"/>
                </a:solidFill>
              </a:rPr>
              <a:t>spin flip suppressed by quark mass,</a:t>
            </a:r>
            <a:br>
              <a:rPr lang="it-IT" sz="2000" dirty="0" smtClean="0">
                <a:solidFill>
                  <a:srgbClr val="0000FF"/>
                </a:solidFill>
              </a:rPr>
            </a:br>
            <a:r>
              <a:rPr lang="it-IT" sz="2000" dirty="0" smtClean="0">
                <a:solidFill>
                  <a:srgbClr val="0000FF"/>
                </a:solidFill>
              </a:rPr>
              <a:t>approximate heavy quark spin symmetry (HQSS)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ounded Rectangle 96"/>
          <p:cNvSpPr/>
          <p:nvPr/>
        </p:nvSpPr>
        <p:spPr>
          <a:xfrm>
            <a:off x="3513245" y="890958"/>
            <a:ext cx="5603021" cy="2787107"/>
          </a:xfrm>
          <a:prstGeom prst="roundRect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>
              <a:solidFill>
                <a:srgbClr val="CC00FF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workflow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386577" y="2770266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099019"/>
            <a:ext cx="1740782" cy="10510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Amplitude analysis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rgbClr val="CC00FF"/>
                </a:solidFill>
              </a:rPr>
              <a:t>QCD</a:t>
            </a:r>
            <a:endParaRPr lang="it-IT" sz="2400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8009656" y="3678065"/>
            <a:ext cx="0" cy="550718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Interpretation of the spectrum leads to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understanding </a:t>
            </a:r>
            <a:r>
              <a:rPr lang="it-IT" sz="2400" dirty="0">
                <a:solidFill>
                  <a:srgbClr val="FF0000"/>
                </a:solidFill>
              </a:rPr>
              <a:t>fundamental laws </a:t>
            </a:r>
            <a:r>
              <a:rPr lang="it-IT" sz="2400" dirty="0" smtClean="0">
                <a:solidFill>
                  <a:srgbClr val="FF0000"/>
                </a:solidFill>
              </a:rPr>
              <a:t>of nature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223648" y="1817844"/>
            <a:ext cx="4786008" cy="2058084"/>
          </a:xfrm>
          <a:custGeom>
            <a:avLst/>
            <a:gdLst>
              <a:gd name="connsiteX0" fmla="*/ 0 w 4786008"/>
              <a:gd name="connsiteY0" fmla="*/ 0 h 2490281"/>
              <a:gd name="connsiteX1" fmla="*/ 4786008 w 4786008"/>
              <a:gd name="connsiteY1" fmla="*/ 0 h 2490281"/>
              <a:gd name="connsiteX2" fmla="*/ 4786008 w 4786008"/>
              <a:gd name="connsiteY2" fmla="*/ 2490281 h 2490281"/>
              <a:gd name="connsiteX3" fmla="*/ 4640093 w 4786008"/>
              <a:gd name="connsiteY3" fmla="*/ 2490281 h 2490281"/>
              <a:gd name="connsiteX0" fmla="*/ 0 w 4786008"/>
              <a:gd name="connsiteY0" fmla="*/ 0 h 2490281"/>
              <a:gd name="connsiteX1" fmla="*/ 4786008 w 4786008"/>
              <a:gd name="connsiteY1" fmla="*/ 0 h 2490281"/>
              <a:gd name="connsiteX2" fmla="*/ 4786008 w 4786008"/>
              <a:gd name="connsiteY2" fmla="*/ 2490281 h 249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6008" h="2490281">
                <a:moveTo>
                  <a:pt x="0" y="0"/>
                </a:moveTo>
                <a:lnTo>
                  <a:pt x="4786008" y="0"/>
                </a:lnTo>
                <a:lnTo>
                  <a:pt x="4786008" y="2490281"/>
                </a:lnTo>
              </a:path>
            </a:pathLst>
          </a:custGeom>
          <a:noFill/>
          <a:ln w="762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Rettangolo 50"/>
          <p:cNvSpPr/>
          <p:nvPr/>
        </p:nvSpPr>
        <p:spPr>
          <a:xfrm>
            <a:off x="3580304" y="3127698"/>
            <a:ext cx="104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rgbClr val="CC00FF"/>
                </a:solidFill>
              </a:rPr>
              <a:t>Exotics</a:t>
            </a:r>
            <a:endParaRPr lang="it-IT" sz="24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20" grpId="0"/>
      <p:bldP spid="34" grpId="0" animBg="1"/>
      <p:bldP spid="35" grpId="0"/>
      <p:bldP spid="51" grpId="0"/>
      <p:bldP spid="87" grpId="0"/>
      <p:bldP spid="105" grpId="0"/>
      <p:bldP spid="106" grpId="0"/>
      <p:bldP spid="109" grpId="0" animBg="1"/>
      <p:bldP spid="93" grpId="0"/>
      <p:bldP spid="94" grpId="0"/>
      <p:bldP spid="3" grpId="0" animBg="1"/>
      <p:bldP spid="3" grpId="1" animBg="1"/>
      <p:bldP spid="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Models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 smtClean="0"/>
              <a:t>Bound or virtual state generated by long-range exchange forces</a:t>
            </a:r>
            <a:endParaRPr lang="it-IT" dirty="0"/>
          </a:p>
          <a:p>
            <a:endParaRPr lang="it-IT" dirty="0" smtClean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 smtClean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 smtClean="0"/>
              <a:t>Containing gluonic</a:t>
            </a:r>
            <a:br>
              <a:rPr lang="it-IT" dirty="0" smtClean="0"/>
            </a:br>
            <a:r>
              <a:rPr lang="it-IT" dirty="0" smtClean="0"/>
              <a:t>degrees of freedom</a:t>
            </a:r>
            <a:endParaRPr lang="it-IT" dirty="0"/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 smtClean="0"/>
              <a:t>Heavy core interacting with a light cloud via Van der Waals forces</a:t>
            </a:r>
            <a:endParaRPr lang="it-IT" dirty="0"/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 smtClean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solidFill>
                  <a:srgbClr val="FF0000"/>
                </a:solidFill>
              </a:rPr>
              <a:t>Compact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solidFill>
                  <a:srgbClr val="FF0000"/>
                </a:solidFill>
              </a:rPr>
              <a:t>Extended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34" y="3643349"/>
            <a:ext cx="3480065" cy="23083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90131" y="3637456"/>
            <a:ext cx="1499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HadSpec, PRD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421779"/>
            <a:ext cx="5476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200" dirty="0" smtClean="0"/>
              <a:t>Unprecedented high statistics from</a:t>
            </a:r>
            <a:br>
              <a:rPr lang="it-IT" sz="2200" dirty="0" smtClean="0"/>
            </a:br>
            <a:r>
              <a:rPr lang="it-IT" sz="2200" dirty="0" smtClean="0"/>
              <a:t>running experiments and Lattice simulations</a:t>
            </a:r>
            <a:endParaRPr lang="it-IT" sz="2200" dirty="0"/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More and more data</a:t>
            </a:r>
            <a:endParaRPr lang="it-IT" sz="3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5" y="1085197"/>
            <a:ext cx="3027947" cy="29215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52" y="1573527"/>
            <a:ext cx="446599" cy="30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35" y="430852"/>
            <a:ext cx="3480065" cy="280110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630645" y="433397"/>
            <a:ext cx="1608563" cy="1364919"/>
            <a:chOff x="5748153" y="1948068"/>
            <a:chExt cx="2016470" cy="1711042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5748153" y="2164701"/>
              <a:ext cx="543789" cy="1526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291942" y="19480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!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48060" y="2923037"/>
              <a:ext cx="1116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?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6391469" y="3292369"/>
              <a:ext cx="256591" cy="366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31" y="572157"/>
            <a:ext cx="446599" cy="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0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0166" y="1322732"/>
            <a:ext cx="4228949" cy="4590531"/>
            <a:chOff x="90398" y="2135262"/>
            <a:chExt cx="4228949" cy="4590531"/>
          </a:xfrm>
        </p:grpSpPr>
        <p:sp>
          <p:nvSpPr>
            <p:cNvPr id="4" name="Rounded Rectangle 3"/>
            <p:cNvSpPr/>
            <p:nvPr/>
          </p:nvSpPr>
          <p:spPr>
            <a:xfrm>
              <a:off x="108832" y="2135262"/>
              <a:ext cx="4210515" cy="4590531"/>
            </a:xfrm>
            <a:prstGeom prst="roundRect">
              <a:avLst>
                <a:gd name="adj" fmla="val 8496"/>
              </a:avLst>
            </a:prstGeom>
            <a:solidFill>
              <a:schemeClr val="bg1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0398" y="5867025"/>
              <a:ext cx="406565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it-IT" sz="1600" dirty="0" smtClean="0">
                  <a:solidFill>
                    <a:srgbClr val="C00000"/>
                  </a:solidFill>
                </a:rPr>
                <a:t>Bignamini </a:t>
              </a:r>
              <a:r>
                <a:rPr lang="it-IT" sz="1600" i="1" dirty="0" smtClean="0">
                  <a:solidFill>
                    <a:srgbClr val="C00000"/>
                  </a:solidFill>
                </a:rPr>
                <a:t>et al. </a:t>
              </a:r>
              <a:r>
                <a:rPr lang="it-IT" sz="1600" dirty="0" smtClean="0">
                  <a:solidFill>
                    <a:srgbClr val="C00000"/>
                  </a:solidFill>
                </a:rPr>
                <a:t>PRL103 </a:t>
              </a:r>
              <a:r>
                <a:rPr lang="it-IT" sz="1600" dirty="0">
                  <a:solidFill>
                    <a:srgbClr val="C00000"/>
                  </a:solidFill>
                </a:rPr>
                <a:t>(2009) </a:t>
              </a:r>
              <a:r>
                <a:rPr lang="it-IT" sz="1600" dirty="0" smtClean="0">
                  <a:solidFill>
                    <a:srgbClr val="C00000"/>
                  </a:solidFill>
                </a:rPr>
                <a:t>162001</a:t>
              </a:r>
            </a:p>
          </p:txBody>
        </p:sp>
        <p:pic>
          <p:nvPicPr>
            <p:cNvPr id="25" name="Immagin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35" y="2311418"/>
              <a:ext cx="3811509" cy="263442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CasellaDiTesto 3"/>
                <p:cNvSpPr txBox="1"/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𝑀𝐶</m:t>
                            </m:r>
                          </m:sub>
                        </m:sSub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𝑝</m:t>
                            </m:r>
                            <m:acc>
                              <m:accPr>
                                <m:chr m:val="̅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it-IT" b="0" i="1" smtClean="0">
                                <a:latin typeface="Cambria Math"/>
                              </a:rPr>
                              <m:t>→</m:t>
                            </m:r>
                            <m:r>
                              <a:rPr lang="it-IT" b="0" i="1" smtClean="0">
                                <a:latin typeface="Cambria Math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d>
                        <m:r>
                          <a:rPr lang="it-IT" b="0" i="1" smtClean="0">
                            <a:latin typeface="Cambria Math"/>
                          </a:rPr>
                          <m:t>≈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nb</m:t>
                        </m:r>
                      </m:oMath>
                    </m:oMathPara>
                  </a14:m>
                  <a:endParaRPr lang="it-IT" dirty="0" smtClean="0"/>
                </a:p>
                <a:p>
                  <a:pPr algn="ctr"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3872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30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a14:m>
                  <a:r>
                    <a:rPr lang="it-IT" dirty="0" smtClean="0">
                      <a:solidFill>
                        <a:srgbClr val="FF0000"/>
                      </a:solidFill>
                    </a:rPr>
                    <a:t>!!! </a:t>
                  </a:r>
                </a:p>
              </p:txBody>
            </p:sp>
          </mc:Choice>
          <mc:Fallback>
            <p:sp>
              <p:nvSpPr>
                <p:cNvPr id="27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681" r="-2041" b="-1680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755964" y="2787100"/>
              <a:ext cx="16271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(CDF acceptance)</a:t>
              </a:r>
              <a:endParaRPr lang="it-IT" sz="16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/>
                  <a:t>),</a:t>
                </a:r>
                <a:br>
                  <a:rPr lang="it-IT" dirty="0" smtClean="0"/>
                </a:br>
                <a:r>
                  <a:rPr lang="it-IT" dirty="0" smtClean="0"/>
                  <a:t>which </a:t>
                </a:r>
                <a:r>
                  <a:rPr lang="it-IT" dirty="0"/>
                  <a:t>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to </a:t>
                </a:r>
                <a:r>
                  <a:rPr lang="it-IT" dirty="0"/>
                  <a:t>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 smtClean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 smtClean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 smtClean="0">
                    <a:solidFill>
                      <a:srgbClr val="C00000"/>
                    </a:solidFill>
                  </a:rPr>
                  <a:t>Artoisenet and Braaten, PRD81, 114018</a:t>
                </a:r>
              </a:p>
            </p:txBody>
          </p:sp>
        </mc:Choice>
        <mc:Fallback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1169551"/>
              </a:xfrm>
              <a:prstGeom prst="rect">
                <a:avLst/>
              </a:prstGeom>
              <a:blipFill rotWithShape="0">
                <a:blip r:embed="rId9"/>
                <a:stretch>
                  <a:fillRect l="-1140" t="-2604" r="-712" b="-57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– 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672800" y="3809961"/>
                <a:ext cx="42768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But comovers interfere w/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  <a:p>
                <a:pPr>
                  <a:spcAft>
                    <a:spcPts val="600"/>
                  </a:spcAft>
                </a:pPr>
                <a:r>
                  <a:rPr lang="it-IT" dirty="0"/>
                  <a:t>Further in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Albaladejo et al. CPC41, 121001</a:t>
                </a:r>
                <a:br>
                  <a:rPr lang="it-IT" sz="1600" dirty="0">
                    <a:solidFill>
                      <a:srgbClr val="C00000"/>
                    </a:solidFill>
                  </a:rPr>
                </a:br>
                <a:r>
                  <a:rPr lang="it-IT" sz="1600" dirty="0">
                    <a:solidFill>
                      <a:srgbClr val="C00000"/>
                    </a:solidFill>
                  </a:rPr>
                  <a:t>Esposito et al. CPC42, 114107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800" y="3809961"/>
                <a:ext cx="4276800" cy="2031325"/>
              </a:xfrm>
              <a:prstGeom prst="rect">
                <a:avLst/>
              </a:prstGeom>
              <a:blipFill rotWithShape="0">
                <a:blip r:embed="rId10"/>
                <a:stretch>
                  <a:fillRect l="-1284" t="-1802" r="-1141" b="-30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637696" y="1620820"/>
            <a:ext cx="2809559" cy="862001"/>
            <a:chOff x="5637696" y="1620820"/>
            <a:chExt cx="2809559" cy="862001"/>
          </a:xfrm>
        </p:grpSpPr>
        <p:cxnSp>
          <p:nvCxnSpPr>
            <p:cNvPr id="23" name="Connettore 2 7"/>
            <p:cNvCxnSpPr/>
            <p:nvPr/>
          </p:nvCxnSpPr>
          <p:spPr>
            <a:xfrm flipV="1">
              <a:off x="5637696" y="1620820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10"/>
            <p:cNvCxnSpPr/>
            <p:nvPr/>
          </p:nvCxnSpPr>
          <p:spPr>
            <a:xfrm>
              <a:off x="5920626" y="1732728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18"/>
            <p:cNvCxnSpPr/>
            <p:nvPr/>
          </p:nvCxnSpPr>
          <p:spPr>
            <a:xfrm flipH="1" flipV="1">
              <a:off x="7026026" y="1662516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0"/>
            <p:cNvCxnSpPr/>
            <p:nvPr/>
          </p:nvCxnSpPr>
          <p:spPr>
            <a:xfrm flipV="1">
              <a:off x="7841917" y="1670923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2"/>
            <p:cNvCxnSpPr/>
            <p:nvPr/>
          </p:nvCxnSpPr>
          <p:spPr>
            <a:xfrm flipH="1" flipV="1">
              <a:off x="7611625" y="1843276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CasellaDiTesto 27"/>
                <p:cNvSpPr txBox="1"/>
                <p:nvPr/>
              </p:nvSpPr>
              <p:spPr>
                <a:xfrm>
                  <a:off x="5699494" y="17458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0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9494" y="1745888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CasellaDiTesto 28"/>
                <p:cNvSpPr txBox="1"/>
                <p:nvPr/>
              </p:nvSpPr>
              <p:spPr>
                <a:xfrm>
                  <a:off x="6203556" y="187249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1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3556" y="1872491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CasellaDiTesto 29"/>
                <p:cNvSpPr txBox="1"/>
                <p:nvPr/>
              </p:nvSpPr>
              <p:spPr>
                <a:xfrm>
                  <a:off x="7025317" y="1918549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2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317" y="1918549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CasellaDiTesto 30"/>
                <p:cNvSpPr txBox="1"/>
                <p:nvPr/>
              </p:nvSpPr>
              <p:spPr>
                <a:xfrm>
                  <a:off x="7904071" y="213892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4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071" y="2138920"/>
                  <a:ext cx="250740" cy="24450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CasellaDiTesto 31"/>
                <p:cNvSpPr txBox="1"/>
                <p:nvPr/>
              </p:nvSpPr>
              <p:spPr>
                <a:xfrm>
                  <a:off x="7886879" y="1721026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5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6879" y="1721026"/>
                  <a:ext cx="250740" cy="24450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9287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7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Top-down approach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576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 smtClean="0"/>
              <a:t>You are given a model/«theory»,</a:t>
            </a:r>
            <a:r>
              <a:rPr lang="it-IT" sz="2400" dirty="0" smtClean="0">
                <a:solidFill>
                  <a:srgbClr val="FF0000"/>
                </a:solidFill>
              </a:rPr>
              <a:t> not QCD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(</a:t>
            </a:r>
            <a:r>
              <a:rPr lang="it-IT" sz="2400" dirty="0">
                <a:solidFill>
                  <a:schemeClr val="tx1"/>
                </a:solidFill>
              </a:rPr>
              <a:t>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9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Bottom-up approach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 smtClean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</a:t>
            </a:r>
            <a:r>
              <a:rPr lang="it-IT" sz="2400" dirty="0" smtClean="0"/>
              <a:t>start </a:t>
            </a:r>
            <a:r>
              <a:rPr lang="it-IT" sz="2400" dirty="0"/>
              <a:t>with </a:t>
            </a:r>
            <a:r>
              <a:rPr lang="it-IT" sz="2400" dirty="0" smtClean="0"/>
              <a:t>data</a:t>
            </a:r>
            <a:endParaRPr lang="it-IT" sz="2400" dirty="0"/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</a:t>
            </a:r>
            <a:r>
              <a:rPr lang="it-IT" sz="2400" dirty="0" smtClean="0"/>
              <a:t>choose a set of generic amplitudes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 smtClean="0">
                <a:solidFill>
                  <a:schemeClr val="tx1"/>
                </a:solidFill>
              </a:rPr>
              <a:t>Less predictive </a:t>
            </a:r>
            <a:r>
              <a:rPr lang="it-IT" sz="2400" dirty="0">
                <a:solidFill>
                  <a:schemeClr val="tx1"/>
                </a:solidFill>
              </a:rPr>
              <a:t>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Some physical </a:t>
            </a:r>
            <a:r>
              <a:rPr lang="it-IT" sz="2400" dirty="0">
                <a:solidFill>
                  <a:schemeClr val="tx1"/>
                </a:solidFill>
              </a:rPr>
              <a:t>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/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Multiscale system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Systematically integrate</a:t>
                </a:r>
                <a:br>
                  <a:rPr lang="it-IT" dirty="0" smtClean="0"/>
                </a:br>
                <a:r>
                  <a:rPr lang="it-IT" dirty="0" smtClean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Full QCD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NRQCD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pNRQCD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Factorization (to be proved)</a:t>
            </a:r>
            <a:br>
              <a:rPr lang="it-IT" dirty="0" smtClean="0"/>
            </a:br>
            <a:r>
              <a:rPr lang="it-IT" dirty="0" smtClean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</a:t>
            </a:r>
            <a:r>
              <a:rPr lang="it-IT" dirty="0" smtClean="0"/>
              <a:t>many production </a:t>
            </a:r>
            <a:r>
              <a:rPr lang="it-IT" dirty="0"/>
              <a:t>channels,</a:t>
            </a:r>
            <a:br>
              <a:rPr lang="it-IT" dirty="0"/>
            </a:br>
            <a:r>
              <a:rPr lang="it-IT" dirty="0"/>
              <a:t>some known </a:t>
            </a:r>
            <a:r>
              <a:rPr lang="it-IT" dirty="0" smtClean="0"/>
              <a:t>puzzles (</a:t>
            </a:r>
            <a:r>
              <a:rPr lang="it-IT" dirty="0"/>
              <a:t>polarizations)</a:t>
            </a:r>
          </a:p>
        </p:txBody>
      </p:sp>
    </p:spTree>
    <p:extLst>
      <p:ext uri="{BB962C8B-B14F-4D97-AF65-F5344CB8AC3E}">
        <p14:creationId xmlns:p14="http://schemas.microsoft.com/office/powerpoint/2010/main" val="40219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 &amp; 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Finding resonances means writing analytic amplitude, </a:t>
            </a:r>
            <a:br>
              <a:rPr lang="it-IT" sz="2200" dirty="0" smtClean="0"/>
            </a:br>
            <a:r>
              <a:rPr lang="it-IT" sz="2200" dirty="0" smtClean="0"/>
              <a:t>and </a:t>
            </a:r>
            <a:r>
              <a:rPr lang="it-IT" sz="2200" dirty="0" smtClean="0">
                <a:solidFill>
                  <a:srgbClr val="FF0000"/>
                </a:solidFill>
              </a:rPr>
              <a:t>hunting for poles </a:t>
            </a:r>
            <a:r>
              <a:rPr lang="it-IT" sz="2200" dirty="0" smtClean="0"/>
              <a:t>in the complex plane</a:t>
            </a:r>
            <a:endParaRPr lang="it-IT" sz="2200" dirty="0"/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 smtClean="0"/>
              <a:t>Unitarity creates a </a:t>
            </a:r>
            <a:r>
              <a:rPr lang="it-IT" sz="2200" dirty="0" smtClean="0">
                <a:solidFill>
                  <a:srgbClr val="FF0000"/>
                </a:solidFill>
              </a:rPr>
              <a:t>branch cut </a:t>
            </a:r>
            <a:r>
              <a:rPr lang="it-IT" sz="2200" dirty="0" smtClean="0"/>
              <a:t>on the real </a:t>
            </a:r>
            <a:r>
              <a:rPr lang="it-IT" sz="2200" dirty="0"/>
              <a:t>axis</a:t>
            </a:r>
            <a:r>
              <a:rPr lang="it-IT" sz="2200" dirty="0" smtClean="0"/>
              <a:t>,</a:t>
            </a:r>
            <a:br>
              <a:rPr lang="it-IT" sz="2200" dirty="0" smtClean="0"/>
            </a:br>
            <a:r>
              <a:rPr lang="it-IT" sz="2200" dirty="0" smtClean="0"/>
              <a:t>two </a:t>
            </a:r>
            <a:r>
              <a:rPr lang="it-IT" sz="2200" dirty="0"/>
              <a:t>sheets continuosly </a:t>
            </a:r>
            <a:r>
              <a:rPr lang="it-IT" sz="2200" dirty="0" smtClean="0"/>
              <a:t>connected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3134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 smtClean="0"/>
                  <a:t> scattering</a:t>
                </a:r>
                <a:br>
                  <a:rPr lang="it-IT" sz="2400" dirty="0" smtClean="0"/>
                </a:br>
                <a:r>
                  <a:rPr lang="it-IT" sz="2400" dirty="0" smtClean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Deuteron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Dineutron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Decreasing the potential strength,</a:t>
            </a:r>
            <a:br>
              <a:rPr lang="it-IT" sz="2400" dirty="0" smtClean="0"/>
            </a:br>
            <a:r>
              <a:rPr lang="it-IT" sz="2400" dirty="0" smtClean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pole jumps on the 2nd sheet (dineutron),</a:t>
            </a:r>
            <a:br>
              <a:rPr lang="it-IT" sz="2400" dirty="0" smtClean="0"/>
            </a:br>
            <a:r>
              <a:rPr lang="it-IT" sz="2400" dirty="0" smtClean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408968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situation is more complicated when more channels are open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6445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Triangle singularity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849091" y="5293381"/>
            <a:ext cx="429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</a:t>
            </a:r>
            <a:r>
              <a:rPr lang="it-IT" dirty="0" smtClean="0">
                <a:solidFill>
                  <a:srgbClr val="C00000"/>
                </a:solidFill>
              </a:rPr>
              <a:t>PLB757, 61-64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Guo, Meissner, Wang, Yang PRD92, </a:t>
            </a:r>
            <a:r>
              <a:rPr lang="it-IT" dirty="0">
                <a:solidFill>
                  <a:srgbClr val="C00000"/>
                </a:solidFill>
              </a:rPr>
              <a:t>071502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5847" y="1548313"/>
            <a:ext cx="5179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Logarithmic branch points can simulate a resonant behavior, only in </a:t>
            </a:r>
            <a:r>
              <a:rPr lang="it-IT" sz="2400" dirty="0" smtClean="0">
                <a:solidFill>
                  <a:srgbClr val="0000FF"/>
                </a:solidFill>
              </a:rPr>
              <a:t>very special kinematical conditions</a:t>
            </a:r>
            <a:r>
              <a:rPr lang="it-IT" sz="2400" dirty="0" smtClean="0"/>
              <a:t> 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Coleman and Norton, Nuovo Cim. 38, 438</a:t>
            </a:r>
            <a:endParaRPr lang="it-IT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4368018"/>
            <a:ext cx="5998095" cy="1097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14" y="546505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dirty="0"/>
              <a:t>...but the cancellation can be spread in different channels</a:t>
            </a:r>
            <a:r>
              <a:rPr lang="it-IT" dirty="0" smtClean="0"/>
              <a:t>, you might still see peaks in other channels only!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428" y="1162010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213" y="3524473"/>
            <a:ext cx="7939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/>
              <a:t>However, this effects </a:t>
            </a:r>
            <a:r>
              <a:rPr lang="it-IT" sz="2400" dirty="0">
                <a:solidFill>
                  <a:srgbClr val="0000FF"/>
                </a:solidFill>
              </a:rPr>
              <a:t>cancels in Dalitz projections, </a:t>
            </a:r>
            <a:r>
              <a:rPr lang="it-IT" sz="2400" dirty="0">
                <a:solidFill>
                  <a:srgbClr val="FF0000"/>
                </a:solidFill>
              </a:rPr>
              <a:t>no peaks</a:t>
            </a:r>
            <a:r>
              <a:rPr lang="it-IT" sz="2400" dirty="0"/>
              <a:t> </a:t>
            </a:r>
            <a:r>
              <a:rPr lang="it-IT" dirty="0" smtClean="0">
                <a:solidFill>
                  <a:srgbClr val="C00000"/>
                </a:solidFill>
              </a:rPr>
              <a:t>Schmid</a:t>
            </a:r>
            <a:r>
              <a:rPr lang="it-IT" dirty="0">
                <a:solidFill>
                  <a:srgbClr val="C00000"/>
                </a:solidFill>
              </a:rPr>
              <a:t>, Phys.Rev. 154, </a:t>
            </a:r>
            <a:r>
              <a:rPr lang="it-IT" dirty="0" smtClean="0">
                <a:solidFill>
                  <a:srgbClr val="C00000"/>
                </a:solidFill>
              </a:rPr>
              <a:t>1363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94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One can test different parametrizations of the amplitude, </a:t>
            </a:r>
            <a:br>
              <a:rPr lang="it-IT" sz="2400" dirty="0" smtClean="0"/>
            </a:br>
            <a:r>
              <a:rPr lang="it-IT" sz="2400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26" y="2202174"/>
            <a:ext cx="2057117" cy="174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00" y="2178929"/>
            <a:ext cx="2057117" cy="1766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3900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029052" y="1642404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20" y="4185845"/>
            <a:ext cx="3030134" cy="217482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14" y="4336897"/>
            <a:ext cx="510582" cy="239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9" y="4090651"/>
            <a:ext cx="3117259" cy="227001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53" y="4217233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/>
          <p:cNvSpPr txBox="1"/>
          <p:nvPr/>
        </p:nvSpPr>
        <p:spPr>
          <a:xfrm>
            <a:off x="3966357" y="3425408"/>
            <a:ext cx="5005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chemeClr val="accent1"/>
                </a:solidFill>
              </a:rPr>
              <a:t>Maiani, Piccinini, Polosa, Riquer PRD71 014028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Polosa, EPJC 78, 9, 782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Maiani, Polosa, Riquer PLB 778, 247</a:t>
            </a:r>
            <a:endParaRPr lang="it-IT" sz="1600" dirty="0">
              <a:solidFill>
                <a:schemeClr val="accent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7076" y="1478036"/>
            <a:ext cx="2106019" cy="1456328"/>
            <a:chOff x="813349" y="2340529"/>
            <a:chExt cx="1694959" cy="1139664"/>
          </a:xfrm>
        </p:grpSpPr>
        <p:sp>
          <p:nvSpPr>
            <p:cNvPr id="24" name="Ovale 23"/>
            <p:cNvSpPr/>
            <p:nvPr/>
          </p:nvSpPr>
          <p:spPr>
            <a:xfrm rot="2881862">
              <a:off x="1518437" y="2630629"/>
              <a:ext cx="1048151" cy="4679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 rot="2881862">
              <a:off x="835081" y="2722142"/>
              <a:ext cx="1048151" cy="4679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1169387" y="2668770"/>
              <a:ext cx="224272" cy="260369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1393659" y="3101328"/>
              <a:ext cx="132262" cy="15355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1281523" y="2561672"/>
              <a:ext cx="0" cy="4078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e 14"/>
            <p:cNvSpPr/>
            <p:nvPr/>
          </p:nvSpPr>
          <p:spPr>
            <a:xfrm>
              <a:off x="1884373" y="2604236"/>
              <a:ext cx="224272" cy="260369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2 15"/>
            <p:cNvCxnSpPr/>
            <p:nvPr/>
          </p:nvCxnSpPr>
          <p:spPr>
            <a:xfrm flipV="1">
              <a:off x="1996508" y="2497137"/>
              <a:ext cx="0" cy="4078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flipV="1">
              <a:off x="1459790" y="3023438"/>
              <a:ext cx="0" cy="2859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/>
            <p:cNvSpPr/>
            <p:nvPr/>
          </p:nvSpPr>
          <p:spPr>
            <a:xfrm flipV="1">
              <a:off x="2042514" y="2983658"/>
              <a:ext cx="132262" cy="1535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2108645" y="2929140"/>
              <a:ext cx="0" cy="2859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813349" y="2967534"/>
                  <a:ext cx="3737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/>
                </a:p>
              </p:txBody>
            </p:sp>
          </mc:Choice>
          <mc:Fallback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49" y="2967534"/>
                  <a:ext cx="373785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CasellaDiTesto 25"/>
                <p:cNvSpPr txBox="1"/>
                <p:nvPr/>
              </p:nvSpPr>
              <p:spPr>
                <a:xfrm>
                  <a:off x="2134523" y="2384814"/>
                  <a:ext cx="373785" cy="3699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>
            <p:sp>
              <p:nvSpPr>
                <p:cNvPr id="26" name="CasellaDiTes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523" y="2384814"/>
                  <a:ext cx="373785" cy="36990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ttangolo 27"/>
                <p:cNvSpPr/>
                <p:nvPr/>
              </p:nvSpPr>
              <p:spPr>
                <a:xfrm>
                  <a:off x="925397" y="2578929"/>
                  <a:ext cx="31611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400" b="1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1" i="1" smtClean="0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it-IT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>
            <p:sp>
              <p:nvSpPr>
                <p:cNvPr id="28" name="Rettango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397" y="2578929"/>
                  <a:ext cx="316112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ttangolo 28"/>
                <p:cNvSpPr/>
                <p:nvPr/>
              </p:nvSpPr>
              <p:spPr>
                <a:xfrm>
                  <a:off x="1654518" y="2446946"/>
                  <a:ext cx="31611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00FF00"/>
                            </a:solidFill>
                            <a:latin typeface="Cambria Math"/>
                          </a:rPr>
                          <m:t>𝒄</m:t>
                        </m:r>
                      </m:oMath>
                    </m:oMathPara>
                  </a14:m>
                  <a:endParaRPr lang="it-IT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>
            <p:sp>
              <p:nvSpPr>
                <p:cNvPr id="29" name="Rettango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4518" y="2446946"/>
                  <a:ext cx="316112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Rettangolo 29"/>
                <p:cNvSpPr/>
                <p:nvPr/>
              </p:nvSpPr>
              <p:spPr>
                <a:xfrm>
                  <a:off x="1440375" y="3077823"/>
                  <a:ext cx="33374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400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it-IT" sz="1400" dirty="0">
                    <a:solidFill>
                      <a:srgbClr val="CC00FF"/>
                    </a:solidFill>
                  </a:endParaRPr>
                </a:p>
              </p:txBody>
            </p:sp>
          </mc:Choice>
          <mc:Fallback>
            <p:sp>
              <p:nvSpPr>
                <p:cNvPr id="30" name="Rettango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375" y="3077823"/>
                  <a:ext cx="333746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ttangolo 30"/>
                <p:cNvSpPr/>
                <p:nvPr/>
              </p:nvSpPr>
              <p:spPr>
                <a:xfrm>
                  <a:off x="2135680" y="2956119"/>
                  <a:ext cx="33374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33CC33"/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it-IT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>
            <p:sp>
              <p:nvSpPr>
                <p:cNvPr id="31" name="Rettangolo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5680" y="2956119"/>
                  <a:ext cx="333746" cy="3077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two antagonists</a:t>
            </a:r>
            <a:endParaRPr lang="it-IT" sz="3600" dirty="0"/>
          </a:p>
        </p:txBody>
      </p:sp>
      <p:sp>
        <p:nvSpPr>
          <p:cNvPr id="37" name="Rectangle 3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– 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766859" y="1414713"/>
                <a:ext cx="6377141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it-IT" b="1" dirty="0" smtClean="0">
                    <a:solidFill>
                      <a:srgbClr val="FF0000"/>
                    </a:solidFill>
                  </a:rPr>
                  <a:t>Compact Tetraquarks</a:t>
                </a:r>
                <a:r>
                  <a:rPr lang="it-IT" dirty="0" smtClean="0"/>
                  <a:t>: 4 constituent quarks bound via color forces</a:t>
                </a:r>
                <a:br>
                  <a:rPr lang="it-IT" dirty="0" smtClean="0"/>
                </a:br>
                <a:r>
                  <a:rPr lang="it-IT" dirty="0"/>
                  <a:t>Fair understanding of existing spectrum</a:t>
                </a:r>
                <a:r>
                  <a:rPr lang="it-IT" dirty="0">
                    <a:solidFill>
                      <a:schemeClr val="accent1"/>
                    </a:solidFill>
                  </a:rPr>
                  <a:t> </a:t>
                </a:r>
                <a:r>
                  <a:rPr lang="it-IT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</a:p>
              <a:p>
                <a:pPr>
                  <a:buNone/>
                </a:pPr>
                <a:r>
                  <a:rPr lang="it-IT" dirty="0">
                    <a:sym typeface="Wingdings" panose="05000000000000000000" pitchFamily="2" charset="2"/>
                  </a:rPr>
                  <a:t>A full nonet for each level is expected</a:t>
                </a:r>
                <a:r>
                  <a:rPr lang="it-IT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r>
                  <a:rPr lang="it-IT" dirty="0">
                    <a:solidFill>
                      <a:schemeClr val="accent1"/>
                    </a:solidFill>
                  </a:rPr>
                  <a:t> </a:t>
                </a:r>
              </a:p>
              <a:p>
                <a:r>
                  <a:rPr lang="it-IT" dirty="0">
                    <a:sym typeface="Wingdings" panose="05000000000000000000" pitchFamily="2" charset="2"/>
                  </a:rPr>
                  <a:t>Proximity to threshold accidental</a:t>
                </a:r>
                <a:r>
                  <a:rPr lang="it-IT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r>
                  <a:rPr lang="it-IT" dirty="0">
                    <a:solidFill>
                      <a:schemeClr val="accent1"/>
                    </a:solidFill>
                  </a:rPr>
                  <a:t> </a:t>
                </a:r>
              </a:p>
              <a:p>
                <a:endParaRPr lang="it-IT" dirty="0" smtClean="0"/>
              </a:p>
              <a:p>
                <a:r>
                  <a:rPr lang="it-IT" dirty="0" smtClean="0"/>
                  <a:t>Associated to CDD poles, no (strong) hierarchy of couplings</a:t>
                </a:r>
                <a:endParaRPr lang="it-IT" dirty="0"/>
              </a:p>
              <a:p>
                <a:r>
                  <a:rPr lang="it-IT" dirty="0" smtClean="0"/>
                  <a:t>Typical </a:t>
                </a:r>
                <a:r>
                  <a:rPr lang="it-IT" dirty="0"/>
                  <a:t>size of ordinary hadrons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59" y="1414713"/>
                <a:ext cx="6377141" cy="2031325"/>
              </a:xfrm>
              <a:prstGeom prst="rect">
                <a:avLst/>
              </a:prstGeom>
              <a:blipFill rotWithShape="0">
                <a:blip r:embed="rId9"/>
                <a:stretch>
                  <a:fillRect l="-860" t="-1502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uppo 25"/>
          <p:cNvGrpSpPr/>
          <p:nvPr/>
        </p:nvGrpSpPr>
        <p:grpSpPr>
          <a:xfrm>
            <a:off x="5016616" y="4655890"/>
            <a:ext cx="3879617" cy="1321757"/>
            <a:chOff x="-2674984" y="677916"/>
            <a:chExt cx="6148504" cy="1377282"/>
          </a:xfrm>
        </p:grpSpPr>
        <p:sp>
          <p:nvSpPr>
            <p:cNvPr id="39" name="Ovale 5"/>
            <p:cNvSpPr/>
            <p:nvPr/>
          </p:nvSpPr>
          <p:spPr>
            <a:xfrm rot="274152">
              <a:off x="-2674984" y="677916"/>
              <a:ext cx="6148504" cy="137728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uppo 19"/>
            <p:cNvGrpSpPr/>
            <p:nvPr/>
          </p:nvGrpSpPr>
          <p:grpSpPr>
            <a:xfrm>
              <a:off x="-2121233" y="967798"/>
              <a:ext cx="892884" cy="559397"/>
              <a:chOff x="-2061033" y="993276"/>
              <a:chExt cx="892884" cy="559397"/>
            </a:xfrm>
          </p:grpSpPr>
          <p:sp>
            <p:nvSpPr>
              <p:cNvPr id="48" name="Ovale 8"/>
              <p:cNvSpPr/>
              <p:nvPr/>
            </p:nvSpPr>
            <p:spPr>
              <a:xfrm rot="1702495">
                <a:off x="-2061033" y="99327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9" name="Rettangolo 15"/>
                  <p:cNvSpPr/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>
              <p:sp>
                <p:nvSpPr>
                  <p:cNvPr id="49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r="-2641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uppo 18"/>
            <p:cNvGrpSpPr/>
            <p:nvPr/>
          </p:nvGrpSpPr>
          <p:grpSpPr>
            <a:xfrm>
              <a:off x="1566868" y="967798"/>
              <a:ext cx="892884" cy="916523"/>
              <a:chOff x="-551448" y="647523"/>
              <a:chExt cx="892884" cy="916523"/>
            </a:xfrm>
          </p:grpSpPr>
          <p:sp>
            <p:nvSpPr>
              <p:cNvPr id="45" name="Ovale 12"/>
              <p:cNvSpPr/>
              <p:nvPr/>
            </p:nvSpPr>
            <p:spPr>
              <a:xfrm rot="1702495">
                <a:off x="-551448" y="88704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6" name="Connettore 2 17"/>
              <p:cNvCxnSpPr/>
              <p:nvPr/>
            </p:nvCxnSpPr>
            <p:spPr>
              <a:xfrm flipV="1">
                <a:off x="-365568" y="647523"/>
                <a:ext cx="593689" cy="916523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7" name="Rettangolo 16"/>
                  <p:cNvSpPr/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it-IT" i="1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>
              <p:sp>
                <p:nvSpPr>
                  <p:cNvPr id="47" name="Rettangolo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r="-29508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2" name="Connettore 1 21"/>
            <p:cNvCxnSpPr/>
            <p:nvPr/>
          </p:nvCxnSpPr>
          <p:spPr>
            <a:xfrm>
              <a:off x="-1409929" y="1328492"/>
              <a:ext cx="3147437" cy="97527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e 23"/>
            <p:cNvSpPr/>
            <p:nvPr/>
          </p:nvSpPr>
          <p:spPr>
            <a:xfrm>
              <a:off x="0" y="1284922"/>
              <a:ext cx="184666" cy="18466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Rettangolo 24"/>
                <p:cNvSpPr/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44" name="Rettangolo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452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/>
              <p:cNvSpPr/>
              <p:nvPr/>
            </p:nvSpPr>
            <p:spPr>
              <a:xfrm>
                <a:off x="130141" y="4726870"/>
                <a:ext cx="5142161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Molecules</a:t>
                </a:r>
                <a:r>
                  <a:rPr lang="it-IT" dirty="0" smtClean="0"/>
                  <a:t>: 2 well separated </a:t>
                </a:r>
                <a:r>
                  <a:rPr lang="it-IT" dirty="0"/>
                  <a:t>hadrons </a:t>
                </a:r>
                <a:r>
                  <a:rPr lang="it-IT" dirty="0" smtClean="0"/>
                  <a:t>bound</a:t>
                </a:r>
                <a:br>
                  <a:rPr lang="it-IT" dirty="0" smtClean="0"/>
                </a:br>
                <a:r>
                  <a:rPr lang="it-IT" dirty="0" smtClean="0"/>
                  <a:t>via inter-hadron potential</a:t>
                </a:r>
              </a:p>
              <a:p>
                <a:r>
                  <a:rPr lang="it-IT" dirty="0" smtClean="0"/>
                  <a:t>Dominance of a single channel</a:t>
                </a:r>
                <a:br>
                  <a:rPr lang="it-IT" dirty="0" smtClean="0"/>
                </a:br>
                <a:r>
                  <a:rPr lang="it-IT" dirty="0" smtClean="0"/>
                  <a:t>Typical size inverse of binding momentum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 smtClean="0"/>
              </a:p>
              <a:p>
                <a:endParaRPr lang="it-IT" dirty="0" smtClean="0"/>
              </a:p>
            </p:txBody>
          </p:sp>
        </mc:Choice>
        <mc:Fallback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41" y="4726870"/>
                <a:ext cx="5142161" cy="1477328"/>
              </a:xfrm>
              <a:prstGeom prst="rect">
                <a:avLst/>
              </a:prstGeom>
              <a:blipFill rotWithShape="0">
                <a:blip r:embed="rId13"/>
                <a:stretch>
                  <a:fillRect l="-948" t="-20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4360329" y="361508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dirty="0" err="1">
                <a:solidFill>
                  <a:srgbClr val="C00000"/>
                </a:solidFill>
              </a:rPr>
              <a:t>Tornqvist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Z.Phys</a:t>
            </a:r>
            <a:r>
              <a:rPr lang="en-US" sz="1600" dirty="0">
                <a:solidFill>
                  <a:srgbClr val="C00000"/>
                </a:solidFill>
              </a:rPr>
              <a:t>. C61, 525</a:t>
            </a:r>
          </a:p>
          <a:p>
            <a:pPr algn="r"/>
            <a:r>
              <a:rPr lang="en-US" sz="1600" dirty="0" err="1">
                <a:solidFill>
                  <a:srgbClr val="C00000"/>
                </a:solidFill>
              </a:rPr>
              <a:t>Braaten</a:t>
            </a:r>
            <a:r>
              <a:rPr lang="en-US" sz="1600" dirty="0">
                <a:solidFill>
                  <a:srgbClr val="C00000"/>
                </a:solidFill>
              </a:rPr>
              <a:t> and </a:t>
            </a:r>
            <a:r>
              <a:rPr lang="en-US" sz="1600" dirty="0" err="1">
                <a:solidFill>
                  <a:srgbClr val="C00000"/>
                </a:solidFill>
              </a:rPr>
              <a:t>Kusunoki</a:t>
            </a:r>
            <a:r>
              <a:rPr lang="en-US" sz="1600" dirty="0">
                <a:solidFill>
                  <a:srgbClr val="C00000"/>
                </a:solidFill>
              </a:rPr>
              <a:t>, PRD69 074005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Swanson, Phys.Rept. 429 243-305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5176" y="4104666"/>
            <a:ext cx="4076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Each state is mostly unrelated to others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b="1" dirty="0">
              <a:solidFill>
                <a:srgbClr val="33CC33"/>
              </a:solidFill>
              <a:sym typeface="Wingdings" panose="05000000000000000000" pitchFamily="2" charset="2"/>
            </a:endParaRPr>
          </a:p>
          <a:p>
            <a:pPr>
              <a:buNone/>
            </a:pPr>
            <a:r>
              <a:rPr lang="it-IT" dirty="0">
                <a:sym typeface="Wingdings" panose="05000000000000000000" pitchFamily="2" charset="2"/>
              </a:rPr>
              <a:t>Proximity to threshold natural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 </a:t>
            </a:r>
            <a:r>
              <a:rPr lang="it-IT" b="1" dirty="0" smtClean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endParaRPr lang="it-IT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/>
              <p:cNvSpPr/>
              <p:nvPr/>
            </p:nvSpPr>
            <p:spPr>
              <a:xfrm>
                <a:off x="2766858" y="1413195"/>
                <a:ext cx="6377141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it-IT" b="1" dirty="0" smtClean="0"/>
                  <a:t>Compact Tetraquarks</a:t>
                </a:r>
                <a:r>
                  <a:rPr lang="it-IT" dirty="0" smtClean="0"/>
                  <a:t>: 4 constituent quarks bound via color forces</a:t>
                </a:r>
                <a:br>
                  <a:rPr lang="it-IT" dirty="0" smtClean="0"/>
                </a:br>
                <a:r>
                  <a:rPr lang="it-IT" dirty="0"/>
                  <a:t>Fair understanding of existing spectrum</a:t>
                </a:r>
                <a:r>
                  <a:rPr lang="it-IT" dirty="0">
                    <a:solidFill>
                      <a:schemeClr val="accent1"/>
                    </a:solidFill>
                  </a:rPr>
                  <a:t> </a:t>
                </a:r>
                <a:r>
                  <a:rPr lang="it-IT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</a:p>
              <a:p>
                <a:pPr>
                  <a:buNone/>
                </a:pPr>
                <a:r>
                  <a:rPr lang="it-IT" dirty="0">
                    <a:sym typeface="Wingdings" panose="05000000000000000000" pitchFamily="2" charset="2"/>
                  </a:rPr>
                  <a:t>A full nonet for each level is expected</a:t>
                </a:r>
                <a:r>
                  <a:rPr lang="it-IT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r>
                  <a:rPr lang="it-IT" dirty="0">
                    <a:solidFill>
                      <a:schemeClr val="accent1"/>
                    </a:solidFill>
                  </a:rPr>
                  <a:t> </a:t>
                </a:r>
              </a:p>
              <a:p>
                <a:r>
                  <a:rPr lang="it-IT" dirty="0">
                    <a:sym typeface="Wingdings" panose="05000000000000000000" pitchFamily="2" charset="2"/>
                  </a:rPr>
                  <a:t>Proximity to threshold accidental</a:t>
                </a:r>
                <a:r>
                  <a:rPr lang="it-IT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r>
                  <a:rPr lang="it-IT" dirty="0">
                    <a:solidFill>
                      <a:schemeClr val="accent1"/>
                    </a:solidFill>
                  </a:rPr>
                  <a:t> </a:t>
                </a:r>
              </a:p>
              <a:p>
                <a:endParaRPr lang="it-IT" dirty="0" smtClean="0"/>
              </a:p>
              <a:p>
                <a:r>
                  <a:rPr lang="it-IT" dirty="0" smtClean="0"/>
                  <a:t>Associated to CDD poles, no (strong) hierarchy of couplings</a:t>
                </a:r>
                <a:endParaRPr lang="it-IT" dirty="0"/>
              </a:p>
              <a:p>
                <a:r>
                  <a:rPr lang="it-IT" dirty="0" smtClean="0"/>
                  <a:t>Typical </a:t>
                </a:r>
                <a:r>
                  <a:rPr lang="it-IT" dirty="0"/>
                  <a:t>size of ordinary hadrons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58" y="1413195"/>
                <a:ext cx="6377141" cy="2031325"/>
              </a:xfrm>
              <a:prstGeom prst="rect">
                <a:avLst/>
              </a:prstGeom>
              <a:blipFill rotWithShape="0">
                <a:blip r:embed="rId14"/>
                <a:stretch>
                  <a:fillRect l="-860" t="-1802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37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/>
      <p:bldP spid="50" grpId="0"/>
      <p:bldP spid="51" grpId="0"/>
      <p:bldP spid="52" grpId="0"/>
      <p:bldP spid="5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274180"/>
            <a:ext cx="9144000" cy="299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Amplitude model</a:t>
            </a:r>
            <a:endParaRPr lang="it-IT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22201" r="2956" b="64466"/>
          <a:stretch/>
        </p:blipFill>
        <p:spPr>
          <a:xfrm>
            <a:off x="113752" y="3961013"/>
            <a:ext cx="7443306" cy="11637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5453" r="16233" b="86494"/>
          <a:stretch/>
        </p:blipFill>
        <p:spPr>
          <a:xfrm>
            <a:off x="113752" y="3292224"/>
            <a:ext cx="5449842" cy="7028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329000" y="5288651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64818" r="24993" b="27525"/>
          <a:stretch/>
        </p:blipFill>
        <p:spPr>
          <a:xfrm>
            <a:off x="5099747" y="4567440"/>
            <a:ext cx="4044253" cy="6683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Testing scenarios</a:t>
            </a:r>
            <a:endParaRPr lang="it-IT" sz="36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690411" y="2170890"/>
            <a:ext cx="7731958" cy="972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200" b="0" dirty="0" smtClean="0"/>
                  <a:t>The scattering matrix is parametrized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blipFill rotWithShape="0">
                <a:blip r:embed="rId3"/>
                <a:stretch>
                  <a:fillRect l="-2337" t="-19672" r="-167" b="-393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70598" y="3914494"/>
            <a:ext cx="411125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200" b="0" dirty="0" smtClean="0"/>
              <a:t>Four different scenarios considered: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7712" y="4428202"/>
                <a:ext cx="8948732" cy="175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</a:t>
                </a:r>
                <a:r>
                  <a:rPr lang="it-IT" sz="2000" dirty="0" smtClean="0"/>
                  <a:t>»: the K matrix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it-IT" sz="2000" dirty="0" smtClean="0"/>
                  <a:t>, this generates a pole in the closest unphysical sheet</a:t>
                </a:r>
                <a:br>
                  <a:rPr lang="it-IT" sz="2000" dirty="0" smtClean="0"/>
                </a:br>
                <a:r>
                  <a:rPr lang="it-IT" sz="2000" dirty="0" smtClean="0"/>
                  <a:t>the rescattering integral is set to zero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III+tr.</a:t>
                </a:r>
                <a:r>
                  <a:rPr lang="it-IT" sz="2000" dirty="0" smtClean="0"/>
                  <a:t>»: same, but with the correct value of the rescattering integral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IV+tr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the K matrix is constant, this generates a virtual state pole in the IV sheet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same, but the pole is pushed far away by adding a penalty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" y="4428202"/>
                <a:ext cx="8948732" cy="1755865"/>
              </a:xfrm>
              <a:prstGeom prst="rect">
                <a:avLst/>
              </a:prstGeom>
              <a:blipFill rotWithShape="0">
                <a:blip r:embed="rId4"/>
                <a:stretch>
                  <a:fillRect l="-613" r="-341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50" y="1037894"/>
            <a:ext cx="873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FF"/>
                </a:solidFill>
              </a:rPr>
              <a:t>We approximate all the particles to be scalar</a:t>
            </a:r>
            <a:r>
              <a:rPr lang="it-IT" dirty="0" smtClean="0"/>
              <a:t> – </a:t>
            </a:r>
            <a:r>
              <a:rPr lang="it-IT" dirty="0"/>
              <a:t>this affects the value of couplings, which are not normalized anyway – but not the position of singularities. </a:t>
            </a:r>
            <a:br>
              <a:rPr lang="it-IT" dirty="0"/>
            </a:br>
            <a:r>
              <a:rPr lang="it-IT" dirty="0"/>
              <a:t>This also limits the number of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1936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 summary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34" y="105636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620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026" y="3230305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8680" y="1212094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19" y="3067620"/>
            <a:ext cx="2919661" cy="19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6303" y="3223345"/>
            <a:ext cx="3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77" y="1855327"/>
            <a:ext cx="3893323" cy="2056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Naive loglikelihood ratio test give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 smtClean="0"/>
                  <a:t> significance of the scenario III+tr. </a:t>
                </a:r>
                <a:r>
                  <a:rPr lang="it-IT" dirty="0"/>
                  <a:t>o</a:t>
                </a:r>
                <a:r>
                  <a:rPr lang="it-IT" dirty="0" smtClean="0"/>
                  <a:t>ver IV+tr.,</a:t>
                </a:r>
                <a:br>
                  <a:rPr lang="it-IT" dirty="0" smtClean="0"/>
                </a:br>
                <a:r>
                  <a:rPr lang="it-IT" dirty="0" smtClean="0"/>
                  <a:t>looking at plots it looks too much – better using some more solid test</a:t>
                </a:r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593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1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1067573" y="235206"/>
                <a:ext cx="7008845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4800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4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48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4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4800" dirty="0"/>
                  <a:t> pentaquark </a:t>
                </a:r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573" y="235206"/>
                <a:ext cx="7008845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3913" r="-3652" b="-301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67" y="2275741"/>
            <a:ext cx="3751661" cy="3815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5513943" y="1359634"/>
            <a:ext cx="3553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PRL 123, 092001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 smtClean="0"/>
                  <a:t> scattering</a:t>
                </a:r>
                <a:br>
                  <a:rPr lang="it-IT" sz="2400" dirty="0" smtClean="0"/>
                </a:br>
                <a:r>
                  <a:rPr lang="it-IT" sz="2400" dirty="0" smtClean="0"/>
                  <a:t>Bound state on the real axis 1st sheet (deuteron)</a:t>
                </a: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Deuteron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Dineutron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Decreasing the potential strength,</a:t>
            </a:r>
            <a:br>
              <a:rPr lang="it-IT" sz="2400" dirty="0" smtClean="0"/>
            </a:br>
            <a:r>
              <a:rPr lang="it-IT" sz="2400" dirty="0" smtClean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pole jumps on the 2nd sheet (dineutron),</a:t>
            </a:r>
            <a:br>
              <a:rPr lang="it-IT" sz="2400" dirty="0" smtClean="0"/>
            </a:br>
            <a:r>
              <a:rPr lang="it-IT" sz="2400" dirty="0" smtClean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7334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506681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A higher statistics 1D analysis is able to resolve the fine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4450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/>
                  <a:t> peak.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Moreover, a new isolated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/>
                  <a:t> </a:t>
                </a: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threshold appears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The old assignment of quantum numbers might be jeopardized by this new finding</a:t>
                </a:r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985" y="2019576"/>
                <a:ext cx="4257480" cy="3170099"/>
              </a:xfrm>
              <a:prstGeom prst="rect">
                <a:avLst/>
              </a:prstGeom>
              <a:blipFill rotWithShape="0">
                <a:blip r:embed="rId4"/>
                <a:stretch>
                  <a:fillRect l="-1431" t="-962" r="-1288" b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674196" y="1425948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</a:t>
            </a:r>
            <a:r>
              <a:rPr lang="it-IT" dirty="0" smtClean="0">
                <a:solidFill>
                  <a:srgbClr val="C00000"/>
                </a:solidFill>
              </a:rPr>
              <a:t>122, 222001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33" y="2220475"/>
            <a:ext cx="558548" cy="3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3073" y="1622615"/>
                <a:ext cx="744999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Local analysis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 smtClean="0"/>
                  <a:t> region</a:t>
                </a:r>
                <a:br>
                  <a:rPr lang="it-IT" sz="2400" dirty="0" smtClean="0"/>
                </a:br>
                <a:r>
                  <a:rPr lang="it-IT" sz="2400" dirty="0" smtClean="0"/>
                  <a:t>Three datasets (different cuts) studied</a:t>
                </a:r>
              </a:p>
              <a:p>
                <a:r>
                  <a:rPr lang="it-IT" sz="2400" dirty="0" smtClean="0"/>
                  <a:t>Experimental resolution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 smtClean="0"/>
                  <a:t> included</a:t>
                </a:r>
              </a:p>
              <a:p>
                <a:r>
                  <a:rPr lang="it-IT" sz="2400" dirty="0" smtClean="0"/>
                  <a:t>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 smtClean="0"/>
                  <a:t> neglected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3" y="1622615"/>
                <a:ext cx="7449996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1227" t="-2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53" y="3329608"/>
            <a:ext cx="4130229" cy="28009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5168" y="3422375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31" y="3480305"/>
            <a:ext cx="355679" cy="2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10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6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1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For each fit, we search poles: two clusters in </a:t>
                </a:r>
                <a:r>
                  <a:rPr lang="it-IT" sz="2200" i="1" dirty="0" smtClean="0"/>
                  <a:t>D</a:t>
                </a:r>
                <a:r>
                  <a:rPr lang="it-IT" sz="2200" dirty="0" smtClean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0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 smtClean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2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Pentaquarks!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/>
                  <a:t> appears</a:t>
                </a:r>
                <a:br>
                  <a:rPr lang="it-IT" sz="2000" dirty="0" smtClean="0"/>
                </a:br>
                <a:r>
                  <a:rPr lang="it-IT" sz="2000" dirty="0" smtClean="0"/>
                  <a:t>as an </a:t>
                </a:r>
                <a:r>
                  <a:rPr lang="it-IT" sz="2000" dirty="0" smtClean="0">
                    <a:solidFill>
                      <a:srgbClr val="0000FE"/>
                    </a:solidFill>
                  </a:rPr>
                  <a:t>isolated peak </a:t>
                </a:r>
                <a:r>
                  <a:rPr lang="it-IT" sz="2000" dirty="0" smtClean="0"/>
                  <a:t/>
                </a:r>
                <a:br>
                  <a:rPr lang="it-IT" sz="2000" dirty="0" smtClean="0"/>
                </a:br>
                <a:r>
                  <a:rPr lang="it-IT" sz="2000" dirty="0" smtClean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 smtClean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A detailed study of the lineshape provides insight on its nature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Bottom-up approach: </a:t>
            </a:r>
            <a:r>
              <a:rPr lang="it-IT" dirty="0"/>
              <a:t/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5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       data)</a:t>
              </a:r>
              <a:endParaRPr lang="it-IT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079770" y="350603"/>
            <a:ext cx="76751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 smtClean="0"/>
              <a:t>Exotics at high multiplicity</a:t>
            </a:r>
            <a:endParaRPr lang="it-IT" sz="48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0111" y="1609509"/>
            <a:ext cx="6543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A. Esposito, E. Ferreiro, AP, A.D. Polosa, C. </a:t>
            </a:r>
            <a:r>
              <a:rPr lang="it-IT" dirty="0">
                <a:solidFill>
                  <a:srgbClr val="C00000"/>
                </a:solidFill>
              </a:rPr>
              <a:t>Salgado arXiv:2006.15044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73" y="2081236"/>
            <a:ext cx="6903855" cy="39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/>
          <p:cNvSpPr txBox="1"/>
          <p:nvPr/>
        </p:nvSpPr>
        <p:spPr>
          <a:xfrm>
            <a:off x="3937174" y="3262490"/>
            <a:ext cx="5005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chemeClr val="accent1"/>
                </a:solidFill>
              </a:rPr>
              <a:t>Maiani, Piccinini, Polosa, Riquer PRD71 014028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Polosa, EPJC 78, 9, 782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Maiani, Polosa, Riquer PLB 778, 247</a:t>
            </a:r>
            <a:endParaRPr lang="it-IT" sz="1600" dirty="0">
              <a:solidFill>
                <a:schemeClr val="accent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1708560"/>
            <a:ext cx="2106019" cy="1456328"/>
            <a:chOff x="813349" y="2340529"/>
            <a:chExt cx="1694959" cy="1139664"/>
          </a:xfrm>
        </p:grpSpPr>
        <p:sp>
          <p:nvSpPr>
            <p:cNvPr id="24" name="Ovale 23"/>
            <p:cNvSpPr/>
            <p:nvPr/>
          </p:nvSpPr>
          <p:spPr>
            <a:xfrm rot="2881862">
              <a:off x="1518437" y="2630629"/>
              <a:ext cx="1048151" cy="4679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 rot="2881862">
              <a:off x="835081" y="2722142"/>
              <a:ext cx="1048151" cy="4679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1169387" y="2668770"/>
              <a:ext cx="224272" cy="260369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1393659" y="3101328"/>
              <a:ext cx="132262" cy="15355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1281523" y="2561672"/>
              <a:ext cx="0" cy="4078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e 14"/>
            <p:cNvSpPr/>
            <p:nvPr/>
          </p:nvSpPr>
          <p:spPr>
            <a:xfrm>
              <a:off x="1884373" y="2604236"/>
              <a:ext cx="224272" cy="260369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2 15"/>
            <p:cNvCxnSpPr/>
            <p:nvPr/>
          </p:nvCxnSpPr>
          <p:spPr>
            <a:xfrm flipV="1">
              <a:off x="1996508" y="2497137"/>
              <a:ext cx="0" cy="4078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flipV="1">
              <a:off x="1459790" y="3023438"/>
              <a:ext cx="0" cy="2859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/>
            <p:cNvSpPr/>
            <p:nvPr/>
          </p:nvSpPr>
          <p:spPr>
            <a:xfrm flipV="1">
              <a:off x="2042514" y="2983658"/>
              <a:ext cx="132262" cy="1535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2108645" y="2929140"/>
              <a:ext cx="0" cy="2859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813349" y="2967534"/>
                  <a:ext cx="3737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/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49" y="2967534"/>
                  <a:ext cx="373785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/>
                <p:cNvSpPr txBox="1"/>
                <p:nvPr/>
              </p:nvSpPr>
              <p:spPr>
                <a:xfrm>
                  <a:off x="2134523" y="2384814"/>
                  <a:ext cx="373785" cy="3699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523" y="2384814"/>
                  <a:ext cx="373785" cy="36990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/>
                <p:cNvSpPr/>
                <p:nvPr/>
              </p:nvSpPr>
              <p:spPr>
                <a:xfrm>
                  <a:off x="925397" y="2578929"/>
                  <a:ext cx="31611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400" b="1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1" i="1" smtClean="0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it-IT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ttango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397" y="2578929"/>
                  <a:ext cx="316112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ttangolo 28"/>
                <p:cNvSpPr/>
                <p:nvPr/>
              </p:nvSpPr>
              <p:spPr>
                <a:xfrm>
                  <a:off x="1654518" y="2446946"/>
                  <a:ext cx="31611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00FF00"/>
                            </a:solidFill>
                            <a:latin typeface="Cambria Math"/>
                          </a:rPr>
                          <m:t>𝒄</m:t>
                        </m:r>
                      </m:oMath>
                    </m:oMathPara>
                  </a14:m>
                  <a:endParaRPr lang="it-IT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ttango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4518" y="2446946"/>
                  <a:ext cx="316112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tangolo 29"/>
                <p:cNvSpPr/>
                <p:nvPr/>
              </p:nvSpPr>
              <p:spPr>
                <a:xfrm>
                  <a:off x="1440375" y="3077823"/>
                  <a:ext cx="33374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400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it-IT" sz="1400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tango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375" y="3077823"/>
                  <a:ext cx="333746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ttangolo 30"/>
                <p:cNvSpPr/>
                <p:nvPr/>
              </p:nvSpPr>
              <p:spPr>
                <a:xfrm>
                  <a:off x="2135680" y="2956119"/>
                  <a:ext cx="33374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33CC33"/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it-IT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ttangolo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5680" y="2956119"/>
                  <a:ext cx="333746" cy="3077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two antagonists</a:t>
            </a:r>
            <a:endParaRPr lang="it-IT" sz="3600" dirty="0"/>
          </a:p>
        </p:txBody>
      </p:sp>
      <p:sp>
        <p:nvSpPr>
          <p:cNvPr id="37" name="Rectangle 3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42861" y="3821706"/>
            <a:ext cx="2393430" cy="2021508"/>
            <a:chOff x="6495920" y="3085212"/>
            <a:chExt cx="2393430" cy="2021508"/>
          </a:xfrm>
        </p:grpSpPr>
        <p:grpSp>
          <p:nvGrpSpPr>
            <p:cNvPr id="65" name="Gruppo 25"/>
            <p:cNvGrpSpPr/>
            <p:nvPr/>
          </p:nvGrpSpPr>
          <p:grpSpPr>
            <a:xfrm>
              <a:off x="6495920" y="3085212"/>
              <a:ext cx="2393430" cy="2021508"/>
              <a:chOff x="6771654" y="2691766"/>
              <a:chExt cx="2053512" cy="1780568"/>
            </a:xfrm>
          </p:grpSpPr>
          <p:cxnSp>
            <p:nvCxnSpPr>
              <p:cNvPr id="68" name="Connettore 1 10"/>
              <p:cNvCxnSpPr/>
              <p:nvPr/>
            </p:nvCxnSpPr>
            <p:spPr>
              <a:xfrm>
                <a:off x="6892413" y="3637933"/>
                <a:ext cx="1799303" cy="0"/>
              </a:xfrm>
              <a:prstGeom prst="line">
                <a:avLst/>
              </a:prstGeom>
              <a:ln>
                <a:solidFill>
                  <a:srgbClr val="FF99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1 12"/>
              <p:cNvCxnSpPr/>
              <p:nvPr/>
            </p:nvCxnSpPr>
            <p:spPr>
              <a:xfrm>
                <a:off x="7639665" y="3637933"/>
                <a:ext cx="0" cy="55060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36"/>
              <p:cNvCxnSpPr/>
              <p:nvPr/>
            </p:nvCxnSpPr>
            <p:spPr>
              <a:xfrm>
                <a:off x="7949377" y="3642853"/>
                <a:ext cx="0" cy="55060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2 14"/>
              <p:cNvCxnSpPr/>
              <p:nvPr/>
            </p:nvCxnSpPr>
            <p:spPr>
              <a:xfrm>
                <a:off x="7618869" y="4183969"/>
                <a:ext cx="26993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2 37"/>
              <p:cNvCxnSpPr/>
              <p:nvPr/>
            </p:nvCxnSpPr>
            <p:spPr>
              <a:xfrm flipH="1">
                <a:off x="7939969" y="4184539"/>
                <a:ext cx="26993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1 18"/>
              <p:cNvCxnSpPr/>
              <p:nvPr/>
            </p:nvCxnSpPr>
            <p:spPr>
              <a:xfrm>
                <a:off x="7639665" y="4183969"/>
                <a:ext cx="3138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Rettangolo 24"/>
              <p:cNvSpPr/>
              <p:nvPr/>
            </p:nvSpPr>
            <p:spPr>
              <a:xfrm>
                <a:off x="7455656" y="4147022"/>
                <a:ext cx="672817" cy="325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>
                    <a:solidFill>
                      <a:schemeClr val="bg1">
                        <a:lumMod val="50000"/>
                      </a:schemeClr>
                    </a:solidFill>
                  </a:rPr>
                  <a:t>1.3 fm</a:t>
                </a:r>
                <a:endParaRPr lang="it-IT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" name="Figura a mano libera 8"/>
              <p:cNvSpPr/>
              <p:nvPr/>
            </p:nvSpPr>
            <p:spPr>
              <a:xfrm>
                <a:off x="6771654" y="2691766"/>
                <a:ext cx="2053512" cy="1174844"/>
              </a:xfrm>
              <a:custGeom>
                <a:avLst/>
                <a:gdLst>
                  <a:gd name="connsiteX0" fmla="*/ 0 w 1720645"/>
                  <a:gd name="connsiteY0" fmla="*/ 0 h 874580"/>
                  <a:gd name="connsiteX1" fmla="*/ 560439 w 1720645"/>
                  <a:gd name="connsiteY1" fmla="*/ 865239 h 874580"/>
                  <a:gd name="connsiteX2" fmla="*/ 855407 w 1720645"/>
                  <a:gd name="connsiteY2" fmla="*/ 481781 h 874580"/>
                  <a:gd name="connsiteX3" fmla="*/ 1140542 w 1720645"/>
                  <a:gd name="connsiteY3" fmla="*/ 865239 h 874580"/>
                  <a:gd name="connsiteX4" fmla="*/ 1720645 w 1720645"/>
                  <a:gd name="connsiteY4" fmla="*/ 19664 h 874580"/>
                  <a:gd name="connsiteX5" fmla="*/ 1720645 w 1720645"/>
                  <a:gd name="connsiteY5" fmla="*/ 19664 h 874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0645" h="874580">
                    <a:moveTo>
                      <a:pt x="0" y="0"/>
                    </a:moveTo>
                    <a:cubicBezTo>
                      <a:pt x="208935" y="392471"/>
                      <a:pt x="417871" y="784942"/>
                      <a:pt x="560439" y="865239"/>
                    </a:cubicBezTo>
                    <a:cubicBezTo>
                      <a:pt x="703007" y="945536"/>
                      <a:pt x="758723" y="481781"/>
                      <a:pt x="855407" y="481781"/>
                    </a:cubicBezTo>
                    <a:cubicBezTo>
                      <a:pt x="952091" y="481781"/>
                      <a:pt x="996336" y="942259"/>
                      <a:pt x="1140542" y="865239"/>
                    </a:cubicBezTo>
                    <a:cubicBezTo>
                      <a:pt x="1284748" y="788220"/>
                      <a:pt x="1720645" y="19664"/>
                      <a:pt x="1720645" y="19664"/>
                    </a:cubicBezTo>
                    <a:lnTo>
                      <a:pt x="1720645" y="19664"/>
                    </a:lnTo>
                  </a:path>
                </a:pathLst>
              </a:cu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6937954" y="3717939"/>
                  <a:ext cx="6853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𝑄𝑞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954" y="3717939"/>
                  <a:ext cx="685380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783170" y="3714677"/>
                  <a:ext cx="692113" cy="3702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acc>
                          <m:accPr>
                            <m:chr m:val="̅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3170" y="3714677"/>
                  <a:ext cx="692113" cy="3702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20175" b="-1639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69128" y="1434118"/>
                <a:ext cx="549143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Tetraquarks</a:t>
                </a:r>
                <a:r>
                  <a:rPr lang="it-IT" dirty="0" smtClean="0"/>
                  <a:t>: 4 constituent quarks bound via color forces</a:t>
                </a:r>
                <a:br>
                  <a:rPr lang="it-IT" dirty="0" smtClean="0"/>
                </a:br>
                <a:r>
                  <a:rPr lang="it-IT" dirty="0"/>
                  <a:t>Typical size of ordinary hadrons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28" y="1434118"/>
                <a:ext cx="5491438" cy="923330"/>
              </a:xfrm>
              <a:prstGeom prst="rect">
                <a:avLst/>
              </a:prstGeom>
              <a:blipFill rotWithShape="0">
                <a:blip r:embed="rId11"/>
                <a:stretch>
                  <a:fillRect l="-888" t="-3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/>
          <p:cNvSpPr txBox="1"/>
          <p:nvPr/>
        </p:nvSpPr>
        <p:spPr>
          <a:xfrm>
            <a:off x="3109294" y="2259588"/>
            <a:ext cx="4122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Fair understanding of existing spectrum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</a:p>
          <a:p>
            <a:pPr>
              <a:buNone/>
            </a:pPr>
            <a:r>
              <a:rPr lang="it-IT" dirty="0" smtClean="0">
                <a:sym typeface="Wingdings" panose="05000000000000000000" pitchFamily="2" charset="2"/>
              </a:rPr>
              <a:t>A </a:t>
            </a:r>
            <a:r>
              <a:rPr lang="it-IT" dirty="0">
                <a:sym typeface="Wingdings" panose="05000000000000000000" pitchFamily="2" charset="2"/>
              </a:rPr>
              <a:t>full nonet for each level is expected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endParaRPr lang="it-IT" dirty="0" smtClean="0">
              <a:solidFill>
                <a:schemeClr val="accent1"/>
              </a:solidFill>
            </a:endParaRPr>
          </a:p>
          <a:p>
            <a:r>
              <a:rPr lang="it-IT" dirty="0" smtClean="0">
                <a:sym typeface="Wingdings" panose="05000000000000000000" pitchFamily="2" charset="2"/>
              </a:rPr>
              <a:t>Proximity to threshold accidental</a:t>
            </a:r>
            <a:r>
              <a:rPr lang="it-IT" b="1" dirty="0" smtClean="0">
                <a:solidFill>
                  <a:srgbClr val="33CC33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dirty="0">
                <a:solidFill>
                  <a:schemeClr val="accent1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95219" y="4669624"/>
                <a:ext cx="6246133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Phenomenology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</m:oMath>
                </a14:m>
                <a:r>
                  <a:rPr lang="it-IT" dirty="0" smtClean="0"/>
                  <a:t> states requires a double well potential</a:t>
                </a:r>
                <a:br>
                  <a:rPr lang="it-IT" dirty="0" smtClean="0"/>
                </a:br>
                <a:r>
                  <a:rPr lang="it-IT" dirty="0" smtClean="0"/>
                  <a:t>between diquarks, with a repulsive barrier in between</a:t>
                </a:r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19" y="4669624"/>
                <a:ext cx="6246133" cy="657809"/>
              </a:xfrm>
              <a:prstGeom prst="rect">
                <a:avLst/>
              </a:prstGeom>
              <a:blipFill rotWithShape="0">
                <a:blip r:embed="rId12"/>
                <a:stretch>
                  <a:fillRect l="-879" t="-2778" r="-195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91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1708560"/>
            <a:ext cx="2106019" cy="1456328"/>
            <a:chOff x="813349" y="2340529"/>
            <a:chExt cx="1694959" cy="1139664"/>
          </a:xfrm>
        </p:grpSpPr>
        <p:sp>
          <p:nvSpPr>
            <p:cNvPr id="24" name="Ovale 23"/>
            <p:cNvSpPr/>
            <p:nvPr/>
          </p:nvSpPr>
          <p:spPr>
            <a:xfrm rot="2881862">
              <a:off x="1518437" y="2630629"/>
              <a:ext cx="1048151" cy="4679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 rot="2881862">
              <a:off x="835081" y="2722142"/>
              <a:ext cx="1048151" cy="4679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1169387" y="2668770"/>
              <a:ext cx="224272" cy="260369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1393659" y="3101328"/>
              <a:ext cx="132262" cy="15355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1281523" y="2561672"/>
              <a:ext cx="0" cy="4078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e 14"/>
            <p:cNvSpPr/>
            <p:nvPr/>
          </p:nvSpPr>
          <p:spPr>
            <a:xfrm>
              <a:off x="1884373" y="2604236"/>
              <a:ext cx="224272" cy="260369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2 15"/>
            <p:cNvCxnSpPr/>
            <p:nvPr/>
          </p:nvCxnSpPr>
          <p:spPr>
            <a:xfrm flipV="1">
              <a:off x="1996508" y="2497137"/>
              <a:ext cx="0" cy="4078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flipV="1">
              <a:off x="1459790" y="3023438"/>
              <a:ext cx="0" cy="2859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/>
            <p:cNvSpPr/>
            <p:nvPr/>
          </p:nvSpPr>
          <p:spPr>
            <a:xfrm flipV="1">
              <a:off x="2042514" y="2983658"/>
              <a:ext cx="132262" cy="1535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2108645" y="2929140"/>
              <a:ext cx="0" cy="2859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813349" y="2967534"/>
                  <a:ext cx="3737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/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49" y="2967534"/>
                  <a:ext cx="373785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/>
                <p:cNvSpPr txBox="1"/>
                <p:nvPr/>
              </p:nvSpPr>
              <p:spPr>
                <a:xfrm>
                  <a:off x="2134523" y="2384814"/>
                  <a:ext cx="373785" cy="3699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523" y="2384814"/>
                  <a:ext cx="373785" cy="36990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/>
                <p:cNvSpPr/>
                <p:nvPr/>
              </p:nvSpPr>
              <p:spPr>
                <a:xfrm>
                  <a:off x="925397" y="2578929"/>
                  <a:ext cx="31611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400" b="1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1" i="1" smtClean="0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it-IT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ttango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397" y="2578929"/>
                  <a:ext cx="316112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ttangolo 28"/>
                <p:cNvSpPr/>
                <p:nvPr/>
              </p:nvSpPr>
              <p:spPr>
                <a:xfrm>
                  <a:off x="1654518" y="2446946"/>
                  <a:ext cx="31611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00FF00"/>
                            </a:solidFill>
                            <a:latin typeface="Cambria Math"/>
                          </a:rPr>
                          <m:t>𝒄</m:t>
                        </m:r>
                      </m:oMath>
                    </m:oMathPara>
                  </a14:m>
                  <a:endParaRPr lang="it-IT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ttango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4518" y="2446946"/>
                  <a:ext cx="316112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tangolo 29"/>
                <p:cNvSpPr/>
                <p:nvPr/>
              </p:nvSpPr>
              <p:spPr>
                <a:xfrm>
                  <a:off x="1440375" y="3077823"/>
                  <a:ext cx="33374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400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it-IT" sz="1400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tango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375" y="3077823"/>
                  <a:ext cx="333746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ttangolo 30"/>
                <p:cNvSpPr/>
                <p:nvPr/>
              </p:nvSpPr>
              <p:spPr>
                <a:xfrm>
                  <a:off x="2135680" y="2956119"/>
                  <a:ext cx="33374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33CC33"/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it-IT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ttangolo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5680" y="2956119"/>
                  <a:ext cx="333746" cy="3077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two antagonists</a:t>
            </a:r>
            <a:endParaRPr lang="it-IT" sz="3600" dirty="0"/>
          </a:p>
        </p:txBody>
      </p:sp>
      <p:sp>
        <p:nvSpPr>
          <p:cNvPr id="37" name="Rectangle 3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7" name="Gruppo 25"/>
          <p:cNvGrpSpPr/>
          <p:nvPr/>
        </p:nvGrpSpPr>
        <p:grpSpPr>
          <a:xfrm>
            <a:off x="5016616" y="4655890"/>
            <a:ext cx="3879617" cy="1321757"/>
            <a:chOff x="-2674984" y="677916"/>
            <a:chExt cx="6148504" cy="1377282"/>
          </a:xfrm>
        </p:grpSpPr>
        <p:sp>
          <p:nvSpPr>
            <p:cNvPr id="48" name="Ovale 5"/>
            <p:cNvSpPr/>
            <p:nvPr/>
          </p:nvSpPr>
          <p:spPr>
            <a:xfrm rot="274152">
              <a:off x="-2674984" y="677916"/>
              <a:ext cx="6148504" cy="137728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9" name="Gruppo 19"/>
            <p:cNvGrpSpPr/>
            <p:nvPr/>
          </p:nvGrpSpPr>
          <p:grpSpPr>
            <a:xfrm>
              <a:off x="-2121233" y="967798"/>
              <a:ext cx="892884" cy="559397"/>
              <a:chOff x="-2061033" y="993276"/>
              <a:chExt cx="892884" cy="559397"/>
            </a:xfrm>
          </p:grpSpPr>
          <p:sp>
            <p:nvSpPr>
              <p:cNvPr id="57" name="Ovale 8"/>
              <p:cNvSpPr/>
              <p:nvPr/>
            </p:nvSpPr>
            <p:spPr>
              <a:xfrm rot="1702495">
                <a:off x="-2061033" y="99327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ttangolo 15"/>
                  <p:cNvSpPr/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58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r="-2641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0" name="Gruppo 18"/>
            <p:cNvGrpSpPr/>
            <p:nvPr/>
          </p:nvGrpSpPr>
          <p:grpSpPr>
            <a:xfrm>
              <a:off x="1566868" y="967798"/>
              <a:ext cx="892884" cy="916523"/>
              <a:chOff x="-551448" y="647523"/>
              <a:chExt cx="892884" cy="916523"/>
            </a:xfrm>
          </p:grpSpPr>
          <p:sp>
            <p:nvSpPr>
              <p:cNvPr id="54" name="Ovale 12"/>
              <p:cNvSpPr/>
              <p:nvPr/>
            </p:nvSpPr>
            <p:spPr>
              <a:xfrm rot="1702495">
                <a:off x="-551448" y="88704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5" name="Connettore 2 17"/>
              <p:cNvCxnSpPr/>
              <p:nvPr/>
            </p:nvCxnSpPr>
            <p:spPr>
              <a:xfrm flipV="1">
                <a:off x="-365568" y="647523"/>
                <a:ext cx="593689" cy="916523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ttangolo 16"/>
                  <p:cNvSpPr/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it-IT" i="1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56" name="Rettangolo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r="-29508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1" name="Connettore 1 21"/>
            <p:cNvCxnSpPr/>
            <p:nvPr/>
          </p:nvCxnSpPr>
          <p:spPr>
            <a:xfrm>
              <a:off x="-1409929" y="1328492"/>
              <a:ext cx="3147437" cy="97527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e 23"/>
            <p:cNvSpPr/>
            <p:nvPr/>
          </p:nvSpPr>
          <p:spPr>
            <a:xfrm>
              <a:off x="0" y="1284922"/>
              <a:ext cx="184666" cy="18466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ttangolo 24"/>
                <p:cNvSpPr/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3" name="Rettangolo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2452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69128" y="1434118"/>
                <a:ext cx="549143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b="1" dirty="0" smtClean="0"/>
                  <a:t>Tetraquarks</a:t>
                </a:r>
                <a:r>
                  <a:rPr lang="it-IT" dirty="0" smtClean="0"/>
                  <a:t>: 4 constituent quarks bound via color forces</a:t>
                </a:r>
                <a:br>
                  <a:rPr lang="it-IT" dirty="0" smtClean="0"/>
                </a:br>
                <a:r>
                  <a:rPr lang="it-IT" dirty="0" smtClean="0"/>
                  <a:t>Typical size of ordinary hadrons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 smtClean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28" y="1434118"/>
                <a:ext cx="5491438" cy="923330"/>
              </a:xfrm>
              <a:prstGeom prst="rect">
                <a:avLst/>
              </a:prstGeom>
              <a:blipFill rotWithShape="0">
                <a:blip r:embed="rId12"/>
                <a:stretch>
                  <a:fillRect l="-888" t="-3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130142" y="4726870"/>
                <a:ext cx="452358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Molecules</a:t>
                </a:r>
                <a:r>
                  <a:rPr lang="it-IT" dirty="0" smtClean="0"/>
                  <a:t>: 2 well separated </a:t>
                </a:r>
                <a:r>
                  <a:rPr lang="it-IT" dirty="0"/>
                  <a:t>hadrons </a:t>
                </a:r>
                <a:r>
                  <a:rPr lang="it-IT" dirty="0" smtClean="0"/>
                  <a:t>bound</a:t>
                </a:r>
                <a:br>
                  <a:rPr lang="it-IT" dirty="0" smtClean="0"/>
                </a:br>
                <a:r>
                  <a:rPr lang="it-IT" dirty="0" smtClean="0"/>
                  <a:t>via inter-hadron potential</a:t>
                </a:r>
                <a:br>
                  <a:rPr lang="it-IT" dirty="0" smtClean="0"/>
                </a:br>
                <a:r>
                  <a:rPr lang="it-IT" dirty="0" smtClean="0"/>
                  <a:t>Typical size of nuclei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 smtClean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42" y="4726870"/>
                <a:ext cx="4523584" cy="1200329"/>
              </a:xfrm>
              <a:prstGeom prst="rect">
                <a:avLst/>
              </a:prstGeom>
              <a:blipFill rotWithShape="0">
                <a:blip r:embed="rId13"/>
                <a:stretch>
                  <a:fillRect l="-1078" t="-2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4360329" y="361508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dirty="0" err="1">
                <a:solidFill>
                  <a:srgbClr val="C00000"/>
                </a:solidFill>
              </a:rPr>
              <a:t>Tornqvist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Z.Phys</a:t>
            </a:r>
            <a:r>
              <a:rPr lang="en-US" sz="1600" dirty="0">
                <a:solidFill>
                  <a:srgbClr val="C00000"/>
                </a:solidFill>
              </a:rPr>
              <a:t>. C61, 525</a:t>
            </a:r>
          </a:p>
          <a:p>
            <a:pPr algn="r"/>
            <a:r>
              <a:rPr lang="en-US" sz="1600" dirty="0" err="1">
                <a:solidFill>
                  <a:srgbClr val="C00000"/>
                </a:solidFill>
              </a:rPr>
              <a:t>Braaten</a:t>
            </a:r>
            <a:r>
              <a:rPr lang="en-US" sz="1600" dirty="0">
                <a:solidFill>
                  <a:srgbClr val="C00000"/>
                </a:solidFill>
              </a:rPr>
              <a:t> and </a:t>
            </a:r>
            <a:r>
              <a:rPr lang="en-US" sz="1600" dirty="0" err="1">
                <a:solidFill>
                  <a:srgbClr val="C00000"/>
                </a:solidFill>
              </a:rPr>
              <a:t>Kusunoki</a:t>
            </a:r>
            <a:r>
              <a:rPr lang="en-US" sz="1600" dirty="0">
                <a:solidFill>
                  <a:srgbClr val="C00000"/>
                </a:solidFill>
              </a:rPr>
              <a:t>, PRD69 074005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Swanson, Phys.Rept. 429 243-305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95050" y="3782058"/>
            <a:ext cx="4076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Each state is mostly unrelated to others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b="1" dirty="0">
              <a:solidFill>
                <a:srgbClr val="33CC33"/>
              </a:solidFill>
              <a:sym typeface="Wingdings" panose="05000000000000000000" pitchFamily="2" charset="2"/>
            </a:endParaRPr>
          </a:p>
          <a:p>
            <a:pPr>
              <a:buNone/>
            </a:pPr>
            <a:r>
              <a:rPr lang="it-IT" dirty="0">
                <a:sym typeface="Wingdings" panose="05000000000000000000" pitchFamily="2" charset="2"/>
              </a:rPr>
              <a:t>Proximity to threshold natural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 </a:t>
            </a:r>
            <a:r>
              <a:rPr lang="it-IT" b="1" dirty="0" smtClean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8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68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sz="2000" dirty="0" smtClean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0166" y="1322732"/>
            <a:ext cx="4228949" cy="4590531"/>
            <a:chOff x="90398" y="2135262"/>
            <a:chExt cx="4228949" cy="4590531"/>
          </a:xfrm>
        </p:grpSpPr>
        <p:sp>
          <p:nvSpPr>
            <p:cNvPr id="4" name="Rounded Rectangle 3"/>
            <p:cNvSpPr/>
            <p:nvPr/>
          </p:nvSpPr>
          <p:spPr>
            <a:xfrm>
              <a:off x="108832" y="2135262"/>
              <a:ext cx="4210515" cy="4590531"/>
            </a:xfrm>
            <a:prstGeom prst="roundRect">
              <a:avLst>
                <a:gd name="adj" fmla="val 8496"/>
              </a:avLst>
            </a:prstGeom>
            <a:solidFill>
              <a:schemeClr val="bg1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0398" y="5867025"/>
              <a:ext cx="406565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it-IT" sz="1600" dirty="0" smtClean="0">
                  <a:solidFill>
                    <a:srgbClr val="C00000"/>
                  </a:solidFill>
                </a:rPr>
                <a:t>Bignamini </a:t>
              </a:r>
              <a:r>
                <a:rPr lang="it-IT" sz="1600" i="1" dirty="0" smtClean="0">
                  <a:solidFill>
                    <a:srgbClr val="C00000"/>
                  </a:solidFill>
                </a:rPr>
                <a:t>et al. </a:t>
              </a:r>
              <a:r>
                <a:rPr lang="it-IT" sz="1600" dirty="0" smtClean="0">
                  <a:solidFill>
                    <a:srgbClr val="C00000"/>
                  </a:solidFill>
                </a:rPr>
                <a:t>PRL103 </a:t>
              </a:r>
              <a:r>
                <a:rPr lang="it-IT" sz="1600" dirty="0">
                  <a:solidFill>
                    <a:srgbClr val="C00000"/>
                  </a:solidFill>
                </a:rPr>
                <a:t>(2009) </a:t>
              </a:r>
              <a:r>
                <a:rPr lang="it-IT" sz="1600" dirty="0" smtClean="0">
                  <a:solidFill>
                    <a:srgbClr val="C00000"/>
                  </a:solidFill>
                </a:rPr>
                <a:t>162001</a:t>
              </a:r>
            </a:p>
          </p:txBody>
        </p:sp>
        <p:pic>
          <p:nvPicPr>
            <p:cNvPr id="25" name="Immagin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35" y="2311418"/>
              <a:ext cx="3811509" cy="26344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3"/>
                <p:cNvSpPr txBox="1"/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𝑀𝐶</m:t>
                            </m:r>
                          </m:sub>
                        </m:sSub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𝑝</m:t>
                            </m:r>
                            <m:acc>
                              <m:accPr>
                                <m:chr m:val="̅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it-IT" b="0" i="1" smtClean="0">
                                <a:latin typeface="Cambria Math"/>
                              </a:rPr>
                              <m:t>→</m:t>
                            </m:r>
                            <m:r>
                              <a:rPr lang="it-IT" b="0" i="1" smtClean="0">
                                <a:latin typeface="Cambria Math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d>
                        <m:r>
                          <a:rPr lang="it-IT" b="0" i="1" smtClean="0">
                            <a:latin typeface="Cambria Math"/>
                          </a:rPr>
                          <m:t>≈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nb</m:t>
                        </m:r>
                      </m:oMath>
                    </m:oMathPara>
                  </a14:m>
                  <a:endParaRPr lang="it-IT" dirty="0" smtClean="0"/>
                </a:p>
                <a:p>
                  <a:pPr algn="ctr"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3872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30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a14:m>
                  <a:r>
                    <a:rPr lang="it-IT" dirty="0" smtClean="0">
                      <a:solidFill>
                        <a:srgbClr val="FF0000"/>
                      </a:solidFill>
                    </a:rPr>
                    <a:t>!!! </a:t>
                  </a:r>
                </a:p>
              </p:txBody>
            </p:sp>
          </mc:Choice>
          <mc:Fallback xmlns="">
            <p:sp>
              <p:nvSpPr>
                <p:cNvPr id="27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681" r="-2041" b="-1680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755964" y="2787100"/>
              <a:ext cx="16271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(CDF acceptance)</a:t>
              </a:r>
              <a:endParaRPr lang="it-IT" sz="16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1923" y="2538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45062" y="2597572"/>
                <a:ext cx="4019559" cy="1535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We expect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rad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How likely is it to have a pair so close in phase space starting from collisions at the TeV scale?</a:t>
                </a:r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062" y="2597572"/>
                <a:ext cx="4019559" cy="1535741"/>
              </a:xfrm>
              <a:prstGeom prst="rect">
                <a:avLst/>
              </a:prstGeom>
              <a:blipFill rotWithShape="0">
                <a:blip r:embed="rId6"/>
                <a:stretch>
                  <a:fillRect l="-1212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3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0166" y="1322732"/>
            <a:ext cx="4228949" cy="4590531"/>
            <a:chOff x="90398" y="2135262"/>
            <a:chExt cx="4228949" cy="4590531"/>
          </a:xfrm>
        </p:grpSpPr>
        <p:sp>
          <p:nvSpPr>
            <p:cNvPr id="4" name="Rounded Rectangle 3"/>
            <p:cNvSpPr/>
            <p:nvPr/>
          </p:nvSpPr>
          <p:spPr>
            <a:xfrm>
              <a:off x="108832" y="2135262"/>
              <a:ext cx="4210515" cy="4590531"/>
            </a:xfrm>
            <a:prstGeom prst="roundRect">
              <a:avLst>
                <a:gd name="adj" fmla="val 8496"/>
              </a:avLst>
            </a:prstGeom>
            <a:solidFill>
              <a:schemeClr val="bg1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0398" y="5867025"/>
              <a:ext cx="406565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it-IT" sz="1600" dirty="0" smtClean="0">
                  <a:solidFill>
                    <a:srgbClr val="C00000"/>
                  </a:solidFill>
                </a:rPr>
                <a:t>Bignamini </a:t>
              </a:r>
              <a:r>
                <a:rPr lang="it-IT" sz="1600" i="1" dirty="0" smtClean="0">
                  <a:solidFill>
                    <a:srgbClr val="C00000"/>
                  </a:solidFill>
                </a:rPr>
                <a:t>et al. </a:t>
              </a:r>
              <a:r>
                <a:rPr lang="it-IT" sz="1600" dirty="0" smtClean="0">
                  <a:solidFill>
                    <a:srgbClr val="C00000"/>
                  </a:solidFill>
                </a:rPr>
                <a:t>PRL103 </a:t>
              </a:r>
              <a:r>
                <a:rPr lang="it-IT" sz="1600" dirty="0">
                  <a:solidFill>
                    <a:srgbClr val="C00000"/>
                  </a:solidFill>
                </a:rPr>
                <a:t>(2009) </a:t>
              </a:r>
              <a:r>
                <a:rPr lang="it-IT" sz="1600" dirty="0" smtClean="0">
                  <a:solidFill>
                    <a:srgbClr val="C00000"/>
                  </a:solidFill>
                </a:rPr>
                <a:t>162001</a:t>
              </a:r>
            </a:p>
          </p:txBody>
        </p:sp>
        <p:pic>
          <p:nvPicPr>
            <p:cNvPr id="25" name="Immagin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35" y="2311418"/>
              <a:ext cx="3811509" cy="26344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3"/>
                <p:cNvSpPr txBox="1"/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𝑀𝐶</m:t>
                            </m:r>
                          </m:sub>
                        </m:sSub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𝑝</m:t>
                            </m:r>
                            <m:acc>
                              <m:accPr>
                                <m:chr m:val="̅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it-IT" b="0" i="1" smtClean="0">
                                <a:latin typeface="Cambria Math"/>
                              </a:rPr>
                              <m:t>→</m:t>
                            </m:r>
                            <m:r>
                              <a:rPr lang="it-IT" b="0" i="1" smtClean="0">
                                <a:latin typeface="Cambria Math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d>
                        <m:r>
                          <a:rPr lang="it-IT" b="0" i="1" smtClean="0">
                            <a:latin typeface="Cambria Math"/>
                          </a:rPr>
                          <m:t>≈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nb</m:t>
                        </m:r>
                      </m:oMath>
                    </m:oMathPara>
                  </a14:m>
                  <a:endParaRPr lang="it-IT" dirty="0" smtClean="0"/>
                </a:p>
                <a:p>
                  <a:pPr algn="ctr"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3872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30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a14:m>
                  <a:r>
                    <a:rPr lang="it-IT" dirty="0" smtClean="0">
                      <a:solidFill>
                        <a:srgbClr val="FF0000"/>
                      </a:solidFill>
                    </a:rPr>
                    <a:t>!!! </a:t>
                  </a:r>
                </a:p>
              </p:txBody>
            </p:sp>
          </mc:Choice>
          <mc:Fallback xmlns="">
            <p:sp>
              <p:nvSpPr>
                <p:cNvPr id="27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681" r="-2041" b="-1680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755964" y="2787100"/>
              <a:ext cx="16271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(CDF acceptance)</a:t>
              </a:r>
              <a:endParaRPr lang="it-IT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/>
                  <a:t>),</a:t>
                </a:r>
                <a:br>
                  <a:rPr lang="it-IT" dirty="0" smtClean="0"/>
                </a:br>
                <a:r>
                  <a:rPr lang="it-IT" dirty="0" smtClean="0"/>
                  <a:t>which </a:t>
                </a:r>
                <a:r>
                  <a:rPr lang="it-IT" dirty="0"/>
                  <a:t>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to </a:t>
                </a:r>
                <a:r>
                  <a:rPr lang="it-IT" dirty="0"/>
                  <a:t>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 smtClean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 smtClean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 smtClean="0">
                    <a:solidFill>
                      <a:srgbClr val="C00000"/>
                    </a:solidFill>
                  </a:rPr>
                  <a:t>Artoisenet and Braaten, PRD81, 114018</a:t>
                </a: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1169551"/>
              </a:xfrm>
              <a:prstGeom prst="rect">
                <a:avLst/>
              </a:prstGeom>
              <a:blipFill rotWithShape="0">
                <a:blip r:embed="rId9"/>
                <a:stretch>
                  <a:fillRect l="-1140" t="-2604" r="-712" b="-57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0166" y="1322732"/>
            <a:ext cx="4228949" cy="4590531"/>
            <a:chOff x="90398" y="2135262"/>
            <a:chExt cx="4228949" cy="4590531"/>
          </a:xfrm>
        </p:grpSpPr>
        <p:sp>
          <p:nvSpPr>
            <p:cNvPr id="4" name="Rounded Rectangle 3"/>
            <p:cNvSpPr/>
            <p:nvPr/>
          </p:nvSpPr>
          <p:spPr>
            <a:xfrm>
              <a:off x="108832" y="2135262"/>
              <a:ext cx="4210515" cy="4590531"/>
            </a:xfrm>
            <a:prstGeom prst="roundRect">
              <a:avLst>
                <a:gd name="adj" fmla="val 8496"/>
              </a:avLst>
            </a:prstGeom>
            <a:solidFill>
              <a:schemeClr val="bg1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0398" y="5867025"/>
              <a:ext cx="406565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it-IT" sz="1600" dirty="0" smtClean="0">
                  <a:solidFill>
                    <a:srgbClr val="C00000"/>
                  </a:solidFill>
                </a:rPr>
                <a:t>Bignamini </a:t>
              </a:r>
              <a:r>
                <a:rPr lang="it-IT" sz="1600" i="1" dirty="0" smtClean="0">
                  <a:solidFill>
                    <a:srgbClr val="C00000"/>
                  </a:solidFill>
                </a:rPr>
                <a:t>et al. </a:t>
              </a:r>
              <a:r>
                <a:rPr lang="it-IT" sz="1600" dirty="0" smtClean="0">
                  <a:solidFill>
                    <a:srgbClr val="C00000"/>
                  </a:solidFill>
                </a:rPr>
                <a:t>PRL103 </a:t>
              </a:r>
              <a:r>
                <a:rPr lang="it-IT" sz="1600" dirty="0">
                  <a:solidFill>
                    <a:srgbClr val="C00000"/>
                  </a:solidFill>
                </a:rPr>
                <a:t>(2009) </a:t>
              </a:r>
              <a:r>
                <a:rPr lang="it-IT" sz="1600" dirty="0" smtClean="0">
                  <a:solidFill>
                    <a:srgbClr val="C00000"/>
                  </a:solidFill>
                </a:rPr>
                <a:t>162001</a:t>
              </a:r>
            </a:p>
          </p:txBody>
        </p:sp>
        <p:pic>
          <p:nvPicPr>
            <p:cNvPr id="25" name="Immagin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35" y="2311418"/>
              <a:ext cx="3811509" cy="26344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3"/>
                <p:cNvSpPr txBox="1"/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𝑀𝐶</m:t>
                            </m:r>
                          </m:sub>
                        </m:sSub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𝑝</m:t>
                            </m:r>
                            <m:acc>
                              <m:accPr>
                                <m:chr m:val="̅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it-IT" b="0" i="1" smtClean="0">
                                <a:latin typeface="Cambria Math"/>
                              </a:rPr>
                              <m:t>→</m:t>
                            </m:r>
                            <m:r>
                              <a:rPr lang="it-IT" b="0" i="1" smtClean="0">
                                <a:latin typeface="Cambria Math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d>
                        <m:r>
                          <a:rPr lang="it-IT" b="0" i="1" smtClean="0">
                            <a:latin typeface="Cambria Math"/>
                          </a:rPr>
                          <m:t>≈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nb</m:t>
                        </m:r>
                      </m:oMath>
                    </m:oMathPara>
                  </a14:m>
                  <a:endParaRPr lang="it-IT" dirty="0" smtClean="0"/>
                </a:p>
                <a:p>
                  <a:pPr algn="ctr"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3872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30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a14:m>
                  <a:r>
                    <a:rPr lang="it-IT" dirty="0" smtClean="0">
                      <a:solidFill>
                        <a:srgbClr val="FF0000"/>
                      </a:solidFill>
                    </a:rPr>
                    <a:t>!!! </a:t>
                  </a:r>
                </a:p>
              </p:txBody>
            </p:sp>
          </mc:Choice>
          <mc:Fallback xmlns="">
            <p:sp>
              <p:nvSpPr>
                <p:cNvPr id="27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681" r="-2041" b="-1680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755964" y="2787100"/>
              <a:ext cx="16271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(CDF acceptance)</a:t>
              </a:r>
              <a:endParaRPr lang="it-IT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/>
                  <a:t>),</a:t>
                </a:r>
                <a:br>
                  <a:rPr lang="it-IT" dirty="0" smtClean="0"/>
                </a:br>
                <a:r>
                  <a:rPr lang="it-IT" dirty="0" smtClean="0"/>
                  <a:t>which </a:t>
                </a:r>
                <a:r>
                  <a:rPr lang="it-IT" dirty="0"/>
                  <a:t>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to </a:t>
                </a:r>
                <a:r>
                  <a:rPr lang="it-IT" dirty="0"/>
                  <a:t>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 smtClean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 smtClean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 smtClean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</a:t>
                </a:r>
                <a:r>
                  <a:rPr lang="it-IT" dirty="0" smtClean="0"/>
                  <a:t>this is controversial because of the </a:t>
                </a:r>
                <a:r>
                  <a:rPr lang="it-IT" dirty="0"/>
                  <a:t>presence of </a:t>
                </a:r>
                <a:r>
                  <a:rPr lang="it-IT" dirty="0" smtClean="0"/>
                  <a:t>comovers </a:t>
                </a:r>
                <a:r>
                  <a:rPr lang="it-IT" dirty="0"/>
                  <a:t>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034003</a:t>
                </a:r>
                <a:endParaRPr lang="it-IT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  <a:blipFill rotWithShape="0">
                <a:blip r:embed="rId14"/>
                <a:stretch>
                  <a:fillRect l="-1140" t="-1082" r="-712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Multiplicity dependence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 smtClean="0"/>
                  <a:t>is more and more suppressed </a:t>
                </a:r>
                <a:r>
                  <a:rPr lang="en-US" dirty="0" err="1" smtClean="0"/>
                  <a:t>wrt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 smtClean="0"/>
                  <a:t>when more </a:t>
                </a:r>
                <a:r>
                  <a:rPr lang="en-US" dirty="0" err="1" smtClean="0"/>
                  <a:t>comovers</a:t>
                </a:r>
                <a:r>
                  <a:rPr lang="en-US" dirty="0" smtClean="0"/>
                  <a:t> are present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b="1" dirty="0" smtClean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a fragile molecule?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LHCb 2009.06619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Multiplicity dependence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 smtClean="0"/>
                  <a:t>is more and more suppressed </a:t>
                </a:r>
                <a:r>
                  <a:rPr lang="en-US" dirty="0" err="1" smtClean="0"/>
                  <a:t>wrt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 smtClean="0"/>
                  <a:t>when more </a:t>
                </a:r>
                <a:r>
                  <a:rPr lang="en-US" dirty="0" err="1" smtClean="0"/>
                  <a:t>comovers</a:t>
                </a:r>
                <a:r>
                  <a:rPr lang="en-US" dirty="0" smtClean="0"/>
                  <a:t> are present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b="1" dirty="0" smtClean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 smtClean="0"/>
                  <a:t>a fragile molecule?</a:t>
                </a:r>
                <a:br>
                  <a:rPr lang="en-US" b="1" dirty="0" smtClean="0"/>
                </a:br>
                <a:r>
                  <a:rPr lang="en-US" b="1" dirty="0" smtClean="0">
                    <a:solidFill>
                      <a:srgbClr val="FF0000"/>
                    </a:solidFill>
                  </a:rPr>
                  <a:t>No.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058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/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>
                    <a:solidFill>
                      <a:srgbClr val="FF0000"/>
                    </a:solidFill>
                  </a:rPr>
                  <a:t>but they decrease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LHCb 2009.06619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CMS JHEP04(2014), 103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Lineshape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5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84070" y="3589217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33" y="3647147"/>
            <a:ext cx="355679" cy="2436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82331" y="1084568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Multiplicity dependence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Screen Shot 2020-08-24 at 10.11.50.png" descr="Screen Shot 2020-08-24 at 10.11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 smtClean="0"/>
                  <a:t>is more and more suppressed </a:t>
                </a:r>
                <a:r>
                  <a:rPr lang="en-US" dirty="0" err="1" smtClean="0"/>
                  <a:t>wrt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 smtClean="0"/>
                  <a:t>when more </a:t>
                </a:r>
                <a:r>
                  <a:rPr lang="en-US" dirty="0" err="1" smtClean="0"/>
                  <a:t>comovers</a:t>
                </a:r>
                <a:r>
                  <a:rPr lang="en-US" dirty="0" smtClean="0"/>
                  <a:t> are present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b="1" dirty="0" smtClean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 smtClean="0"/>
                  <a:t>a fragile molecule?</a:t>
                </a:r>
                <a:br>
                  <a:rPr lang="en-US" b="1" dirty="0" smtClean="0"/>
                </a:br>
                <a:r>
                  <a:rPr lang="en-US" b="1" dirty="0" smtClean="0">
                    <a:solidFill>
                      <a:srgbClr val="FF0000"/>
                    </a:solidFill>
                  </a:rPr>
                  <a:t>No.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058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/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:r>
                  <a:rPr lang="it-IT" dirty="0" smtClean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:r>
                  <a:rPr lang="it-IT" dirty="0" smtClean="0">
                    <a:solidFill>
                      <a:schemeClr val="tx1"/>
                    </a:solidFill>
                  </a:rPr>
                  <a:t>but they decrease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6280179" y="3424413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 is a molecule,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but it increases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0183" y="401129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ALICE EPJC80, 9, 889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LHCb 2009.06619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CMS JHEP04(2014), 103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The comover model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</a:t>
            </a:r>
            <a:r>
              <a:rPr lang="en-US" dirty="0" smtClean="0"/>
              <a:t>hadron</a:t>
            </a:r>
          </a:p>
          <a:p>
            <a:pPr algn="r"/>
            <a:r>
              <a:rPr lang="en-US" dirty="0" err="1" smtClean="0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PLB138,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191" y="4870032"/>
                <a:ext cx="8984609" cy="686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 smtClean="0"/>
                  <a:t>Comover</a:t>
                </a:r>
                <a:r>
                  <a:rPr lang="en-US" dirty="0" smtClean="0"/>
                  <a:t> Interaction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Model </a:t>
                </a:r>
                <a:r>
                  <a:rPr lang="en-US" dirty="0">
                    <a:solidFill>
                      <a:schemeClr val="tx1"/>
                    </a:solidFill>
                  </a:rPr>
                  <a:t>one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</a:t>
                </a:r>
                <a:r>
                  <a:rPr lang="en-US" dirty="0" smtClean="0"/>
                  <a:t>successful </a:t>
                </a:r>
                <a:r>
                  <a:rPr lang="en-US" dirty="0"/>
                  <a:t>at </a:t>
                </a:r>
                <a:r>
                  <a:rPr lang="en-US" dirty="0" smtClean="0"/>
                  <a:t>describing </a:t>
                </a:r>
                <a:r>
                  <a:rPr lang="en-US" dirty="0"/>
                  <a:t>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 smtClean="0"/>
                  <a:t>PbPb</a:t>
                </a:r>
                <a:r>
                  <a:rPr lang="en-US" dirty="0" smtClean="0"/>
                  <a:t> data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1" y="4870032"/>
                <a:ext cx="8984609" cy="686983"/>
              </a:xfrm>
              <a:prstGeom prst="rect">
                <a:avLst/>
              </a:prstGeom>
              <a:blipFill rotWithShape="0">
                <a:blip r:embed="rId4"/>
                <a:stretch>
                  <a:fillRect l="-611" t="-2655" b="-132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</a:t>
            </a:r>
            <a:r>
              <a:rPr lang="en-US" dirty="0" smtClean="0"/>
              <a:t>following</a:t>
            </a:r>
            <a:endParaRPr lang="en-US" dirty="0"/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 smtClean="0">
                <a:solidFill>
                  <a:srgbClr val="0000FF"/>
                </a:solidFill>
              </a:rPr>
              <a:t>hadron </a:t>
            </a:r>
            <a:r>
              <a:rPr lang="it-IT" sz="1800" dirty="0" smtClean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 smtClean="0">
                    <a:solidFill>
                      <a:srgbClr val="0000FF"/>
                    </a:solidFill>
                  </a:rPr>
                  <a:t>comover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</a:t>
                </a:r>
                <a:r>
                  <a:rPr lang="en-US" sz="1800" dirty="0" smtClean="0">
                    <a:solidFill>
                      <a:srgbClr val="0000FF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 smtClean="0">
                <a:solidFill>
                  <a:srgbClr val="C00000"/>
                </a:solidFill>
              </a:rPr>
              <a:t>Ferreiro</a:t>
            </a:r>
            <a:r>
              <a:rPr lang="pt-BR" dirty="0">
                <a:solidFill>
                  <a:srgbClr val="C00000"/>
                </a:solidFill>
              </a:rPr>
              <a:t>, </a:t>
            </a:r>
            <a:r>
              <a:rPr lang="pt-BR" dirty="0" smtClean="0">
                <a:solidFill>
                  <a:srgbClr val="C00000"/>
                </a:solidFill>
              </a:rPr>
              <a:t>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Average cross sections (CIM)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869990" y="2286478"/>
                <a:ext cx="6768904" cy="1230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  <m:sup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sSubSup>
                            <m:sSubSup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  <m:sup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𝑡h𝑟</m:t>
                              </m:r>
                            </m:sup>
                          </m:sSubSup>
                        </m:sub>
                        <m:sup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ar-AE" sz="295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𝒬</m:t>
                                      </m:r>
                                    </m:sub>
                                    <m:sup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𝑡h𝑟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ar-AE" sz="295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90" y="2286478"/>
                <a:ext cx="6768904" cy="12304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3204" y="5416051"/>
                <a:ext cx="7482596" cy="525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/>
                  <a:t>For </a:t>
                </a:r>
                <a:r>
                  <a:rPr lang="en-US" sz="2400" dirty="0"/>
                  <a:t>excited </a:t>
                </a:r>
                <a:r>
                  <a:rPr lang="en-US" sz="2400" dirty="0" err="1" smtClean="0"/>
                  <a:t>quarkonia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𝑡h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hence </a:t>
                </a:r>
                <a14:m>
                  <m:oMath xmlns:m="http://schemas.openxmlformats.org/officeDocument/2006/math"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04" y="5416051"/>
                <a:ext cx="7482596" cy="525528"/>
              </a:xfrm>
              <a:prstGeom prst="rect">
                <a:avLst/>
              </a:prstGeom>
              <a:blipFill rotWithShape="0">
                <a:blip r:embed="rId4"/>
                <a:stretch>
                  <a:fillRect l="-1221" t="-3448" b="-183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1306" y="1079237"/>
            <a:ext cx="899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 the </a:t>
            </a:r>
            <a:r>
              <a:rPr lang="en-US" sz="2400" dirty="0" err="1"/>
              <a:t>comover</a:t>
            </a:r>
            <a:r>
              <a:rPr lang="en-US" sz="2400" dirty="0"/>
              <a:t> interaction model the average cross section is given by</a:t>
            </a:r>
          </a:p>
        </p:txBody>
      </p:sp>
      <p:sp>
        <p:nvSpPr>
          <p:cNvPr id="12" name="threshold energy computed wrt the closest OZI-favored mode"/>
          <p:cNvSpPr txBox="1"/>
          <p:nvPr/>
        </p:nvSpPr>
        <p:spPr>
          <a:xfrm>
            <a:off x="20611" y="3702838"/>
            <a:ext cx="399277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threshold energy computed </a:t>
            </a:r>
            <a:r>
              <a:rPr sz="1800" dirty="0" err="1">
                <a:solidFill>
                  <a:srgbClr val="0000FF"/>
                </a:solidFill>
              </a:rPr>
              <a:t>wrt</a:t>
            </a:r>
            <a:r>
              <a:rPr sz="1800" dirty="0">
                <a:solidFill>
                  <a:srgbClr val="0000FF"/>
                </a:solidFill>
              </a:rPr>
              <a:t> the closest OZI-favored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013386" y="1523472"/>
                <a:ext cx="521720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index depending on the nature of the </a:t>
                </a:r>
                <a:r>
                  <a:rPr lang="en-US" dirty="0" err="1">
                    <a:solidFill>
                      <a:srgbClr val="0000FF"/>
                    </a:solidFill>
                  </a:rPr>
                  <a:t>comovers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endParaRPr lang="en-US" dirty="0" smtClean="0">
                  <a:solidFill>
                    <a:srgbClr val="0000FF"/>
                  </a:solidFill>
                </a:endParaRPr>
              </a:p>
              <a:p>
                <a:r>
                  <a:rPr lang="en-US" dirty="0" smtClean="0">
                    <a:solidFill>
                      <a:srgbClr val="0000FF"/>
                    </a:solidFill>
                  </a:rPr>
                  <a:t>We </a:t>
                </a:r>
                <a:r>
                  <a:rPr lang="en-US" dirty="0">
                    <a:solidFill>
                      <a:srgbClr val="0000FF"/>
                    </a:solidFill>
                  </a:rPr>
                  <a:t>take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386" y="1523472"/>
                <a:ext cx="5217207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935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516310" y="3831375"/>
                <a:ext cx="3413333" cy="1046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distribution of comovers’ energy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𝒫</m:t>
                      </m:r>
                      <m:r>
                        <a:rPr lang="it-IT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)∝</m:t>
                      </m:r>
                      <m:sSup>
                        <m:sSupPr>
                          <m:ctrlP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it-IT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𝑒𝑓𝑓</m:t>
                                          </m:r>
                                        </m:sub>
                                      </m:sSub>
                                    </m:den>
                                  </m:f>
                                </m:sup>
                              </m:sSup>
                              <m:r>
                                <a:rPr lang="it-IT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200</m:t>
                    </m:r>
                    <m: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÷</m:t>
                    </m:r>
                    <m: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300</m:t>
                    </m:r>
                    <m:r>
                      <a:rPr lang="it-IT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310" y="3831375"/>
                <a:ext cx="3413333" cy="1046825"/>
              </a:xfrm>
              <a:prstGeom prst="rect">
                <a:avLst/>
              </a:prstGeom>
              <a:blipFill rotWithShape="0">
                <a:blip r:embed="rId6"/>
                <a:stretch>
                  <a:fillRect l="-1607" t="-3509" b="-70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2939753" y="3358497"/>
            <a:ext cx="247828" cy="34434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40224" y="2036246"/>
            <a:ext cx="555477" cy="36728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0"/>
          </p:cNvCxnSpPr>
          <p:nvPr/>
        </p:nvCxnSpPr>
        <p:spPr>
          <a:xfrm flipH="1" flipV="1">
            <a:off x="7084464" y="3305644"/>
            <a:ext cx="138513" cy="5257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2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 smtClean="0"/>
                  <a:t> data</a:t>
                </a:r>
                <a:br>
                  <a:rPr lang="en-US" dirty="0" smtClean="0"/>
                </a:br>
                <a:r>
                  <a:rPr lang="en-US" dirty="0" smtClean="0"/>
                  <a:t>Using same cross sections as in </a:t>
                </a:r>
                <a:r>
                  <a:rPr lang="en-US" dirty="0"/>
                  <a:t>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96486" y="5487827"/>
            <a:ext cx="4987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Esposito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Ferreiro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AP, </a:t>
            </a:r>
            <a:r>
              <a:rPr lang="it-IT" dirty="0">
                <a:solidFill>
                  <a:srgbClr val="C00000"/>
                </a:solidFill>
              </a:rPr>
              <a:t>Polosa, </a:t>
            </a:r>
            <a:r>
              <a:rPr lang="it-IT" dirty="0" smtClean="0">
                <a:solidFill>
                  <a:srgbClr val="C00000"/>
                </a:solidFill>
              </a:rPr>
              <a:t>Salgado </a:t>
            </a:r>
            <a:r>
              <a:rPr lang="it-IT" dirty="0">
                <a:solidFill>
                  <a:srgbClr val="C00000"/>
                </a:solidFill>
              </a:rPr>
              <a:t>2006.15044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471333" y="1064410"/>
                <a:ext cx="4495800" cy="966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 smtClean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66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endParaRPr lang="en-US" dirty="0" smtClean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333" y="1064410"/>
                <a:ext cx="4495800" cy="966162"/>
              </a:xfrm>
              <a:prstGeom prst="rect">
                <a:avLst/>
              </a:prstGeom>
              <a:blipFill rotWithShape="0">
                <a:blip r:embed="rId6"/>
                <a:stretch>
                  <a:fillRect t="-3797" r="-271" b="-75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9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 smtClean="0"/>
                  <a:t> data</a:t>
                </a:r>
                <a:br>
                  <a:rPr lang="en-US" dirty="0" smtClean="0"/>
                </a:br>
                <a:r>
                  <a:rPr lang="en-US" dirty="0" smtClean="0"/>
                  <a:t>Using same cross sections as in </a:t>
                </a:r>
                <a:r>
                  <a:rPr lang="en-US" dirty="0"/>
                  <a:t>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96486" y="5487827"/>
            <a:ext cx="4987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Esposito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Ferreiro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AP, </a:t>
            </a:r>
            <a:r>
              <a:rPr lang="it-IT" dirty="0">
                <a:solidFill>
                  <a:srgbClr val="C00000"/>
                </a:solidFill>
              </a:rPr>
              <a:t>Polosa, </a:t>
            </a:r>
            <a:r>
              <a:rPr lang="it-IT" dirty="0" smtClean="0">
                <a:solidFill>
                  <a:srgbClr val="C00000"/>
                </a:solidFill>
              </a:rPr>
              <a:t>Salgado </a:t>
            </a:r>
            <a:r>
              <a:rPr lang="it-IT" dirty="0">
                <a:solidFill>
                  <a:srgbClr val="C00000"/>
                </a:solidFill>
              </a:rPr>
              <a:t>2006.15044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72000" y="870155"/>
                <a:ext cx="4495800" cy="966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 smtClean="0"/>
                  <a:t>Naive molecule model badly fails</a:t>
                </a:r>
                <a:endParaRPr lang="en-US" dirty="0" smtClean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𝑚𝑜𝑙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𝑚𝑜𝑙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1197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endParaRPr lang="en-US" dirty="0" smtClean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870155"/>
                <a:ext cx="4495800" cy="966162"/>
              </a:xfrm>
              <a:prstGeom prst="rect">
                <a:avLst/>
              </a:prstGeom>
              <a:blipFill rotWithShape="0">
                <a:blip r:embed="rId6"/>
                <a:stretch>
                  <a:fillRect t="-3797" r="-949" b="-5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749118" y="1701420"/>
            <a:ext cx="318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However, this is not appropriate as shown by deuteron data</a:t>
            </a:r>
            <a:endParaRPr lang="it-IT" dirty="0"/>
          </a:p>
        </p:txBody>
      </p:sp>
      <p:pic>
        <p:nvPicPr>
          <p:cNvPr id="16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Freeform 16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/>
          <p:cNvSpPr/>
          <p:nvPr/>
        </p:nvSpPr>
        <p:spPr>
          <a:xfrm>
            <a:off x="7283741" y="3137745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07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Recombination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Screen Shot 2020-08-24 at 11.02.19.png" descr="Screen Shot 2020-08-24 at 11.02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3357" y="2204868"/>
            <a:ext cx="5685638" cy="186292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# of free constituents"/>
          <p:cNvSpPr txBox="1"/>
          <p:nvPr/>
        </p:nvSpPr>
        <p:spPr>
          <a:xfrm>
            <a:off x="2296335" y="4433046"/>
            <a:ext cx="319523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# of free constituents</a:t>
            </a:r>
          </a:p>
        </p:txBody>
      </p:sp>
      <p:sp>
        <p:nvSpPr>
          <p:cNvPr id="15" name="# of molecules"/>
          <p:cNvSpPr txBox="1"/>
          <p:nvPr/>
        </p:nvSpPr>
        <p:spPr>
          <a:xfrm>
            <a:off x="6012447" y="4450376"/>
            <a:ext cx="247979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# of molecules</a:t>
            </a:r>
          </a:p>
        </p:txBody>
      </p:sp>
      <p:sp>
        <p:nvSpPr>
          <p:cNvPr id="16" name="creation of a molecule"/>
          <p:cNvSpPr txBox="1"/>
          <p:nvPr/>
        </p:nvSpPr>
        <p:spPr>
          <a:xfrm>
            <a:off x="1319170" y="5759739"/>
            <a:ext cx="279141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creation of a molecule</a:t>
            </a:r>
          </a:p>
        </p:txBody>
      </p:sp>
      <p:sp>
        <p:nvSpPr>
          <p:cNvPr id="17" name="destruction of a molecule"/>
          <p:cNvSpPr txBox="1"/>
          <p:nvPr/>
        </p:nvSpPr>
        <p:spPr>
          <a:xfrm>
            <a:off x="5491567" y="5781054"/>
            <a:ext cx="319523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destruction of a molecule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187" y="1025118"/>
            <a:ext cx="8356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</a:t>
            </a:r>
            <a:r>
              <a:rPr lang="en-US" dirty="0" err="1"/>
              <a:t>comovers</a:t>
            </a:r>
            <a:r>
              <a:rPr lang="en-US" dirty="0"/>
              <a:t> can </a:t>
            </a:r>
            <a:r>
              <a:rPr lang="en-US" dirty="0" smtClean="0"/>
              <a:t>either destroy </a:t>
            </a:r>
            <a:r>
              <a:rPr lang="en-US" dirty="0"/>
              <a:t>or </a:t>
            </a:r>
            <a:r>
              <a:rPr lang="en-US" dirty="0" smtClean="0"/>
              <a:t>create </a:t>
            </a:r>
            <a:r>
              <a:rPr lang="en-US" dirty="0"/>
              <a:t>a </a:t>
            </a:r>
            <a:r>
              <a:rPr lang="en-US" dirty="0" err="1"/>
              <a:t>hadronic</a:t>
            </a:r>
            <a:r>
              <a:rPr lang="en-US" dirty="0"/>
              <a:t> </a:t>
            </a:r>
            <a:r>
              <a:rPr lang="en-US" dirty="0" smtClean="0"/>
              <a:t>molecule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1975" y="4199936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number of molecules evolves according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"/>
              <p:cNvSpPr txBox="1"/>
              <p:nvPr/>
            </p:nvSpPr>
            <p:spPr>
              <a:xfrm>
                <a:off x="1535784" y="4831934"/>
                <a:ext cx="6072432" cy="9644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295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r>
                        <a:rPr lang="ar-AE" sz="295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295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784" y="4831934"/>
                <a:ext cx="6072432" cy="9644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>
            <a:off x="3570051" y="4831934"/>
            <a:ext cx="165370" cy="38035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157609" y="4831934"/>
            <a:ext cx="492574" cy="35042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839883" y="5596727"/>
            <a:ext cx="58366" cy="36865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960031" y="5668111"/>
            <a:ext cx="367165" cy="28810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24200" y="1301030"/>
            <a:ext cx="601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Piccinini, AP, </a:t>
            </a:r>
            <a:r>
              <a:rPr lang="it-IT" dirty="0" smtClean="0">
                <a:solidFill>
                  <a:srgbClr val="C00000"/>
                </a:solidFill>
              </a:rPr>
              <a:t>Polosa, JMP </a:t>
            </a:r>
            <a:r>
              <a:rPr lang="it-IT" dirty="0">
                <a:solidFill>
                  <a:srgbClr val="C00000"/>
                </a:solidFill>
              </a:rPr>
              <a:t>4, 1569</a:t>
            </a:r>
          </a:p>
          <a:p>
            <a:pPr algn="r">
              <a:spcAft>
                <a:spcPts val="600"/>
              </a:spcAft>
            </a:pPr>
            <a:r>
              <a:rPr lang="it-IT" dirty="0">
                <a:solidFill>
                  <a:srgbClr val="C00000"/>
                </a:solidFill>
              </a:rPr>
              <a:t>Guerrieri, Piccinini, AP, </a:t>
            </a:r>
            <a:r>
              <a:rPr lang="it-IT" dirty="0" smtClean="0">
                <a:solidFill>
                  <a:srgbClr val="C00000"/>
                </a:solidFill>
              </a:rPr>
              <a:t>Polosa, PRD90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034003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pt-BR" dirty="0" smtClean="0">
                <a:solidFill>
                  <a:srgbClr val="C00000"/>
                </a:solidFill>
              </a:rPr>
              <a:t>Esposito</a:t>
            </a:r>
            <a:r>
              <a:rPr lang="pt-BR" dirty="0">
                <a:solidFill>
                  <a:srgbClr val="C00000"/>
                </a:solidFill>
              </a:rPr>
              <a:t>, Ferreiro, AP, Polosa, Salgado 2006.15044 </a:t>
            </a:r>
          </a:p>
        </p:txBody>
      </p:sp>
    </p:spTree>
    <p:extLst>
      <p:ext uri="{BB962C8B-B14F-4D97-AF65-F5344CB8AC3E}">
        <p14:creationId xmlns:p14="http://schemas.microsoft.com/office/powerpoint/2010/main" val="19850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Recombination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187" y="1025118"/>
            <a:ext cx="8356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</a:t>
            </a:r>
            <a:r>
              <a:rPr lang="en-US" dirty="0" err="1"/>
              <a:t>comovers</a:t>
            </a:r>
            <a:r>
              <a:rPr lang="en-US" dirty="0"/>
              <a:t> can </a:t>
            </a:r>
            <a:r>
              <a:rPr lang="en-US" dirty="0" smtClean="0"/>
              <a:t>either destroy </a:t>
            </a:r>
            <a:r>
              <a:rPr lang="en-US" dirty="0"/>
              <a:t>or </a:t>
            </a:r>
            <a:r>
              <a:rPr lang="en-US" dirty="0" smtClean="0"/>
              <a:t>create </a:t>
            </a:r>
            <a:r>
              <a:rPr lang="en-US" dirty="0"/>
              <a:t>a </a:t>
            </a:r>
            <a:r>
              <a:rPr lang="en-US" dirty="0" err="1"/>
              <a:t>hadronic</a:t>
            </a:r>
            <a:r>
              <a:rPr lang="en-US" dirty="0"/>
              <a:t> molecule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Screen Shot 2020-08-24 at 11.19.58.png" descr="Screen Shot 2020-08-24 at 11.19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8917" y="2157652"/>
            <a:ext cx="2247603" cy="140267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"/>
              <p:cNvSpPr txBox="1"/>
              <p:nvPr/>
            </p:nvSpPr>
            <p:spPr>
              <a:xfrm>
                <a:off x="1526125" y="1517284"/>
                <a:ext cx="7416581" cy="6403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5" y="1517284"/>
                <a:ext cx="7416581" cy="6403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"/>
              <p:cNvSpPr txBox="1"/>
              <p:nvPr/>
            </p:nvSpPr>
            <p:spPr>
              <a:xfrm>
                <a:off x="1613674" y="3652689"/>
                <a:ext cx="7408567" cy="6403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ar-A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ar-A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74" y="3652689"/>
                <a:ext cx="7408567" cy="6403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Screen Shot 2020-08-24 at 11.32.57.png" descr="Screen Shot 2020-08-24 at 11.32.5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58916" y="4385423"/>
            <a:ext cx="2247603" cy="16303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1657952"/>
            <a:ext cx="16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Recombination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" y="3838141"/>
            <a:ext cx="13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Dissociation</a:t>
            </a:r>
            <a:endParaRPr lang="it-IT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-1" y="5169106"/>
                <a:ext cx="5651770" cy="934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Matrix </a:t>
                </a:r>
                <a:r>
                  <a:rPr lang="en-US" dirty="0"/>
                  <a:t>element </a:t>
                </a:r>
                <a:r>
                  <a:rPr lang="en-US" dirty="0" smtClean="0"/>
                  <a:t>from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smtClean="0"/>
                  <a:t> &amp;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dirty="0" smtClean="0"/>
                  <a:t> phenomenology</a:t>
                </a:r>
                <a:endParaRPr lang="en-US" dirty="0"/>
              </a:p>
              <a:p>
                <a:r>
                  <a:rPr lang="en-US" dirty="0" smtClean="0"/>
                  <a:t>Free </a:t>
                </a:r>
                <a:r>
                  <a:rPr lang="en-US" dirty="0"/>
                  <a:t>constituents and </a:t>
                </a:r>
                <a:r>
                  <a:rPr lang="en-US" dirty="0" err="1"/>
                  <a:t>comovers</a:t>
                </a:r>
                <a:r>
                  <a:rPr lang="en-US" dirty="0"/>
                  <a:t> </a:t>
                </a:r>
                <a:r>
                  <a:rPr lang="en-US" dirty="0" smtClean="0"/>
                  <a:t>distributions from </a:t>
                </a:r>
                <a:r>
                  <a:rPr lang="en-US" dirty="0" err="1" smtClean="0"/>
                  <a:t>Pythia</a:t>
                </a:r>
                <a:endParaRPr lang="en-US" dirty="0"/>
              </a:p>
              <a:p>
                <a:r>
                  <a:rPr lang="en-US" dirty="0" smtClean="0"/>
                  <a:t>Molecules distribution from data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169106"/>
                <a:ext cx="5651770" cy="934808"/>
              </a:xfrm>
              <a:prstGeom prst="rect">
                <a:avLst/>
              </a:prstGeom>
              <a:blipFill rotWithShape="0">
                <a:blip r:embed="rId7"/>
                <a:stretch>
                  <a:fillRect l="-863" t="-2614" b="-98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77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Average cross sections (hadron molecule)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he constituent-comover matrix elements is parametrize with an effective coupling  , with   and…"/>
              <p:cNvSpPr txBox="1">
                <a:spLocks/>
              </p:cNvSpPr>
              <p:nvPr/>
            </p:nvSpPr>
            <p:spPr>
              <a:xfrm>
                <a:off x="380288" y="993993"/>
                <a:ext cx="7472347" cy="2370706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686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90195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500"/>
                  </a:spcBef>
                  <a:buClr>
                    <a:srgbClr val="C00000"/>
                  </a:buClr>
                  <a:buSzPct val="120000"/>
                  <a:defRPr sz="2800"/>
                </a:pPr>
                <a:r>
                  <a:rPr lang="it-IT" sz="1800" dirty="0" smtClean="0">
                    <a:solidFill>
                      <a:schemeClr val="tx1"/>
                    </a:solidFill>
                  </a:rPr>
                  <a:t>The constituent-</a:t>
                </a:r>
                <a:r>
                  <a:rPr lang="it-IT" sz="1800" dirty="0">
                    <a:solidFill>
                      <a:schemeClr val="tx1"/>
                    </a:solidFill>
                  </a:rPr>
                  <a:t>comover matrix elements is </a:t>
                </a:r>
                <a:r>
                  <a:rPr lang="it-IT" sz="1800" dirty="0" smtClean="0">
                    <a:solidFill>
                      <a:schemeClr val="tx1"/>
                    </a:solidFill>
                  </a:rPr>
                  <a:t>parametrized </a:t>
                </a:r>
                <a:r>
                  <a:rPr lang="it-IT" sz="1800" dirty="0">
                    <a:solidFill>
                      <a:schemeClr val="tx1"/>
                    </a:solidFill>
                  </a:rPr>
                  <a:t>with an effective coupling </a:t>
                </a:r>
                <a:r>
                  <a:rPr lang="it-IT" sz="1800" dirty="0" smtClean="0">
                    <a:solidFill>
                      <a:schemeClr val="tx1"/>
                    </a:solidFill>
                  </a:rPr>
                  <a:t/>
                </a:r>
                <a:br>
                  <a:rPr lang="it-IT" sz="1800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1800" dirty="0">
                    <a:solidFill>
                      <a:schemeClr val="tx1"/>
                    </a:solidFill>
                  </a:rPr>
                  <a:t>, </a:t>
                </a:r>
                <a:r>
                  <a:rPr lang="it-IT" sz="1800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)≃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ar-AE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)≃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ar-AE" sz="18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000"/>
                  </a:spcBef>
                  <a:buClr>
                    <a:srgbClr val="C00000"/>
                  </a:buClr>
                  <a:buSzPct val="120000"/>
                  <a:defRPr sz="2800"/>
                </a:pPr>
                <a:r>
                  <a:rPr lang="it-IT" sz="1800" dirty="0">
                    <a:solidFill>
                      <a:schemeClr val="tx1"/>
                    </a:solidFill>
                  </a:rPr>
                  <a:t>Built to reproduce the elastic scattering cross section for all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comovers</a:t>
                </a:r>
                <a:r>
                  <a:rPr lang="it-IT" sz="1800" dirty="0">
                    <a:solidFill>
                      <a:schemeClr val="tx1"/>
                    </a:solidFill>
                  </a:rPr>
                  <a:t> energies,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ar-A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∈[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300</m:t>
                    </m:r>
                    <m:r>
                      <a:rPr lang="ar-A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m:rPr>
                        <m:nor/>
                      </m:rPr>
                      <a:rPr lang="it-IT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18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000"/>
                  </a:spcBef>
                  <a:buClr>
                    <a:srgbClr val="C00000"/>
                  </a:buClr>
                  <a:buSzPct val="120000"/>
                  <a:defRPr sz="2800"/>
                </a:pPr>
                <a:r>
                  <a:rPr lang="it-IT" sz="1800" dirty="0">
                    <a:solidFill>
                      <a:schemeClr val="tx1"/>
                    </a:solidFill>
                  </a:rPr>
                  <a:t>The other ingredients needed to compute the average cross sections are the momentum </a:t>
                </a:r>
                <a:r>
                  <a:rPr lang="it-IT" sz="1800" dirty="0" smtClean="0">
                    <a:solidFill>
                      <a:schemeClr val="tx1"/>
                    </a:solidFill>
                  </a:rPr>
                  <a:t>distributions from </a:t>
                </a:r>
                <a:r>
                  <a:rPr lang="it-IT" sz="1800" dirty="0">
                    <a:solidFill>
                      <a:schemeClr val="tx1"/>
                    </a:solidFill>
                  </a:rPr>
                  <a:t>Pythia</a:t>
                </a:r>
              </a:p>
            </p:txBody>
          </p:sp>
        </mc:Choice>
        <mc:Fallback xmlns="">
          <p:sp>
            <p:nvSpPr>
              <p:cNvPr id="14" name="The constituent-comover matrix elements is parametrize with an effective coupling  , with   and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88" y="993993"/>
                <a:ext cx="7472347" cy="2370706"/>
              </a:xfrm>
              <a:prstGeom prst="rect">
                <a:avLst/>
              </a:prstGeom>
              <a:blipFill rotWithShape="0">
                <a:blip r:embed="rId3"/>
                <a:stretch>
                  <a:fillRect l="-897" t="-3085" r="-979" b="-7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Screen Shot 2020-08-24 at 16.18.48.png" descr="Screen Shot 2020-08-24 at 16.18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033716"/>
            <a:ext cx="9067800" cy="211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comovers momentum"/>
          <p:cNvSpPr txBox="1"/>
          <p:nvPr/>
        </p:nvSpPr>
        <p:spPr>
          <a:xfrm>
            <a:off x="524707" y="3702390"/>
            <a:ext cx="282834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 err="1">
                <a:solidFill>
                  <a:srgbClr val="0000FF"/>
                </a:solidFill>
              </a:rPr>
              <a:t>comovers</a:t>
            </a:r>
            <a:r>
              <a:rPr sz="1800" dirty="0">
                <a:solidFill>
                  <a:srgbClr val="0000FF"/>
                </a:solidFill>
              </a:rPr>
              <a:t> momentum</a:t>
            </a:r>
          </a:p>
        </p:txBody>
      </p:sp>
      <p:sp>
        <p:nvSpPr>
          <p:cNvPr id="2" name="Rectangle 1"/>
          <p:cNvSpPr/>
          <p:nvPr/>
        </p:nvSpPr>
        <p:spPr>
          <a:xfrm>
            <a:off x="3479914" y="3702390"/>
            <a:ext cx="2356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ℎℎ relative momentum</a:t>
            </a:r>
          </a:p>
        </p:txBody>
      </p:sp>
      <p:sp>
        <p:nvSpPr>
          <p:cNvPr id="3" name="Rectangle 2"/>
          <p:cNvSpPr/>
          <p:nvPr/>
        </p:nvSpPr>
        <p:spPr>
          <a:xfrm>
            <a:off x="6706102" y="3707295"/>
            <a:ext cx="2089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ℎℎ total momentum</a:t>
            </a:r>
          </a:p>
        </p:txBody>
      </p:sp>
    </p:spTree>
    <p:extLst>
      <p:ext uri="{BB962C8B-B14F-4D97-AF65-F5344CB8AC3E}">
        <p14:creationId xmlns:p14="http://schemas.microsoft.com/office/powerpoint/2010/main" val="40502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Deuteron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093" y="1773784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773784"/>
                <a:ext cx="8388707" cy="6991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coalescence momentum </a:t>
                </a:r>
                <a:br>
                  <a:rPr lang="en-US" dirty="0" smtClean="0"/>
                </a:br>
                <a:r>
                  <a:rPr lang="en-US" dirty="0" smtClean="0"/>
                  <a:t>for deuteron is known to be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Λ</m:t>
                            </m:r>
                            <m:r>
                              <m:rPr>
                                <m:lit/>
                              </m:rPr>
                              <a:rPr lang="it-IT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150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MeV</m:t>
                            </m:r>
                          </m:e>
                        </m:d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51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dirty="0" smtClean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34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dirty="0" smtClean="0"/>
                  <a:t> </a:t>
                </a:r>
                <a:endParaRPr lang="it-IT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294" t="-15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674384" y="1167995"/>
            <a:ext cx="446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Solution of the evolution equation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 smtClean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 smtClean="0"/>
                  <a:t> in Pythia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8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again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Status of Spectroscopy of Exotic Hadrons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276" y="1914905"/>
                <a:ext cx="4980562" cy="4250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coalescence momentum </a:t>
                </a:r>
                <a:br>
                  <a:rPr lang="en-US" dirty="0" smtClean="0"/>
                </a:br>
                <a:r>
                  <a:rPr lang="en-US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Λ</m:t>
                            </m:r>
                            <m:r>
                              <m:rPr>
                                <m:lit/>
                              </m:rPr>
                              <a:rPr lang="it-IT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50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MeV</m:t>
                            </m:r>
                          </m:e>
                        </m:d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dirty="0"/>
                  <a:t> </a:t>
                </a:r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r>
                  <a:rPr lang="it-IT" dirty="0" smtClean="0"/>
                  <a:t>Controversies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dirty="0" smtClean="0"/>
                  <a:t>: </a:t>
                </a:r>
                <a:br>
                  <a:rPr lang="it-IT" dirty="0" smtClean="0"/>
                </a:br>
                <a:r>
                  <a:rPr lang="it-IT" dirty="0" smtClean="0"/>
                  <a:t>How </a:t>
                </a:r>
                <a:r>
                  <a:rPr lang="it-IT" dirty="0"/>
                  <a:t>is the 𝑋 </a:t>
                </a:r>
                <a:r>
                  <a:rPr lang="it-IT" dirty="0" smtClean="0"/>
                  <a:t>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The difference shown with a green band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76" y="1914905"/>
                <a:ext cx="4980562" cy="4250394"/>
              </a:xfrm>
              <a:prstGeom prst="rect">
                <a:avLst/>
              </a:prstGeom>
              <a:blipFill rotWithShape="0">
                <a:blip r:embed="rId4"/>
                <a:stretch>
                  <a:fillRect l="-1102" t="-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87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124982</TotalTime>
  <Words>12166</Words>
  <Application>Microsoft Office PowerPoint</Application>
  <PresentationFormat>On-screen Show (4:3)</PresentationFormat>
  <Paragraphs>1889</Paragraphs>
  <Slides>139</Slides>
  <Notes>118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8" baseType="lpstr">
      <vt:lpstr>Arial</vt:lpstr>
      <vt:lpstr>Calibri</vt:lpstr>
      <vt:lpstr>Cambria</vt:lpstr>
      <vt:lpstr>Cambria Math</vt:lpstr>
      <vt:lpstr>Courier New</vt:lpstr>
      <vt:lpstr>Symbol</vt:lpstr>
      <vt:lpstr>Times New Roman</vt:lpstr>
      <vt:lpstr>Wingdings</vt:lpstr>
      <vt:lpstr>NewsPrint</vt:lpstr>
      <vt:lpstr>Status of Spectroscopy of Exotic Hadrons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Spectroscopy of exotic hadrons</dc:title>
  <dc:creator>Pillaus</dc:creator>
  <cp:lastModifiedBy>pillaus</cp:lastModifiedBy>
  <cp:revision>1075</cp:revision>
  <dcterms:created xsi:type="dcterms:W3CDTF">2012-05-23T17:12:57Z</dcterms:created>
  <dcterms:modified xsi:type="dcterms:W3CDTF">2021-09-14T22:26:29Z</dcterms:modified>
</cp:coreProperties>
</file>